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28" r:id="rId2"/>
  </p:sldMasterIdLst>
  <p:notesMasterIdLst>
    <p:notesMasterId r:id="rId187"/>
  </p:notesMasterIdLst>
  <p:sldIdLst>
    <p:sldId id="256" r:id="rId3"/>
    <p:sldId id="373" r:id="rId4"/>
    <p:sldId id="374" r:id="rId5"/>
    <p:sldId id="375" r:id="rId6"/>
    <p:sldId id="376" r:id="rId7"/>
    <p:sldId id="377" r:id="rId8"/>
    <p:sldId id="378" r:id="rId9"/>
    <p:sldId id="379" r:id="rId10"/>
    <p:sldId id="380" r:id="rId11"/>
    <p:sldId id="389" r:id="rId12"/>
    <p:sldId id="381" r:id="rId13"/>
    <p:sldId id="382" r:id="rId14"/>
    <p:sldId id="383" r:id="rId15"/>
    <p:sldId id="384" r:id="rId16"/>
    <p:sldId id="385" r:id="rId17"/>
    <p:sldId id="386" r:id="rId18"/>
    <p:sldId id="387" r:id="rId19"/>
    <p:sldId id="397"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22" r:id="rId33"/>
    <p:sldId id="423" r:id="rId34"/>
    <p:sldId id="424" r:id="rId35"/>
    <p:sldId id="410" r:id="rId36"/>
    <p:sldId id="411" r:id="rId37"/>
    <p:sldId id="414" r:id="rId38"/>
    <p:sldId id="415" r:id="rId39"/>
    <p:sldId id="412" r:id="rId40"/>
    <p:sldId id="413" r:id="rId41"/>
    <p:sldId id="416" r:id="rId42"/>
    <p:sldId id="417" r:id="rId43"/>
    <p:sldId id="556" r:id="rId44"/>
    <p:sldId id="418" r:id="rId45"/>
    <p:sldId id="419" r:id="rId46"/>
    <p:sldId id="420" r:id="rId47"/>
    <p:sldId id="421" r:id="rId48"/>
    <p:sldId id="425" r:id="rId49"/>
    <p:sldId id="557" r:id="rId50"/>
    <p:sldId id="426" r:id="rId51"/>
    <p:sldId id="427" r:id="rId52"/>
    <p:sldId id="428" r:id="rId53"/>
    <p:sldId id="433" r:id="rId54"/>
    <p:sldId id="429" r:id="rId55"/>
    <p:sldId id="430" r:id="rId56"/>
    <p:sldId id="431" r:id="rId57"/>
    <p:sldId id="432" r:id="rId58"/>
    <p:sldId id="434" r:id="rId59"/>
    <p:sldId id="435" r:id="rId60"/>
    <p:sldId id="436" r:id="rId61"/>
    <p:sldId id="559" r:id="rId62"/>
    <p:sldId id="437" r:id="rId63"/>
    <p:sldId id="438" r:id="rId64"/>
    <p:sldId id="439" r:id="rId65"/>
    <p:sldId id="440" r:id="rId66"/>
    <p:sldId id="441" r:id="rId67"/>
    <p:sldId id="442" r:id="rId68"/>
    <p:sldId id="443" r:id="rId69"/>
    <p:sldId id="560" r:id="rId70"/>
    <p:sldId id="444" r:id="rId71"/>
    <p:sldId id="445" r:id="rId72"/>
    <p:sldId id="446" r:id="rId73"/>
    <p:sldId id="447" r:id="rId74"/>
    <p:sldId id="448" r:id="rId75"/>
    <p:sldId id="449" r:id="rId76"/>
    <p:sldId id="450" r:id="rId77"/>
    <p:sldId id="451" r:id="rId78"/>
    <p:sldId id="452" r:id="rId79"/>
    <p:sldId id="453" r:id="rId80"/>
    <p:sldId id="454" r:id="rId81"/>
    <p:sldId id="455" r:id="rId82"/>
    <p:sldId id="456" r:id="rId83"/>
    <p:sldId id="457" r:id="rId84"/>
    <p:sldId id="458" r:id="rId85"/>
    <p:sldId id="459" r:id="rId86"/>
    <p:sldId id="460" r:id="rId87"/>
    <p:sldId id="461" r:id="rId88"/>
    <p:sldId id="475" r:id="rId89"/>
    <p:sldId id="462" r:id="rId90"/>
    <p:sldId id="463" r:id="rId91"/>
    <p:sldId id="464" r:id="rId92"/>
    <p:sldId id="465" r:id="rId93"/>
    <p:sldId id="466" r:id="rId94"/>
    <p:sldId id="467" r:id="rId95"/>
    <p:sldId id="561" r:id="rId96"/>
    <p:sldId id="468" r:id="rId97"/>
    <p:sldId id="469" r:id="rId98"/>
    <p:sldId id="470" r:id="rId99"/>
    <p:sldId id="471" r:id="rId100"/>
    <p:sldId id="472" r:id="rId101"/>
    <p:sldId id="473" r:id="rId102"/>
    <p:sldId id="474" r:id="rId103"/>
    <p:sldId id="476" r:id="rId104"/>
    <p:sldId id="477" r:id="rId105"/>
    <p:sldId id="478" r:id="rId106"/>
    <p:sldId id="479" r:id="rId107"/>
    <p:sldId id="480" r:id="rId108"/>
    <p:sldId id="481" r:id="rId109"/>
    <p:sldId id="482" r:id="rId110"/>
    <p:sldId id="483" r:id="rId111"/>
    <p:sldId id="484" r:id="rId112"/>
    <p:sldId id="485" r:id="rId113"/>
    <p:sldId id="486" r:id="rId114"/>
    <p:sldId id="487" r:id="rId115"/>
    <p:sldId id="488" r:id="rId116"/>
    <p:sldId id="489" r:id="rId117"/>
    <p:sldId id="490" r:id="rId118"/>
    <p:sldId id="491" r:id="rId119"/>
    <p:sldId id="492" r:id="rId120"/>
    <p:sldId id="495" r:id="rId121"/>
    <p:sldId id="493" r:id="rId122"/>
    <p:sldId id="496" r:id="rId123"/>
    <p:sldId id="494" r:id="rId124"/>
    <p:sldId id="497" r:id="rId125"/>
    <p:sldId id="498" r:id="rId126"/>
    <p:sldId id="499" r:id="rId127"/>
    <p:sldId id="500" r:id="rId128"/>
    <p:sldId id="501" r:id="rId129"/>
    <p:sldId id="502" r:id="rId130"/>
    <p:sldId id="503" r:id="rId131"/>
    <p:sldId id="504" r:id="rId132"/>
    <p:sldId id="505" r:id="rId133"/>
    <p:sldId id="506" r:id="rId134"/>
    <p:sldId id="507" r:id="rId135"/>
    <p:sldId id="508" r:id="rId136"/>
    <p:sldId id="509" r:id="rId137"/>
    <p:sldId id="510" r:id="rId138"/>
    <p:sldId id="511" r:id="rId139"/>
    <p:sldId id="512" r:id="rId140"/>
    <p:sldId id="513" r:id="rId141"/>
    <p:sldId id="518" r:id="rId142"/>
    <p:sldId id="514" r:id="rId143"/>
    <p:sldId id="515" r:id="rId144"/>
    <p:sldId id="516" r:id="rId145"/>
    <p:sldId id="522" r:id="rId146"/>
    <p:sldId id="517" r:id="rId147"/>
    <p:sldId id="519" r:id="rId148"/>
    <p:sldId id="520" r:id="rId149"/>
    <p:sldId id="521" r:id="rId150"/>
    <p:sldId id="523" r:id="rId151"/>
    <p:sldId id="526" r:id="rId152"/>
    <p:sldId id="524" r:id="rId153"/>
    <p:sldId id="525" r:id="rId154"/>
    <p:sldId id="527" r:id="rId155"/>
    <p:sldId id="528" r:id="rId156"/>
    <p:sldId id="529" r:id="rId157"/>
    <p:sldId id="530" r:id="rId158"/>
    <p:sldId id="531" r:id="rId159"/>
    <p:sldId id="532" r:id="rId160"/>
    <p:sldId id="533" r:id="rId161"/>
    <p:sldId id="534" r:id="rId162"/>
    <p:sldId id="535" r:id="rId163"/>
    <p:sldId id="536" r:id="rId164"/>
    <p:sldId id="537" r:id="rId165"/>
    <p:sldId id="538" r:id="rId166"/>
    <p:sldId id="539" r:id="rId167"/>
    <p:sldId id="562" r:id="rId168"/>
    <p:sldId id="540" r:id="rId169"/>
    <p:sldId id="541" r:id="rId170"/>
    <p:sldId id="542" r:id="rId171"/>
    <p:sldId id="543" r:id="rId172"/>
    <p:sldId id="544" r:id="rId173"/>
    <p:sldId id="545" r:id="rId174"/>
    <p:sldId id="546" r:id="rId175"/>
    <p:sldId id="547" r:id="rId176"/>
    <p:sldId id="548" r:id="rId177"/>
    <p:sldId id="563" r:id="rId178"/>
    <p:sldId id="549" r:id="rId179"/>
    <p:sldId id="564" r:id="rId180"/>
    <p:sldId id="550" r:id="rId181"/>
    <p:sldId id="555" r:id="rId182"/>
    <p:sldId id="551" r:id="rId183"/>
    <p:sldId id="552" r:id="rId184"/>
    <p:sldId id="553" r:id="rId185"/>
    <p:sldId id="554" r:id="rId1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wton, Andy" initials="NA" lastIdx="1" clrIdx="0">
    <p:extLst/>
  </p:cmAuthor>
  <p:cmAuthor id="2" name="SWM" initials="SWM" lastIdx="3" clrIdx="1">
    <p:extLst/>
  </p:cmAuthor>
  <p:cmAuthor id="3" name="Sarah Wales-McGrath" initials="SW" lastIdx="9" clrIdx="2">
    <p:extLst>
      <p:ext uri="{19B8F6BF-5375-455C-9EA6-DF929625EA0E}">
        <p15:presenceInfo xmlns:p15="http://schemas.microsoft.com/office/powerpoint/2012/main" userId="3217a7d8194f4c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89474" autoAdjust="0"/>
  </p:normalViewPr>
  <p:slideViewPr>
    <p:cSldViewPr snapToGrid="0">
      <p:cViewPr varScale="1">
        <p:scale>
          <a:sx n="64" d="100"/>
          <a:sy n="64"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91"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28D80A-C741-46C4-9D0B-B7329E65A15F}" type="datetimeFigureOut">
              <a:rPr lang="en-US" smtClean="0"/>
              <a:t>12/14/2018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0BBBA-0F5F-4B58-8809-96A0C0DFE884}" type="slidenum">
              <a:rPr lang="en-US" smtClean="0"/>
              <a:t>‹#›</a:t>
            </a:fld>
            <a:endParaRPr lang="en-US"/>
          </a:p>
        </p:txBody>
      </p:sp>
    </p:spTree>
    <p:extLst>
      <p:ext uri="{BB962C8B-B14F-4D97-AF65-F5344CB8AC3E}">
        <p14:creationId xmlns:p14="http://schemas.microsoft.com/office/powerpoint/2010/main" val="131157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E0BBBA-0F5F-4B58-8809-96A0C0DFE884}" type="slidenum">
              <a:rPr lang="en-US" smtClean="0"/>
              <a:t>1</a:t>
            </a:fld>
            <a:endParaRPr lang="en-US"/>
          </a:p>
        </p:txBody>
      </p:sp>
    </p:spTree>
    <p:extLst>
      <p:ext uri="{BB962C8B-B14F-4D97-AF65-F5344CB8AC3E}">
        <p14:creationId xmlns:p14="http://schemas.microsoft.com/office/powerpoint/2010/main" val="2362481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A93223-920A-461D-85C6-5B2AA829AA4C}"/>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 xmlns:a16="http://schemas.microsoft.com/office/drawing/2014/main" id="{96E8CDA1-8303-4540-A00C-FB6C86A88D99}"/>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F05B3A97-1373-498F-A778-88A1A6E60820}"/>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5" name="Footer Placeholder 4">
            <a:extLst>
              <a:ext uri="{FF2B5EF4-FFF2-40B4-BE49-F238E27FC236}">
                <a16:creationId xmlns="" xmlns:a16="http://schemas.microsoft.com/office/drawing/2014/main" id="{F27DCB3E-2BE6-490F-90DC-83F8222F1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CA09AB9-70FC-4FE6-AC7A-7D9DD4C2CDEC}"/>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747670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19BD22-6073-40F8-A528-4BC64A54A7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03E7493-1DF2-4A6B-9620-2677016ED6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02799DC-F01F-4258-9A6C-9507A2569EF0}"/>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5" name="Footer Placeholder 4">
            <a:extLst>
              <a:ext uri="{FF2B5EF4-FFF2-40B4-BE49-F238E27FC236}">
                <a16:creationId xmlns="" xmlns:a16="http://schemas.microsoft.com/office/drawing/2014/main" id="{D222396F-4364-401B-BF00-13FACB441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4363C53-931F-422B-98D9-95D68703B4E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783568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D669D28-6F4E-4DB7-9882-E85E89DCE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C46AE9B-0155-4DE1-83A0-DD7BFA24C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01F1379-AE82-4650-981C-CD7973DD4421}"/>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5" name="Footer Placeholder 4">
            <a:extLst>
              <a:ext uri="{FF2B5EF4-FFF2-40B4-BE49-F238E27FC236}">
                <a16:creationId xmlns="" xmlns:a16="http://schemas.microsoft.com/office/drawing/2014/main" id="{9CCF4EC5-096F-4F27-96FF-FF8DE5DDC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D84F0FB-C8F9-444A-9FBF-29619A0CFB66}"/>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5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525CA-2F83-462A-9F5C-F123EE807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DD88417-B847-4E9A-A0D6-37E5CD1FF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EB5A5D7-DBB2-4696-8633-FAA5C5B7C265}"/>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5" name="Footer Placeholder 4">
            <a:extLst>
              <a:ext uri="{FF2B5EF4-FFF2-40B4-BE49-F238E27FC236}">
                <a16:creationId xmlns="" xmlns:a16="http://schemas.microsoft.com/office/drawing/2014/main" id="{8CB6DD37-8A1B-4B77-AF3A-9241FCC1C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41B23FC-DA70-4583-9225-5ED5BE153B65}"/>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08286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A62FFC-44E4-4FDF-8209-DA2A72136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4891F82-DE28-41F5-AC77-B1E9FC73B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2644DC1-AD74-44DC-94EE-B6F0DC94943D}"/>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5" name="Footer Placeholder 4">
            <a:extLst>
              <a:ext uri="{FF2B5EF4-FFF2-40B4-BE49-F238E27FC236}">
                <a16:creationId xmlns="" xmlns:a16="http://schemas.microsoft.com/office/drawing/2014/main" id="{BCC0C589-5280-402A-91B3-1B950307E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2A0D833-9518-44F6-A69B-4C0AF30D38E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1114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7DAC2-5059-42EC-9191-A04DB1D64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7C1BF85-6795-4450-8496-91C22EC18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FDD6C0A0-8A31-4E59-99CC-FA6B79ABC5FE}"/>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5" name="Footer Placeholder 4">
            <a:extLst>
              <a:ext uri="{FF2B5EF4-FFF2-40B4-BE49-F238E27FC236}">
                <a16:creationId xmlns="" xmlns:a16="http://schemas.microsoft.com/office/drawing/2014/main" id="{2761BE90-9405-4336-9D22-6EF98DA14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64974B2-B9D5-4AD0-A9DA-858FD1DAE99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98521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E5F095-8F35-4B8C-A048-C08D25AA3E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ACBD5CD-CFC5-4F4A-B7E1-58E9F26D00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E6F449E3-EED3-430F-887A-CB75F99255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0657EA0-25F6-465E-ABBF-532563A05EB8}"/>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6" name="Footer Placeholder 5">
            <a:extLst>
              <a:ext uri="{FF2B5EF4-FFF2-40B4-BE49-F238E27FC236}">
                <a16:creationId xmlns="" xmlns:a16="http://schemas.microsoft.com/office/drawing/2014/main" id="{3DB78AB6-615D-47F9-AB2B-8F8A5E6B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A6B28F8-91D5-4895-89D6-E6B495B0A9B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064186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D52C5-0D07-44DC-9550-D08C612BC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9983F9E-CEF2-422F-9424-C8170A6E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1D26767D-42AF-495A-A4E5-524EA1ED86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4A52503-0F70-41A8-A82B-6FE410931C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CEF13373-FD7A-446B-98EE-D9A1632DC2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95EA50D-DD2D-414D-ACDB-A914846FF443}"/>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8" name="Footer Placeholder 7">
            <a:extLst>
              <a:ext uri="{FF2B5EF4-FFF2-40B4-BE49-F238E27FC236}">
                <a16:creationId xmlns="" xmlns:a16="http://schemas.microsoft.com/office/drawing/2014/main" id="{74037BA9-BC41-4313-8173-1286822FE6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04D60DD-0822-40E3-86F1-B4959CCF5FD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788989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6E024-E3AC-4905-AF9F-05FE22782F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B38EE2B-4474-473C-95CD-13C5F2F5ACC2}"/>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4" name="Footer Placeholder 3">
            <a:extLst>
              <a:ext uri="{FF2B5EF4-FFF2-40B4-BE49-F238E27FC236}">
                <a16:creationId xmlns="" xmlns:a16="http://schemas.microsoft.com/office/drawing/2014/main" id="{20844AC2-1307-48F0-9122-71A76DFE0C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652B2E8-D99A-4333-B90F-CB9A451FE3A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3187460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B58F7B0-7413-45B8-B38B-2B9DDFAF32FA}"/>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3" name="Footer Placeholder 2">
            <a:extLst>
              <a:ext uri="{FF2B5EF4-FFF2-40B4-BE49-F238E27FC236}">
                <a16:creationId xmlns="" xmlns:a16="http://schemas.microsoft.com/office/drawing/2014/main" id="{FF1F0E2E-3993-4CEA-BCE4-4CB37EF403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6388124-EE98-4CD9-9A2F-7A1AB98423FA}"/>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283793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C1ABD-CECE-4A38-8A05-1416A26F3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9104D3C-3A54-4EA7-936E-1F811C0ED9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0D401F5-A9F2-46AA-AF30-DC16B6BEE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652AEFD-D39C-47D1-BEF3-9CB7596DB559}"/>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6" name="Footer Placeholder 5">
            <a:extLst>
              <a:ext uri="{FF2B5EF4-FFF2-40B4-BE49-F238E27FC236}">
                <a16:creationId xmlns="" xmlns:a16="http://schemas.microsoft.com/office/drawing/2014/main" id="{0067B21C-FF81-4476-8D1F-0D6A9AFE9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6ACEAA0-1D02-47E4-84D0-BC8E0774A67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51692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E5FA78-0B39-448D-B5B4-A4EAF528338E}"/>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4ED3655F-5DB9-4BBE-BA2A-127C68482F70}"/>
              </a:ext>
            </a:extLst>
          </p:cNvPr>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EFE53954-4B4D-4EFF-967B-1DB541A5D4B0}"/>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5" name="Footer Placeholder 4">
            <a:extLst>
              <a:ext uri="{FF2B5EF4-FFF2-40B4-BE49-F238E27FC236}">
                <a16:creationId xmlns="" xmlns:a16="http://schemas.microsoft.com/office/drawing/2014/main" id="{7F2329B7-D362-46BC-8447-92221410E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1B8D66E-E614-40BE-8919-E99DB4FA95CE}"/>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14034069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6DEE5-315B-474C-A005-419CCD8AA4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A044FF6F-DFD1-4F01-B2C1-0F7D5635D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25064E1-2F67-4AEC-96A5-65C2EEDFF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537E4CF9-89EC-4517-8291-38471EF93C3F}"/>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6" name="Footer Placeholder 5">
            <a:extLst>
              <a:ext uri="{FF2B5EF4-FFF2-40B4-BE49-F238E27FC236}">
                <a16:creationId xmlns="" xmlns:a16="http://schemas.microsoft.com/office/drawing/2014/main" id="{F8E1330E-D7BA-42C1-A08D-BACAFF08D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7BEAC7D-BBCC-42E5-9B82-A0FBC0D016C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258730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18EE5A-5F63-4120-B989-D8D901F93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708D4DA-27B6-4042-936F-0446B935E2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15970F6-FA7E-4112-B390-FD30A5406468}"/>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5" name="Footer Placeholder 4">
            <a:extLst>
              <a:ext uri="{FF2B5EF4-FFF2-40B4-BE49-F238E27FC236}">
                <a16:creationId xmlns="" xmlns:a16="http://schemas.microsoft.com/office/drawing/2014/main" id="{A47A4EB7-5B78-42D2-BBD9-5D8C98353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F7AF806-B9EC-4F12-A844-5654A2F0EAA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032644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3329B61-60B4-49B6-9DD4-300F626F8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A95DF60-52A7-43BA-9CA0-EEAD14D4E6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480DEE7-B47F-474C-AE36-2AFEDC53F326}"/>
              </a:ext>
            </a:extLst>
          </p:cNvPr>
          <p:cNvSpPr>
            <a:spLocks noGrp="1"/>
          </p:cNvSpPr>
          <p:nvPr>
            <p:ph type="dt" sz="half" idx="10"/>
          </p:nvPr>
        </p:nvSpPr>
        <p:spPr/>
        <p:txBody>
          <a:bodyPr/>
          <a:lstStyle/>
          <a:p>
            <a:fld id="{C4017D22-CD28-48B5-86D3-AAAA54CBA8F4}" type="datetimeFigureOut">
              <a:rPr lang="en-US" smtClean="0"/>
              <a:t>12/14/2018</a:t>
            </a:fld>
            <a:endParaRPr lang="en-US"/>
          </a:p>
        </p:txBody>
      </p:sp>
      <p:sp>
        <p:nvSpPr>
          <p:cNvPr id="5" name="Footer Placeholder 4">
            <a:extLst>
              <a:ext uri="{FF2B5EF4-FFF2-40B4-BE49-F238E27FC236}">
                <a16:creationId xmlns="" xmlns:a16="http://schemas.microsoft.com/office/drawing/2014/main" id="{A1E9F150-05CD-498F-89B8-084EB99E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CF849DA-E041-4580-BD2B-AA006D3DD54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1152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3DA6E-654F-4BB7-8EA5-6485C7950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12DF6FB-56FE-4A0F-A7B6-E1C55024B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7D33915-03A5-4460-8EF8-31340AEB7E2C}"/>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5" name="Footer Placeholder 4">
            <a:extLst>
              <a:ext uri="{FF2B5EF4-FFF2-40B4-BE49-F238E27FC236}">
                <a16:creationId xmlns="" xmlns:a16="http://schemas.microsoft.com/office/drawing/2014/main" id="{4D388F59-18A6-4608-9DE5-640F4C11A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70DF85C-5753-43A7-84AC-F001B80D7919}"/>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8094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BE0F9-446B-47F9-8A12-37461B239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A848F99-26FC-4D5D-B312-BEB2CAA74E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1D41617-938D-43C7-A396-31D1B414A8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198DA9C-9CEC-493D-A977-9129B02B7BDA}"/>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6" name="Footer Placeholder 5">
            <a:extLst>
              <a:ext uri="{FF2B5EF4-FFF2-40B4-BE49-F238E27FC236}">
                <a16:creationId xmlns="" xmlns:a16="http://schemas.microsoft.com/office/drawing/2014/main" id="{0D240654-7697-43DF-B645-07C244323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AF81D64-A669-434B-BD5F-859EC025735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65190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82DB3-C1A1-468F-B77A-E34DBD4DC6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238295AF-E164-496A-A7F7-D79A7F777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045F6E6E-70C1-4EF9-9601-D2D13D8CF6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E3A802A1-62FE-4D12-81F5-1B65F091BA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2460222-2070-40C5-902F-E2B5AA160B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E1EC661-67A4-47EA-904F-0017D26CE8B6}"/>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8" name="Footer Placeholder 7">
            <a:extLst>
              <a:ext uri="{FF2B5EF4-FFF2-40B4-BE49-F238E27FC236}">
                <a16:creationId xmlns="" xmlns:a16="http://schemas.microsoft.com/office/drawing/2014/main" id="{98ACFA81-B6F6-4561-BD72-09D38F9E63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1B0F00E-E6BF-43E6-87C1-2865CC3D656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62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9FE49C-88A6-46D6-884E-B5411F55427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 xmlns:a16="http://schemas.microsoft.com/office/drawing/2014/main" id="{7B9AF592-A850-4398-817D-FA068E6379CE}"/>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4" name="Footer Placeholder 3">
            <a:extLst>
              <a:ext uri="{FF2B5EF4-FFF2-40B4-BE49-F238E27FC236}">
                <a16:creationId xmlns="" xmlns:a16="http://schemas.microsoft.com/office/drawing/2014/main" id="{C38684F5-42B7-4BF8-ABDD-DB01A4E23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7BFC444-9D71-44F0-A193-71A3CCDBD68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247611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5DAED18-EA9F-4A91-AF60-D9859D0EC6D0}"/>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3" name="Footer Placeholder 2">
            <a:extLst>
              <a:ext uri="{FF2B5EF4-FFF2-40B4-BE49-F238E27FC236}">
                <a16:creationId xmlns="" xmlns:a16="http://schemas.microsoft.com/office/drawing/2014/main" id="{DD93069F-529A-4586-ACB4-AD4443CAB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F65AC0F-965B-43C5-8AC4-B4E9854D34E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9873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7A3E3A-356C-4BCE-A4D7-E12D69332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2DE3C8D-2298-4645-85F2-7BF355EDD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930454D7-4582-4104-A4DD-8A05A7A69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5F78258-40B2-4DEB-8104-1FB51A7AEC53}"/>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6" name="Footer Placeholder 5">
            <a:extLst>
              <a:ext uri="{FF2B5EF4-FFF2-40B4-BE49-F238E27FC236}">
                <a16:creationId xmlns="" xmlns:a16="http://schemas.microsoft.com/office/drawing/2014/main" id="{299676B9-24F7-42A5-8B52-541A296DF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26CB6EB-4763-4034-9E5B-1A91BFE9110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06342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8643ED-5264-4585-8E92-744870AC3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27BF40A-CF68-402F-84B9-DD2DE7B0F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C1CE86F-8DDA-487A-8A83-1B639DEC0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5C04CC7-0B40-4DB7-93FB-C9A45658BD3E}"/>
              </a:ext>
            </a:extLst>
          </p:cNvPr>
          <p:cNvSpPr>
            <a:spLocks noGrp="1"/>
          </p:cNvSpPr>
          <p:nvPr>
            <p:ph type="dt" sz="half" idx="10"/>
          </p:nvPr>
        </p:nvSpPr>
        <p:spPr/>
        <p:txBody>
          <a:bodyPr/>
          <a:lstStyle/>
          <a:p>
            <a:fld id="{FF73D860-294A-4DF0-AA03-BEA913A46608}" type="datetimeFigureOut">
              <a:rPr lang="en-US" smtClean="0"/>
              <a:t>12/14/2018</a:t>
            </a:fld>
            <a:endParaRPr lang="en-US"/>
          </a:p>
        </p:txBody>
      </p:sp>
      <p:sp>
        <p:nvSpPr>
          <p:cNvPr id="6" name="Footer Placeholder 5">
            <a:extLst>
              <a:ext uri="{FF2B5EF4-FFF2-40B4-BE49-F238E27FC236}">
                <a16:creationId xmlns="" xmlns:a16="http://schemas.microsoft.com/office/drawing/2014/main" id="{FAE022CF-E929-4901-8E8A-B9DE5E60F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210EED7-F3DB-4158-B7BC-43A6864D4BD4}"/>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39116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25B8A57-E054-4615-9394-007E081E5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BC92038A-1A5C-4F34-A8FD-5DE7A72F61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DA0A5F73-577C-42A4-B38F-19C448857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3D860-294A-4DF0-AA03-BEA913A46608}" type="datetimeFigureOut">
              <a:rPr lang="en-US" smtClean="0"/>
              <a:t>12/14/2018</a:t>
            </a:fld>
            <a:endParaRPr lang="en-US"/>
          </a:p>
        </p:txBody>
      </p:sp>
      <p:sp>
        <p:nvSpPr>
          <p:cNvPr id="5" name="Footer Placeholder 4">
            <a:extLst>
              <a:ext uri="{FF2B5EF4-FFF2-40B4-BE49-F238E27FC236}">
                <a16:creationId xmlns="" xmlns:a16="http://schemas.microsoft.com/office/drawing/2014/main" id="{B48EB456-5E26-46A5-B92D-BEA4B98E2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713FC7D-8E2A-4398-AFF4-9F6D12650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DB39A-C3BE-44F2-96C5-C138CC1857F0}" type="slidenum">
              <a:rPr lang="en-US" smtClean="0"/>
              <a:t>‹#›</a:t>
            </a:fld>
            <a:endParaRPr lang="en-US"/>
          </a:p>
        </p:txBody>
      </p:sp>
    </p:spTree>
    <p:extLst>
      <p:ext uri="{BB962C8B-B14F-4D97-AF65-F5344CB8AC3E}">
        <p14:creationId xmlns:p14="http://schemas.microsoft.com/office/powerpoint/2010/main" val="58021365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29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8B95698-13DF-4AA0-B9CC-32080E093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F99D6F-5A60-42FE-A811-A1B89B827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39FF76-200D-4697-8F95-57120023E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17D22-CD28-48B5-86D3-AAAA54CBA8F4}" type="datetimeFigureOut">
              <a:rPr lang="en-US" smtClean="0"/>
              <a:t>12/14/2018</a:t>
            </a:fld>
            <a:endParaRPr lang="en-US"/>
          </a:p>
        </p:txBody>
      </p:sp>
      <p:sp>
        <p:nvSpPr>
          <p:cNvPr id="5" name="Footer Placeholder 4">
            <a:extLst>
              <a:ext uri="{FF2B5EF4-FFF2-40B4-BE49-F238E27FC236}">
                <a16:creationId xmlns="" xmlns:a16="http://schemas.microsoft.com/office/drawing/2014/main" id="{40090873-8452-4998-9872-FC947AD5E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373AF16-416D-4416-9C3B-CAA1C86C3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ED045-41F2-47BB-B391-3A1B88389FE1}" type="slidenum">
              <a:rPr lang="en-US" smtClean="0"/>
              <a:t>‹#›</a:t>
            </a:fld>
            <a:endParaRPr lang="en-US"/>
          </a:p>
        </p:txBody>
      </p:sp>
    </p:spTree>
    <p:extLst>
      <p:ext uri="{BB962C8B-B14F-4D97-AF65-F5344CB8AC3E}">
        <p14:creationId xmlns:p14="http://schemas.microsoft.com/office/powerpoint/2010/main" val="243952624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4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034E84-9A9D-42FA-9A34-27A25B8534A4}"/>
              </a:ext>
            </a:extLst>
          </p:cNvPr>
          <p:cNvSpPr>
            <a:spLocks noGrp="1"/>
          </p:cNvSpPr>
          <p:nvPr>
            <p:ph type="ctrTitle"/>
          </p:nvPr>
        </p:nvSpPr>
        <p:spPr>
          <a:xfrm>
            <a:off x="1524000" y="1122363"/>
            <a:ext cx="9144000" cy="1655762"/>
          </a:xfrm>
        </p:spPr>
        <p:txBody>
          <a:bodyPr>
            <a:normAutofit/>
          </a:bodyPr>
          <a:lstStyle/>
          <a:p>
            <a:r>
              <a:rPr lang="en-US" dirty="0"/>
              <a:t>Chapter 10:</a:t>
            </a:r>
            <a:br>
              <a:rPr lang="en-US" dirty="0"/>
            </a:br>
            <a:r>
              <a:rPr lang="en-US" sz="4900" dirty="0"/>
              <a:t>INFINITE SERIES</a:t>
            </a:r>
          </a:p>
        </p:txBody>
      </p:sp>
      <p:sp>
        <p:nvSpPr>
          <p:cNvPr id="3" name="Subtitle 2">
            <a:extLst>
              <a:ext uri="{FF2B5EF4-FFF2-40B4-BE49-F238E27FC236}">
                <a16:creationId xmlns="" xmlns:a16="http://schemas.microsoft.com/office/drawing/2014/main" id="{22453D81-9E4F-4BEB-8C86-CFA3A9911A73}"/>
              </a:ext>
            </a:extLst>
          </p:cNvPr>
          <p:cNvSpPr>
            <a:spLocks noGrp="1"/>
          </p:cNvSpPr>
          <p:nvPr>
            <p:ph type="subTitle" idx="1"/>
          </p:nvPr>
        </p:nvSpPr>
        <p:spPr>
          <a:xfrm>
            <a:off x="1524000" y="3021496"/>
            <a:ext cx="9144000" cy="3087756"/>
          </a:xfrm>
        </p:spPr>
        <p:txBody>
          <a:bodyPr numCol="1">
            <a:normAutofit fontScale="85000" lnSpcReduction="20000"/>
          </a:bodyPr>
          <a:lstStyle/>
          <a:p>
            <a:pPr algn="l"/>
            <a:r>
              <a:rPr lang="en-US" dirty="0"/>
              <a:t>Contents:</a:t>
            </a:r>
          </a:p>
          <a:p>
            <a:pPr algn="l"/>
            <a:r>
              <a:rPr lang="en-US" dirty="0"/>
              <a:t>10.1 	Sequences</a:t>
            </a:r>
          </a:p>
          <a:p>
            <a:pPr algn="l"/>
            <a:r>
              <a:rPr lang="en-US" dirty="0"/>
              <a:t>10.2 	Summing an Infinite Series</a:t>
            </a:r>
          </a:p>
          <a:p>
            <a:pPr algn="l"/>
            <a:r>
              <a:rPr lang="en-US" dirty="0"/>
              <a:t>10.3 	Convergence of Series with Positive Terms</a:t>
            </a:r>
          </a:p>
          <a:p>
            <a:pPr algn="l"/>
            <a:r>
              <a:rPr lang="en-US" dirty="0"/>
              <a:t>10.4 	Absolute and Conditional Convergence</a:t>
            </a:r>
          </a:p>
          <a:p>
            <a:pPr algn="l"/>
            <a:r>
              <a:rPr lang="en-US" dirty="0"/>
              <a:t>10.5 	The Ratio and Root Tests and Strategies for Choosing Tests</a:t>
            </a:r>
          </a:p>
          <a:p>
            <a:pPr algn="l"/>
            <a:r>
              <a:rPr lang="en-US" dirty="0"/>
              <a:t>10.6 	Power Series</a:t>
            </a:r>
          </a:p>
          <a:p>
            <a:pPr algn="l"/>
            <a:r>
              <a:rPr lang="en-US" dirty="0"/>
              <a:t>10.7 	Taylor Polynomials</a:t>
            </a:r>
          </a:p>
          <a:p>
            <a:pPr algn="l"/>
            <a:r>
              <a:rPr lang="en-US" dirty="0"/>
              <a:t>10.8 	Taylor Series</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dirty="0"/>
          </a:p>
          <a:p>
            <a:pPr algn="l"/>
            <a:endParaRPr lang="en-US" dirty="0"/>
          </a:p>
        </p:txBody>
      </p:sp>
    </p:spTree>
    <p:extLst>
      <p:ext uri="{BB962C8B-B14F-4D97-AF65-F5344CB8AC3E}">
        <p14:creationId xmlns:p14="http://schemas.microsoft.com/office/powerpoint/2010/main" val="84859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(9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5646762" cy="4370567"/>
              </a:xfrm>
            </p:spPr>
            <p:txBody>
              <a:bodyPr>
                <a:noAutofit/>
              </a:bodyPr>
              <a:lstStyle/>
              <a:p>
                <a:pPr marL="0" marR="5080" indent="0">
                  <a:lnSpc>
                    <a:spcPct val="100000"/>
                  </a:lnSpc>
                  <a:buNone/>
                </a:pPr>
                <a:r>
                  <a:rPr lang="en-US" spc="-10" dirty="0"/>
                  <a:t>Figur</a:t>
                </a:r>
                <a:r>
                  <a:rPr lang="en-US" spc="-5" dirty="0"/>
                  <a:t>e</a:t>
                </a:r>
                <a:r>
                  <a:rPr lang="en-US" spc="-40" dirty="0"/>
                  <a:t> </a:t>
                </a:r>
                <a:r>
                  <a:rPr lang="en-US" spc="-5" dirty="0"/>
                  <a:t>4</a:t>
                </a:r>
                <a:r>
                  <a:rPr lang="en-US" spc="-40" dirty="0"/>
                  <a:t> </a:t>
                </a:r>
                <a:r>
                  <a:rPr lang="en-US" spc="-15" dirty="0"/>
                  <a:t>show</a:t>
                </a:r>
                <a:r>
                  <a:rPr lang="en-US" spc="-5" dirty="0"/>
                  <a:t>s</a:t>
                </a:r>
                <a:r>
                  <a:rPr lang="en-US" spc="-40" dirty="0"/>
                  <a:t> </a:t>
                </a:r>
                <a:r>
                  <a:rPr lang="en-US" spc="-5" dirty="0"/>
                  <a:t>t</a:t>
                </a:r>
                <a:r>
                  <a:rPr lang="en-US" spc="-10" dirty="0"/>
                  <a:t>h</a:t>
                </a:r>
                <a:r>
                  <a:rPr lang="en-US" spc="-5" dirty="0"/>
                  <a:t>e</a:t>
                </a:r>
                <a:r>
                  <a:rPr lang="en-US" spc="-40" dirty="0"/>
                  <a:t> </a:t>
                </a:r>
                <a:r>
                  <a:rPr lang="en-US" spc="-10" dirty="0"/>
                  <a:t>plo</a:t>
                </a:r>
                <a:r>
                  <a:rPr lang="en-US" spc="-5" dirty="0"/>
                  <a:t>t</a:t>
                </a:r>
                <a:r>
                  <a:rPr lang="en-US" spc="-40" dirty="0"/>
                  <a:t> </a:t>
                </a:r>
                <a:r>
                  <a:rPr lang="en-US" spc="-10" dirty="0"/>
                  <a:t>o</a:t>
                </a:r>
                <a:r>
                  <a:rPr lang="en-US" spc="-5" dirty="0"/>
                  <a:t>f</a:t>
                </a:r>
                <a:r>
                  <a:rPr lang="en-US" spc="-40" dirty="0"/>
                  <a:t> </a:t>
                </a:r>
                <a:r>
                  <a:rPr lang="en-US" spc="-5" dirty="0"/>
                  <a:t>a</a:t>
                </a:r>
                <a:r>
                  <a:rPr lang="en-US" spc="-40" dirty="0"/>
                  <a:t> </a:t>
                </a:r>
                <a:r>
                  <a:rPr lang="en-US" spc="-5" dirty="0"/>
                  <a:t>s</a:t>
                </a:r>
                <a:r>
                  <a:rPr lang="en-US" spc="-10" dirty="0"/>
                  <a:t>equenc</a:t>
                </a:r>
                <a:r>
                  <a:rPr lang="en-US" spc="-5" dirty="0"/>
                  <a:t>e</a:t>
                </a:r>
                <a:r>
                  <a:rPr lang="en-US" spc="-40" dirty="0"/>
                  <a:t> </a:t>
                </a:r>
                <a:r>
                  <a:rPr lang="en-US" spc="-10" dirty="0"/>
                  <a:t>convergin</a:t>
                </a:r>
                <a:r>
                  <a:rPr lang="en-US" spc="-5" dirty="0"/>
                  <a:t>g</a:t>
                </a:r>
                <a:r>
                  <a:rPr lang="en-US" spc="-40" dirty="0"/>
                  <a:t> </a:t>
                </a:r>
                <a:r>
                  <a:rPr lang="en-US" spc="-10" dirty="0"/>
                  <a:t>t</a:t>
                </a:r>
                <a:r>
                  <a:rPr lang="en-US" spc="-5" dirty="0"/>
                  <a:t>o</a:t>
                </a:r>
                <a:r>
                  <a:rPr lang="en-US" spc="15" dirty="0"/>
                  <a:t> </a:t>
                </a:r>
                <a:r>
                  <a:rPr lang="en-US" i="1" spc="-10" dirty="0"/>
                  <a:t>L</a:t>
                </a:r>
                <a:r>
                  <a:rPr lang="en-US" i="1" spc="105" dirty="0"/>
                  <a:t> </a:t>
                </a:r>
                <a:r>
                  <a:rPr lang="en-US" spc="-25" dirty="0"/>
                  <a:t>=</a:t>
                </a:r>
                <a:r>
                  <a:rPr lang="en-US" spc="-40" dirty="0"/>
                  <a:t> </a:t>
                </a:r>
                <a:r>
                  <a:rPr lang="en-US" spc="-10" dirty="0"/>
                  <a:t>1</a:t>
                </a:r>
                <a:r>
                  <a:rPr lang="en-US" spc="-5" dirty="0"/>
                  <a:t>.</a:t>
                </a:r>
              </a:p>
              <a:p>
                <a:pPr marL="0" marR="5080" indent="0">
                  <a:lnSpc>
                    <a:spcPct val="100000"/>
                  </a:lnSpc>
                  <a:buNone/>
                </a:pPr>
                <a:endParaRPr lang="en-US" spc="-5" dirty="0"/>
              </a:p>
              <a:p>
                <a:pPr marL="0" marR="5080" indent="0">
                  <a:lnSpc>
                    <a:spcPct val="100000"/>
                  </a:lnSpc>
                  <a:buNone/>
                </a:pPr>
                <a:endParaRPr lang="en-US" spc="-5" dirty="0"/>
              </a:p>
              <a:p>
                <a:pPr marL="0" marR="5080" indent="0">
                  <a:lnSpc>
                    <a:spcPct val="100000"/>
                  </a:lnSpc>
                  <a:buNone/>
                </a:pPr>
                <a:endParaRPr lang="en-US" spc="-5" dirty="0"/>
              </a:p>
              <a:p>
                <a:pPr marL="0" marR="5080" indent="0">
                  <a:lnSpc>
                    <a:spcPct val="100000"/>
                  </a:lnSpc>
                  <a:buNone/>
                </a:pPr>
                <a:endParaRPr lang="en-US" spc="-5" dirty="0"/>
              </a:p>
              <a:p>
                <a:pPr marL="0" marR="5080" indent="0">
                  <a:lnSpc>
                    <a:spcPct val="100000"/>
                  </a:lnSpc>
                  <a:buNone/>
                </a:pPr>
                <a:r>
                  <a:rPr lang="en-US" spc="-15" dirty="0"/>
                  <a:t>O</a:t>
                </a:r>
                <a:r>
                  <a:rPr lang="en-US" spc="-5" dirty="0"/>
                  <a:t>n</a:t>
                </a:r>
                <a:r>
                  <a:rPr lang="en-US" spc="-40" dirty="0"/>
                  <a:t> </a:t>
                </a:r>
                <a:r>
                  <a:rPr lang="en-US" spc="-5" dirty="0"/>
                  <a:t>t</a:t>
                </a:r>
                <a:r>
                  <a:rPr lang="en-US" spc="-10" dirty="0"/>
                  <a:t>h</a:t>
                </a:r>
                <a:r>
                  <a:rPr lang="en-US" spc="-5" dirty="0"/>
                  <a:t>e </a:t>
                </a:r>
                <a:r>
                  <a:rPr lang="en-US" spc="-10" dirty="0"/>
                  <a:t>othe</a:t>
                </a:r>
                <a:r>
                  <a:rPr lang="en-US" spc="-5" dirty="0"/>
                  <a:t>r </a:t>
                </a:r>
                <a:r>
                  <a:rPr lang="en-US" spc="-10" dirty="0"/>
                  <a:t>hand</a:t>
                </a:r>
                <a:r>
                  <a:rPr lang="en-US" spc="-5" dirty="0"/>
                  <a:t>, </a:t>
                </a:r>
                <a:r>
                  <a:rPr lang="en-US" spc="-10" dirty="0"/>
                  <a:t>sinc</a:t>
                </a:r>
                <a:r>
                  <a:rPr lang="en-US" spc="-5" dirty="0"/>
                  <a:t>e </a:t>
                </a:r>
                <a:r>
                  <a:rPr lang="en-US" spc="-10" dirty="0"/>
                  <a:t>i</a:t>
                </a:r>
                <a:r>
                  <a:rPr lang="en-US" spc="-5" dirty="0"/>
                  <a:t>t </a:t>
                </a:r>
                <a:r>
                  <a:rPr lang="en-US" spc="-10" dirty="0"/>
                  <a:t>continuall</a:t>
                </a:r>
                <a:r>
                  <a:rPr lang="en-US" spc="-5" dirty="0"/>
                  <a:t>y </a:t>
                </a:r>
                <a:r>
                  <a:rPr lang="en-US" spc="-10" dirty="0"/>
                  <a:t>cycle</a:t>
                </a:r>
                <a:r>
                  <a:rPr lang="en-US" spc="-5" dirty="0"/>
                  <a:t>s </a:t>
                </a:r>
                <a:r>
                  <a:rPr lang="en-US" spc="-10" dirty="0"/>
                  <a:t>throug</a:t>
                </a:r>
                <a:r>
                  <a:rPr lang="en-US" spc="-5" dirty="0"/>
                  <a:t>h </a:t>
                </a:r>
                <a:r>
                  <a:rPr lang="en-US" spc="-10" dirty="0"/>
                  <a:t>1</a:t>
                </a:r>
                <a:r>
                  <a:rPr lang="en-US" spc="-5" dirty="0"/>
                  <a:t>,</a:t>
                </a:r>
                <a:r>
                  <a:rPr lang="en-US" spc="-85" dirty="0"/>
                  <a:t> </a:t>
                </a:r>
                <a:r>
                  <a:rPr lang="en-US" spc="-10" dirty="0"/>
                  <a:t>0</a:t>
                </a:r>
                <a:r>
                  <a:rPr lang="en-US" spc="-5" dirty="0"/>
                  <a:t>,</a:t>
                </a:r>
                <a:r>
                  <a:rPr lang="en-US" spc="-85" dirty="0"/>
                  <a:t> </a:t>
                </a:r>
                <a:r>
                  <a:rPr lang="en-US" spc="-190" dirty="0"/>
                  <a:t>−</a:t>
                </a:r>
                <a:r>
                  <a:rPr lang="en-US" spc="-10" dirty="0"/>
                  <a:t>1</a:t>
                </a:r>
                <a:r>
                  <a:rPr lang="en-US" spc="-5" dirty="0"/>
                  <a:t>,</a:t>
                </a:r>
                <a:r>
                  <a:rPr lang="en-US" spc="-85" dirty="0"/>
                  <a:t> </a:t>
                </a:r>
                <a:r>
                  <a:rPr lang="en-US" spc="-10" dirty="0"/>
                  <a:t>0</a:t>
                </a:r>
                <a:r>
                  <a:rPr lang="en-US" spc="-5" dirty="0"/>
                  <a:t>, </a:t>
                </a:r>
                <a:r>
                  <a:rPr lang="en-US" spc="-10" dirty="0"/>
                  <a:t>th</a:t>
                </a:r>
                <a:r>
                  <a:rPr lang="en-US" spc="-5" dirty="0"/>
                  <a:t>e s</a:t>
                </a:r>
                <a:r>
                  <a:rPr lang="en-US" spc="-10" dirty="0"/>
                  <a:t>equenc</a:t>
                </a:r>
                <a:r>
                  <a:rPr lang="en-US" spc="-5" dirty="0"/>
                  <a:t>e </a:t>
                </a:r>
                <a14:m>
                  <m:oMath xmlns:m="http://schemas.openxmlformats.org/officeDocument/2006/math">
                    <m:sSub>
                      <m:sSubPr>
                        <m:ctrlPr>
                          <a:rPr lang="en-US" i="1" spc="-85" smtClean="0">
                            <a:latin typeface="Cambria Math" panose="02040503050406030204" pitchFamily="18" charset="0"/>
                          </a:rPr>
                        </m:ctrlPr>
                      </m:sSubPr>
                      <m:e>
                        <m:r>
                          <a:rPr lang="en-US" b="0" i="1" spc="-85" smtClean="0">
                            <a:latin typeface="Cambria Math" panose="02040503050406030204" pitchFamily="18" charset="0"/>
                          </a:rPr>
                          <m:t>𝑐</m:t>
                        </m:r>
                      </m:e>
                      <m:sub>
                        <m:r>
                          <a:rPr lang="en-US" b="0" i="1" spc="-85" smtClean="0">
                            <a:latin typeface="Cambria Math" panose="02040503050406030204" pitchFamily="18" charset="0"/>
                          </a:rPr>
                          <m:t>𝑛</m:t>
                        </m:r>
                      </m:sub>
                    </m:sSub>
                    <m:r>
                      <a:rPr lang="en-US" b="0" i="1" spc="-85" smtClean="0">
                        <a:latin typeface="Cambria Math" panose="02040503050406030204" pitchFamily="18" charset="0"/>
                      </a:rPr>
                      <m:t>=</m:t>
                    </m:r>
                    <m:func>
                      <m:funcPr>
                        <m:ctrlPr>
                          <a:rPr lang="en-US" b="0" i="1" spc="-85" smtClean="0">
                            <a:latin typeface="Cambria Math" panose="02040503050406030204" pitchFamily="18" charset="0"/>
                          </a:rPr>
                        </m:ctrlPr>
                      </m:funcPr>
                      <m:fName>
                        <m:r>
                          <m:rPr>
                            <m:sty m:val="p"/>
                          </m:rPr>
                          <a:rPr lang="en-US" b="0" i="0" spc="-85" smtClean="0">
                            <a:latin typeface="Cambria Math" panose="02040503050406030204" pitchFamily="18" charset="0"/>
                          </a:rPr>
                          <m:t>cos</m:t>
                        </m:r>
                      </m:fName>
                      <m:e>
                        <m:d>
                          <m:dPr>
                            <m:ctrlPr>
                              <a:rPr lang="en-US" b="0" i="1" spc="-85" smtClean="0">
                                <a:latin typeface="Cambria Math" panose="02040503050406030204" pitchFamily="18" charset="0"/>
                              </a:rPr>
                            </m:ctrlPr>
                          </m:dPr>
                          <m:e>
                            <m:f>
                              <m:fPr>
                                <m:ctrlPr>
                                  <a:rPr lang="en-US" b="0" i="1" spc="-85" smtClean="0">
                                    <a:latin typeface="Cambria Math" panose="02040503050406030204" pitchFamily="18" charset="0"/>
                                  </a:rPr>
                                </m:ctrlPr>
                              </m:fPr>
                              <m:num>
                                <m:r>
                                  <a:rPr lang="en-US" b="0" i="1" spc="-85" smtClean="0">
                                    <a:latin typeface="Cambria Math" panose="02040503050406030204" pitchFamily="18" charset="0"/>
                                  </a:rPr>
                                  <m:t>𝑛</m:t>
                                </m:r>
                                <m:r>
                                  <a:rPr lang="en-US" b="0" i="1" spc="-85" smtClean="0">
                                    <a:latin typeface="Cambria Math" panose="02040503050406030204" pitchFamily="18" charset="0"/>
                                    <a:ea typeface="Cambria Math" panose="02040503050406030204" pitchFamily="18" charset="0"/>
                                  </a:rPr>
                                  <m:t>𝜋</m:t>
                                </m:r>
                              </m:num>
                              <m:den>
                                <m:r>
                                  <a:rPr lang="en-US" b="0" i="1" spc="-85" smtClean="0">
                                    <a:latin typeface="Cambria Math" panose="02040503050406030204" pitchFamily="18" charset="0"/>
                                  </a:rPr>
                                  <m:t>2</m:t>
                                </m:r>
                              </m:den>
                            </m:f>
                          </m:e>
                        </m:d>
                      </m:e>
                    </m:func>
                  </m:oMath>
                </a14:m>
                <a:r>
                  <a:rPr lang="en-US" spc="-37" baseline="44444" dirty="0"/>
                  <a:t> </a:t>
                </a:r>
                <a:r>
                  <a:rPr lang="en-US" spc="-5" dirty="0"/>
                  <a:t>in Figure 5 has no limit.</a:t>
                </a:r>
                <a:endParaRPr lang="en-US" dirty="0"/>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5646762" cy="4370567"/>
              </a:xfrm>
              <a:blipFill>
                <a:blip r:embed="rId2"/>
                <a:stretch>
                  <a:fillRect l="-1294" t="-976" r="-1834"/>
                </a:stretch>
              </a:blipFill>
            </p:spPr>
            <p:txBody>
              <a:bodyPr/>
              <a:lstStyle/>
              <a:p>
                <a:r>
                  <a:rPr lang="en-US">
                    <a:noFill/>
                  </a:rPr>
                  <a:t> </a:t>
                </a:r>
              </a:p>
            </p:txBody>
          </p:sp>
        </mc:Fallback>
      </mc:AlternateContent>
      <p:pic>
        <p:nvPicPr>
          <p:cNvPr id="6" name="Picture 2" descr="A graph shows the sequence of a subscript n equals quantity n plus 4 over quantity n plus 3 approaching the limit capital L. The horizontal n axis ranges from 0 to 15 in increments of 1, with points 2, 4, 6, 8, 10, 12, and 14 labeled. The y axis ranges from 0 to 1.5 in increments of 0.5, with points 0.5, 1, and 1.5 labeled. In quadrant 1, a horizontal line begins on the y axis at y equals 1. Above the horizontal line a point is plotted with every n value on the n axis. The points progressively get closer and closer to the line y equals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0269" y="609601"/>
            <a:ext cx="3821936" cy="28703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 graph shows the sequence of c subscript n equals cosine of quantity n pi over 2, and that the sequence does not have a limit. The horizontal n axis ranges from 0 to 13 in increments of 1, with points 2, 4, 6, 8, 10, and 12 labeled. The y axis ranges from negative 1 to 1 in increments of 1, with points negative 1 and 1 labeled. In quadrant 1, every n value has a point marked. Points at n equals 2, 6, and 10 have y values of negative 1. Points at n equals 1, 3, 5, 7, 9, and 11 have y values of 0. Points at n equals 4, 8, and 12 have y values of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20269" y="3479952"/>
            <a:ext cx="3821936" cy="308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0137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(3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1"/>
            <a:ext cx="10805616" cy="3298874"/>
          </a:xfrm>
        </p:spPr>
        <p:txBody>
          <a:bodyPr>
            <a:noAutofit/>
          </a:bodyPr>
          <a:lstStyle/>
          <a:p>
            <a:pPr marL="12700" marR="12700" indent="0">
              <a:lnSpc>
                <a:spcPct val="100000"/>
              </a:lnSpc>
              <a:buNone/>
            </a:pPr>
            <a:r>
              <a:rPr lang="en-US" spc="-5" dirty="0">
                <a:latin typeface="Times New Roman"/>
                <a:cs typeface="Times New Roman"/>
              </a:rPr>
              <a:t>There</a:t>
            </a:r>
            <a:r>
              <a:rPr lang="en-US" spc="30" dirty="0">
                <a:latin typeface="Times New Roman"/>
                <a:cs typeface="Times New Roman"/>
              </a:rPr>
              <a:t> </a:t>
            </a:r>
            <a:r>
              <a:rPr lang="en-US" spc="-5" dirty="0">
                <a:latin typeface="Times New Roman"/>
                <a:cs typeface="Times New Roman"/>
              </a:rPr>
              <a:t>is</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5" dirty="0">
                <a:latin typeface="Times New Roman"/>
                <a:cs typeface="Times New Roman"/>
              </a:rPr>
              <a:t>surprisingly</a:t>
            </a:r>
            <a:r>
              <a:rPr lang="en-US" spc="30" dirty="0">
                <a:latin typeface="Times New Roman"/>
                <a:cs typeface="Times New Roman"/>
              </a:rPr>
              <a:t> </a:t>
            </a:r>
            <a:r>
              <a:rPr lang="en-US" spc="-5" dirty="0">
                <a:latin typeface="Times New Roman"/>
                <a:cs typeface="Times New Roman"/>
              </a:rPr>
              <a:t>simple</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ay</a:t>
            </a:r>
            <a:r>
              <a:rPr lang="en-US" spc="30" dirty="0">
                <a:latin typeface="Times New Roman"/>
                <a:cs typeface="Times New Roman"/>
              </a:rPr>
              <a:t> </a:t>
            </a:r>
            <a:r>
              <a:rPr lang="en-US" spc="-5" dirty="0">
                <a:latin typeface="Times New Roman"/>
                <a:cs typeface="Times New Roman"/>
              </a:rPr>
              <a:t>to</a:t>
            </a:r>
            <a:r>
              <a:rPr lang="en-US" spc="30" dirty="0">
                <a:latin typeface="Times New Roman"/>
                <a:cs typeface="Times New Roman"/>
              </a:rPr>
              <a:t> </a:t>
            </a:r>
            <a:r>
              <a:rPr lang="en-US" spc="-5" dirty="0">
                <a:latin typeface="Times New Roman"/>
                <a:cs typeface="Times New Roman"/>
              </a:rPr>
              <a:t>describe</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set</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values</a:t>
            </a:r>
            <a:r>
              <a:rPr lang="en-US" spc="60" dirty="0">
                <a:latin typeface="Times New Roman"/>
                <a:cs typeface="Times New Roman"/>
              </a:rPr>
              <a:t> </a:t>
            </a:r>
            <a:r>
              <a:rPr lang="en-US" i="1" spc="-5" dirty="0">
                <a:latin typeface="Times New Roman"/>
                <a:cs typeface="Times New Roman"/>
              </a:rPr>
              <a:t>x</a:t>
            </a:r>
            <a:r>
              <a:rPr lang="en-US" i="1" spc="12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whic</a:t>
            </a:r>
            <a:r>
              <a:rPr lang="en-US" spc="-5" dirty="0">
                <a:latin typeface="Times New Roman"/>
                <a:cs typeface="Times New Roman"/>
              </a:rPr>
              <a:t>h</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power </a:t>
            </a:r>
            <a:r>
              <a:rPr lang="en-US" spc="-5" dirty="0">
                <a:latin typeface="Times New Roman"/>
                <a:cs typeface="Times New Roman"/>
              </a:rPr>
              <a:t>series</a:t>
            </a:r>
            <a:r>
              <a:rPr lang="en-US" spc="70" dirty="0">
                <a:latin typeface="Times New Roman"/>
                <a:cs typeface="Times New Roman"/>
              </a:rPr>
              <a:t> </a:t>
            </a:r>
            <a:r>
              <a:rPr lang="en-US" i="1" spc="-10" dirty="0">
                <a:latin typeface="Times New Roman"/>
                <a:cs typeface="Times New Roman"/>
              </a:rPr>
              <a:t>F</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t>
            </a:r>
            <a:r>
              <a:rPr lang="en-US" spc="-10" dirty="0">
                <a:latin typeface="Times New Roman"/>
                <a:cs typeface="Times New Roman"/>
              </a:rPr>
              <a:t>converges</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Accordin</a:t>
            </a:r>
            <a:r>
              <a:rPr lang="en-US" spc="-5" dirty="0">
                <a:latin typeface="Times New Roman"/>
                <a:cs typeface="Times New Roman"/>
              </a:rPr>
              <a:t>g</a:t>
            </a:r>
            <a:r>
              <a:rPr lang="en-US" spc="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ou</a:t>
            </a:r>
            <a:r>
              <a:rPr lang="en-US" spc="-5" dirty="0">
                <a:latin typeface="Times New Roman"/>
                <a:cs typeface="Times New Roman"/>
              </a:rPr>
              <a:t>r </a:t>
            </a:r>
            <a:r>
              <a:rPr lang="en-US" spc="-10" dirty="0">
                <a:latin typeface="Times New Roman"/>
                <a:cs typeface="Times New Roman"/>
              </a:rPr>
              <a:t>nex</a:t>
            </a:r>
            <a:r>
              <a:rPr lang="en-US" spc="-5" dirty="0">
                <a:latin typeface="Times New Roman"/>
                <a:cs typeface="Times New Roman"/>
              </a:rPr>
              <a:t>t</a:t>
            </a:r>
            <a:r>
              <a:rPr lang="en-US" spc="5" dirty="0">
                <a:latin typeface="Times New Roman"/>
                <a:cs typeface="Times New Roman"/>
              </a:rPr>
              <a:t> </a:t>
            </a:r>
            <a:r>
              <a:rPr lang="en-US" spc="-10" dirty="0">
                <a:latin typeface="Times New Roman"/>
                <a:cs typeface="Times New Roman"/>
              </a:rPr>
              <a:t>theorem</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eithe</a:t>
            </a:r>
            <a:r>
              <a:rPr lang="en-US" spc="-5" dirty="0">
                <a:latin typeface="Times New Roman"/>
                <a:cs typeface="Times New Roman"/>
              </a:rPr>
              <a:t>r</a:t>
            </a:r>
            <a:r>
              <a:rPr lang="en-US" spc="70" dirty="0">
                <a:latin typeface="Times New Roman"/>
                <a:cs typeface="Times New Roman"/>
              </a:rPr>
              <a:t> </a:t>
            </a:r>
            <a:r>
              <a:rPr lang="en-US" i="1" spc="-10" dirty="0">
                <a:latin typeface="Times New Roman"/>
                <a:cs typeface="Times New Roman"/>
              </a:rPr>
              <a:t>F</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t>
            </a:r>
            <a:r>
              <a:rPr lang="en-US" spc="-10" dirty="0">
                <a:latin typeface="Times New Roman"/>
                <a:cs typeface="Times New Roman"/>
              </a:rPr>
              <a:t>converge</a:t>
            </a:r>
            <a:r>
              <a:rPr lang="en-US" spc="-5" dirty="0">
                <a:latin typeface="Times New Roman"/>
                <a:cs typeface="Times New Roman"/>
              </a:rPr>
              <a:t>s</a:t>
            </a:r>
            <a:r>
              <a:rPr lang="en-US" spc="5" dirty="0">
                <a:latin typeface="Times New Roman"/>
                <a:cs typeface="Times New Roman"/>
              </a:rPr>
              <a:t> </a:t>
            </a:r>
            <a:r>
              <a:rPr lang="en-US" spc="-10" dirty="0">
                <a:latin typeface="Times New Roman"/>
                <a:cs typeface="Times New Roman"/>
              </a:rPr>
              <a:t>absolutely fo</a:t>
            </a:r>
            <a:r>
              <a:rPr lang="en-US" spc="-5" dirty="0">
                <a:latin typeface="Times New Roman"/>
                <a:cs typeface="Times New Roman"/>
              </a:rPr>
              <a:t>r </a:t>
            </a:r>
            <a:r>
              <a:rPr lang="en-US" spc="-10" dirty="0">
                <a:latin typeface="Times New Roman"/>
                <a:cs typeface="Times New Roman"/>
              </a:rPr>
              <a:t>al</a:t>
            </a:r>
            <a:r>
              <a:rPr lang="en-US" spc="-5" dirty="0">
                <a:latin typeface="Times New Roman"/>
                <a:cs typeface="Times New Roman"/>
              </a:rPr>
              <a:t>l </a:t>
            </a:r>
            <a:r>
              <a:rPr lang="en-US" spc="-10" dirty="0">
                <a:latin typeface="Times New Roman"/>
                <a:cs typeface="Times New Roman"/>
              </a:rPr>
              <a:t>value</a:t>
            </a:r>
            <a:r>
              <a:rPr lang="en-US" spc="-5" dirty="0">
                <a:latin typeface="Times New Roman"/>
                <a:cs typeface="Times New Roman"/>
              </a:rPr>
              <a:t>s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i="1" spc="-5" dirty="0">
                <a:latin typeface="Times New Roman"/>
                <a:cs typeface="Times New Roman"/>
              </a:rPr>
              <a:t>x,</a:t>
            </a:r>
            <a:r>
              <a:rPr lang="en-US" i="1" spc="8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 </a:t>
            </a:r>
            <a:r>
              <a:rPr lang="en-US" spc="-10" dirty="0">
                <a:latin typeface="Times New Roman"/>
                <a:cs typeface="Times New Roman"/>
              </a:rPr>
              <a:t>ther</a:t>
            </a:r>
            <a:r>
              <a:rPr lang="en-US" spc="-5" dirty="0">
                <a:latin typeface="Times New Roman"/>
                <a:cs typeface="Times New Roman"/>
              </a:rPr>
              <a:t>e is a </a:t>
            </a:r>
            <a:r>
              <a:rPr lang="en-US" spc="-10" dirty="0">
                <a:latin typeface="Times New Roman"/>
                <a:cs typeface="Times New Roman"/>
              </a:rPr>
              <a:t>radiu</a:t>
            </a:r>
            <a:r>
              <a:rPr lang="en-US" spc="-5" dirty="0">
                <a:latin typeface="Times New Roman"/>
                <a:cs typeface="Times New Roman"/>
              </a:rPr>
              <a:t>s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convergenc</a:t>
            </a:r>
            <a:r>
              <a:rPr lang="en-US" spc="-5" dirty="0">
                <a:latin typeface="Times New Roman"/>
                <a:cs typeface="Times New Roman"/>
              </a:rPr>
              <a:t>e</a:t>
            </a:r>
            <a:r>
              <a:rPr lang="en-US" spc="80" dirty="0">
                <a:latin typeface="Times New Roman"/>
                <a:cs typeface="Times New Roman"/>
              </a:rPr>
              <a:t> </a:t>
            </a:r>
            <a:r>
              <a:rPr lang="en-US" i="1" spc="-10" dirty="0">
                <a:latin typeface="Times New Roman"/>
                <a:cs typeface="Times New Roman"/>
              </a:rPr>
              <a:t>R</a:t>
            </a:r>
            <a:r>
              <a:rPr lang="en-US" i="1" spc="45"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 </a:t>
            </a:r>
            <a:r>
              <a:rPr lang="en-US" spc="-10" dirty="0">
                <a:latin typeface="Times New Roman"/>
                <a:cs typeface="Times New Roman"/>
              </a:rPr>
              <a:t>that</a:t>
            </a:r>
            <a:endParaRPr lang="en-US" dirty="0">
              <a:latin typeface="Times New Roman"/>
              <a:cs typeface="Times New Roman"/>
            </a:endParaRPr>
          </a:p>
          <a:p>
            <a:pPr marL="50800" indent="0" algn="ctr">
              <a:lnSpc>
                <a:spcPct val="100000"/>
              </a:lnSpc>
              <a:buNone/>
            </a:pPr>
            <a:r>
              <a:rPr lang="en-US" i="1" spc="-10" dirty="0">
                <a:latin typeface="Times New Roman"/>
                <a:cs typeface="Times New Roman"/>
              </a:rPr>
              <a:t>F</a:t>
            </a:r>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 </a:t>
            </a:r>
            <a:r>
              <a:rPr lang="en-US" spc="-10" dirty="0">
                <a:latin typeface="Times New Roman"/>
                <a:cs typeface="Times New Roman"/>
              </a:rPr>
              <a:t>converge</a:t>
            </a:r>
            <a:r>
              <a:rPr lang="en-US" spc="-5" dirty="0">
                <a:latin typeface="Times New Roman"/>
                <a:cs typeface="Times New Roman"/>
              </a:rPr>
              <a:t>s </a:t>
            </a:r>
            <a:r>
              <a:rPr lang="en-US" spc="-10" dirty="0">
                <a:latin typeface="Times New Roman"/>
                <a:cs typeface="Times New Roman"/>
              </a:rPr>
              <a:t>absolutel</a:t>
            </a:r>
            <a:r>
              <a:rPr lang="en-US" spc="-5" dirty="0">
                <a:latin typeface="Times New Roman"/>
                <a:cs typeface="Times New Roman"/>
              </a:rPr>
              <a:t>y </a:t>
            </a:r>
            <a:r>
              <a:rPr lang="en-US" spc="-15" dirty="0">
                <a:latin typeface="Times New Roman"/>
                <a:cs typeface="Times New Roman"/>
              </a:rPr>
              <a:t>whe</a:t>
            </a:r>
            <a:r>
              <a:rPr lang="en-US" spc="-5" dirty="0">
                <a:latin typeface="Times New Roman"/>
                <a:cs typeface="Times New Roman"/>
              </a:rPr>
              <a:t>n </a:t>
            </a:r>
            <a:r>
              <a:rPr lang="en-US" spc="-65" dirty="0">
                <a:latin typeface="Lucida Sans Unicode"/>
                <a:cs typeface="Lucida Sans Unicode"/>
              </a:rPr>
              <a:t>|</a:t>
            </a:r>
            <a:r>
              <a:rPr lang="en-US" i="1" spc="-5" dirty="0">
                <a:latin typeface="Times New Roman"/>
                <a:cs typeface="Times New Roman"/>
              </a:rPr>
              <a:t>x</a:t>
            </a:r>
            <a:r>
              <a:rPr lang="en-US" i="1" spc="6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i="1" spc="10" dirty="0">
                <a:latin typeface="Times New Roman"/>
                <a:cs typeface="Times New Roman"/>
              </a:rPr>
              <a:t>c</a:t>
            </a:r>
            <a:r>
              <a:rPr lang="en-US" spc="-90" dirty="0">
                <a:latin typeface="Lucida Sans Unicode"/>
                <a:cs typeface="Lucida Sans Unicode"/>
              </a:rPr>
              <a:t>|</a:t>
            </a:r>
            <a:r>
              <a:rPr lang="en-US" spc="-40" dirty="0">
                <a:latin typeface="Lucida Sans Unicode"/>
                <a:cs typeface="Lucida Sans Unicode"/>
              </a:rPr>
              <a:t> </a:t>
            </a:r>
            <a:r>
              <a:rPr lang="en-US" i="1" spc="190" dirty="0">
                <a:latin typeface="Arial"/>
                <a:cs typeface="Arial"/>
              </a:rPr>
              <a:t>&lt;</a:t>
            </a:r>
            <a:r>
              <a:rPr lang="en-US" i="1" spc="75" dirty="0">
                <a:latin typeface="Arial"/>
                <a:cs typeface="Arial"/>
              </a:rPr>
              <a:t> </a:t>
            </a:r>
            <a:r>
              <a:rPr lang="en-US" i="1" spc="-10" dirty="0">
                <a:latin typeface="Times New Roman"/>
                <a:cs typeface="Times New Roman"/>
              </a:rPr>
              <a:t>R</a:t>
            </a:r>
            <a:r>
              <a:rPr lang="en-US" i="1" spc="4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diverge</a:t>
            </a:r>
            <a:r>
              <a:rPr lang="en-US" spc="-5" dirty="0">
                <a:latin typeface="Times New Roman"/>
                <a:cs typeface="Times New Roman"/>
              </a:rPr>
              <a:t>s </a:t>
            </a:r>
            <a:r>
              <a:rPr lang="en-US" spc="-15" dirty="0">
                <a:latin typeface="Times New Roman"/>
                <a:cs typeface="Times New Roman"/>
              </a:rPr>
              <a:t>whe</a:t>
            </a:r>
            <a:r>
              <a:rPr lang="en-US" spc="-5" dirty="0">
                <a:latin typeface="Times New Roman"/>
                <a:cs typeface="Times New Roman"/>
              </a:rPr>
              <a:t>n </a:t>
            </a:r>
            <a:r>
              <a:rPr lang="en-US" spc="-65" dirty="0">
                <a:latin typeface="Lucida Sans Unicode"/>
                <a:cs typeface="Lucida Sans Unicode"/>
              </a:rPr>
              <a:t>|</a:t>
            </a:r>
            <a:r>
              <a:rPr lang="en-US" i="1" spc="-5" dirty="0">
                <a:latin typeface="Times New Roman"/>
                <a:cs typeface="Times New Roman"/>
              </a:rPr>
              <a:t>x</a:t>
            </a:r>
            <a:r>
              <a:rPr lang="en-US" i="1" spc="55"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i="1" spc="10" dirty="0">
                <a:latin typeface="Times New Roman"/>
                <a:cs typeface="Times New Roman"/>
              </a:rPr>
              <a:t>c</a:t>
            </a:r>
            <a:r>
              <a:rPr lang="en-US" spc="-90" dirty="0">
                <a:latin typeface="Lucida Sans Unicode"/>
                <a:cs typeface="Lucida Sans Unicode"/>
              </a:rPr>
              <a:t>|</a:t>
            </a:r>
            <a:r>
              <a:rPr lang="en-US" spc="-40" dirty="0">
                <a:latin typeface="Lucida Sans Unicode"/>
                <a:cs typeface="Lucida Sans Unicode"/>
              </a:rPr>
              <a:t> </a:t>
            </a:r>
            <a:r>
              <a:rPr lang="en-US" i="1" spc="190" dirty="0">
                <a:latin typeface="Arial"/>
                <a:cs typeface="Arial"/>
              </a:rPr>
              <a:t>&gt;</a:t>
            </a:r>
            <a:r>
              <a:rPr lang="en-US" i="1" spc="75" dirty="0">
                <a:latin typeface="Arial"/>
                <a:cs typeface="Arial"/>
              </a:rPr>
              <a:t> </a:t>
            </a:r>
            <a:r>
              <a:rPr lang="en-US" i="1" spc="35" dirty="0">
                <a:latin typeface="Times New Roman"/>
                <a:cs typeface="Times New Roman"/>
              </a:rPr>
              <a:t>R</a:t>
            </a:r>
            <a:r>
              <a:rPr lang="en-US" i="1" spc="-5" dirty="0">
                <a:latin typeface="Times New Roman"/>
                <a:cs typeface="Times New Roman"/>
              </a:rPr>
              <a:t>.</a:t>
            </a:r>
            <a:endParaRPr lang="en-US" dirty="0">
              <a:latin typeface="Times New Roman"/>
              <a:cs typeface="Times New Roman"/>
            </a:endParaRPr>
          </a:p>
          <a:p>
            <a:pPr marL="12700" marR="12700" indent="0">
              <a:lnSpc>
                <a:spcPct val="100000"/>
              </a:lnSpc>
              <a:buNone/>
            </a:pPr>
            <a:r>
              <a:rPr lang="en-US" spc="-10" dirty="0">
                <a:latin typeface="Times New Roman"/>
                <a:cs typeface="Times New Roman"/>
              </a:rPr>
              <a:t>Thi</a:t>
            </a:r>
            <a:r>
              <a:rPr lang="en-US" spc="-5" dirty="0">
                <a:latin typeface="Times New Roman"/>
                <a:cs typeface="Times New Roman"/>
              </a:rPr>
              <a:t>s</a:t>
            </a:r>
            <a:r>
              <a:rPr lang="en-US" spc="70" dirty="0">
                <a:latin typeface="Times New Roman"/>
                <a:cs typeface="Times New Roman"/>
              </a:rPr>
              <a:t> </a:t>
            </a:r>
            <a:r>
              <a:rPr lang="en-US" spc="-15" dirty="0">
                <a:latin typeface="Times New Roman"/>
                <a:cs typeface="Times New Roman"/>
              </a:rPr>
              <a:t>mean</a:t>
            </a:r>
            <a:r>
              <a:rPr lang="en-US" spc="-5" dirty="0">
                <a:latin typeface="Times New Roman"/>
                <a:cs typeface="Times New Roman"/>
              </a:rPr>
              <a:t>s</a:t>
            </a:r>
            <a:r>
              <a:rPr lang="en-US" spc="7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 </a:t>
            </a:r>
            <a:r>
              <a:rPr lang="en-US" i="1" spc="-10" dirty="0">
                <a:latin typeface="Times New Roman"/>
                <a:cs typeface="Times New Roman"/>
              </a:rPr>
              <a:t>F</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70" dirty="0">
                <a:latin typeface="Times New Roman"/>
                <a:cs typeface="Times New Roman"/>
              </a:rPr>
              <a:t> </a:t>
            </a:r>
            <a:r>
              <a:rPr lang="en-US" spc="-10" dirty="0">
                <a:latin typeface="Times New Roman"/>
                <a:cs typeface="Times New Roman"/>
              </a:rPr>
              <a:t>converge</a:t>
            </a:r>
            <a:r>
              <a:rPr lang="en-US" spc="-5" dirty="0">
                <a:latin typeface="Times New Roman"/>
                <a:cs typeface="Times New Roman"/>
              </a:rPr>
              <a:t>s</a:t>
            </a:r>
            <a:r>
              <a:rPr lang="en-US" spc="70"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95" dirty="0">
                <a:latin typeface="Times New Roman"/>
                <a:cs typeface="Times New Roman"/>
              </a:rPr>
              <a:t> </a:t>
            </a:r>
            <a:r>
              <a:rPr lang="en-US" i="1" spc="-5" dirty="0">
                <a:latin typeface="Times New Roman"/>
                <a:cs typeface="Times New Roman"/>
              </a:rPr>
              <a:t>x </a:t>
            </a:r>
            <a:r>
              <a:rPr lang="en-US" spc="-5" dirty="0">
                <a:latin typeface="Times New Roman"/>
                <a:cs typeface="Times New Roman"/>
              </a:rPr>
              <a:t>in</a:t>
            </a:r>
            <a:r>
              <a:rPr lang="en-US" spc="70" dirty="0">
                <a:latin typeface="Times New Roman"/>
                <a:cs typeface="Times New Roman"/>
              </a:rPr>
              <a:t> </a:t>
            </a:r>
            <a:r>
              <a:rPr lang="en-US" spc="-5" dirty="0">
                <a:latin typeface="Times New Roman"/>
                <a:cs typeface="Times New Roman"/>
              </a:rPr>
              <a:t>an</a:t>
            </a:r>
            <a:r>
              <a:rPr lang="en-US" spc="70" dirty="0">
                <a:latin typeface="Times New Roman"/>
                <a:cs typeface="Times New Roman"/>
              </a:rPr>
              <a:t> </a:t>
            </a:r>
            <a:r>
              <a:rPr lang="en-US" b="1" i="1" spc="-10" dirty="0">
                <a:latin typeface="Times New Roman"/>
                <a:cs typeface="Times New Roman"/>
              </a:rPr>
              <a:t>interva</a:t>
            </a:r>
            <a:r>
              <a:rPr lang="en-US" b="1" i="1" spc="-5" dirty="0">
                <a:latin typeface="Times New Roman"/>
                <a:cs typeface="Times New Roman"/>
              </a:rPr>
              <a:t>l</a:t>
            </a:r>
            <a:r>
              <a:rPr lang="en-US" b="1" i="1" spc="70" dirty="0">
                <a:latin typeface="Times New Roman"/>
                <a:cs typeface="Times New Roman"/>
              </a:rPr>
              <a:t> </a:t>
            </a:r>
            <a:r>
              <a:rPr lang="en-US" b="1" i="1" spc="-10" dirty="0">
                <a:latin typeface="Times New Roman"/>
                <a:cs typeface="Times New Roman"/>
              </a:rPr>
              <a:t>o</a:t>
            </a:r>
            <a:r>
              <a:rPr lang="en-US" b="1" i="1" spc="-5" dirty="0">
                <a:latin typeface="Times New Roman"/>
                <a:cs typeface="Times New Roman"/>
              </a:rPr>
              <a:t>f</a:t>
            </a:r>
            <a:r>
              <a:rPr lang="en-US" b="1" i="1" spc="70" dirty="0">
                <a:latin typeface="Times New Roman"/>
                <a:cs typeface="Times New Roman"/>
              </a:rPr>
              <a:t> </a:t>
            </a:r>
            <a:r>
              <a:rPr lang="en-US" b="1" i="1" spc="-10" dirty="0">
                <a:latin typeface="Times New Roman"/>
                <a:cs typeface="Times New Roman"/>
              </a:rPr>
              <a:t>convergenc</a:t>
            </a:r>
            <a:r>
              <a:rPr lang="en-US" b="1" i="1" spc="-5" dirty="0">
                <a:latin typeface="Times New Roman"/>
                <a:cs typeface="Times New Roman"/>
              </a:rPr>
              <a:t>e</a:t>
            </a:r>
            <a:r>
              <a:rPr lang="en-US" b="1" i="1" spc="70" dirty="0">
                <a:latin typeface="Times New Roman"/>
                <a:cs typeface="Times New Roman"/>
              </a:rPr>
              <a:t> </a:t>
            </a:r>
            <a:r>
              <a:rPr lang="en-US" spc="-5" dirty="0">
                <a:latin typeface="Times New Roman"/>
                <a:cs typeface="Times New Roman"/>
              </a:rPr>
              <a:t>consisting</a:t>
            </a:r>
            <a:r>
              <a:rPr lang="en-US" spc="7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0" dirty="0">
                <a:latin typeface="Times New Roman"/>
                <a:cs typeface="Times New Roman"/>
              </a:rPr>
              <a:t> </a:t>
            </a:r>
            <a:r>
              <a:rPr lang="en-US" spc="-5" dirty="0">
                <a:latin typeface="Times New Roman"/>
                <a:cs typeface="Times New Roman"/>
              </a:rPr>
              <a:t>the </a:t>
            </a:r>
            <a:r>
              <a:rPr lang="en-US" spc="-10" dirty="0">
                <a:latin typeface="Times New Roman"/>
                <a:cs typeface="Times New Roman"/>
              </a:rPr>
              <a:t>ope</a:t>
            </a:r>
            <a:r>
              <a:rPr lang="en-US" spc="-5" dirty="0">
                <a:latin typeface="Times New Roman"/>
                <a:cs typeface="Times New Roman"/>
              </a:rPr>
              <a:t>n</a:t>
            </a:r>
            <a:r>
              <a:rPr lang="en-US" spc="5" dirty="0">
                <a:latin typeface="Times New Roman"/>
                <a:cs typeface="Times New Roman"/>
              </a:rPr>
              <a:t> </a:t>
            </a:r>
            <a:r>
              <a:rPr lang="en-US" spc="-10" dirty="0">
                <a:latin typeface="Times New Roman"/>
                <a:cs typeface="Times New Roman"/>
              </a:rPr>
              <a:t>interva</a:t>
            </a:r>
            <a:r>
              <a:rPr lang="en-US" spc="-5" dirty="0">
                <a:latin typeface="Times New Roman"/>
                <a:cs typeface="Times New Roman"/>
              </a:rPr>
              <a:t>l</a:t>
            </a:r>
            <a:r>
              <a:rPr lang="en-US" spc="10"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c</a:t>
            </a:r>
            <a:r>
              <a:rPr lang="en-US" i="1" spc="-10" dirty="0">
                <a:latin typeface="Times New Roman"/>
                <a:cs typeface="Times New Roman"/>
              </a:rPr>
              <a:t> </a:t>
            </a:r>
            <a:r>
              <a:rPr lang="en-US" spc="-185" dirty="0">
                <a:latin typeface="Lucida Sans Unicode"/>
                <a:cs typeface="Lucida Sans Unicode"/>
              </a:rPr>
              <a:t>−</a:t>
            </a:r>
            <a:r>
              <a:rPr lang="en-US" spc="-15" dirty="0">
                <a:latin typeface="Lucida Sans Unicode"/>
                <a:cs typeface="Lucida Sans Unicode"/>
              </a:rPr>
              <a:t> </a:t>
            </a:r>
            <a:r>
              <a:rPr lang="en-US" i="1" spc="35" dirty="0">
                <a:latin typeface="Times New Roman"/>
                <a:cs typeface="Times New Roman"/>
              </a:rPr>
              <a:t>R</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c</a:t>
            </a:r>
            <a:r>
              <a:rPr lang="en-US" i="1" spc="-10"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35" dirty="0">
                <a:latin typeface="Times New Roman"/>
                <a:cs typeface="Times New Roman"/>
              </a:rPr>
              <a:t>R</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 dirty="0">
                <a:latin typeface="Times New Roman"/>
                <a:cs typeface="Times New Roman"/>
              </a:rPr>
              <a:t> </a:t>
            </a:r>
            <a:r>
              <a:rPr lang="en-US" spc="-10" dirty="0">
                <a:latin typeface="Times New Roman"/>
                <a:cs typeface="Times New Roman"/>
              </a:rPr>
              <a:t>possibl</a:t>
            </a:r>
            <a:r>
              <a:rPr lang="en-US" spc="-5" dirty="0">
                <a:latin typeface="Times New Roman"/>
                <a:cs typeface="Times New Roman"/>
              </a:rPr>
              <a:t>y</a:t>
            </a:r>
            <a:r>
              <a:rPr lang="en-US" spc="5" dirty="0">
                <a:latin typeface="Times New Roman"/>
                <a:cs typeface="Times New Roman"/>
              </a:rPr>
              <a:t> </a:t>
            </a:r>
            <a:r>
              <a:rPr lang="en-US" spc="-10" dirty="0">
                <a:latin typeface="Times New Roman"/>
                <a:cs typeface="Times New Roman"/>
              </a:rPr>
              <a:t>on</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5" dirty="0">
                <a:latin typeface="Times New Roman"/>
                <a:cs typeface="Times New Roman"/>
              </a:rPr>
              <a:t> </a:t>
            </a:r>
            <a:r>
              <a:rPr lang="en-US" spc="-10" dirty="0">
                <a:latin typeface="Times New Roman"/>
                <a:cs typeface="Times New Roman"/>
              </a:rPr>
              <a:t>bot</a:t>
            </a:r>
            <a:r>
              <a:rPr lang="en-US" spc="-5" dirty="0">
                <a:latin typeface="Times New Roman"/>
                <a:cs typeface="Times New Roman"/>
              </a:rPr>
              <a:t>h</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endpoint</a:t>
            </a:r>
            <a:r>
              <a:rPr lang="en-US" spc="-5" dirty="0">
                <a:latin typeface="Times New Roman"/>
                <a:cs typeface="Times New Roman"/>
              </a:rPr>
              <a:t>s</a:t>
            </a:r>
            <a:r>
              <a:rPr lang="en-US" spc="10" dirty="0">
                <a:latin typeface="Times New Roman"/>
                <a:cs typeface="Times New Roman"/>
              </a:rPr>
              <a:t> </a:t>
            </a:r>
            <a:r>
              <a:rPr lang="en-US" i="1" spc="-5" dirty="0">
                <a:latin typeface="Times New Roman"/>
                <a:cs typeface="Times New Roman"/>
              </a:rPr>
              <a:t>c</a:t>
            </a:r>
            <a:r>
              <a:rPr lang="en-US" i="1" spc="-10" dirty="0">
                <a:latin typeface="Times New Roman"/>
                <a:cs typeface="Times New Roman"/>
              </a:rPr>
              <a:t> </a:t>
            </a:r>
            <a:r>
              <a:rPr lang="en-US" spc="-185" dirty="0">
                <a:latin typeface="Lucida Sans Unicode"/>
                <a:cs typeface="Lucida Sans Unicode"/>
              </a:rPr>
              <a:t>−</a:t>
            </a:r>
            <a:r>
              <a:rPr lang="en-US" spc="-15" dirty="0">
                <a:latin typeface="Lucida Sans Unicode"/>
                <a:cs typeface="Lucida Sans Unicode"/>
              </a:rPr>
              <a:t> </a:t>
            </a:r>
            <a:r>
              <a:rPr lang="en-US" i="1" spc="-10" dirty="0">
                <a:latin typeface="Times New Roman"/>
                <a:cs typeface="Times New Roman"/>
              </a:rPr>
              <a:t>R</a:t>
            </a:r>
            <a:r>
              <a:rPr lang="en-US" i="1" spc="5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0" dirty="0">
                <a:latin typeface="Times New Roman"/>
                <a:cs typeface="Times New Roman"/>
              </a:rPr>
              <a:t> </a:t>
            </a:r>
            <a:r>
              <a:rPr lang="en-US" i="1" spc="-5" dirty="0">
                <a:latin typeface="Times New Roman"/>
                <a:cs typeface="Times New Roman"/>
              </a:rPr>
              <a:t>c</a:t>
            </a:r>
            <a:r>
              <a:rPr lang="en-US" i="1" spc="-10"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10" dirty="0">
                <a:latin typeface="Times New Roman"/>
                <a:cs typeface="Times New Roman"/>
              </a:rPr>
              <a:t>R</a:t>
            </a:r>
            <a:r>
              <a:rPr lang="en-US" i="1" spc="-5" dirty="0">
                <a:latin typeface="Times New Roman"/>
                <a:cs typeface="Times New Roman"/>
              </a:rPr>
              <a:t> </a:t>
            </a:r>
            <a:r>
              <a:rPr lang="en-US" spc="-5" dirty="0">
                <a:latin typeface="Times New Roman"/>
                <a:cs typeface="Times New Roman"/>
              </a:rPr>
              <a:t>(Figure </a:t>
            </a:r>
            <a:r>
              <a:rPr lang="en-US" spc="-10" dirty="0">
                <a:latin typeface="Times New Roman"/>
                <a:cs typeface="Times New Roman"/>
              </a:rPr>
              <a:t>1</a:t>
            </a:r>
            <a:r>
              <a:rPr lang="en-US" spc="-5" dirty="0">
                <a:latin typeface="Times New Roman"/>
                <a:cs typeface="Times New Roman"/>
              </a:rPr>
              <a:t>). Note that</a:t>
            </a:r>
            <a:r>
              <a:rPr lang="en-US" spc="65" dirty="0">
                <a:latin typeface="Times New Roman"/>
                <a:cs typeface="Times New Roman"/>
              </a:rPr>
              <a:t> </a:t>
            </a:r>
            <a:r>
              <a:rPr lang="en-US" i="1" spc="-10" dirty="0">
                <a:latin typeface="Times New Roman"/>
                <a:cs typeface="Times New Roman"/>
              </a:rPr>
              <a:t>F</a:t>
            </a:r>
            <a:r>
              <a:rPr lang="en-US" i="1" spc="-160"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t>
            </a:r>
            <a:r>
              <a:rPr lang="en-US" spc="-10" dirty="0">
                <a:latin typeface="Times New Roman"/>
                <a:cs typeface="Times New Roman"/>
              </a:rPr>
              <a:t>automaticall</a:t>
            </a:r>
            <a:r>
              <a:rPr lang="en-US" spc="-5" dirty="0">
                <a:latin typeface="Times New Roman"/>
                <a:cs typeface="Times New Roman"/>
              </a:rPr>
              <a:t>y </a:t>
            </a:r>
            <a:r>
              <a:rPr lang="en-US" spc="-10" dirty="0">
                <a:latin typeface="Times New Roman"/>
                <a:cs typeface="Times New Roman"/>
              </a:rPr>
              <a:t>converge</a:t>
            </a:r>
            <a:r>
              <a:rPr lang="en-US" spc="-5" dirty="0">
                <a:latin typeface="Times New Roman"/>
                <a:cs typeface="Times New Roman"/>
              </a:rPr>
              <a:t>s </a:t>
            </a:r>
            <a:r>
              <a:rPr lang="en-US" spc="-10" dirty="0">
                <a:latin typeface="Times New Roman"/>
                <a:cs typeface="Times New Roman"/>
              </a:rPr>
              <a:t>a</a:t>
            </a:r>
            <a:r>
              <a:rPr lang="en-US" spc="-5" dirty="0">
                <a:latin typeface="Times New Roman"/>
                <a:cs typeface="Times New Roman"/>
              </a:rPr>
              <a:t>t</a:t>
            </a:r>
            <a:r>
              <a:rPr lang="en-US" spc="2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c</a:t>
            </a:r>
            <a:r>
              <a:rPr lang="en-US" i="1" spc="15" dirty="0">
                <a:latin typeface="Times New Roman"/>
                <a:cs typeface="Times New Roman"/>
              </a:rPr>
              <a:t> </a:t>
            </a:r>
            <a:r>
              <a:rPr lang="en-US" spc="-10" dirty="0">
                <a:latin typeface="Times New Roman"/>
                <a:cs typeface="Times New Roman"/>
              </a:rPr>
              <a:t>because</a:t>
            </a:r>
            <a:endParaRPr lang="en-US" dirty="0">
              <a:latin typeface="Times New Roman"/>
              <a:cs typeface="Times New Roman"/>
            </a:endParaRPr>
          </a:p>
          <a:p>
            <a:pPr marL="0" indent="0">
              <a:lnSpc>
                <a:spcPct val="100000"/>
              </a:lnSpc>
              <a:buNone/>
            </a:pPr>
            <a:r>
              <a:rPr lang="en-US" i="1" spc="-10" dirty="0">
                <a:latin typeface="Times New Roman"/>
                <a:cs typeface="Times New Roman"/>
              </a:rPr>
              <a:t>F</a:t>
            </a:r>
            <a:r>
              <a:rPr lang="en-US" spc="-5" dirty="0">
                <a:latin typeface="Times New Roman"/>
                <a:cs typeface="Times New Roman"/>
              </a:rPr>
              <a:t>(</a:t>
            </a:r>
            <a:r>
              <a:rPr lang="en-US" i="1" spc="10" dirty="0">
                <a:latin typeface="Times New Roman"/>
                <a:cs typeface="Times New Roman"/>
              </a:rPr>
              <a:t>c</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5" dirty="0">
                <a:latin typeface="Times New Roman"/>
                <a:cs typeface="Times New Roman"/>
              </a:rPr>
              <a:t>a</a:t>
            </a:r>
            <a:r>
              <a:rPr lang="en-US" spc="-7" baseline="-25000" dirty="0">
                <a:latin typeface="Times New Roman"/>
                <a:cs typeface="Times New Roman"/>
              </a:rPr>
              <a:t>0</a:t>
            </a:r>
            <a:r>
              <a:rPr lang="en-US" spc="120" baseline="-11111"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5" dirty="0">
                <a:latin typeface="Times New Roman"/>
                <a:cs typeface="Times New Roman"/>
              </a:rPr>
              <a:t>a</a:t>
            </a:r>
            <a:r>
              <a:rPr lang="en-US" spc="67" baseline="-25000" dirty="0">
                <a:latin typeface="Times New Roman"/>
                <a:cs typeface="Times New Roman"/>
              </a:rPr>
              <a:t>1</a:t>
            </a:r>
            <a:r>
              <a:rPr lang="en-US" spc="-5" dirty="0">
                <a:latin typeface="Times New Roman"/>
                <a:cs typeface="Times New Roman"/>
              </a:rPr>
              <a:t>(</a:t>
            </a:r>
            <a:r>
              <a:rPr lang="en-US" i="1" spc="-5" dirty="0">
                <a:latin typeface="Times New Roman"/>
                <a:cs typeface="Times New Roman"/>
              </a:rPr>
              <a:t>c</a:t>
            </a:r>
            <a:r>
              <a:rPr lang="en-US" i="1" spc="-1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i="1" spc="10" dirty="0">
                <a:latin typeface="Times New Roman"/>
                <a:cs typeface="Times New Roman"/>
              </a:rPr>
              <a:t>c</a:t>
            </a:r>
            <a:r>
              <a:rPr lang="en-US" spc="-5" dirty="0">
                <a:latin typeface="Times New Roman"/>
                <a:cs typeface="Times New Roman"/>
              </a:rPr>
              <a:t>)</a:t>
            </a:r>
            <a:r>
              <a:rPr lang="en-US" spc="-30"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5" dirty="0">
                <a:latin typeface="Times New Roman"/>
                <a:cs typeface="Times New Roman"/>
              </a:rPr>
              <a:t>a</a:t>
            </a:r>
            <a:r>
              <a:rPr lang="en-US" spc="67" baseline="-25000" dirty="0">
                <a:latin typeface="Times New Roman"/>
                <a:cs typeface="Times New Roman"/>
              </a:rPr>
              <a:t>2</a:t>
            </a:r>
            <a:r>
              <a:rPr lang="en-US" spc="-5" dirty="0">
                <a:latin typeface="Times New Roman"/>
                <a:cs typeface="Times New Roman"/>
              </a:rPr>
              <a:t>(</a:t>
            </a:r>
            <a:r>
              <a:rPr lang="en-US" i="1" spc="-5" dirty="0">
                <a:latin typeface="Times New Roman"/>
                <a:cs typeface="Times New Roman"/>
              </a:rPr>
              <a:t>c</a:t>
            </a:r>
            <a:r>
              <a:rPr lang="en-US" i="1" spc="-1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i="1" spc="10" dirty="0">
                <a:latin typeface="Times New Roman"/>
                <a:cs typeface="Times New Roman"/>
              </a:rPr>
              <a:t>c</a:t>
            </a:r>
            <a:r>
              <a:rPr lang="en-US" spc="-5" dirty="0">
                <a:latin typeface="Times New Roman"/>
                <a:cs typeface="Times New Roman"/>
              </a:rPr>
              <a:t>)</a:t>
            </a:r>
            <a:r>
              <a:rPr lang="en-US" spc="-7" baseline="29629" dirty="0">
                <a:latin typeface="Times New Roman"/>
                <a:cs typeface="Times New Roman"/>
              </a:rPr>
              <a:t>2</a:t>
            </a:r>
            <a:r>
              <a:rPr lang="en-US" spc="120" baseline="29629"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5" dirty="0">
                <a:latin typeface="Times New Roman"/>
                <a:cs typeface="Times New Roman"/>
              </a:rPr>
              <a:t>a</a:t>
            </a:r>
            <a:r>
              <a:rPr lang="en-US" spc="75" baseline="-25000" dirty="0">
                <a:latin typeface="Times New Roman"/>
                <a:cs typeface="Times New Roman"/>
              </a:rPr>
              <a:t>3</a:t>
            </a:r>
            <a:r>
              <a:rPr lang="en-US" spc="-5" dirty="0">
                <a:latin typeface="Times New Roman"/>
                <a:cs typeface="Times New Roman"/>
              </a:rPr>
              <a:t>(</a:t>
            </a:r>
            <a:r>
              <a:rPr lang="en-US" i="1" spc="-5" dirty="0">
                <a:latin typeface="Times New Roman"/>
                <a:cs typeface="Times New Roman"/>
              </a:rPr>
              <a:t>c</a:t>
            </a:r>
            <a:r>
              <a:rPr lang="en-US" i="1" spc="-1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i="1" spc="10" dirty="0">
                <a:latin typeface="Times New Roman"/>
                <a:cs typeface="Times New Roman"/>
              </a:rPr>
              <a:t>c</a:t>
            </a:r>
            <a:r>
              <a:rPr lang="en-US" spc="-5" dirty="0">
                <a:latin typeface="Times New Roman"/>
                <a:cs typeface="Times New Roman"/>
              </a:rPr>
              <a:t>)</a:t>
            </a:r>
            <a:r>
              <a:rPr lang="en-US" spc="-7" baseline="29629" dirty="0">
                <a:latin typeface="Times New Roman"/>
                <a:cs typeface="Times New Roman"/>
              </a:rPr>
              <a:t>3</a:t>
            </a:r>
            <a:r>
              <a:rPr lang="en-US" spc="120" baseline="29629"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200" dirty="0">
                <a:latin typeface="Lucida Sans Unicode"/>
                <a:cs typeface="Lucida Sans Unicode"/>
              </a:rPr>
              <a:t>··</a:t>
            </a:r>
            <a:r>
              <a:rPr lang="en-US" spc="-365" dirty="0">
                <a:latin typeface="Lucida Sans Unicode"/>
                <a:cs typeface="Lucida Sans Unicode"/>
              </a:rPr>
              <a:t>·</a:t>
            </a:r>
            <a:r>
              <a:rPr lang="en-US" spc="-40" dirty="0">
                <a:latin typeface="Lucida Sans Unicode"/>
                <a:cs typeface="Lucida Sans Unicode"/>
              </a:rPr>
              <a:t> </a:t>
            </a:r>
            <a:r>
              <a:rPr lang="en-US" spc="-25" dirty="0">
                <a:latin typeface="Lucida Sans Unicode"/>
                <a:cs typeface="Lucida Sans Unicode"/>
              </a:rPr>
              <a:t>=</a:t>
            </a:r>
            <a:r>
              <a:rPr lang="en-US" spc="-45" dirty="0">
                <a:latin typeface="Lucida Sans Unicode"/>
                <a:cs typeface="Lucida Sans Unicode"/>
              </a:rPr>
              <a:t> </a:t>
            </a:r>
            <a:r>
              <a:rPr lang="en-US" i="1" spc="-5" dirty="0">
                <a:latin typeface="Times New Roman"/>
                <a:cs typeface="Times New Roman"/>
              </a:rPr>
              <a:t>a</a:t>
            </a:r>
            <a:r>
              <a:rPr lang="en-US" spc="-7" baseline="-25000" dirty="0">
                <a:latin typeface="Times New Roman"/>
                <a:cs typeface="Times New Roman"/>
              </a:rPr>
              <a:t>0</a:t>
            </a:r>
            <a:endParaRPr lang="en-US" baseline="-25000" dirty="0">
              <a:latin typeface="Times New Roman"/>
              <a:cs typeface="Times New Roman"/>
            </a:endParaRPr>
          </a:p>
          <a:p>
            <a:pPr marL="0" marR="5080" indent="0" algn="just">
              <a:lnSpc>
                <a:spcPct val="100000"/>
              </a:lnSpc>
              <a:buNone/>
            </a:pPr>
            <a:endParaRPr lang="en-US" dirty="0">
              <a:solidFill>
                <a:schemeClr val="tx1"/>
              </a:solidFill>
            </a:endParaRPr>
          </a:p>
        </p:txBody>
      </p:sp>
      <p:sp>
        <p:nvSpPr>
          <p:cNvPr id="5" name="TextBox 4">
            <a:extLst>
              <a:ext uri="{FF2B5EF4-FFF2-40B4-BE49-F238E27FC236}">
                <a16:creationId xmlns="" xmlns:a16="http://schemas.microsoft.com/office/drawing/2014/main" id="{7FD6E0A9-78C4-49C4-80A0-BA1B55081239}"/>
              </a:ext>
            </a:extLst>
          </p:cNvPr>
          <p:cNvSpPr txBox="1"/>
          <p:nvPr/>
        </p:nvSpPr>
        <p:spPr>
          <a:xfrm>
            <a:off x="753822" y="4684543"/>
            <a:ext cx="5208562" cy="1384995"/>
          </a:xfrm>
          <a:prstGeom prst="rect">
            <a:avLst/>
          </a:prstGeom>
          <a:noFill/>
        </p:spPr>
        <p:txBody>
          <a:bodyPr wrap="square" rtlCol="0">
            <a:spAutoFit/>
          </a:bodyPr>
          <a:lstStyle/>
          <a:p>
            <a:pPr marL="342900" indent="-342900">
              <a:buFont typeface="Arial" panose="020B0604020202020204" pitchFamily="34" charset="0"/>
              <a:buChar char="•"/>
            </a:pPr>
            <a:r>
              <a:rPr lang="en-US" sz="2200" i="1" spc="-10" dirty="0">
                <a:latin typeface="Times New Roman"/>
                <a:cs typeface="Times New Roman"/>
              </a:rPr>
              <a:t>R</a:t>
            </a:r>
            <a:r>
              <a:rPr lang="en-US" sz="2200" i="1" spc="70" dirty="0">
                <a:latin typeface="Times New Roman"/>
                <a:cs typeface="Times New Roman"/>
              </a:rPr>
              <a:t> </a:t>
            </a:r>
            <a:r>
              <a:rPr lang="en-US" sz="2200" spc="-25" dirty="0">
                <a:latin typeface="Lucida Sans Unicode"/>
                <a:cs typeface="Lucida Sans Unicode"/>
              </a:rPr>
              <a:t>=</a:t>
            </a:r>
            <a:r>
              <a:rPr lang="en-US" sz="2200" spc="-40" dirty="0">
                <a:latin typeface="Lucida Sans Unicode"/>
                <a:cs typeface="Lucida Sans Unicode"/>
              </a:rPr>
              <a:t> </a:t>
            </a:r>
            <a:r>
              <a:rPr lang="en-US" sz="2200" spc="-5" dirty="0">
                <a:latin typeface="Times New Roman"/>
                <a:cs typeface="Times New Roman"/>
              </a:rPr>
              <a:t>0</a:t>
            </a:r>
            <a:r>
              <a:rPr lang="en-US" sz="2200" spc="55" dirty="0">
                <a:latin typeface="Times New Roman"/>
                <a:cs typeface="Times New Roman"/>
              </a:rPr>
              <a:t> </a:t>
            </a:r>
            <a:r>
              <a:rPr lang="en-US" sz="2200" spc="-5" dirty="0">
                <a:latin typeface="Times New Roman"/>
                <a:cs typeface="Times New Roman"/>
              </a:rPr>
              <a:t>if </a:t>
            </a:r>
            <a:r>
              <a:rPr lang="en-US" sz="2200" i="1" spc="-10" dirty="0">
                <a:latin typeface="Times New Roman"/>
                <a:cs typeface="Times New Roman"/>
              </a:rPr>
              <a:t>F</a:t>
            </a:r>
            <a:r>
              <a:rPr lang="en-US" sz="2200" spc="20" dirty="0">
                <a:latin typeface="Times New Roman"/>
                <a:cs typeface="Times New Roman"/>
              </a:rPr>
              <a:t>(</a:t>
            </a:r>
            <a:r>
              <a:rPr lang="en-US" sz="2200" i="1" spc="-5" dirty="0">
                <a:latin typeface="Times New Roman"/>
                <a:cs typeface="Times New Roman"/>
              </a:rPr>
              <a:t>x</a:t>
            </a:r>
            <a:r>
              <a:rPr lang="en-US" sz="2200" spc="-5" dirty="0">
                <a:latin typeface="Times New Roman"/>
                <a:cs typeface="Times New Roman"/>
              </a:rPr>
              <a:t>)</a:t>
            </a:r>
            <a:r>
              <a:rPr lang="en-US" sz="2200" spc="55" dirty="0">
                <a:latin typeface="Times New Roman"/>
                <a:cs typeface="Times New Roman"/>
              </a:rPr>
              <a:t> </a:t>
            </a:r>
            <a:r>
              <a:rPr lang="en-US" sz="2200" spc="-10" dirty="0">
                <a:latin typeface="Times New Roman"/>
                <a:cs typeface="Times New Roman"/>
              </a:rPr>
              <a:t>converge</a:t>
            </a:r>
            <a:r>
              <a:rPr lang="en-US" sz="2200" spc="-5" dirty="0">
                <a:latin typeface="Times New Roman"/>
                <a:cs typeface="Times New Roman"/>
              </a:rPr>
              <a:t>s</a:t>
            </a:r>
            <a:r>
              <a:rPr lang="en-US" sz="2200" spc="60" dirty="0">
                <a:latin typeface="Times New Roman"/>
                <a:cs typeface="Times New Roman"/>
              </a:rPr>
              <a:t> </a:t>
            </a:r>
            <a:r>
              <a:rPr lang="en-US" sz="2200" spc="-10" dirty="0">
                <a:latin typeface="Times New Roman"/>
                <a:cs typeface="Times New Roman"/>
              </a:rPr>
              <a:t>onl</a:t>
            </a:r>
            <a:r>
              <a:rPr lang="en-US" sz="2200" spc="-5" dirty="0">
                <a:latin typeface="Times New Roman"/>
                <a:cs typeface="Times New Roman"/>
              </a:rPr>
              <a:t>y</a:t>
            </a:r>
            <a:r>
              <a:rPr lang="en-US" sz="2200" spc="55" dirty="0">
                <a:latin typeface="Times New Roman"/>
                <a:cs typeface="Times New Roman"/>
              </a:rPr>
              <a:t> </a:t>
            </a:r>
            <a:r>
              <a:rPr lang="en-US" sz="2200" spc="-5" dirty="0">
                <a:latin typeface="Times New Roman"/>
                <a:cs typeface="Times New Roman"/>
              </a:rPr>
              <a:t>f</a:t>
            </a:r>
            <a:r>
              <a:rPr lang="en-US" sz="2200" spc="-10" dirty="0">
                <a:latin typeface="Times New Roman"/>
                <a:cs typeface="Times New Roman"/>
              </a:rPr>
              <a:t>o</a:t>
            </a:r>
            <a:r>
              <a:rPr lang="en-US" sz="2200" spc="-5" dirty="0">
                <a:latin typeface="Times New Roman"/>
                <a:cs typeface="Times New Roman"/>
              </a:rPr>
              <a:t>r</a:t>
            </a:r>
            <a:r>
              <a:rPr lang="en-US" sz="2200" spc="80" dirty="0">
                <a:latin typeface="Times New Roman"/>
                <a:cs typeface="Times New Roman"/>
              </a:rPr>
              <a:t> </a:t>
            </a:r>
            <a:r>
              <a:rPr lang="en-US" sz="2200" i="1" spc="-5" dirty="0">
                <a:latin typeface="Times New Roman"/>
                <a:cs typeface="Times New Roman"/>
              </a:rPr>
              <a:t>x</a:t>
            </a:r>
            <a:r>
              <a:rPr lang="en-US" sz="2200" i="1" spc="114" dirty="0">
                <a:latin typeface="Times New Roman"/>
                <a:cs typeface="Times New Roman"/>
              </a:rPr>
              <a:t> </a:t>
            </a:r>
            <a:r>
              <a:rPr lang="en-US" sz="2200" spc="-25" dirty="0">
                <a:latin typeface="Lucida Sans Unicode"/>
                <a:cs typeface="Lucida Sans Unicode"/>
              </a:rPr>
              <a:t>=</a:t>
            </a:r>
            <a:r>
              <a:rPr lang="en-US" sz="2200" spc="-40" dirty="0">
                <a:latin typeface="Lucida Sans Unicode"/>
                <a:cs typeface="Lucida Sans Unicode"/>
              </a:rPr>
              <a:t> </a:t>
            </a:r>
            <a:r>
              <a:rPr lang="en-US" sz="2200" i="1" spc="10" dirty="0">
                <a:latin typeface="Times New Roman"/>
                <a:cs typeface="Times New Roman"/>
              </a:rPr>
              <a:t>c.</a:t>
            </a:r>
          </a:p>
          <a:p>
            <a:pPr marL="342900" indent="-342900">
              <a:buFont typeface="Arial" panose="020B0604020202020204" pitchFamily="34" charset="0"/>
              <a:buChar char="•"/>
            </a:pPr>
            <a:r>
              <a:rPr lang="en-US" sz="2200" i="1" spc="-10" dirty="0">
                <a:latin typeface="Times New Roman"/>
                <a:cs typeface="Times New Roman"/>
              </a:rPr>
              <a:t>R</a:t>
            </a:r>
            <a:r>
              <a:rPr lang="en-US" sz="2200" i="1" spc="75" dirty="0">
                <a:latin typeface="Times New Roman"/>
                <a:cs typeface="Times New Roman"/>
              </a:rPr>
              <a:t> </a:t>
            </a:r>
            <a:r>
              <a:rPr lang="en-US" sz="2200" spc="295" dirty="0">
                <a:latin typeface="Lucida Sans Unicode"/>
                <a:cs typeface="Lucida Sans Unicode"/>
              </a:rPr>
              <a:t>=</a:t>
            </a:r>
            <a:r>
              <a:rPr lang="en-US" sz="2200" spc="25" dirty="0">
                <a:latin typeface="Lucida Sans Unicode"/>
                <a:cs typeface="Lucida Sans Unicode"/>
              </a:rPr>
              <a:t>∞</a:t>
            </a:r>
            <a:r>
              <a:rPr lang="en-US" sz="2200" spc="-10" dirty="0">
                <a:latin typeface="Lucida Sans Unicode"/>
                <a:cs typeface="Lucida Sans Unicode"/>
              </a:rPr>
              <a:t> </a:t>
            </a:r>
            <a:r>
              <a:rPr lang="en-US" sz="2200" spc="-5" dirty="0">
                <a:latin typeface="Times New Roman"/>
                <a:cs typeface="Times New Roman"/>
              </a:rPr>
              <a:t>if </a:t>
            </a:r>
            <a:r>
              <a:rPr lang="en-US" sz="2200" i="1" spc="-10" dirty="0">
                <a:latin typeface="Times New Roman"/>
                <a:cs typeface="Times New Roman"/>
              </a:rPr>
              <a:t>F</a:t>
            </a:r>
            <a:r>
              <a:rPr lang="en-US" sz="2200" spc="20" dirty="0">
                <a:latin typeface="Times New Roman"/>
                <a:cs typeface="Times New Roman"/>
              </a:rPr>
              <a:t>(</a:t>
            </a:r>
            <a:r>
              <a:rPr lang="en-US" sz="2200" i="1" spc="-5" dirty="0">
                <a:latin typeface="Times New Roman"/>
                <a:cs typeface="Times New Roman"/>
              </a:rPr>
              <a:t>x</a:t>
            </a:r>
            <a:r>
              <a:rPr lang="en-US" sz="2200" spc="-5" dirty="0">
                <a:latin typeface="Times New Roman"/>
                <a:cs typeface="Times New Roman"/>
              </a:rPr>
              <a:t>)</a:t>
            </a:r>
            <a:r>
              <a:rPr lang="en-US" sz="2200" spc="55" dirty="0">
                <a:latin typeface="Times New Roman"/>
                <a:cs typeface="Times New Roman"/>
              </a:rPr>
              <a:t> </a:t>
            </a:r>
            <a:r>
              <a:rPr lang="en-US" sz="2200" spc="-10" dirty="0">
                <a:latin typeface="Times New Roman"/>
                <a:cs typeface="Times New Roman"/>
              </a:rPr>
              <a:t>converges fo</a:t>
            </a:r>
            <a:r>
              <a:rPr lang="en-US" sz="2200" spc="-5" dirty="0">
                <a:latin typeface="Times New Roman"/>
                <a:cs typeface="Times New Roman"/>
              </a:rPr>
              <a:t>r </a:t>
            </a:r>
            <a:r>
              <a:rPr lang="en-US" sz="2200" spc="-10" dirty="0">
                <a:latin typeface="Times New Roman"/>
                <a:cs typeface="Times New Roman"/>
              </a:rPr>
              <a:t>al</a:t>
            </a:r>
            <a:r>
              <a:rPr lang="en-US" sz="2200" spc="-5" dirty="0">
                <a:latin typeface="Times New Roman"/>
                <a:cs typeface="Times New Roman"/>
              </a:rPr>
              <a:t>l </a:t>
            </a:r>
            <a:r>
              <a:rPr lang="en-US" sz="2200" spc="-10" dirty="0">
                <a:latin typeface="Times New Roman"/>
                <a:cs typeface="Times New Roman"/>
              </a:rPr>
              <a:t>value</a:t>
            </a:r>
            <a:r>
              <a:rPr lang="en-US" sz="2200" spc="-5" dirty="0">
                <a:latin typeface="Times New Roman"/>
                <a:cs typeface="Times New Roman"/>
              </a:rPr>
              <a:t>s </a:t>
            </a:r>
            <a:r>
              <a:rPr lang="en-US" sz="2200" spc="-10" dirty="0">
                <a:latin typeface="Times New Roman"/>
                <a:cs typeface="Times New Roman"/>
              </a:rPr>
              <a:t>o</a:t>
            </a:r>
            <a:r>
              <a:rPr lang="en-US" sz="2200" spc="-5" dirty="0">
                <a:latin typeface="Times New Roman"/>
                <a:cs typeface="Times New Roman"/>
              </a:rPr>
              <a:t>f</a:t>
            </a:r>
            <a:r>
              <a:rPr lang="en-US" sz="2200" spc="25" dirty="0">
                <a:latin typeface="Times New Roman"/>
                <a:cs typeface="Times New Roman"/>
              </a:rPr>
              <a:t> </a:t>
            </a:r>
            <a:r>
              <a:rPr lang="en-US" sz="2200" i="1" spc="-5" dirty="0">
                <a:latin typeface="Times New Roman"/>
                <a:cs typeface="Times New Roman"/>
              </a:rPr>
              <a:t>x</a:t>
            </a:r>
            <a:r>
              <a:rPr lang="en-US" sz="2200" i="1" spc="-165" dirty="0">
                <a:latin typeface="Times New Roman"/>
                <a:cs typeface="Times New Roman"/>
              </a:rPr>
              <a:t> </a:t>
            </a:r>
            <a:r>
              <a:rPr lang="en-US" sz="2200" spc="-5" dirty="0">
                <a:latin typeface="Times New Roman"/>
                <a:cs typeface="Times New Roman"/>
              </a:rPr>
              <a:t>.</a:t>
            </a:r>
            <a:endParaRPr lang="en-US" sz="2200" dirty="0">
              <a:latin typeface="Times New Roman"/>
              <a:cs typeface="Times New Roman"/>
            </a:endParaRPr>
          </a:p>
          <a:p>
            <a:endParaRPr lang="en-US" dirty="0"/>
          </a:p>
        </p:txBody>
      </p:sp>
      <p:pic>
        <p:nvPicPr>
          <p:cNvPr id="6" name="Picture 2" descr="A graph shows intervals of convergence of a power series at x equals c. The x axis has points c minus capital r, c, and c plus capital r labeled. Points c minus capital r and c plus capital r are labeled possible convergence at the endpoints. The interval less than the point c minus capital r and the interval greater than the point c plus capital r are labeled diverges. The interval between c minus capital r and c plus capital r is labeled converges absolutely absolute value of quantity x minus c is less than capital 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62261" y="4809624"/>
            <a:ext cx="5793101" cy="140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1943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(4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05" dirty="0">
                    <a:solidFill>
                      <a:schemeClr val="tx1"/>
                    </a:solidFill>
                  </a:rPr>
                  <a:t>THEORE</a:t>
                </a:r>
                <a:r>
                  <a:rPr lang="en-US" b="1" u="sng" spc="-175" dirty="0">
                    <a:solidFill>
                      <a:schemeClr val="tx1"/>
                    </a:solidFill>
                  </a:rPr>
                  <a:t>M</a:t>
                </a:r>
                <a:r>
                  <a:rPr lang="en-US" b="1" spc="-175" dirty="0">
                    <a:solidFill>
                      <a:schemeClr val="tx1"/>
                    </a:solidFill>
                  </a:rPr>
                  <a:t>: </a:t>
                </a:r>
                <a:r>
                  <a:rPr lang="en-US" b="1" spc="-60" dirty="0">
                    <a:solidFill>
                      <a:schemeClr val="tx1"/>
                    </a:solidFill>
                  </a:rPr>
                  <a:t> </a:t>
                </a:r>
                <a:r>
                  <a:rPr lang="en-US" b="1" spc="-100" dirty="0">
                    <a:solidFill>
                      <a:schemeClr val="tx1"/>
                    </a:solidFill>
                  </a:rPr>
                  <a:t>Radiu</a:t>
                </a:r>
                <a:r>
                  <a:rPr lang="en-US" b="1" spc="-95" dirty="0">
                    <a:solidFill>
                      <a:schemeClr val="tx1"/>
                    </a:solidFill>
                  </a:rPr>
                  <a:t>s </a:t>
                </a:r>
                <a:r>
                  <a:rPr lang="en-US" b="1" spc="-114" dirty="0">
                    <a:solidFill>
                      <a:schemeClr val="tx1"/>
                    </a:solidFill>
                  </a:rPr>
                  <a:t>o</a:t>
                </a:r>
                <a:r>
                  <a:rPr lang="en-US" b="1" spc="-60" dirty="0">
                    <a:solidFill>
                      <a:schemeClr val="tx1"/>
                    </a:solidFill>
                  </a:rPr>
                  <a:t>f</a:t>
                </a:r>
                <a:r>
                  <a:rPr lang="en-US" b="1" spc="-5" dirty="0">
                    <a:solidFill>
                      <a:schemeClr val="tx1"/>
                    </a:solidFill>
                  </a:rPr>
                  <a:t> </a:t>
                </a:r>
                <a:r>
                  <a:rPr lang="en-US" b="1" spc="-105" dirty="0">
                    <a:solidFill>
                      <a:schemeClr val="tx1"/>
                    </a:solidFill>
                  </a:rPr>
                  <a:t>Convergenc</a:t>
                </a:r>
                <a:r>
                  <a:rPr lang="en-US" b="1" spc="-95" dirty="0">
                    <a:solidFill>
                      <a:schemeClr val="tx1"/>
                    </a:solidFill>
                  </a:rPr>
                  <a:t>e  </a:t>
                </a:r>
                <a:r>
                  <a:rPr lang="en-US" spc="-10" dirty="0">
                    <a:solidFill>
                      <a:schemeClr val="tx1"/>
                    </a:solidFill>
                  </a:rPr>
                  <a:t>Ever</a:t>
                </a:r>
                <a:r>
                  <a:rPr lang="en-US" spc="-5" dirty="0">
                    <a:solidFill>
                      <a:schemeClr val="tx1"/>
                    </a:solidFill>
                  </a:rPr>
                  <a:t>y </a:t>
                </a:r>
                <a:r>
                  <a:rPr lang="en-US" spc="-15" dirty="0">
                    <a:solidFill>
                      <a:schemeClr val="tx1"/>
                    </a:solidFill>
                  </a:rPr>
                  <a:t>powe</a:t>
                </a:r>
                <a:r>
                  <a:rPr lang="en-US" spc="-5" dirty="0">
                    <a:solidFill>
                      <a:schemeClr val="tx1"/>
                    </a:solidFill>
                  </a:rPr>
                  <a:t>r </a:t>
                </a:r>
                <a:r>
                  <a:rPr lang="en-US" spc="-10" dirty="0">
                    <a:solidFill>
                      <a:schemeClr val="tx1"/>
                    </a:solidFill>
                  </a:rPr>
                  <a:t>series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𝑛</m:t>
                              </m:r>
                            </m:sup>
                          </m:sSup>
                        </m:e>
                      </m:nary>
                    </m:oMath>
                  </m:oMathPara>
                </a14:m>
                <a:endParaRPr lang="en-US" dirty="0">
                  <a:solidFill>
                    <a:schemeClr val="tx1"/>
                  </a:solidFill>
                </a:endParaRPr>
              </a:p>
              <a:p>
                <a:pPr marL="0" marR="5080" indent="0" algn="just">
                  <a:lnSpc>
                    <a:spcPct val="100000"/>
                  </a:lnSpc>
                  <a:buNone/>
                </a:pPr>
                <a:r>
                  <a:rPr lang="en-US" spc="-10" dirty="0">
                    <a:solidFill>
                      <a:schemeClr val="tx1"/>
                    </a:solidFill>
                  </a:rPr>
                  <a:t>ha</a:t>
                </a:r>
                <a:r>
                  <a:rPr lang="en-US" spc="-5" dirty="0">
                    <a:solidFill>
                      <a:schemeClr val="tx1"/>
                    </a:solidFill>
                  </a:rPr>
                  <a:t>s</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r</a:t>
                </a:r>
                <a:r>
                  <a:rPr lang="en-US" spc="-10" dirty="0">
                    <a:solidFill>
                      <a:schemeClr val="tx1"/>
                    </a:solidFill>
                  </a:rPr>
                  <a:t>adiu</a:t>
                </a:r>
                <a:r>
                  <a:rPr lang="en-US" spc="-5" dirty="0">
                    <a:solidFill>
                      <a:schemeClr val="tx1"/>
                    </a:solidFill>
                  </a:rPr>
                  <a:t>s</a:t>
                </a:r>
                <a:r>
                  <a:rPr lang="en-US" spc="-30" dirty="0">
                    <a:solidFill>
                      <a:schemeClr val="tx1"/>
                    </a:solidFill>
                  </a:rPr>
                  <a:t> </a:t>
                </a:r>
                <a:r>
                  <a:rPr lang="en-US" spc="-10" dirty="0">
                    <a:solidFill>
                      <a:schemeClr val="tx1"/>
                    </a:solidFill>
                  </a:rPr>
                  <a:t>o</a:t>
                </a:r>
                <a:r>
                  <a:rPr lang="en-US" spc="-5" dirty="0">
                    <a:solidFill>
                      <a:schemeClr val="tx1"/>
                    </a:solidFill>
                  </a:rPr>
                  <a:t>f</a:t>
                </a:r>
                <a:r>
                  <a:rPr lang="en-US" spc="-30" dirty="0">
                    <a:solidFill>
                      <a:schemeClr val="tx1"/>
                    </a:solidFill>
                  </a:rPr>
                  <a:t> </a:t>
                </a:r>
                <a:r>
                  <a:rPr lang="en-US" spc="-10" dirty="0">
                    <a:solidFill>
                      <a:schemeClr val="tx1"/>
                    </a:solidFill>
                  </a:rPr>
                  <a:t>convergenc</a:t>
                </a:r>
                <a:r>
                  <a:rPr lang="en-US" spc="-5" dirty="0">
                    <a:solidFill>
                      <a:schemeClr val="tx1"/>
                    </a:solidFill>
                  </a:rPr>
                  <a:t>e</a:t>
                </a:r>
                <a:r>
                  <a:rPr lang="en-US" spc="50" dirty="0">
                    <a:solidFill>
                      <a:schemeClr val="tx1"/>
                    </a:solidFill>
                  </a:rPr>
                  <a:t> </a:t>
                </a:r>
                <a:r>
                  <a:rPr lang="en-US" i="1" spc="35" dirty="0">
                    <a:solidFill>
                      <a:schemeClr val="tx1"/>
                    </a:solidFill>
                  </a:rPr>
                  <a:t>R</a:t>
                </a:r>
                <a:r>
                  <a:rPr lang="en-US" spc="-30" dirty="0">
                    <a:solidFill>
                      <a:schemeClr val="tx1"/>
                    </a:solidFill>
                  </a:rPr>
                  <a:t> </a:t>
                </a:r>
                <a:r>
                  <a:rPr lang="en-US" spc="-10" dirty="0">
                    <a:solidFill>
                      <a:schemeClr val="tx1"/>
                    </a:solidFill>
                  </a:rPr>
                  <a:t>that</a:t>
                </a:r>
                <a:r>
                  <a:rPr lang="en-US" spc="-30" dirty="0">
                    <a:solidFill>
                      <a:schemeClr val="tx1"/>
                    </a:solidFill>
                  </a:rPr>
                  <a:t> </a:t>
                </a:r>
                <a:r>
                  <a:rPr lang="en-US" spc="-10" dirty="0">
                    <a:solidFill>
                      <a:schemeClr val="tx1"/>
                    </a:solidFill>
                  </a:rPr>
                  <a:t>i</a:t>
                </a:r>
                <a:r>
                  <a:rPr lang="en-US" spc="-5" dirty="0">
                    <a:solidFill>
                      <a:schemeClr val="tx1"/>
                    </a:solidFill>
                  </a:rPr>
                  <a:t>s</a:t>
                </a:r>
                <a:r>
                  <a:rPr lang="en-US" spc="-30" dirty="0">
                    <a:solidFill>
                      <a:schemeClr val="tx1"/>
                    </a:solidFill>
                  </a:rPr>
                  <a:t> </a:t>
                </a:r>
                <a:r>
                  <a:rPr lang="en-US" spc="-10" dirty="0">
                    <a:solidFill>
                      <a:schemeClr val="tx1"/>
                    </a:solidFill>
                  </a:rPr>
                  <a:t>eithe</a:t>
                </a:r>
                <a:r>
                  <a:rPr lang="en-US" spc="-5" dirty="0">
                    <a:solidFill>
                      <a:schemeClr val="tx1"/>
                    </a:solidFill>
                  </a:rPr>
                  <a:t>r</a:t>
                </a:r>
                <a:r>
                  <a:rPr lang="en-US" spc="-30" dirty="0">
                    <a:solidFill>
                      <a:schemeClr val="tx1"/>
                    </a:solidFill>
                  </a:rPr>
                  <a:t> </a:t>
                </a:r>
                <a:r>
                  <a:rPr lang="en-US" spc="-5" dirty="0">
                    <a:solidFill>
                      <a:schemeClr val="tx1"/>
                    </a:solidFill>
                  </a:rPr>
                  <a:t>a</a:t>
                </a:r>
                <a:r>
                  <a:rPr lang="en-US" spc="-30" dirty="0">
                    <a:solidFill>
                      <a:schemeClr val="tx1"/>
                    </a:solidFill>
                  </a:rPr>
                  <a:t> </a:t>
                </a:r>
                <a:r>
                  <a:rPr lang="en-US" spc="-10" dirty="0">
                    <a:solidFill>
                      <a:schemeClr val="tx1"/>
                    </a:solidFill>
                  </a:rPr>
                  <a:t>nonnegativ</a:t>
                </a:r>
                <a:r>
                  <a:rPr lang="en-US" spc="-5" dirty="0">
                    <a:solidFill>
                      <a:schemeClr val="tx1"/>
                    </a:solidFill>
                  </a:rPr>
                  <a:t>e</a:t>
                </a:r>
                <a:r>
                  <a:rPr lang="en-US" spc="-30" dirty="0">
                    <a:solidFill>
                      <a:schemeClr val="tx1"/>
                    </a:solidFill>
                  </a:rPr>
                  <a:t> </a:t>
                </a:r>
                <a:r>
                  <a:rPr lang="en-US" spc="-15" dirty="0">
                    <a:solidFill>
                      <a:schemeClr val="tx1"/>
                    </a:solidFill>
                  </a:rPr>
                  <a:t>numbe</a:t>
                </a:r>
                <a:r>
                  <a:rPr lang="en-US" spc="-5" dirty="0">
                    <a:solidFill>
                      <a:schemeClr val="tx1"/>
                    </a:solidFill>
                  </a:rPr>
                  <a:t>r</a:t>
                </a:r>
                <a:r>
                  <a:rPr lang="en-US" spc="-30" dirty="0">
                    <a:solidFill>
                      <a:schemeClr val="tx1"/>
                    </a:solidFill>
                  </a:rPr>
                  <a:t> </a:t>
                </a:r>
                <a:r>
                  <a:rPr lang="en-US" spc="75" dirty="0">
                    <a:solidFill>
                      <a:schemeClr val="tx1"/>
                    </a:solidFill>
                  </a:rPr>
                  <a:t>(</a:t>
                </a:r>
                <a:r>
                  <a:rPr lang="en-US" i="1" spc="-10" dirty="0">
                    <a:solidFill>
                      <a:schemeClr val="tx1"/>
                    </a:solidFill>
                  </a:rPr>
                  <a:t>R</a:t>
                </a:r>
                <a:r>
                  <a:rPr lang="en-US" i="1" spc="70"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r>
                  <a:rPr lang="en-US" spc="-30" dirty="0">
                    <a:solidFill>
                      <a:schemeClr val="tx1"/>
                    </a:solidFill>
                  </a:rPr>
                  <a:t> </a:t>
                </a:r>
                <a:r>
                  <a:rPr lang="en-US" spc="-10" dirty="0">
                    <a:solidFill>
                      <a:schemeClr val="tx1"/>
                    </a:solidFill>
                  </a:rPr>
                  <a:t>o</a:t>
                </a:r>
                <a:r>
                  <a:rPr lang="en-US" spc="-5" dirty="0">
                    <a:solidFill>
                      <a:schemeClr val="tx1"/>
                    </a:solidFill>
                  </a:rPr>
                  <a:t>r</a:t>
                </a:r>
                <a:r>
                  <a:rPr lang="en-US" spc="-30" dirty="0">
                    <a:solidFill>
                      <a:schemeClr val="tx1"/>
                    </a:solidFill>
                  </a:rPr>
                  <a:t> </a:t>
                </a:r>
                <a:r>
                  <a:rPr lang="en-US" spc="-5" dirty="0">
                    <a:solidFill>
                      <a:schemeClr val="tx1"/>
                    </a:solidFill>
                  </a:rPr>
                  <a:t>i</a:t>
                </a:r>
                <a:r>
                  <a:rPr lang="en-US" spc="-10" dirty="0">
                    <a:solidFill>
                      <a:schemeClr val="tx1"/>
                    </a:solidFill>
                  </a:rPr>
                  <a:t>n</a:t>
                </a:r>
                <a:r>
                  <a:rPr lang="en-US" spc="-5" dirty="0">
                    <a:solidFill>
                      <a:schemeClr val="tx1"/>
                    </a:solidFill>
                  </a:rPr>
                  <a:t>fi</a:t>
                </a:r>
                <a:r>
                  <a:rPr lang="en-US" spc="-10" dirty="0">
                    <a:solidFill>
                      <a:schemeClr val="tx1"/>
                    </a:solidFill>
                  </a:rPr>
                  <a:t>n</a:t>
                </a:r>
                <a:r>
                  <a:rPr lang="en-US" spc="-5" dirty="0">
                    <a:solidFill>
                      <a:schemeClr val="tx1"/>
                    </a:solidFill>
                  </a:rPr>
                  <a:t>ity</a:t>
                </a:r>
                <a:r>
                  <a:rPr lang="en-US" spc="-30" dirty="0">
                    <a:solidFill>
                      <a:schemeClr val="tx1"/>
                    </a:solidFill>
                  </a:rPr>
                  <a:t> </a:t>
                </a:r>
                <a:r>
                  <a:rPr lang="en-US" spc="75" dirty="0">
                    <a:solidFill>
                      <a:schemeClr val="tx1"/>
                    </a:solidFill>
                  </a:rPr>
                  <a:t>(</a:t>
                </a:r>
                <a:r>
                  <a:rPr lang="en-US" i="1" spc="-10" dirty="0">
                    <a:solidFill>
                      <a:schemeClr val="tx1"/>
                    </a:solidFill>
                  </a:rPr>
                  <a:t>R</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70" dirty="0">
                    <a:solidFill>
                      <a:schemeClr val="tx1"/>
                    </a:solidFill>
                  </a:rPr>
                  <a:t>∞</a:t>
                </a:r>
                <a:r>
                  <a:rPr lang="en-US" spc="-5" dirty="0">
                    <a:solidFill>
                      <a:schemeClr val="tx1"/>
                    </a:solidFill>
                  </a:rPr>
                  <a:t>).</a:t>
                </a:r>
                <a:r>
                  <a:rPr lang="en-US" spc="-30" dirty="0">
                    <a:solidFill>
                      <a:schemeClr val="tx1"/>
                    </a:solidFill>
                  </a:rPr>
                  <a:t> </a:t>
                </a:r>
              </a:p>
              <a:p>
                <a:pPr marR="5080" algn="just">
                  <a:lnSpc>
                    <a:spcPct val="100000"/>
                  </a:lnSpc>
                </a:pPr>
                <a:r>
                  <a:rPr lang="en-US" spc="-5" dirty="0">
                    <a:solidFill>
                      <a:schemeClr val="tx1"/>
                    </a:solidFill>
                  </a:rPr>
                  <a:t>If</a:t>
                </a:r>
                <a:r>
                  <a:rPr lang="en-US" spc="50" dirty="0">
                    <a:solidFill>
                      <a:schemeClr val="tx1"/>
                    </a:solidFill>
                  </a:rPr>
                  <a:t> </a:t>
                </a:r>
                <a:r>
                  <a:rPr lang="en-US" i="1" spc="-10" dirty="0">
                    <a:solidFill>
                      <a:schemeClr val="tx1"/>
                    </a:solidFill>
                  </a:rPr>
                  <a:t>R</a:t>
                </a:r>
                <a:r>
                  <a:rPr lang="en-US" i="1" spc="2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finite,</a:t>
                </a:r>
                <a:r>
                  <a:rPr lang="en-US" spc="40" dirty="0">
                    <a:solidFill>
                      <a:schemeClr val="tx1"/>
                    </a:solidFill>
                  </a:rPr>
                  <a:t> </a:t>
                </a:r>
                <a:r>
                  <a:rPr lang="en-US" i="1" spc="-10" dirty="0">
                    <a:solidFill>
                      <a:schemeClr val="tx1"/>
                    </a:solidFill>
                  </a:rPr>
                  <a:t>F</a:t>
                </a:r>
                <a:r>
                  <a:rPr lang="en-US" spc="20" dirty="0">
                    <a:solidFill>
                      <a:schemeClr val="tx1"/>
                    </a:solidFill>
                  </a:rPr>
                  <a:t>(</a:t>
                </a:r>
                <a:r>
                  <a:rPr lang="en-US" i="1" spc="-5" dirty="0">
                    <a:solidFill>
                      <a:schemeClr val="tx1"/>
                    </a:solidFill>
                  </a:rPr>
                  <a:t>x</a:t>
                </a:r>
                <a:r>
                  <a:rPr lang="en-US" spc="-5" dirty="0">
                    <a:solidFill>
                      <a:schemeClr val="tx1"/>
                    </a:solidFill>
                  </a:rPr>
                  <a:t>)</a:t>
                </a:r>
                <a:r>
                  <a:rPr lang="en-US" spc="-30" dirty="0">
                    <a:solidFill>
                      <a:schemeClr val="tx1"/>
                    </a:solidFill>
                  </a:rPr>
                  <a:t> </a:t>
                </a:r>
                <a:r>
                  <a:rPr lang="en-US" spc="-10" dirty="0">
                    <a:solidFill>
                      <a:schemeClr val="tx1"/>
                    </a:solidFill>
                  </a:rPr>
                  <a:t>converge</a:t>
                </a:r>
                <a:r>
                  <a:rPr lang="en-US" spc="-5" dirty="0">
                    <a:solidFill>
                      <a:schemeClr val="tx1"/>
                    </a:solidFill>
                  </a:rPr>
                  <a:t>s</a:t>
                </a:r>
                <a:r>
                  <a:rPr lang="en-US" spc="-25" dirty="0">
                    <a:solidFill>
                      <a:schemeClr val="tx1"/>
                    </a:solidFill>
                  </a:rPr>
                  <a:t> </a:t>
                </a:r>
                <a:r>
                  <a:rPr lang="en-US" spc="-10" dirty="0">
                    <a:solidFill>
                      <a:schemeClr val="tx1"/>
                    </a:solidFill>
                  </a:rPr>
                  <a:t>absolutel</a:t>
                </a:r>
                <a:r>
                  <a:rPr lang="en-US" spc="-5" dirty="0">
                    <a:solidFill>
                      <a:schemeClr val="tx1"/>
                    </a:solidFill>
                  </a:rPr>
                  <a:t>y</a:t>
                </a:r>
                <a:r>
                  <a:rPr lang="en-US" spc="-30" dirty="0">
                    <a:solidFill>
                      <a:schemeClr val="tx1"/>
                    </a:solidFill>
                  </a:rPr>
                  <a:t> </a:t>
                </a:r>
                <a:r>
                  <a:rPr lang="en-US" spc="-15" dirty="0">
                    <a:solidFill>
                      <a:schemeClr val="tx1"/>
                    </a:solidFill>
                  </a:rPr>
                  <a:t>whe</a:t>
                </a:r>
                <a:r>
                  <a:rPr lang="en-US" spc="-5" dirty="0">
                    <a:solidFill>
                      <a:schemeClr val="tx1"/>
                    </a:solidFill>
                  </a:rPr>
                  <a:t>n</a:t>
                </a:r>
                <a:r>
                  <a:rPr lang="en-US" spc="-30" dirty="0">
                    <a:solidFill>
                      <a:schemeClr val="tx1"/>
                    </a:solidFill>
                  </a:rPr>
                  <a:t> </a:t>
                </a:r>
                <a:r>
                  <a:rPr lang="en-US" spc="-65" dirty="0">
                    <a:solidFill>
                      <a:schemeClr val="tx1"/>
                    </a:solidFill>
                  </a:rPr>
                  <a:t>| </a:t>
                </a:r>
                <a:r>
                  <a:rPr lang="en-US" i="1" spc="-5" dirty="0">
                    <a:solidFill>
                      <a:schemeClr val="tx1"/>
                    </a:solidFill>
                  </a:rPr>
                  <a:t>x</a:t>
                </a:r>
                <a:r>
                  <a:rPr lang="en-US" i="1" spc="55" dirty="0">
                    <a:solidFill>
                      <a:schemeClr val="tx1"/>
                    </a:solidFill>
                  </a:rPr>
                  <a:t> </a:t>
                </a:r>
                <a:r>
                  <a:rPr lang="en-US" spc="-185" dirty="0">
                    <a:solidFill>
                      <a:schemeClr val="tx1"/>
                    </a:solidFill>
                  </a:rPr>
                  <a:t>−</a:t>
                </a:r>
                <a:r>
                  <a:rPr lang="en-US" spc="-95" dirty="0">
                    <a:solidFill>
                      <a:schemeClr val="tx1"/>
                    </a:solidFill>
                  </a:rPr>
                  <a:t> </a:t>
                </a:r>
                <a:r>
                  <a:rPr lang="en-US" i="1" spc="10" dirty="0">
                    <a:solidFill>
                      <a:schemeClr val="tx1"/>
                    </a:solidFill>
                  </a:rPr>
                  <a:t>c</a:t>
                </a:r>
                <a:r>
                  <a:rPr lang="en-US" spc="-90" dirty="0">
                    <a:solidFill>
                      <a:schemeClr val="tx1"/>
                    </a:solidFill>
                  </a:rPr>
                  <a:t>|</a:t>
                </a:r>
                <a:r>
                  <a:rPr lang="en-US" spc="-40" dirty="0">
                    <a:solidFill>
                      <a:schemeClr val="tx1"/>
                    </a:solidFill>
                  </a:rPr>
                  <a:t> </a:t>
                </a:r>
                <a:r>
                  <a:rPr lang="en-US" i="1" spc="190" dirty="0">
                    <a:solidFill>
                      <a:schemeClr val="tx1"/>
                    </a:solidFill>
                  </a:rPr>
                  <a:t>&lt;</a:t>
                </a:r>
                <a:r>
                  <a:rPr lang="en-US" i="1" spc="75" dirty="0">
                    <a:solidFill>
                      <a:schemeClr val="tx1"/>
                    </a:solidFill>
                  </a:rPr>
                  <a:t> </a:t>
                </a:r>
                <a:r>
                  <a:rPr lang="en-US" i="1" spc="-10" dirty="0">
                    <a:solidFill>
                      <a:schemeClr val="tx1"/>
                    </a:solidFill>
                  </a:rPr>
                  <a:t>R</a:t>
                </a:r>
                <a:r>
                  <a:rPr lang="en-US" i="1" spc="20" dirty="0">
                    <a:solidFill>
                      <a:schemeClr val="tx1"/>
                    </a:solidFill>
                  </a:rPr>
                  <a:t> </a:t>
                </a:r>
                <a:r>
                  <a:rPr lang="en-US" spc="-10" dirty="0">
                    <a:solidFill>
                      <a:schemeClr val="tx1"/>
                    </a:solidFill>
                  </a:rPr>
                  <a:t>an</a:t>
                </a:r>
                <a:r>
                  <a:rPr lang="en-US" spc="-5" dirty="0">
                    <a:solidFill>
                      <a:schemeClr val="tx1"/>
                    </a:solidFill>
                  </a:rPr>
                  <a:t>d</a:t>
                </a:r>
                <a:r>
                  <a:rPr lang="en-US" spc="-30" dirty="0">
                    <a:solidFill>
                      <a:schemeClr val="tx1"/>
                    </a:solidFill>
                  </a:rPr>
                  <a:t> </a:t>
                </a:r>
                <a:r>
                  <a:rPr lang="en-US" spc="-10" dirty="0">
                    <a:solidFill>
                      <a:schemeClr val="tx1"/>
                    </a:solidFill>
                  </a:rPr>
                  <a:t>diverges whe</a:t>
                </a:r>
                <a:r>
                  <a:rPr lang="en-US" spc="-5" dirty="0">
                    <a:solidFill>
                      <a:schemeClr val="tx1"/>
                    </a:solidFill>
                  </a:rPr>
                  <a:t>n </a:t>
                </a:r>
                <a:r>
                  <a:rPr lang="en-US" spc="-65" dirty="0">
                    <a:solidFill>
                      <a:schemeClr val="tx1"/>
                    </a:solidFill>
                  </a:rPr>
                  <a:t>| </a:t>
                </a:r>
                <a:r>
                  <a:rPr lang="en-US" i="1" spc="-5" dirty="0">
                    <a:solidFill>
                      <a:schemeClr val="tx1"/>
                    </a:solidFill>
                  </a:rPr>
                  <a:t>x</a:t>
                </a:r>
                <a:r>
                  <a:rPr lang="en-US" i="1" spc="60" dirty="0">
                    <a:solidFill>
                      <a:schemeClr val="tx1"/>
                    </a:solidFill>
                  </a:rPr>
                  <a:t> </a:t>
                </a:r>
                <a:r>
                  <a:rPr lang="en-US" spc="-185" dirty="0">
                    <a:solidFill>
                      <a:schemeClr val="tx1"/>
                    </a:solidFill>
                  </a:rPr>
                  <a:t>−</a:t>
                </a:r>
                <a:r>
                  <a:rPr lang="en-US" spc="-95" dirty="0">
                    <a:solidFill>
                      <a:schemeClr val="tx1"/>
                    </a:solidFill>
                  </a:rPr>
                  <a:t> </a:t>
                </a:r>
                <a:r>
                  <a:rPr lang="en-US" i="1" spc="10" dirty="0">
                    <a:solidFill>
                      <a:schemeClr val="tx1"/>
                    </a:solidFill>
                  </a:rPr>
                  <a:t>c</a:t>
                </a:r>
                <a:r>
                  <a:rPr lang="en-US" spc="-90" dirty="0">
                    <a:solidFill>
                      <a:schemeClr val="tx1"/>
                    </a:solidFill>
                  </a:rPr>
                  <a:t>|</a:t>
                </a:r>
                <a:r>
                  <a:rPr lang="en-US" spc="-40" dirty="0">
                    <a:solidFill>
                      <a:schemeClr val="tx1"/>
                    </a:solidFill>
                  </a:rPr>
                  <a:t> </a:t>
                </a:r>
                <a:r>
                  <a:rPr lang="en-US" i="1" spc="190" dirty="0">
                    <a:solidFill>
                      <a:schemeClr val="tx1"/>
                    </a:solidFill>
                  </a:rPr>
                  <a:t>&gt;</a:t>
                </a:r>
                <a:r>
                  <a:rPr lang="en-US" i="1" spc="75" dirty="0">
                    <a:solidFill>
                      <a:schemeClr val="tx1"/>
                    </a:solidFill>
                  </a:rPr>
                  <a:t> </a:t>
                </a:r>
                <a:r>
                  <a:rPr lang="en-US" i="1" spc="35" dirty="0">
                    <a:solidFill>
                      <a:schemeClr val="tx1"/>
                    </a:solidFill>
                  </a:rPr>
                  <a:t>R</a:t>
                </a:r>
                <a:r>
                  <a:rPr lang="en-US" spc="-5" dirty="0">
                    <a:solidFill>
                      <a:schemeClr val="tx1"/>
                    </a:solidFill>
                  </a:rPr>
                  <a:t>. </a:t>
                </a:r>
              </a:p>
              <a:p>
                <a:pPr marR="5080" algn="just">
                  <a:lnSpc>
                    <a:spcPct val="100000"/>
                  </a:lnSpc>
                </a:pPr>
                <a:r>
                  <a:rPr lang="en-US" spc="-5" dirty="0">
                    <a:solidFill>
                      <a:schemeClr val="tx1"/>
                    </a:solidFill>
                  </a:rPr>
                  <a:t>If</a:t>
                </a:r>
                <a:r>
                  <a:rPr lang="en-US" spc="75" dirty="0">
                    <a:solidFill>
                      <a:schemeClr val="tx1"/>
                    </a:solidFill>
                  </a:rPr>
                  <a:t> </a:t>
                </a:r>
                <a:r>
                  <a:rPr lang="en-US" i="1" spc="-10" dirty="0">
                    <a:solidFill>
                      <a:schemeClr val="tx1"/>
                    </a:solidFill>
                  </a:rPr>
                  <a:t>R</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70" dirty="0">
                    <a:solidFill>
                      <a:schemeClr val="tx1"/>
                    </a:solidFill>
                  </a:rPr>
                  <a:t>∞</a:t>
                </a:r>
                <a:r>
                  <a:rPr lang="en-US" spc="-5" dirty="0">
                    <a:solidFill>
                      <a:schemeClr val="tx1"/>
                    </a:solidFill>
                  </a:rPr>
                  <a:t>, t</a:t>
                </a:r>
                <a:r>
                  <a:rPr lang="en-US" spc="-10" dirty="0">
                    <a:solidFill>
                      <a:schemeClr val="tx1"/>
                    </a:solidFill>
                  </a:rPr>
                  <a:t>he</a:t>
                </a:r>
                <a:r>
                  <a:rPr lang="en-US" spc="-5" dirty="0">
                    <a:solidFill>
                      <a:schemeClr val="tx1"/>
                    </a:solidFill>
                  </a:rPr>
                  <a:t>n</a:t>
                </a:r>
                <a:r>
                  <a:rPr lang="en-US" spc="65" dirty="0">
                    <a:solidFill>
                      <a:schemeClr val="tx1"/>
                    </a:solidFill>
                  </a:rPr>
                  <a:t> </a:t>
                </a:r>
                <a:r>
                  <a:rPr lang="en-US" i="1" spc="-10" dirty="0">
                    <a:solidFill>
                      <a:schemeClr val="tx1"/>
                    </a:solidFill>
                  </a:rPr>
                  <a:t>F</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solidFill>
                      <a:schemeClr val="tx1"/>
                    </a:solidFill>
                  </a:rPr>
                  <a:t>converge</a:t>
                </a:r>
                <a:r>
                  <a:rPr lang="en-US" spc="-5" dirty="0">
                    <a:solidFill>
                      <a:schemeClr val="tx1"/>
                    </a:solidFill>
                  </a:rPr>
                  <a:t>s </a:t>
                </a:r>
                <a:r>
                  <a:rPr lang="en-US" spc="-10" dirty="0">
                    <a:solidFill>
                      <a:schemeClr val="tx1"/>
                    </a:solidFill>
                  </a:rPr>
                  <a:t>absolutel</a:t>
                </a:r>
                <a:r>
                  <a:rPr lang="en-US" spc="-5" dirty="0">
                    <a:solidFill>
                      <a:schemeClr val="tx1"/>
                    </a:solidFill>
                  </a:rPr>
                  <a:t>y f</a:t>
                </a:r>
                <a:r>
                  <a:rPr lang="en-US" spc="-10" dirty="0">
                    <a:solidFill>
                      <a:schemeClr val="tx1"/>
                    </a:solidFill>
                  </a:rPr>
                  <a:t>o</a:t>
                </a:r>
                <a:r>
                  <a:rPr lang="en-US" spc="-5" dirty="0">
                    <a:solidFill>
                      <a:schemeClr val="tx1"/>
                    </a:solidFill>
                  </a:rPr>
                  <a:t>r </a:t>
                </a:r>
                <a:r>
                  <a:rPr lang="en-US" spc="-10" dirty="0">
                    <a:solidFill>
                      <a:schemeClr val="tx1"/>
                    </a:solidFill>
                  </a:rPr>
                  <a:t>al</a:t>
                </a:r>
                <a:r>
                  <a:rPr lang="en-US" spc="-5" dirty="0">
                    <a:solidFill>
                      <a:schemeClr val="tx1"/>
                    </a:solidFill>
                  </a:rPr>
                  <a:t>l</a:t>
                </a:r>
                <a:r>
                  <a:rPr lang="en-US" spc="25"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0372216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(5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dirty="0">
                    <a:solidFill>
                      <a:schemeClr val="tx1"/>
                    </a:solidFill>
                  </a:rPr>
                  <a:t>Proof       </a:t>
                </a:r>
                <a:r>
                  <a:rPr lang="en-US" dirty="0">
                    <a:solidFill>
                      <a:schemeClr val="tx1"/>
                    </a:solidFill>
                  </a:rPr>
                  <a:t>To simplify our notation, we assume </a:t>
                </a:r>
                <a:r>
                  <a:rPr lang="en-US" i="1" dirty="0">
                    <a:solidFill>
                      <a:schemeClr val="tx1"/>
                    </a:solidFill>
                  </a:rPr>
                  <a:t>c</a:t>
                </a:r>
                <a:r>
                  <a:rPr lang="en-US" dirty="0">
                    <a:solidFill>
                      <a:schemeClr val="tx1"/>
                    </a:solidFill>
                  </a:rPr>
                  <a:t> = 0, and se</a:t>
                </a:r>
                <a:r>
                  <a:rPr lang="en-US" dirty="0">
                    <a:ea typeface="Cambria Math" panose="02040503050406030204" pitchFamily="18" charset="0"/>
                  </a:rPr>
                  <a:t>t </a:t>
                </a:r>
                <a14:m>
                  <m:oMath xmlns:m="http://schemas.openxmlformats.org/officeDocument/2006/math">
                    <m:r>
                      <a:rPr lang="en-US" b="0" i="1" smtClean="0">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lim</m:t>
                            </m:r>
                          </m:e>
                          <m:lim>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1</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sub>
                                </m:sSub>
                              </m:den>
                            </m:f>
                          </m:e>
                        </m:d>
                      </m:e>
                    </m:func>
                  </m:oMath>
                </a14:m>
                <a:r>
                  <a:rPr lang="en-US" dirty="0">
                    <a:solidFill>
                      <a:schemeClr val="tx1"/>
                    </a:solidFill>
                  </a:rPr>
                  <a:t>. Since </a:t>
                </a:r>
                <a:r>
                  <a:rPr lang="en-US" i="1" dirty="0">
                    <a:solidFill>
                      <a:schemeClr val="tx1"/>
                    </a:solidFill>
                  </a:rPr>
                  <a:t>F</a:t>
                </a:r>
                <a:r>
                  <a:rPr lang="en-US" dirty="0">
                    <a:solidFill>
                      <a:schemeClr val="tx1"/>
                    </a:solidFill>
                  </a:rPr>
                  <a:t>(</a:t>
                </a:r>
                <a:r>
                  <a:rPr lang="en-US" i="1" dirty="0">
                    <a:solidFill>
                      <a:schemeClr val="tx1"/>
                    </a:solidFill>
                  </a:rPr>
                  <a:t>x</a:t>
                </a:r>
                <a:r>
                  <a:rPr lang="en-US" dirty="0">
                    <a:solidFill>
                      <a:schemeClr val="tx1"/>
                    </a:solidFill>
                  </a:rPr>
                  <a:t>) converges at 0, we let </a:t>
                </a:r>
                <a:r>
                  <a:rPr lang="en-US" i="1" dirty="0">
                    <a:ea typeface="Cambria Math" panose="02040503050406030204" pitchFamily="18" charset="0"/>
                  </a:rPr>
                  <a:t>x </a:t>
                </a:r>
                <a:r>
                  <a:rPr lang="en-US" i="1" dirty="0">
                    <a:latin typeface="Cambria Math" panose="02040503050406030204" pitchFamily="18" charset="0"/>
                    <a:ea typeface="Cambria Math" panose="02040503050406030204" pitchFamily="18" charset="0"/>
                  </a:rPr>
                  <a:t>≠</a:t>
                </a:r>
                <a:r>
                  <a:rPr lang="en-US" dirty="0">
                    <a:latin typeface="Cambria Math" panose="02040503050406030204" pitchFamily="18" charset="0"/>
                    <a:ea typeface="Cambria Math" panose="02040503050406030204" pitchFamily="18" charset="0"/>
                  </a:rPr>
                  <a:t> 0, and consider</a:t>
                </a:r>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ea typeface="Cambria Math" panose="02040503050406030204" pitchFamily="18" charset="0"/>
                            </a:rPr>
                          </m:ctrlPr>
                        </m:funcPr>
                        <m:fName>
                          <m:limLow>
                            <m:limLowPr>
                              <m:ctrlPr>
                                <a:rPr lang="en-US" i="1" smtClean="0">
                                  <a:latin typeface="Cambria Math" panose="02040503050406030204" pitchFamily="18" charset="0"/>
                                  <a:ea typeface="Cambria Math" panose="02040503050406030204" pitchFamily="18" charset="0"/>
                                </a:rPr>
                              </m:ctrlPr>
                            </m:limLowPr>
                            <m:e>
                              <m:r>
                                <m:rPr>
                                  <m:sty m:val="p"/>
                                </m:rPr>
                                <a:rPr lang="en-US" i="0" smtClean="0">
                                  <a:latin typeface="Cambria Math" panose="02040503050406030204" pitchFamily="18" charset="0"/>
                                  <a:ea typeface="Cambria Math" panose="02040503050406030204" pitchFamily="18" charset="0"/>
                                </a:rPr>
                                <m:t>lim</m:t>
                              </m:r>
                            </m:e>
                            <m:lim>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lim>
                          </m:limLow>
                        </m:fName>
                        <m:e>
                          <m:d>
                            <m:dPr>
                              <m:begChr m:val="|"/>
                              <m:endChr m:val="|"/>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Sub>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sub>
                                  </m:sSub>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𝑛</m:t>
                                      </m:r>
                                    </m:sup>
                                  </m:sSup>
                                </m:den>
                              </m:f>
                            </m:e>
                          </m:d>
                        </m:e>
                      </m:func>
                      <m:r>
                        <a:rPr lang="en-US" b="0" i="1" smtClean="0">
                          <a:latin typeface="Cambria Math" panose="02040503050406030204" pitchFamily="18" charset="0"/>
                          <a:ea typeface="Cambria Math" panose="02040503050406030204" pitchFamily="18" charset="0"/>
                        </a:rPr>
                        <m:t>=</m:t>
                      </m:r>
                      <m:func>
                        <m:funcPr>
                          <m:ctrlPr>
                            <a:rPr lang="en-US" i="1" smtClean="0">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lim</m:t>
                              </m:r>
                            </m:e>
                            <m:lim>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sub>
                                  </m:sSub>
                                </m:den>
                              </m:f>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func>
                    </m:oMath>
                  </m:oMathPara>
                </a14:m>
                <a:endParaRPr lang="en-US" i="1" dirty="0">
                  <a:ea typeface="Cambria Math" panose="02040503050406030204" pitchFamily="18" charset="0"/>
                </a:endParaRPr>
              </a:p>
              <a:p>
                <a:pPr marL="0" marR="5080" indent="0" algn="just">
                  <a:lnSpc>
                    <a:spcPct val="100000"/>
                  </a:lnSpc>
                  <a:buNone/>
                </a:pPr>
                <a:r>
                  <a:rPr lang="en-US" dirty="0">
                    <a:ea typeface="Cambria Math" panose="02040503050406030204" pitchFamily="18" charset="0"/>
                  </a:rPr>
                  <a:t>Then </a:t>
                </a:r>
                <a14:m>
                  <m:oMath xmlns:m="http://schemas.openxmlformats.org/officeDocument/2006/math">
                    <m:r>
                      <a:rPr lang="en-US" b="0" i="1" smtClean="0">
                        <a:latin typeface="Cambria Math" panose="02040503050406030204" pitchFamily="18" charset="0"/>
                        <a:ea typeface="Cambria Math" panose="02040503050406030204" pitchFamily="18" charset="0"/>
                      </a:rPr>
                      <m:t>𝐹</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r>
                  <a:rPr lang="en-US" dirty="0">
                    <a:ea typeface="Cambria Math" panose="02040503050406030204" pitchFamily="18" charset="0"/>
                  </a:rPr>
                  <a:t> converges if </a:t>
                </a:r>
                <a14:m>
                  <m:oMath xmlns:m="http://schemas.openxmlformats.org/officeDocument/2006/math">
                    <m:r>
                      <a:rPr lang="en-US" b="0" i="1" smtClean="0">
                        <a:latin typeface="Cambria Math" panose="02040503050406030204" pitchFamily="18" charset="0"/>
                        <a:ea typeface="Cambria Math" panose="02040503050406030204" pitchFamily="18" charset="0"/>
                      </a:rPr>
                      <m:t>𝑟</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&lt;1</m:t>
                    </m:r>
                  </m:oMath>
                </a14:m>
                <a:r>
                  <a:rPr lang="en-US" dirty="0">
                    <a:ea typeface="Cambria Math" panose="02040503050406030204" pitchFamily="18" charset="0"/>
                  </a:rPr>
                  <a:t> and diverges if </a:t>
                </a:r>
                <a14:m>
                  <m:oMath xmlns:m="http://schemas.openxmlformats.org/officeDocument/2006/math">
                    <m:r>
                      <a:rPr lang="en-US" b="0" i="1" smtClean="0">
                        <a:latin typeface="Cambria Math" panose="02040503050406030204" pitchFamily="18" charset="0"/>
                        <a:ea typeface="Cambria Math" panose="02040503050406030204" pitchFamily="18" charset="0"/>
                      </a:rPr>
                      <m:t>𝑟</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&gt;</m:t>
                    </m:r>
                    <m:r>
                      <a:rPr lang="en-US" i="1">
                        <a:latin typeface="Cambria Math" panose="02040503050406030204" pitchFamily="18" charset="0"/>
                        <a:ea typeface="Cambria Math" panose="02040503050406030204" pitchFamily="18" charset="0"/>
                      </a:rPr>
                      <m:t>1</m:t>
                    </m:r>
                  </m:oMath>
                </a14:m>
                <a:r>
                  <a:rPr lang="en-US" dirty="0">
                    <a:ea typeface="Cambria Math" panose="02040503050406030204" pitchFamily="18" charset="0"/>
                  </a:rPr>
                  <a:t> by the Ratio Test. </a:t>
                </a:r>
              </a:p>
              <a:p>
                <a:pPr marR="5080">
                  <a:lnSpc>
                    <a:spcPct val="100000"/>
                  </a:lnSpc>
                </a:pPr>
                <a:r>
                  <a:rPr lang="en-US" dirty="0">
                    <a:ea typeface="Cambria Math" panose="02040503050406030204" pitchFamily="18" charset="0"/>
                  </a:rPr>
                  <a:t>If </a:t>
                </a:r>
                <a:r>
                  <a:rPr lang="en-US" i="1" dirty="0">
                    <a:latin typeface="Cambria Math" panose="02040503050406030204" pitchFamily="18" charset="0"/>
                    <a:ea typeface="Cambria Math" panose="02040503050406030204" pitchFamily="18" charset="0"/>
                  </a:rPr>
                  <a:t>r</a:t>
                </a:r>
                <a:r>
                  <a:rPr lang="en-US" dirty="0">
                    <a:latin typeface="Cambria Math" panose="02040503050406030204" pitchFamily="18" charset="0"/>
                    <a:ea typeface="Cambria Math" panose="02040503050406030204" pitchFamily="18" charset="0"/>
                  </a:rPr>
                  <a:t> = 0, then </a:t>
                </a:r>
                <a14:m>
                  <m:oMath xmlns:m="http://schemas.openxmlformats.org/officeDocument/2006/math">
                    <m:r>
                      <a:rPr lang="en-US" i="1">
                        <a:latin typeface="Cambria Math" panose="02040503050406030204" pitchFamily="18" charset="0"/>
                        <a:ea typeface="Cambria Math" panose="02040503050406030204" pitchFamily="18" charset="0"/>
                      </a:rPr>
                      <m:t>𝑟</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&lt;1</m:t>
                    </m:r>
                  </m:oMath>
                </a14:m>
                <a:r>
                  <a:rPr lang="en-US" dirty="0">
                    <a:latin typeface="Cambria Math" panose="02040503050406030204" pitchFamily="18" charset="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converges for all real numbers </a:t>
                </a:r>
                <a:r>
                  <a:rPr lang="en-US" i="1" dirty="0">
                    <a:ea typeface="Cambria Math" panose="02040503050406030204" pitchFamily="18" charset="0"/>
                  </a:rPr>
                  <a:t>x</a:t>
                </a:r>
                <a:r>
                  <a:rPr lang="en-US" dirty="0">
                    <a:ea typeface="Cambria Math" panose="02040503050406030204" pitchFamily="18" charset="0"/>
                  </a:rPr>
                  <a:t>, and </a:t>
                </a:r>
                <a:r>
                  <a:rPr lang="en-US" i="1" dirty="0">
                    <a:ea typeface="Cambria Math" panose="02040503050406030204" pitchFamily="18" charset="0"/>
                  </a:rPr>
                  <a:t>R</a:t>
                </a:r>
                <a:r>
                  <a:rPr lang="en-US" dirty="0">
                    <a:ea typeface="Cambria Math" panose="02040503050406030204" pitchFamily="18" charset="0"/>
                  </a:rPr>
                  <a:t> = </a:t>
                </a:r>
                <a:r>
                  <a:rPr lang="en-US" dirty="0">
                    <a:latin typeface="Cambria Math" panose="02040503050406030204" pitchFamily="18" charset="0"/>
                    <a:ea typeface="Cambria Math" panose="02040503050406030204" pitchFamily="18" charset="0"/>
                  </a:rPr>
                  <a:t>∞.</a:t>
                </a:r>
              </a:p>
              <a:p>
                <a:pPr marR="5080">
                  <a:lnSpc>
                    <a:spcPct val="100000"/>
                  </a:lnSpc>
                </a:pPr>
                <a:r>
                  <a:rPr lang="en-US" dirty="0">
                    <a:latin typeface="Cambria Math" panose="02040503050406030204" pitchFamily="18" charset="0"/>
                    <a:ea typeface="Cambria Math" panose="02040503050406030204" pitchFamily="18" charset="0"/>
                  </a:rPr>
                  <a:t>If </a:t>
                </a:r>
                <a:r>
                  <a:rPr lang="en-US" i="1" dirty="0">
                    <a:latin typeface="Cambria Math" panose="02040503050406030204" pitchFamily="18" charset="0"/>
                    <a:ea typeface="Cambria Math" panose="02040503050406030204" pitchFamily="18" charset="0"/>
                  </a:rPr>
                  <a:t>r</a:t>
                </a:r>
                <a:r>
                  <a:rPr lang="en-US" dirty="0">
                    <a:latin typeface="Cambria Math" panose="02040503050406030204" pitchFamily="18" charset="0"/>
                    <a:ea typeface="Cambria Math" panose="02040503050406030204" pitchFamily="18" charset="0"/>
                  </a:rPr>
                  <a:t> = ∞, then </a:t>
                </a:r>
                <a14:m>
                  <m:oMath xmlns:m="http://schemas.openxmlformats.org/officeDocument/2006/math">
                    <m:r>
                      <a:rPr lang="en-US" i="1">
                        <a:latin typeface="Cambria Math" panose="02040503050406030204" pitchFamily="18" charset="0"/>
                        <a:ea typeface="Cambria Math" panose="02040503050406030204" pitchFamily="18" charset="0"/>
                      </a:rPr>
                      <m:t>𝑟</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oMath>
                </a14:m>
                <a:r>
                  <a:rPr lang="en-US" dirty="0">
                    <a:latin typeface="Cambria Math" panose="02040503050406030204" pitchFamily="18" charset="0"/>
                    <a:ea typeface="Cambria Math" panose="02040503050406030204" pitchFamily="18" charset="0"/>
                  </a:rPr>
                  <a:t>, and </a:t>
                </a:r>
                <a14:m>
                  <m:oMath xmlns:m="http://schemas.openxmlformats.org/officeDocument/2006/math">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converges only for </a:t>
                </a:r>
                <a:r>
                  <a:rPr lang="en-US" i="1" dirty="0">
                    <a:ea typeface="Cambria Math" panose="02040503050406030204" pitchFamily="18" charset="0"/>
                  </a:rPr>
                  <a:t>x</a:t>
                </a:r>
                <a:r>
                  <a:rPr lang="en-US" dirty="0">
                    <a:ea typeface="Cambria Math" panose="02040503050406030204" pitchFamily="18" charset="0"/>
                  </a:rPr>
                  <a:t> = 0.</a:t>
                </a:r>
              </a:p>
              <a:p>
                <a:pPr marR="5080">
                  <a:lnSpc>
                    <a:spcPct val="100000"/>
                  </a:lnSpc>
                </a:pPr>
                <a:r>
                  <a:rPr lang="en-US" dirty="0">
                    <a:ea typeface="Cambria Math" panose="02040503050406030204" pitchFamily="18" charset="0"/>
                  </a:rPr>
                  <a:t>If 0 &lt; </a:t>
                </a:r>
                <a:r>
                  <a:rPr lang="en-US" i="1" dirty="0">
                    <a:latin typeface="Cambria Math" panose="02040503050406030204" pitchFamily="18" charset="0"/>
                    <a:ea typeface="Cambria Math" panose="02040503050406030204" pitchFamily="18" charset="0"/>
                  </a:rPr>
                  <a:t>r</a:t>
                </a:r>
                <a:r>
                  <a:rPr lang="en-US" dirty="0">
                    <a:latin typeface="Cambria Math" panose="02040503050406030204" pitchFamily="18" charset="0"/>
                    <a:ea typeface="Cambria Math" panose="02040503050406030204" pitchFamily="18" charset="0"/>
                  </a:rPr>
                  <a:t> &lt; ∞, then </a:t>
                </a:r>
                <a14:m>
                  <m:oMath xmlns:m="http://schemas.openxmlformats.org/officeDocument/2006/math">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converges if </a:t>
                </a:r>
                <a14:m>
                  <m:oMath xmlns:m="http://schemas.openxmlformats.org/officeDocument/2006/math">
                    <m:r>
                      <a:rPr lang="en-US" b="0" i="1" smtClean="0">
                        <a:latin typeface="Cambria Math" panose="02040503050406030204" pitchFamily="18" charset="0"/>
                        <a:ea typeface="Cambria Math" panose="02040503050406030204" pitchFamily="18" charset="0"/>
                      </a:rPr>
                      <m:t>𝑟</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0" smtClean="0">
                        <a:latin typeface="Cambria Math" panose="02040503050406030204" pitchFamily="18" charset="0"/>
                        <a:ea typeface="Cambria Math" panose="02040503050406030204" pitchFamily="18" charset="0"/>
                      </a:rPr>
                      <m:t>&lt;1, </m:t>
                    </m:r>
                    <m:r>
                      <m:rPr>
                        <m:sty m:val="p"/>
                      </m:rPr>
                      <a:rPr lang="en-US" b="0" i="0" smtClean="0">
                        <a:latin typeface="Cambria Math" panose="02040503050406030204" pitchFamily="18" charset="0"/>
                        <a:ea typeface="Cambria Math" panose="02040503050406030204" pitchFamily="18" charset="0"/>
                      </a:rPr>
                      <m:t>that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is</m:t>
                    </m:r>
                    <m:r>
                      <a:rPr lang="en-US" b="0" i="0"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0" smtClean="0">
                        <a:latin typeface="Cambria Math" panose="02040503050406030204" pitchFamily="18" charset="0"/>
                        <a:ea typeface="Cambria Math" panose="02040503050406030204" pitchFamily="18" charset="0"/>
                      </a:rPr>
                      <m:t>&lt;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𝑟</m:t>
                        </m:r>
                      </m:den>
                    </m:f>
                  </m:oMath>
                </a14:m>
                <a:r>
                  <a:rPr lang="en-US" dirty="0">
                    <a:ea typeface="Cambria Math" panose="02040503050406030204" pitchFamily="18" charset="0"/>
                  </a:rPr>
                  <a:t> and diverges </a:t>
                </a:r>
                <a14:m>
                  <m:oMath xmlns:m="http://schemas.openxmlformats.org/officeDocument/2006/math">
                    <m:r>
                      <a:rPr lang="en-US" b="0" i="1" smtClean="0">
                        <a:latin typeface="Cambria Math" panose="02040503050406030204" pitchFamily="18" charset="0"/>
                        <a:ea typeface="Cambria Math" panose="02040503050406030204" pitchFamily="18" charset="0"/>
                      </a:rPr>
                      <m:t>𝑟</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b="0" i="0" smtClean="0">
                        <a:latin typeface="Cambria Math" panose="02040503050406030204" pitchFamily="18" charset="0"/>
                        <a:ea typeface="Cambria Math" panose="02040503050406030204" pitchFamily="18" charset="0"/>
                      </a:rPr>
                      <m:t>&gt;</m:t>
                    </m:r>
                    <m:r>
                      <a:rPr lang="en-US">
                        <a:latin typeface="Cambria Math" panose="02040503050406030204" pitchFamily="18" charset="0"/>
                        <a:ea typeface="Cambria Math" panose="02040503050406030204" pitchFamily="18" charset="0"/>
                      </a:rPr>
                      <m:t>1</m:t>
                    </m:r>
                  </m:oMath>
                </a14:m>
                <a:r>
                  <a:rPr lang="en-US" dirty="0">
                    <a:ea typeface="Cambria Math" panose="02040503050406030204" pitchFamily="18" charset="0"/>
                  </a:rPr>
                  <a:t>, that is,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a:latin typeface="Cambria Math" panose="02040503050406030204" pitchFamily="18" charset="0"/>
                        <a:ea typeface="Cambria Math" panose="02040503050406030204" pitchFamily="18" charset="0"/>
                      </a:rPr>
                      <m:t>&gt;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𝑟</m:t>
                        </m:r>
                      </m:den>
                    </m:f>
                  </m:oMath>
                </a14:m>
                <a:r>
                  <a:rPr lang="en-US" dirty="0">
                    <a:ea typeface="Cambria Math" panose="02040503050406030204" pitchFamily="18" charset="0"/>
                  </a:rPr>
                  <a:t>. Therefore, </a:t>
                </a:r>
                <a14:m>
                  <m:oMath xmlns:m="http://schemas.openxmlformats.org/officeDocument/2006/math">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𝑟</m:t>
                        </m:r>
                      </m:den>
                    </m:f>
                    <m:r>
                      <a:rPr lang="en-US" b="0" i="1" smtClean="0">
                        <a:latin typeface="Cambria Math" panose="02040503050406030204" pitchFamily="18" charset="0"/>
                        <a:ea typeface="Cambria Math" panose="02040503050406030204" pitchFamily="18" charset="0"/>
                      </a:rPr>
                      <m:t>.</m:t>
                    </m:r>
                  </m:oMath>
                </a14:m>
                <a:endParaRPr lang="en-US"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r="-1184"/>
                </a:stretch>
              </a:blipFill>
            </p:spPr>
            <p:txBody>
              <a:bodyPr/>
              <a:lstStyle/>
              <a:p>
                <a:r>
                  <a:rPr lang="en-US">
                    <a:noFill/>
                  </a:rPr>
                  <a:t> </a:t>
                </a:r>
              </a:p>
            </p:txBody>
          </p:sp>
        </mc:Fallback>
      </mc:AlternateContent>
    </p:spTree>
    <p:extLst>
      <p:ext uri="{BB962C8B-B14F-4D97-AF65-F5344CB8AC3E}">
        <p14:creationId xmlns:p14="http://schemas.microsoft.com/office/powerpoint/2010/main" val="1416651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(6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spc="-10" dirty="0">
                <a:latin typeface="Times New Roman"/>
                <a:cs typeface="Times New Roman"/>
              </a:rPr>
              <a:t>From</a:t>
            </a:r>
            <a:r>
              <a:rPr lang="en-US" spc="10" dirty="0">
                <a:latin typeface="Times New Roman"/>
                <a:cs typeface="Times New Roman"/>
              </a:rPr>
              <a:t> the last t</a:t>
            </a:r>
            <a:r>
              <a:rPr lang="en-US" spc="-10" dirty="0">
                <a:latin typeface="Times New Roman"/>
                <a:cs typeface="Times New Roman"/>
              </a:rPr>
              <a:t>heorem</a:t>
            </a:r>
            <a:r>
              <a:rPr lang="en-US" spc="-5" dirty="0">
                <a:latin typeface="Times New Roman"/>
                <a:cs typeface="Times New Roman"/>
              </a:rPr>
              <a:t>,</a:t>
            </a:r>
            <a:r>
              <a:rPr lang="en-US" spc="1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se</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10" dirty="0">
                <a:latin typeface="Times New Roman"/>
                <a:cs typeface="Times New Roman"/>
              </a:rPr>
              <a:t> </a:t>
            </a:r>
            <a:r>
              <a:rPr lang="en-US" spc="-10" dirty="0">
                <a:latin typeface="Times New Roman"/>
                <a:cs typeface="Times New Roman"/>
              </a:rPr>
              <a:t>ther</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tw</a:t>
            </a:r>
            <a:r>
              <a:rPr lang="en-US" spc="-5" dirty="0">
                <a:latin typeface="Times New Roman"/>
                <a:cs typeface="Times New Roman"/>
              </a:rPr>
              <a:t>o</a:t>
            </a:r>
            <a:r>
              <a:rPr lang="en-US" spc="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tep</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5" dirty="0">
                <a:latin typeface="Times New Roman"/>
                <a:cs typeface="Times New Roman"/>
              </a:rPr>
              <a:t> </a:t>
            </a:r>
            <a:r>
              <a:rPr lang="en-US" spc="-10" dirty="0">
                <a:latin typeface="Times New Roman"/>
                <a:cs typeface="Times New Roman"/>
              </a:rPr>
              <a:t>determinin</a:t>
            </a:r>
            <a:r>
              <a:rPr lang="en-US" spc="-5" dirty="0">
                <a:latin typeface="Times New Roman"/>
                <a:cs typeface="Times New Roman"/>
              </a:rPr>
              <a:t>g</a:t>
            </a:r>
            <a:r>
              <a:rPr lang="en-US" spc="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nterva</a:t>
            </a:r>
            <a:r>
              <a:rPr lang="en-US" spc="-5" dirty="0">
                <a:latin typeface="Times New Roman"/>
                <a:cs typeface="Times New Roman"/>
              </a:rPr>
              <a:t>l</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 dirty="0">
                <a:latin typeface="Times New Roman"/>
                <a:cs typeface="Times New Roman"/>
              </a:rPr>
              <a:t> </a:t>
            </a:r>
            <a:r>
              <a:rPr lang="en-US" spc="-10" dirty="0">
                <a:latin typeface="Times New Roman"/>
                <a:cs typeface="Times New Roman"/>
              </a:rPr>
              <a:t>con- vergenc</a:t>
            </a:r>
            <a:r>
              <a:rPr lang="en-US" spc="-5" dirty="0">
                <a:latin typeface="Times New Roman"/>
                <a:cs typeface="Times New Roman"/>
              </a:rPr>
              <a:t>e </a:t>
            </a:r>
            <a:r>
              <a:rPr lang="en-US" spc="-10" dirty="0">
                <a:latin typeface="Times New Roman"/>
                <a:cs typeface="Times New Roman"/>
              </a:rPr>
              <a:t>o</a:t>
            </a:r>
            <a:r>
              <a:rPr lang="en-US" spc="-5" dirty="0">
                <a:latin typeface="Times New Roman"/>
                <a:cs typeface="Times New Roman"/>
              </a:rPr>
              <a:t>f</a:t>
            </a:r>
            <a:r>
              <a:rPr lang="en-US" spc="65" dirty="0">
                <a:latin typeface="Times New Roman"/>
                <a:cs typeface="Times New Roman"/>
              </a:rPr>
              <a:t> </a:t>
            </a:r>
            <a:r>
              <a:rPr lang="en-US" i="1" spc="-10" dirty="0">
                <a:latin typeface="Times New Roman"/>
                <a:cs typeface="Times New Roman"/>
              </a:rPr>
              <a:t>F</a:t>
            </a:r>
            <a:r>
              <a:rPr lang="en-US" spc="-10" dirty="0">
                <a:latin typeface="Times New Roman"/>
                <a:cs typeface="Times New Roman"/>
              </a:rPr>
              <a:t>(</a:t>
            </a:r>
            <a:r>
              <a:rPr lang="en-US" i="1" spc="-10" dirty="0">
                <a:latin typeface="Times New Roman"/>
                <a:cs typeface="Times New Roman"/>
              </a:rPr>
              <a:t>x</a:t>
            </a:r>
            <a:r>
              <a:rPr lang="en-US" spc="-10" dirty="0">
                <a:latin typeface="Times New Roman"/>
                <a:cs typeface="Times New Roman"/>
              </a:rPr>
              <a:t>)</a:t>
            </a:r>
            <a:r>
              <a:rPr lang="en-US" i="1" spc="-160" dirty="0">
                <a:latin typeface="Times New Roman"/>
                <a:cs typeface="Times New Roman"/>
              </a:rPr>
              <a:t> </a:t>
            </a:r>
            <a:r>
              <a:rPr lang="en-US" spc="-5" dirty="0">
                <a:latin typeface="Times New Roman"/>
                <a:cs typeface="Times New Roman"/>
              </a:rPr>
              <a:t>:</a:t>
            </a:r>
          </a:p>
          <a:p>
            <a:pPr marL="12700" marR="12700" indent="0">
              <a:lnSpc>
                <a:spcPct val="100000"/>
              </a:lnSpc>
              <a:buNone/>
            </a:pPr>
            <a:endParaRPr lang="en-US" dirty="0">
              <a:latin typeface="Times New Roman"/>
              <a:cs typeface="Times New Roman"/>
            </a:endParaRPr>
          </a:p>
          <a:p>
            <a:pPr marR="513715">
              <a:lnSpc>
                <a:spcPct val="100000"/>
              </a:lnSpc>
              <a:spcBef>
                <a:spcPts val="115"/>
              </a:spcBef>
            </a:pPr>
            <a:r>
              <a:rPr lang="en-US" spc="-10" dirty="0">
                <a:latin typeface="Times New Roman"/>
                <a:cs typeface="Times New Roman"/>
              </a:rPr>
              <a:t>Ste</a:t>
            </a:r>
            <a:r>
              <a:rPr lang="en-US" spc="-5" dirty="0">
                <a:latin typeface="Times New Roman"/>
                <a:cs typeface="Times New Roman"/>
              </a:rPr>
              <a:t>p </a:t>
            </a:r>
            <a:r>
              <a:rPr lang="en-US" spc="-10" dirty="0">
                <a:latin typeface="Times New Roman"/>
                <a:cs typeface="Times New Roman"/>
              </a:rPr>
              <a:t>1</a:t>
            </a:r>
            <a:r>
              <a:rPr lang="en-US" spc="-5" dirty="0">
                <a:latin typeface="Times New Roman"/>
                <a:cs typeface="Times New Roman"/>
              </a:rPr>
              <a:t>. </a:t>
            </a:r>
            <a:r>
              <a:rPr lang="en-US" spc="-10" dirty="0">
                <a:latin typeface="Times New Roman"/>
                <a:cs typeface="Times New Roman"/>
              </a:rPr>
              <a:t>Fin</a:t>
            </a:r>
            <a:r>
              <a:rPr lang="en-US" spc="-5" dirty="0">
                <a:latin typeface="Times New Roman"/>
                <a:cs typeface="Times New Roman"/>
              </a:rPr>
              <a:t>d </a:t>
            </a:r>
            <a:r>
              <a:rPr lang="en-US" spc="-10" dirty="0">
                <a:latin typeface="Times New Roman"/>
                <a:cs typeface="Times New Roman"/>
              </a:rPr>
              <a:t>th</a:t>
            </a:r>
            <a:r>
              <a:rPr lang="en-US" spc="-5" dirty="0">
                <a:latin typeface="Times New Roman"/>
                <a:cs typeface="Times New Roman"/>
              </a:rPr>
              <a:t>e r</a:t>
            </a:r>
            <a:r>
              <a:rPr lang="en-US" spc="-10" dirty="0">
                <a:latin typeface="Times New Roman"/>
                <a:cs typeface="Times New Roman"/>
              </a:rPr>
              <a:t>adiu</a:t>
            </a:r>
            <a:r>
              <a:rPr lang="en-US" spc="-5" dirty="0">
                <a:latin typeface="Times New Roman"/>
                <a:cs typeface="Times New Roman"/>
              </a:rPr>
              <a:t>s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convergenc</a:t>
            </a:r>
            <a:r>
              <a:rPr lang="en-US" spc="-5" dirty="0">
                <a:latin typeface="Times New Roman"/>
                <a:cs typeface="Times New Roman"/>
              </a:rPr>
              <a:t>e</a:t>
            </a:r>
            <a:r>
              <a:rPr lang="en-US" spc="80" dirty="0">
                <a:latin typeface="Times New Roman"/>
                <a:cs typeface="Times New Roman"/>
              </a:rPr>
              <a:t> </a:t>
            </a:r>
            <a:r>
              <a:rPr lang="en-US" i="1" spc="-10" dirty="0">
                <a:latin typeface="Times New Roman"/>
                <a:cs typeface="Times New Roman"/>
              </a:rPr>
              <a:t>R</a:t>
            </a:r>
            <a:r>
              <a:rPr lang="en-US" i="1" spc="45" dirty="0">
                <a:latin typeface="Times New Roman"/>
                <a:cs typeface="Times New Roman"/>
              </a:rPr>
              <a:t> </a:t>
            </a:r>
            <a:r>
              <a:rPr lang="en-US" spc="-5" dirty="0">
                <a:latin typeface="Times New Roman"/>
                <a:cs typeface="Times New Roman"/>
              </a:rPr>
              <a:t>(using the </a:t>
            </a:r>
            <a:r>
              <a:rPr lang="en-US" spc="-15" dirty="0">
                <a:latin typeface="Times New Roman"/>
                <a:cs typeface="Times New Roman"/>
              </a:rPr>
              <a:t>R</a:t>
            </a:r>
            <a:r>
              <a:rPr lang="en-US" spc="-5" dirty="0">
                <a:latin typeface="Times New Roman"/>
                <a:cs typeface="Times New Roman"/>
              </a:rPr>
              <a:t>atio Test, in </a:t>
            </a:r>
            <a:r>
              <a:rPr lang="en-US" spc="-15" dirty="0">
                <a:latin typeface="Times New Roman"/>
                <a:cs typeface="Times New Roman"/>
              </a:rPr>
              <a:t>m</a:t>
            </a:r>
            <a:r>
              <a:rPr lang="en-US" spc="-5" dirty="0">
                <a:latin typeface="Times New Roman"/>
                <a:cs typeface="Times New Roman"/>
              </a:rPr>
              <a:t>ost cases). </a:t>
            </a:r>
          </a:p>
          <a:p>
            <a:pPr marR="513715">
              <a:lnSpc>
                <a:spcPct val="100000"/>
              </a:lnSpc>
              <a:spcBef>
                <a:spcPts val="115"/>
              </a:spcBef>
            </a:pPr>
            <a:r>
              <a:rPr lang="en-US" spc="-10" dirty="0">
                <a:latin typeface="Times New Roman"/>
                <a:cs typeface="Times New Roman"/>
              </a:rPr>
              <a:t>Ste</a:t>
            </a:r>
            <a:r>
              <a:rPr lang="en-US" spc="-5" dirty="0">
                <a:latin typeface="Times New Roman"/>
                <a:cs typeface="Times New Roman"/>
              </a:rPr>
              <a:t>p </a:t>
            </a:r>
            <a:r>
              <a:rPr lang="en-US" spc="-10" dirty="0">
                <a:latin typeface="Times New Roman"/>
                <a:cs typeface="Times New Roman"/>
              </a:rPr>
              <a:t>2</a:t>
            </a:r>
            <a:r>
              <a:rPr lang="en-US" spc="-5" dirty="0">
                <a:latin typeface="Times New Roman"/>
                <a:cs typeface="Times New Roman"/>
              </a:rPr>
              <a:t>. </a:t>
            </a:r>
            <a:r>
              <a:rPr lang="en-US" spc="-10" dirty="0">
                <a:latin typeface="Times New Roman"/>
                <a:cs typeface="Times New Roman"/>
              </a:rPr>
              <a:t>Chec</a:t>
            </a:r>
            <a:r>
              <a:rPr lang="en-US" spc="-5" dirty="0">
                <a:latin typeface="Times New Roman"/>
                <a:cs typeface="Times New Roman"/>
              </a:rPr>
              <a:t>k </a:t>
            </a:r>
            <a:r>
              <a:rPr lang="en-US" spc="-10" dirty="0">
                <a:latin typeface="Times New Roman"/>
                <a:cs typeface="Times New Roman"/>
              </a:rPr>
              <a:t>convergenc</a:t>
            </a:r>
            <a:r>
              <a:rPr lang="en-US" spc="-5" dirty="0">
                <a:latin typeface="Times New Roman"/>
                <a:cs typeface="Times New Roman"/>
              </a:rPr>
              <a:t>e </a:t>
            </a:r>
            <a:r>
              <a:rPr lang="en-US" spc="-10" dirty="0">
                <a:latin typeface="Times New Roman"/>
                <a:cs typeface="Times New Roman"/>
              </a:rPr>
              <a:t>a</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endpoint</a:t>
            </a:r>
            <a:r>
              <a:rPr lang="en-US" spc="-5" dirty="0">
                <a:latin typeface="Times New Roman"/>
                <a:cs typeface="Times New Roman"/>
              </a:rPr>
              <a:t>s (</a:t>
            </a:r>
            <a:r>
              <a:rPr lang="en-US" spc="-10" dirty="0">
                <a:latin typeface="Times New Roman"/>
                <a:cs typeface="Times New Roman"/>
              </a:rPr>
              <a:t>i</a:t>
            </a:r>
            <a:r>
              <a:rPr lang="en-US" spc="-5" dirty="0">
                <a:latin typeface="Times New Roman"/>
                <a:cs typeface="Times New Roman"/>
              </a:rPr>
              <a:t>f</a:t>
            </a:r>
            <a:r>
              <a:rPr lang="en-US" spc="80" dirty="0">
                <a:latin typeface="Times New Roman"/>
                <a:cs typeface="Times New Roman"/>
              </a:rPr>
              <a:t> 0 &lt; </a:t>
            </a:r>
            <a:r>
              <a:rPr lang="en-US" i="1" spc="-10" dirty="0">
                <a:latin typeface="Times New Roman"/>
                <a:cs typeface="Times New Roman"/>
              </a:rPr>
              <a:t>R</a:t>
            </a:r>
            <a:r>
              <a:rPr lang="en-US" i="1" spc="75" dirty="0">
                <a:latin typeface="Times New Roman"/>
                <a:cs typeface="Times New Roman"/>
              </a:rPr>
              <a:t> </a:t>
            </a:r>
            <a:r>
              <a:rPr lang="en-US" spc="-15" dirty="0">
                <a:latin typeface="Lucida Sans Unicode"/>
                <a:cs typeface="Lucida Sans Unicode"/>
              </a:rPr>
              <a:t>&lt;</a:t>
            </a:r>
            <a:r>
              <a:rPr lang="en-US" spc="-5" dirty="0">
                <a:latin typeface="Times New Roman"/>
                <a:cs typeface="Times New Roman"/>
              </a:rPr>
              <a:t> </a:t>
            </a:r>
            <a:r>
              <a:rPr lang="en-US" spc="70" dirty="0">
                <a:latin typeface="Lucida Sans Unicode"/>
                <a:cs typeface="Lucida Sans Unicode"/>
              </a:rPr>
              <a:t>∞</a:t>
            </a:r>
            <a:r>
              <a:rPr lang="en-US" spc="-5" dirty="0">
                <a:latin typeface="Times New Roman"/>
                <a:cs typeface="Times New Roman"/>
              </a:rPr>
              <a:t>).</a:t>
            </a:r>
          </a:p>
          <a:p>
            <a:pPr marR="513715">
              <a:lnSpc>
                <a:spcPct val="100000"/>
              </a:lnSpc>
              <a:spcBef>
                <a:spcPts val="115"/>
              </a:spcBef>
            </a:pPr>
            <a:endParaRPr lang="en-US" spc="-5" dirty="0">
              <a:latin typeface="Times New Roman"/>
              <a:cs typeface="Times New Roman"/>
            </a:endParaRPr>
          </a:p>
        </p:txBody>
      </p:sp>
    </p:spTree>
    <p:extLst>
      <p:ext uri="{BB962C8B-B14F-4D97-AF65-F5344CB8AC3E}">
        <p14:creationId xmlns:p14="http://schemas.microsoft.com/office/powerpoint/2010/main" val="36119693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(7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13715" indent="0">
                  <a:lnSpc>
                    <a:spcPct val="100000"/>
                  </a:lnSpc>
                  <a:spcBef>
                    <a:spcPts val="115"/>
                  </a:spcBef>
                  <a:buNone/>
                </a:pPr>
                <a:r>
                  <a:rPr lang="en-US" b="1" u="sng" spc="-5" dirty="0">
                    <a:latin typeface="Times New Roman"/>
                    <a:cs typeface="Times New Roman"/>
                  </a:rPr>
                  <a:t>EXAMPLE</a:t>
                </a:r>
                <a:r>
                  <a:rPr lang="en-US" b="1" spc="-5" dirty="0">
                    <a:latin typeface="Times New Roman"/>
                    <a:cs typeface="Times New Roman"/>
                  </a:rPr>
                  <a:t>: </a:t>
                </a:r>
                <a:r>
                  <a:rPr lang="en-US" spc="-5" dirty="0">
                    <a:latin typeface="Times New Roman"/>
                    <a:cs typeface="Times New Roman"/>
                  </a:rPr>
                  <a:t>To determine where </a:t>
                </a:r>
                <a14:m>
                  <m:oMath xmlns:m="http://schemas.openxmlformats.org/officeDocument/2006/math">
                    <m:nary>
                      <m:naryPr>
                        <m:chr m:val="∑"/>
                        <m:ctrlPr>
                          <a:rPr lang="en-US" i="1" spc="-5">
                            <a:latin typeface="Cambria Math" panose="02040503050406030204" pitchFamily="18" charset="0"/>
                            <a:cs typeface="Times New Roman"/>
                          </a:rPr>
                        </m:ctrlPr>
                      </m:naryPr>
                      <m:sub>
                        <m:r>
                          <m:rPr>
                            <m:brk m:alnAt="23"/>
                          </m:rPr>
                          <a:rPr lang="en-US" i="1" spc="-5">
                            <a:latin typeface="Cambria Math" panose="02040503050406030204" pitchFamily="18" charset="0"/>
                            <a:cs typeface="Times New Roman"/>
                          </a:rPr>
                          <m:t>𝑛</m:t>
                        </m:r>
                        <m:r>
                          <a:rPr lang="en-US" i="1" spc="-5">
                            <a:latin typeface="Cambria Math" panose="02040503050406030204" pitchFamily="18" charset="0"/>
                            <a:cs typeface="Times New Roman"/>
                          </a:rPr>
                          <m:t>=0</m:t>
                        </m:r>
                      </m:sub>
                      <m:sup>
                        <m:r>
                          <a:rPr lang="en-US" i="1" spc="-5">
                            <a:latin typeface="Cambria Math" panose="02040503050406030204" pitchFamily="18" charset="0"/>
                            <a:ea typeface="Cambria Math" panose="02040503050406030204" pitchFamily="18" charset="0"/>
                            <a:cs typeface="Times New Roman"/>
                          </a:rPr>
                          <m:t>∞</m:t>
                        </m:r>
                      </m:sup>
                      <m:e>
                        <m:f>
                          <m:fPr>
                            <m:ctrlPr>
                              <a:rPr lang="en-US" i="1" spc="-5">
                                <a:latin typeface="Cambria Math" panose="02040503050406030204" pitchFamily="18" charset="0"/>
                                <a:cs typeface="Times New Roman"/>
                              </a:rPr>
                            </m:ctrlPr>
                          </m:fPr>
                          <m:num>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𝑥</m:t>
                                </m:r>
                              </m:e>
                              <m:sup>
                                <m:r>
                                  <a:rPr lang="en-US" i="1" spc="-5">
                                    <a:latin typeface="Cambria Math" panose="02040503050406030204" pitchFamily="18" charset="0"/>
                                    <a:cs typeface="Times New Roman"/>
                                  </a:rPr>
                                  <m:t>𝑛</m:t>
                                </m:r>
                              </m:sup>
                            </m:sSup>
                          </m:num>
                          <m:den>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2</m:t>
                                </m:r>
                              </m:e>
                              <m:sup>
                                <m:r>
                                  <a:rPr lang="en-US" i="1" spc="-5">
                                    <a:latin typeface="Cambria Math" panose="02040503050406030204" pitchFamily="18" charset="0"/>
                                    <a:cs typeface="Times New Roman"/>
                                  </a:rPr>
                                  <m:t>𝑛</m:t>
                                </m:r>
                              </m:sup>
                            </m:sSup>
                          </m:den>
                        </m:f>
                      </m:e>
                    </m:nary>
                  </m:oMath>
                </a14:m>
                <a:r>
                  <a:rPr lang="en-US" dirty="0">
                    <a:latin typeface="Times New Roman"/>
                    <a:cs typeface="Times New Roman"/>
                  </a:rPr>
                  <a:t> converges, we let </a:t>
                </a:r>
                <a14:m>
                  <m:oMath xmlns:m="http://schemas.openxmlformats.org/officeDocument/2006/math">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𝑎</m:t>
                        </m:r>
                      </m:e>
                      <m:sub>
                        <m:r>
                          <a:rPr lang="en-US" i="1">
                            <a:latin typeface="Cambria Math" panose="02040503050406030204" pitchFamily="18" charset="0"/>
                            <a:cs typeface="Times New Roman"/>
                          </a:rPr>
                          <m:t>𝑛</m:t>
                        </m:r>
                      </m:sub>
                    </m:sSub>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𝑛</m:t>
                            </m:r>
                          </m:sup>
                        </m:sSup>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2</m:t>
                            </m:r>
                          </m:e>
                          <m:sup>
                            <m:r>
                              <a:rPr lang="en-US" i="1">
                                <a:latin typeface="Cambria Math" panose="02040503050406030204" pitchFamily="18" charset="0"/>
                                <a:cs typeface="Times New Roman"/>
                              </a:rPr>
                              <m:t>𝑛</m:t>
                            </m:r>
                          </m:sup>
                        </m:sSup>
                      </m:den>
                    </m:f>
                  </m:oMath>
                </a14:m>
                <a:r>
                  <a:rPr lang="en-US" dirty="0">
                    <a:latin typeface="Times New Roman"/>
                    <a:cs typeface="Times New Roman"/>
                  </a:rPr>
                  <a:t>.</a:t>
                </a:r>
              </a:p>
              <a:p>
                <a:pPr marL="0" marR="513715" indent="0">
                  <a:lnSpc>
                    <a:spcPct val="100000"/>
                  </a:lnSpc>
                  <a:spcBef>
                    <a:spcPts val="115"/>
                  </a:spcBef>
                  <a:buNone/>
                </a:pPr>
                <a:r>
                  <a:rPr lang="en-US" b="1" i="1" dirty="0">
                    <a:latin typeface="Times New Roman"/>
                    <a:cs typeface="Times New Roman"/>
                  </a:rPr>
                  <a:t>Step 1:</a:t>
                </a:r>
                <a:r>
                  <a:rPr lang="en-US" i="1" dirty="0">
                    <a:latin typeface="Times New Roman"/>
                    <a:cs typeface="Times New Roman"/>
                  </a:rPr>
                  <a:t> </a:t>
                </a:r>
                <a:r>
                  <a:rPr lang="en-US" b="1" dirty="0">
                    <a:latin typeface="Times New Roman"/>
                    <a:cs typeface="Times New Roman"/>
                  </a:rPr>
                  <a:t>Find the Radius of Convergence.</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den>
                              </m:f>
                            </m:e>
                          </m:d>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ea typeface="Cambria Math" panose="02040503050406030204" pitchFamily="18" charset="0"/>
                                </a:rPr>
                              </m:ctrlPr>
                            </m:fPr>
                            <m:num>
                              <m:f>
                                <m:fPr>
                                  <m:type m:val="skw"/>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den>
                              </m:f>
                            </m:num>
                            <m:den>
                              <m:f>
                                <m:fPr>
                                  <m:type m:val="skw"/>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𝑛</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𝑛</m:t>
                                      </m:r>
                                    </m:sup>
                                  </m:sSup>
                                </m:den>
                              </m:f>
                            </m:den>
                          </m:f>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lim</m:t>
                                  </m:r>
                                </m:e>
                                <m:lim>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2</m:t>
                                  </m:r>
                                </m:den>
                              </m:f>
                            </m:e>
                          </m:func>
                          <m:r>
                            <a:rPr lang="en-US" i="1">
                              <a:latin typeface="Cambria Math" panose="02040503050406030204" pitchFamily="18" charset="0"/>
                              <a:ea typeface="Cambria Math" panose="02040503050406030204" pitchFamily="18" charset="0"/>
                            </a:rPr>
                            <m:t>=</m:t>
                          </m:r>
                        </m:e>
                      </m:func>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2</m:t>
                          </m:r>
                        </m:den>
                      </m:f>
                    </m:oMath>
                  </m:oMathPara>
                </a14:m>
                <a:endParaRPr lang="en-US" dirty="0"/>
              </a:p>
              <a:p>
                <a:pPr marL="0" marR="5080" indent="0" algn="just">
                  <a:lnSpc>
                    <a:spcPct val="100000"/>
                  </a:lnSpc>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r>
                          <a:rPr lang="en-US" i="1">
                            <a:latin typeface="Cambria Math" panose="02040503050406030204" pitchFamily="18" charset="0"/>
                          </a:rPr>
                          <m:t>2</m:t>
                        </m:r>
                      </m:den>
                    </m:f>
                    <m:r>
                      <a:rPr lang="en-US" i="1">
                        <a:latin typeface="Cambria Math" panose="02040503050406030204" pitchFamily="18" charset="0"/>
                      </a:rPr>
                      <m:t>&lt;1 </m:t>
                    </m:r>
                    <m:r>
                      <m:rPr>
                        <m:sty m:val="p"/>
                      </m:rPr>
                      <a:rPr lang="en-US">
                        <a:latin typeface="Cambria Math" panose="02040503050406030204" pitchFamily="18" charset="0"/>
                      </a:rPr>
                      <m:t>yields</m:t>
                    </m:r>
                    <m:r>
                      <a:rPr lang="en-US" i="1">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&lt;2 </m:t>
                    </m:r>
                    <m:r>
                      <m:rPr>
                        <m:sty m:val="p"/>
                      </m:rPr>
                      <a:rPr lang="en-US">
                        <a:latin typeface="Cambria Math" panose="02040503050406030204" pitchFamily="18" charset="0"/>
                      </a:rPr>
                      <m:t>and</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r>
                          <a:rPr lang="en-US" i="1">
                            <a:latin typeface="Cambria Math" panose="02040503050406030204" pitchFamily="18" charset="0"/>
                          </a:rPr>
                          <m:t>2</m:t>
                        </m:r>
                      </m:den>
                    </m:f>
                    <m:r>
                      <a:rPr lang="en-US" i="1">
                        <a:latin typeface="Cambria Math" panose="02040503050406030204" pitchFamily="18" charset="0"/>
                      </a:rPr>
                      <m:t>&gt;1 </m:t>
                    </m:r>
                    <m:r>
                      <m:rPr>
                        <m:sty m:val="p"/>
                      </m:rPr>
                      <a:rPr lang="en-US">
                        <a:latin typeface="Cambria Math" panose="02040503050406030204" pitchFamily="18" charset="0"/>
                      </a:rPr>
                      <m:t>yields</m:t>
                    </m:r>
                    <m:r>
                      <a:rPr lang="en-US" i="1">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&gt;2</m:t>
                    </m:r>
                  </m:oMath>
                </a14:m>
                <a:r>
                  <a:rPr lang="en-US" dirty="0"/>
                  <a:t>. So the Radius of Convergence is </a:t>
                </a:r>
                <a:r>
                  <a:rPr lang="en-US" i="1" dirty="0"/>
                  <a:t>R</a:t>
                </a:r>
                <a:r>
                  <a:rPr lang="en-US" dirty="0"/>
                  <a:t> = 2.</a:t>
                </a:r>
              </a:p>
              <a:p>
                <a:pPr marL="0" marR="5080" indent="0" algn="just">
                  <a:lnSpc>
                    <a:spcPct val="100000"/>
                  </a:lnSpc>
                  <a:buNone/>
                </a:pPr>
                <a:r>
                  <a:rPr lang="en-US" b="1" i="1" dirty="0">
                    <a:solidFill>
                      <a:schemeClr val="tx1"/>
                    </a:solidFill>
                  </a:rPr>
                  <a:t>Step 2:</a:t>
                </a:r>
                <a:r>
                  <a:rPr lang="en-US" b="1" dirty="0">
                    <a:solidFill>
                      <a:schemeClr val="tx1"/>
                    </a:solidFill>
                  </a:rPr>
                  <a:t> Check the endpoints.</a:t>
                </a:r>
              </a:p>
              <a:p>
                <a:pPr marL="0" marR="5080" indent="0" algn="just">
                  <a:lnSpc>
                    <a:spcPct val="100000"/>
                  </a:lnSpc>
                  <a:buNone/>
                </a:pPr>
                <a14:m>
                  <m:oMath xmlns:m="http://schemas.openxmlformats.org/officeDocument/2006/math">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e>
                    </m:d>
                    <m:r>
                      <a:rPr lang="en-US" b="0" i="1" smtClean="0">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cs typeface="Times New Roman"/>
                              </a:rPr>
                            </m:ctrlPr>
                          </m:fPr>
                          <m:num>
                            <m:sSup>
                              <m:sSupPr>
                                <m:ctrlPr>
                                  <a:rPr lang="en-US" i="1">
                                    <a:latin typeface="Cambria Math" panose="02040503050406030204" pitchFamily="18" charset="0"/>
                                    <a:cs typeface="Times New Roman"/>
                                  </a:rPr>
                                </m:ctrlPr>
                              </m:sSupPr>
                              <m:e>
                                <m:r>
                                  <a:rPr lang="en-US" b="0" i="1" smtClean="0">
                                    <a:latin typeface="Cambria Math" panose="02040503050406030204" pitchFamily="18" charset="0"/>
                                    <a:cs typeface="Times New Roman"/>
                                  </a:rPr>
                                  <m:t>(−2)</m:t>
                                </m:r>
                              </m:e>
                              <m:sup>
                                <m:r>
                                  <a:rPr lang="en-US" i="1">
                                    <a:latin typeface="Cambria Math" panose="02040503050406030204" pitchFamily="18" charset="0"/>
                                    <a:cs typeface="Times New Roman"/>
                                  </a:rPr>
                                  <m:t>𝑛</m:t>
                                </m:r>
                              </m:sup>
                            </m:sSup>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2</m:t>
                                </m:r>
                              </m:e>
                              <m:sup>
                                <m:r>
                                  <a:rPr lang="en-US" i="1">
                                    <a:latin typeface="Cambria Math" panose="02040503050406030204" pitchFamily="18" charset="0"/>
                                    <a:cs typeface="Times New Roman"/>
                                  </a:rPr>
                                  <m:t>𝑛</m:t>
                                </m:r>
                              </m:sup>
                            </m:sSup>
                          </m:den>
                        </m:f>
                      </m:e>
                    </m:nary>
                    <m:r>
                      <a:rPr lang="en-US" b="0" i="1" smtClean="0">
                        <a:solidFill>
                          <a:schemeClr val="tx1"/>
                        </a:solidFill>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𝑛</m:t>
                            </m:r>
                          </m:sup>
                        </m:sSup>
                      </m:e>
                    </m:nary>
                  </m:oMath>
                </a14:m>
                <a:r>
                  <a:rPr lang="en-US" dirty="0">
                    <a:solidFill>
                      <a:schemeClr val="tx1"/>
                    </a:solidFill>
                  </a:rPr>
                  <a:t> and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2</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cs typeface="Times New Roman"/>
                              </a:rPr>
                            </m:ctrlPr>
                          </m:fPr>
                          <m:num>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2</m:t>
                                </m:r>
                              </m:e>
                              <m:sup>
                                <m:r>
                                  <a:rPr lang="en-US" i="1">
                                    <a:latin typeface="Cambria Math" panose="02040503050406030204" pitchFamily="18" charset="0"/>
                                    <a:cs typeface="Times New Roman"/>
                                  </a:rPr>
                                  <m:t>𝑛</m:t>
                                </m:r>
                              </m:sup>
                            </m:sSup>
                          </m:num>
                          <m:den>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2</m:t>
                                </m:r>
                              </m:e>
                              <m:sup>
                                <m:r>
                                  <a:rPr lang="en-US" i="1">
                                    <a:latin typeface="Cambria Math" panose="02040503050406030204" pitchFamily="18" charset="0"/>
                                    <a:cs typeface="Times New Roman"/>
                                  </a:rPr>
                                  <m:t>𝑛</m:t>
                                </m:r>
                              </m:sup>
                            </m:sSup>
                          </m:den>
                        </m:f>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ea typeface="Cambria Math" panose="02040503050406030204" pitchFamily="18" charset="0"/>
                          </a:rPr>
                          <m:t>1</m:t>
                        </m:r>
                      </m:e>
                    </m:nary>
                  </m:oMath>
                </a14:m>
                <a:endParaRPr lang="en-US" dirty="0">
                  <a:solidFill>
                    <a:schemeClr val="tx1"/>
                  </a:solidFill>
                </a:endParaRPr>
              </a:p>
              <a:p>
                <a:pPr marL="0" marR="5080" indent="0">
                  <a:lnSpc>
                    <a:spcPct val="100000"/>
                  </a:lnSpc>
                  <a:buNone/>
                </a:pPr>
                <a:r>
                  <a:rPr lang="en-US" spc="-10" dirty="0"/>
                  <a:t>Since bot</a:t>
                </a:r>
                <a:r>
                  <a:rPr lang="en-US" spc="-5" dirty="0"/>
                  <a:t>h </a:t>
                </a:r>
                <a:r>
                  <a:rPr lang="en-US" spc="-10" dirty="0"/>
                  <a:t>serie</a:t>
                </a:r>
                <a:r>
                  <a:rPr lang="en-US" spc="-5" dirty="0"/>
                  <a:t>s </a:t>
                </a:r>
                <a:r>
                  <a:rPr lang="en-US" spc="-10" dirty="0"/>
                  <a:t>diverge,</a:t>
                </a:r>
                <a:r>
                  <a:rPr lang="en-US" spc="-5" dirty="0"/>
                  <a:t> </a:t>
                </a:r>
                <a:r>
                  <a:rPr lang="en-US" i="1" spc="-10" dirty="0"/>
                  <a:t>F</a:t>
                </a:r>
                <a:r>
                  <a:rPr lang="en-US" i="1" spc="-160" dirty="0"/>
                  <a:t> </a:t>
                </a:r>
                <a:r>
                  <a:rPr lang="en-US" spc="20" dirty="0"/>
                  <a:t>(</a:t>
                </a:r>
                <a:r>
                  <a:rPr lang="en-US" i="1" spc="-5" dirty="0"/>
                  <a:t>x</a:t>
                </a:r>
                <a:r>
                  <a:rPr lang="en-US" spc="-5" dirty="0"/>
                  <a:t>)</a:t>
                </a:r>
                <a:r>
                  <a:rPr lang="en-US" spc="70" dirty="0"/>
                  <a:t> </a:t>
                </a:r>
                <a:r>
                  <a:rPr lang="en-US" spc="-10" dirty="0"/>
                  <a:t>converge</a:t>
                </a:r>
                <a:r>
                  <a:rPr lang="en-US" spc="-5" dirty="0"/>
                  <a:t>s </a:t>
                </a:r>
                <a:r>
                  <a:rPr lang="en-US" spc="-10" dirty="0"/>
                  <a:t>onl</a:t>
                </a:r>
                <a:r>
                  <a:rPr lang="en-US" spc="-5" dirty="0"/>
                  <a:t>y f</a:t>
                </a:r>
                <a:r>
                  <a:rPr lang="en-US" spc="-10" dirty="0"/>
                  <a:t>o</a:t>
                </a:r>
                <a:r>
                  <a:rPr lang="en-US" spc="-5" dirty="0"/>
                  <a:t>r </a:t>
                </a:r>
                <a:r>
                  <a:rPr lang="en-US" spc="-65" dirty="0"/>
                  <a:t>| </a:t>
                </a:r>
                <a:r>
                  <a:rPr lang="en-US" i="1" spc="-5" dirty="0"/>
                  <a:t>x</a:t>
                </a:r>
                <a:r>
                  <a:rPr lang="en-US" i="1" spc="-165" dirty="0"/>
                  <a:t> </a:t>
                </a:r>
                <a:r>
                  <a:rPr lang="en-US" spc="-90" dirty="0"/>
                  <a:t>| </a:t>
                </a:r>
                <a:r>
                  <a:rPr lang="en-US" i="1" spc="190" dirty="0"/>
                  <a:t>&lt;</a:t>
                </a:r>
                <a:r>
                  <a:rPr lang="en-US" i="1" spc="-5" dirty="0"/>
                  <a:t> </a:t>
                </a:r>
                <a:r>
                  <a:rPr lang="en-US" spc="-5" dirty="0"/>
                  <a:t>2.</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a:stretch>
              </a:blipFill>
            </p:spPr>
            <p:txBody>
              <a:bodyPr/>
              <a:lstStyle/>
              <a:p>
                <a:r>
                  <a:rPr lang="en-US">
                    <a:noFill/>
                  </a:rPr>
                  <a:t> </a:t>
                </a:r>
              </a:p>
            </p:txBody>
          </p:sp>
        </mc:Fallback>
      </mc:AlternateContent>
      <p:pic>
        <p:nvPicPr>
          <p:cNvPr id="5" name="Picture 2" descr="A graph shows an interval of convergence negative 2, 2 for the power series summation n equals 0 to infinity of x to the n power over 2 to the n power. The x axis has points negative 2, 0, and 2 labeled. Points negative 2 and 2 are labeled diverges. The interval less than the point negative 2 and the interval greater than the point 2 are labeled diverges. The interval between negative 2 and 2 is labeled converges absolutel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63389" y="4263887"/>
            <a:ext cx="3446085" cy="197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6037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(8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a:t>
                </a:r>
                <a14:m>
                  <m:oMath xmlns:m="http://schemas.openxmlformats.org/officeDocument/2006/math">
                    <m:r>
                      <m:rPr>
                        <m:sty m:val="p"/>
                      </m:rPr>
                      <a:rPr lang="en-US" b="0" i="0" smtClean="0">
                        <a:solidFill>
                          <a:schemeClr val="tx1"/>
                        </a:solidFill>
                        <a:latin typeface="Cambria Math" panose="02040503050406030204" pitchFamily="18" charset="0"/>
                      </a:rPr>
                      <m:t>o</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find</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where</m:t>
                    </m:r>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ea typeface="Cambria Math" panose="02040503050406030204" pitchFamily="18" charset="0"/>
                          </a:rPr>
                          <m:t>∞</m:t>
                        </m:r>
                      </m:sup>
                      <m:e>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4</m:t>
                                </m:r>
                              </m:e>
                              <m:sup>
                                <m:r>
                                  <a:rPr lang="en-US" b="0" i="1" smtClean="0">
                                    <a:solidFill>
                                      <a:schemeClr val="tx1"/>
                                    </a:solidFill>
                                    <a:latin typeface="Cambria Math" panose="02040503050406030204" pitchFamily="18" charset="0"/>
                                  </a:rPr>
                                  <m:t>𝑛</m:t>
                                </m:r>
                              </m:sup>
                            </m:sSup>
                            <m:r>
                              <a:rPr lang="en-US" b="0" i="1" smtClean="0">
                                <a:solidFill>
                                  <a:schemeClr val="tx1"/>
                                </a:solidFill>
                                <a:latin typeface="Cambria Math" panose="02040503050406030204" pitchFamily="18" charset="0"/>
                              </a:rPr>
                              <m:t>𝑛</m:t>
                            </m:r>
                          </m:den>
                        </m:f>
                      </m:e>
                    </m:nary>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−5)</m:t>
                        </m:r>
                      </m:e>
                      <m:sup>
                        <m:r>
                          <a:rPr lang="en-US" b="0" i="1" smtClean="0">
                            <a:solidFill>
                              <a:schemeClr val="tx1"/>
                            </a:solidFill>
                            <a:latin typeface="Cambria Math" panose="02040503050406030204" pitchFamily="18" charset="0"/>
                          </a:rPr>
                          <m:t>𝑛</m:t>
                        </m:r>
                      </m:sup>
                    </m:sSup>
                  </m:oMath>
                </a14:m>
                <a:r>
                  <a:rPr lang="en-US" dirty="0">
                    <a:solidFill>
                      <a:schemeClr val="tx1"/>
                    </a:solidFill>
                  </a:rPr>
                  <a:t> converges, we first</a:t>
                </a:r>
                <a:r>
                  <a:rPr lang="en-US" dirty="0"/>
                  <a:t> compute </a:t>
                </a:r>
                <a:r>
                  <a:rPr lang="en-US" i="1" dirty="0" err="1">
                    <a:latin typeface="Cambria Math" panose="02040503050406030204" pitchFamily="18" charset="0"/>
                    <a:ea typeface="Cambria Math" panose="02040503050406030204" pitchFamily="18" charset="0"/>
                  </a:rPr>
                  <a:t>ρ</a:t>
                </a:r>
                <a:r>
                  <a:rPr lang="en-US" dirty="0">
                    <a:latin typeface="Cambria Math" panose="02040503050406030204" pitchFamily="18" charset="0"/>
                    <a:ea typeface="Cambria Math" panose="02040503050406030204" pitchFamily="18" charset="0"/>
                  </a:rPr>
                  <a:t> for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4</m:t>
                            </m:r>
                          </m:e>
                          <m:sup>
                            <m:r>
                              <a:rPr lang="en-US" i="1">
                                <a:latin typeface="Cambria Math" panose="02040503050406030204" pitchFamily="18" charset="0"/>
                              </a:rPr>
                              <m:t>𝑛</m:t>
                            </m:r>
                          </m:sup>
                        </m:sSup>
                        <m:r>
                          <a:rPr lang="en-US" i="1">
                            <a:latin typeface="Cambria Math" panose="02040503050406030204" pitchFamily="18" charset="0"/>
                          </a:rPr>
                          <m:t>𝑛</m:t>
                        </m:r>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−5)</m:t>
                        </m:r>
                      </m:e>
                      <m:sup>
                        <m:r>
                          <a:rPr lang="en-US" i="1">
                            <a:latin typeface="Cambria Math" panose="02040503050406030204" pitchFamily="18" charset="0"/>
                          </a:rPr>
                          <m:t>𝑛</m:t>
                        </m:r>
                      </m:sup>
                    </m:sSup>
                    <m:r>
                      <a:rPr lang="en-US" b="0" i="0" smtClean="0">
                        <a:latin typeface="Cambria Math" panose="02040503050406030204" pitchFamily="18" charset="0"/>
                      </a:rPr>
                      <m:t>.</m:t>
                    </m:r>
                  </m:oMath>
                </a14:m>
                <a:r>
                  <a:rPr lang="en-US" dirty="0">
                    <a:solidFill>
                      <a:schemeClr val="tx1"/>
                    </a:solidFill>
                  </a:rPr>
                  <a:t> Since </a:t>
                </a:r>
                <a14:m>
                  <m:oMath xmlns:m="http://schemas.openxmlformats.org/officeDocument/2006/math">
                    <m:d>
                      <m:dPr>
                        <m:begChr m:val="|"/>
                        <m:endChr m:val="|"/>
                        <m:ctrlPr>
                          <a:rPr lang="en-US" i="1" smtClean="0">
                            <a:solidFill>
                              <a:schemeClr val="tx1"/>
                            </a:solidFill>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 + 1</m:t>
                                </m:r>
                              </m:sub>
                            </m:sSub>
                          </m:num>
                          <m:den>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den>
                        </m:f>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f>
                          <m:fPr>
                            <m:type m:val="skw"/>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−5|</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4</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 + 1)</m:t>
                            </m:r>
                          </m:den>
                        </m:f>
                      </m:num>
                      <m:den>
                        <m:f>
                          <m:fPr>
                            <m:type m:val="skw"/>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5|</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4</m:t>
                                </m:r>
                              </m:e>
                              <m:sup>
                                <m:r>
                                  <a:rPr lang="en-US" i="1">
                                    <a:latin typeface="Cambria Math" panose="02040503050406030204" pitchFamily="18" charset="0"/>
                                  </a:rPr>
                                  <m:t>𝑛</m:t>
                                </m:r>
                              </m:sup>
                            </m:sSup>
                            <m:r>
                              <a:rPr lang="en-US" b="0" i="1" smtClean="0">
                                <a:latin typeface="Cambria Math" panose="02040503050406030204" pitchFamily="18" charset="0"/>
                              </a:rPr>
                              <m:t>𝑛</m:t>
                            </m:r>
                          </m:den>
                        </m:f>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−5</m:t>
                        </m:r>
                      </m:e>
                    </m:d>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den>
                        </m:f>
                      </m:e>
                    </m:d>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 − 5</m:t>
                            </m:r>
                          </m:e>
                        </m:d>
                      </m:num>
                      <m:den>
                        <m:r>
                          <a:rPr lang="en-US" b="0" i="1" smtClean="0">
                            <a:solidFill>
                              <a:schemeClr val="tx1"/>
                            </a:solidFill>
                            <a:latin typeface="Cambria Math" panose="02040503050406030204" pitchFamily="18" charset="0"/>
                            <a:ea typeface="Cambria Math" panose="02040503050406030204" pitchFamily="18" charset="0"/>
                          </a:rPr>
                          <m:t>4</m:t>
                        </m:r>
                      </m:den>
                    </m:f>
                    <m:r>
                      <a:rPr lang="en-US" b="0" i="1" smtClean="0">
                        <a:solidFill>
                          <a:schemeClr val="tx1"/>
                        </a:solidFill>
                        <a:latin typeface="Cambria Math" panose="02040503050406030204" pitchFamily="18" charset="0"/>
                        <a:ea typeface="Cambria Math" panose="02040503050406030204" pitchFamily="18" charset="0"/>
                      </a:rPr>
                      <m:t> </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e>
                    </m:d>
                  </m:oMath>
                </a14:m>
                <a:r>
                  <a:rPr lang="en-US" dirty="0">
                    <a:solidFill>
                      <a:schemeClr val="tx1"/>
                    </a:solidFill>
                  </a:rPr>
                  <a:t>, </a:t>
                </a:r>
              </a:p>
              <a:p>
                <a:pPr marL="0" marR="5080" indent="0" algn="just">
                  <a:lnSpc>
                    <a:spcPct val="100000"/>
                  </a:lnSpc>
                  <a:buNone/>
                </a:pPr>
                <a:r>
                  <a:rPr lang="en-US" dirty="0">
                    <a:solidFill>
                      <a:schemeClr val="tx1"/>
                    </a:solidFill>
                  </a:rPr>
                  <a:t>we have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𝜌</m:t>
                    </m:r>
                    <m:r>
                      <a:rPr lang="en-US" b="0" i="1" smtClean="0">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5</m:t>
                            </m:r>
                          </m:e>
                        </m:d>
                      </m:num>
                      <m:den>
                        <m:r>
                          <a:rPr lang="en-US" i="1">
                            <a:solidFill>
                              <a:schemeClr val="tx1"/>
                            </a:solidFill>
                            <a:latin typeface="Cambria Math" panose="02040503050406030204" pitchFamily="18" charset="0"/>
                            <a:ea typeface="Cambria Math" panose="02040503050406030204" pitchFamily="18" charset="0"/>
                          </a:rPr>
                          <m:t>4</m:t>
                        </m:r>
                      </m:den>
                    </m:f>
                  </m:oMath>
                </a14:m>
                <a:r>
                  <a:rPr lang="en-US" dirty="0">
                    <a:solidFill>
                      <a:schemeClr val="tx1"/>
                    </a:solidFill>
                  </a:rPr>
                  <a:t> &lt; 1 exactly if </a:t>
                </a:r>
                <a14:m>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−5</m:t>
                        </m:r>
                      </m:e>
                    </m:d>
                    <m:r>
                      <a:rPr lang="en-US" b="0" i="1" smtClean="0">
                        <a:solidFill>
                          <a:schemeClr val="tx1"/>
                        </a:solidFill>
                        <a:latin typeface="Cambria Math" panose="02040503050406030204" pitchFamily="18" charset="0"/>
                      </a:rPr>
                      <m:t>&lt;4. </m:t>
                    </m:r>
                  </m:oMath>
                </a14:m>
                <a:r>
                  <a:rPr lang="en-US" dirty="0">
                    <a:solidFill>
                      <a:schemeClr val="tx1"/>
                    </a:solidFill>
                  </a:rPr>
                  <a:t> Since the Radius of Convergence is 4, </a:t>
                </a:r>
                <a:r>
                  <a:rPr lang="en-US" i="1" spc="-10" dirty="0">
                    <a:solidFill>
                      <a:schemeClr val="tx1"/>
                    </a:solidFill>
                    <a:latin typeface="Times New Roman"/>
                    <a:cs typeface="Times New Roman"/>
                  </a:rPr>
                  <a:t>F</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absolutel</a:t>
                </a:r>
                <a:r>
                  <a:rPr lang="en-US" spc="-5" dirty="0">
                    <a:solidFill>
                      <a:schemeClr val="tx1"/>
                    </a:solidFill>
                    <a:latin typeface="Times New Roman"/>
                    <a:cs typeface="Times New Roman"/>
                  </a:rPr>
                  <a:t>y</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ope</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interva</a:t>
                </a:r>
                <a:r>
                  <a:rPr lang="en-US" spc="-5" dirty="0">
                    <a:solidFill>
                      <a:schemeClr val="tx1"/>
                    </a:solidFill>
                    <a:latin typeface="Times New Roman"/>
                    <a:cs typeface="Times New Roman"/>
                  </a:rPr>
                  <a:t>l</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(1,</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9</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Next</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chec</a:t>
                </a:r>
                <a:r>
                  <a:rPr lang="en-US" spc="-5" dirty="0">
                    <a:solidFill>
                      <a:schemeClr val="tx1"/>
                    </a:solidFill>
                    <a:latin typeface="Times New Roman"/>
                    <a:cs typeface="Times New Roman"/>
                  </a:rPr>
                  <a:t>k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endpoints:</a:t>
                </a:r>
                <a:endParaRPr lang="en-US" dirty="0">
                  <a:solidFill>
                    <a:schemeClr val="tx1"/>
                  </a:solidFill>
                  <a:latin typeface="Times New Roman"/>
                  <a:cs typeface="Times New Roman"/>
                </a:endParaRPr>
              </a:p>
              <a:p>
                <a:pPr marL="0" marR="5080" indent="0" algn="just">
                  <a:lnSpc>
                    <a:spcPct val="100000"/>
                  </a:lnSpc>
                  <a:buNone/>
                </a:pPr>
                <a14:m>
                  <m:oMath xmlns:m="http://schemas.openxmlformats.org/officeDocument/2006/math">
                    <m:r>
                      <a:rPr lang="en-US" i="1" smtClean="0">
                        <a:solidFill>
                          <a:schemeClr val="tx1"/>
                        </a:solidFill>
                        <a:latin typeface="Cambria Math" panose="02040503050406030204" pitchFamily="18" charset="0"/>
                      </a:rPr>
                      <m:t>𝐹</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(−1)</m:t>
                                </m:r>
                              </m:e>
                              <m:sup>
                                <m:r>
                                  <a:rPr lang="en-US" i="1">
                                    <a:solidFill>
                                      <a:schemeClr val="tx1"/>
                                    </a:solidFill>
                                    <a:latin typeface="Cambria Math" panose="02040503050406030204" pitchFamily="18" charset="0"/>
                                  </a:rPr>
                                  <m:t>𝑛</m:t>
                                </m:r>
                              </m:sup>
                            </m:sSup>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4</m:t>
                                </m:r>
                              </m:e>
                              <m:sup>
                                <m:r>
                                  <a:rPr lang="en-US" i="1">
                                    <a:solidFill>
                                      <a:schemeClr val="tx1"/>
                                    </a:solidFill>
                                    <a:latin typeface="Cambria Math" panose="02040503050406030204" pitchFamily="18" charset="0"/>
                                  </a:rPr>
                                  <m:t>𝑛</m:t>
                                </m:r>
                              </m:sup>
                            </m:sSup>
                            <m:r>
                              <a:rPr lang="en-US" i="1">
                                <a:solidFill>
                                  <a:schemeClr val="tx1"/>
                                </a:solidFill>
                                <a:latin typeface="Cambria Math" panose="02040503050406030204" pitchFamily="18" charset="0"/>
                              </a:rPr>
                              <m:t>𝑛</m:t>
                            </m:r>
                          </m:den>
                        </m:f>
                      </m:e>
                    </m:nary>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sup>
                    </m:sSup>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ea typeface="Cambria Math" panose="02040503050406030204" pitchFamily="18" charset="0"/>
                          </a:rPr>
                          <m:t>∞</m:t>
                        </m:r>
                      </m:sup>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e>
                    </m:nary>
                  </m:oMath>
                </a14:m>
                <a:r>
                  <a:rPr lang="en-US" dirty="0">
                    <a:solidFill>
                      <a:schemeClr val="tx1"/>
                    </a:solidFill>
                  </a:rPr>
                  <a:t> diverges, while</a:t>
                </a:r>
                <a14:m>
                  <m:oMath xmlns:m="http://schemas.openxmlformats.org/officeDocument/2006/math">
                    <m:r>
                      <a:rPr lang="en-US" i="1">
                        <a:solidFill>
                          <a:schemeClr val="tx1"/>
                        </a:solidFill>
                        <a:latin typeface="Cambria Math" panose="02040503050406030204" pitchFamily="18" charset="0"/>
                      </a:rPr>
                      <m:t>𝐹</m:t>
                    </m:r>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9</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(−1)</m:t>
                                </m:r>
                              </m:e>
                              <m:sup>
                                <m:r>
                                  <a:rPr lang="en-US" i="1">
                                    <a:solidFill>
                                      <a:schemeClr val="tx1"/>
                                    </a:solidFill>
                                    <a:latin typeface="Cambria Math" panose="02040503050406030204" pitchFamily="18" charset="0"/>
                                  </a:rPr>
                                  <m:t>𝑛</m:t>
                                </m:r>
                              </m:sup>
                            </m:sSup>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4</m:t>
                                </m:r>
                              </m:e>
                              <m:sup>
                                <m:r>
                                  <a:rPr lang="en-US" i="1">
                                    <a:solidFill>
                                      <a:schemeClr val="tx1"/>
                                    </a:solidFill>
                                    <a:latin typeface="Cambria Math" panose="02040503050406030204" pitchFamily="18" charset="0"/>
                                  </a:rPr>
                                  <m:t>𝑛</m:t>
                                </m:r>
                              </m:sup>
                            </m:sSup>
                            <m:r>
                              <a:rPr lang="en-US" i="1">
                                <a:solidFill>
                                  <a:schemeClr val="tx1"/>
                                </a:solidFill>
                                <a:latin typeface="Cambria Math" panose="02040503050406030204" pitchFamily="18" charset="0"/>
                              </a:rPr>
                              <m:t>𝑛</m:t>
                            </m:r>
                          </m:den>
                        </m:f>
                      </m:e>
                    </m:nary>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4</m:t>
                        </m:r>
                      </m:e>
                      <m:sup>
                        <m:r>
                          <a:rPr lang="en-US" i="1">
                            <a:solidFill>
                              <a:schemeClr val="tx1"/>
                            </a:solidFill>
                            <a:latin typeface="Cambria Math" panose="02040503050406030204" pitchFamily="18" charset="0"/>
                          </a:rPr>
                          <m:t>𝑛</m:t>
                        </m:r>
                      </m:sup>
                    </m:sSup>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sup>
                            </m:sSup>
                          </m:num>
                          <m:den>
                            <m:r>
                              <a:rPr lang="en-US" i="1">
                                <a:solidFill>
                                  <a:schemeClr val="tx1"/>
                                </a:solidFill>
                                <a:latin typeface="Cambria Math" panose="02040503050406030204" pitchFamily="18" charset="0"/>
                              </a:rPr>
                              <m:t>𝑛</m:t>
                            </m:r>
                          </m:den>
                        </m:f>
                      </m:e>
                    </m:nary>
                  </m:oMath>
                </a14:m>
                <a:r>
                  <a:rPr lang="en-US" dirty="0">
                    <a:solidFill>
                      <a:schemeClr val="tx1"/>
                    </a:solidFill>
                  </a:rPr>
                  <a:t> converges.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conclud</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 </a:t>
                </a:r>
              </a:p>
              <a:p>
                <a:pPr marL="0" marR="5080" indent="0" algn="just">
                  <a:lnSpc>
                    <a:spcPct val="100000"/>
                  </a:lnSpc>
                  <a:buNone/>
                </a:pPr>
                <a:r>
                  <a:rPr lang="en-US" spc="45" dirty="0">
                    <a:solidFill>
                      <a:schemeClr val="tx1"/>
                    </a:solidFill>
                    <a:latin typeface="Times New Roman"/>
                    <a:cs typeface="Times New Roman"/>
                  </a:rPr>
                  <a:t> </a:t>
                </a:r>
                <a:r>
                  <a:rPr lang="en-US" i="1" spc="-5" dirty="0">
                    <a:solidFill>
                      <a:schemeClr val="tx1"/>
                    </a:solidFill>
                    <a:latin typeface="Times New Roman"/>
                    <a:cs typeface="Times New Roman"/>
                  </a:rPr>
                  <a:t>x </a:t>
                </a:r>
                <a:r>
                  <a:rPr lang="en-US" spc="-5" dirty="0">
                    <a:solidFill>
                      <a:schemeClr val="tx1"/>
                    </a:solidFill>
                    <a:latin typeface="Times New Roman"/>
                    <a:cs typeface="Times New Roman"/>
                  </a:rPr>
                  <a:t>in the half-open interval (1,</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9</a:t>
                </a:r>
                <a:r>
                  <a:rPr lang="en-US" spc="-5" dirty="0">
                    <a:solidFill>
                      <a:schemeClr val="tx1"/>
                    </a:solidFill>
                    <a:latin typeface="Times New Roman"/>
                    <a:cs typeface="Times New Roman"/>
                  </a:rPr>
                  <a:t>].</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r="-677"/>
                </a:stretch>
              </a:blipFill>
            </p:spPr>
            <p:txBody>
              <a:bodyPr/>
              <a:lstStyle/>
              <a:p>
                <a:r>
                  <a:rPr lang="en-US">
                    <a:noFill/>
                  </a:rPr>
                  <a:t> </a:t>
                </a:r>
              </a:p>
            </p:txBody>
          </p:sp>
        </mc:Fallback>
      </mc:AlternateContent>
      <p:pic>
        <p:nvPicPr>
          <p:cNvPr id="5" name="Picture 2" descr="A graph shows an interval of convergence between 1 and up to and including 9 for the power series summation n equals 0 to infinity of quantity negative 1 to the n power over quantity 4 to the n power times n times quantity x minus 5 to the n power. The x axis has points 1, 5, and 9 labeled. Point 1 is labeled diverges and point 9 is labeled converges. The interval less than the point 1 and the interval greater than the point 9 are labeled diverges. The interval between 1 and 9 is labeled converges absolutel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39539" y="4586807"/>
            <a:ext cx="3406198" cy="195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1815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(9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nSpc>
                    <a:spcPct val="115300"/>
                  </a:lnSpc>
                  <a:buNone/>
                </a:pPr>
                <a:r>
                  <a:rPr lang="en-US" b="1" u="sng" dirty="0">
                    <a:solidFill>
                      <a:schemeClr val="tx1"/>
                    </a:solidFill>
                  </a:rPr>
                  <a:t>EXAMPLE</a:t>
                </a:r>
                <a:r>
                  <a:rPr lang="en-US" b="1" dirty="0">
                    <a:solidFill>
                      <a:schemeClr val="tx1"/>
                    </a:solidFill>
                  </a:rPr>
                  <a:t>: </a:t>
                </a:r>
                <a:r>
                  <a:rPr lang="en-US" dirty="0">
                    <a:solidFill>
                      <a:schemeClr val="tx1"/>
                    </a:solidFill>
                  </a:rPr>
                  <a:t>T</a:t>
                </a:r>
                <a14:m>
                  <m:oMath xmlns:m="http://schemas.openxmlformats.org/officeDocument/2006/math">
                    <m:r>
                      <m:rPr>
                        <m:sty m:val="p"/>
                      </m:rPr>
                      <a:rPr lang="en-US">
                        <a:solidFill>
                          <a:schemeClr val="tx1"/>
                        </a:solidFill>
                        <a:latin typeface="Cambria Math" panose="02040503050406030204" pitchFamily="18" charset="0"/>
                      </a:rPr>
                      <m:t>o</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find</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where</m:t>
                    </m:r>
                  </m:oMath>
                </a14:m>
                <a:r>
                  <a:rPr lang="en-US" dirty="0">
                    <a:solidFill>
                      <a:schemeClr val="tx1"/>
                    </a:solidFill>
                  </a:rPr>
                  <a:t> </a:t>
                </a:r>
                <a14:m>
                  <m:oMath xmlns:m="http://schemas.openxmlformats.org/officeDocument/2006/math">
                    <m:r>
                      <a:rPr lang="en-US" b="0" i="1" dirty="0" smtClean="0">
                        <a:solidFill>
                          <a:schemeClr val="tx1"/>
                        </a:solidFill>
                        <a:latin typeface="Cambria Math" panose="02040503050406030204" pitchFamily="18" charset="0"/>
                      </a:rPr>
                      <m:t>𝐹</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e>
                    </m:d>
                    <m:r>
                      <a:rPr lang="en-US" b="0" i="1" dirty="0" smtClean="0">
                        <a:solidFill>
                          <a:schemeClr val="tx1"/>
                        </a:solidFill>
                        <a:latin typeface="Cambria Math" panose="02040503050406030204" pitchFamily="18" charset="0"/>
                      </a:rPr>
                      <m:t>=</m:t>
                    </m:r>
                    <m:nary>
                      <m:naryPr>
                        <m:chr m:val="∑"/>
                        <m:ctrlPr>
                          <a:rPr lang="en-US" b="0" i="1" dirty="0" smtClean="0">
                            <a:solidFill>
                              <a:schemeClr val="tx1"/>
                            </a:solidFill>
                            <a:latin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=0</m:t>
                        </m:r>
                      </m:sub>
                      <m:sup>
                        <m:r>
                          <a:rPr lang="en-US" b="0" i="1" dirty="0" smtClean="0">
                            <a:solidFill>
                              <a:schemeClr val="tx1"/>
                            </a:solidFill>
                            <a:latin typeface="Cambria Math" panose="02040503050406030204" pitchFamily="18" charset="0"/>
                            <a:ea typeface="Cambria Math" panose="02040503050406030204" pitchFamily="18" charset="0"/>
                          </a:rPr>
                          <m:t>∞</m:t>
                        </m:r>
                      </m:sup>
                      <m:e>
                        <m:f>
                          <m:fPr>
                            <m:ctrlPr>
                              <a:rPr lang="en-US" b="0" i="1" dirty="0" smtClean="0">
                                <a:solidFill>
                                  <a:schemeClr val="tx1"/>
                                </a:solidFill>
                                <a:latin typeface="Cambria Math" panose="02040503050406030204" pitchFamily="18" charset="0"/>
                              </a:rPr>
                            </m:ctrlPr>
                          </m:fPr>
                          <m:num>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𝑥</m:t>
                                </m:r>
                              </m:e>
                              <m:sup>
                                <m:r>
                                  <a:rPr lang="en-US" b="0" i="1" dirty="0" smtClean="0">
                                    <a:solidFill>
                                      <a:schemeClr val="tx1"/>
                                    </a:solidFill>
                                    <a:latin typeface="Cambria Math" panose="02040503050406030204" pitchFamily="18" charset="0"/>
                                  </a:rPr>
                                  <m:t>2</m:t>
                                </m:r>
                                <m:r>
                                  <a:rPr lang="en-US" b="0" i="1" dirty="0" smtClean="0">
                                    <a:solidFill>
                                      <a:schemeClr val="tx1"/>
                                    </a:solidFill>
                                    <a:latin typeface="Cambria Math" panose="02040503050406030204" pitchFamily="18" charset="0"/>
                                  </a:rPr>
                                  <m:t>𝑛</m:t>
                                </m:r>
                              </m:sup>
                            </m:sSup>
                          </m:num>
                          <m:den>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2</m:t>
                                </m:r>
                                <m:r>
                                  <a:rPr lang="en-US" b="0" i="1" dirty="0" smtClean="0">
                                    <a:solidFill>
                                      <a:schemeClr val="tx1"/>
                                    </a:solidFill>
                                    <a:latin typeface="Cambria Math" panose="02040503050406030204" pitchFamily="18" charset="0"/>
                                  </a:rPr>
                                  <m:t>𝑛</m:t>
                                </m:r>
                              </m:e>
                            </m:d>
                            <m:r>
                              <a:rPr lang="en-US" b="0" i="1" dirty="0" smtClean="0">
                                <a:solidFill>
                                  <a:schemeClr val="tx1"/>
                                </a:solidFill>
                                <a:latin typeface="Cambria Math" panose="02040503050406030204" pitchFamily="18" charset="0"/>
                              </a:rPr>
                              <m:t>!</m:t>
                            </m:r>
                          </m:den>
                        </m:f>
                      </m:e>
                    </m:nary>
                  </m:oMath>
                </a14:m>
                <a:r>
                  <a:rPr lang="en-US" dirty="0">
                    <a:solidFill>
                      <a:schemeClr val="tx1"/>
                    </a:solidFill>
                  </a:rPr>
                  <a:t> converges,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can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still</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apply</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the Ratio Test with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baseline="29629" dirty="0">
                    <a:solidFill>
                      <a:schemeClr val="tx1"/>
                    </a:solidFill>
                    <a:latin typeface="Times New Roman"/>
                    <a:cs typeface="Times New Roman"/>
                  </a:rPr>
                  <a:t>2</a:t>
                </a:r>
                <a:r>
                  <a:rPr lang="en-US" i="1" baseline="29629" dirty="0">
                    <a:solidFill>
                      <a:schemeClr val="tx1"/>
                    </a:solidFill>
                    <a:latin typeface="Times New Roman"/>
                    <a:cs typeface="Times New Roman"/>
                  </a:rPr>
                  <a:t>n</a:t>
                </a:r>
                <a:r>
                  <a:rPr lang="en-US" i="1" spc="-157" baseline="29629" dirty="0">
                    <a:solidFill>
                      <a:schemeClr val="tx1"/>
                    </a:solidFill>
                    <a:latin typeface="Times New Roman"/>
                    <a:cs typeface="Times New Roman"/>
                  </a:rPr>
                  <a:t> </a:t>
                </a:r>
                <a:r>
                  <a:rPr lang="en-US" i="1" spc="180" dirty="0">
                    <a:solidFill>
                      <a:schemeClr val="tx1"/>
                    </a:solidFill>
                    <a:latin typeface="Arial"/>
                    <a:cs typeface="Arial"/>
                  </a:rPr>
                  <a:t>/</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2</a:t>
                </a:r>
                <a:r>
                  <a:rPr lang="en-US" i="1" spc="30" dirty="0">
                    <a:solidFill>
                      <a:schemeClr val="tx1"/>
                    </a:solidFill>
                    <a:latin typeface="Times New Roman"/>
                    <a:cs typeface="Times New Roman"/>
                  </a:rPr>
                  <a:t>n</a:t>
                </a:r>
                <a:r>
                  <a:rPr lang="en-US" spc="-5" dirty="0">
                    <a:solidFill>
                      <a:schemeClr val="tx1"/>
                    </a:solidFill>
                    <a:latin typeface="Times New Roman"/>
                    <a:cs typeface="Times New Roman"/>
                  </a:rPr>
                  <a:t>)! a</a:t>
                </a:r>
                <a:r>
                  <a:rPr lang="en-US" spc="-10" dirty="0">
                    <a:solidFill>
                      <a:schemeClr val="tx1"/>
                    </a:solidFill>
                    <a:latin typeface="Times New Roman"/>
                    <a:cs typeface="Times New Roman"/>
                  </a:rPr>
                  <a:t>lthoug</a:t>
                </a:r>
                <a:r>
                  <a:rPr lang="en-US" spc="-5" dirty="0">
                    <a:solidFill>
                      <a:schemeClr val="tx1"/>
                    </a:solidFill>
                    <a:latin typeface="Times New Roman"/>
                    <a:cs typeface="Times New Roman"/>
                  </a:rPr>
                  <a:t>h</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the serie</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onl</a:t>
                </a:r>
                <a:r>
                  <a:rPr lang="en-US" spc="-5" dirty="0">
                    <a:solidFill>
                      <a:schemeClr val="tx1"/>
                    </a:solidFill>
                    <a:latin typeface="Times New Roman"/>
                    <a:cs typeface="Times New Roman"/>
                  </a:rPr>
                  <a:t>y</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eve</a:t>
                </a:r>
                <a:r>
                  <a:rPr lang="en-US" spc="-5" dirty="0">
                    <a:solidFill>
                      <a:schemeClr val="tx1"/>
                    </a:solidFill>
                    <a:latin typeface="Times New Roman"/>
                    <a:cs typeface="Times New Roman"/>
                  </a:rPr>
                  <a:t>n</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power</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7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have </a:t>
                </a:r>
                <a14:m>
                  <m:oMath xmlns:m="http://schemas.openxmlformats.org/officeDocument/2006/math">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𝑎</m:t>
                        </m:r>
                      </m:e>
                      <m:sub>
                        <m: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+1</m:t>
                        </m:r>
                      </m:sub>
                    </m:sSub>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+2</m:t>
                            </m:r>
                          </m:sup>
                        </m:sSup>
                      </m:num>
                      <m:den>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2</m:t>
                            </m:r>
                            <m: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 + 2</m:t>
                            </m:r>
                          </m:e>
                        </m:d>
                        <m:r>
                          <a:rPr lang="en-US" b="0" i="1" spc="-5" smtClean="0">
                            <a:solidFill>
                              <a:schemeClr val="tx1"/>
                            </a:solidFill>
                            <a:latin typeface="Cambria Math" panose="02040503050406030204" pitchFamily="18" charset="0"/>
                            <a:cs typeface="Times New Roman"/>
                          </a:rPr>
                          <m:t>!</m:t>
                        </m:r>
                      </m:den>
                    </m:f>
                  </m:oMath>
                </a14:m>
                <a:r>
                  <a:rPr lang="en-US" dirty="0">
                    <a:solidFill>
                      <a:schemeClr val="tx1"/>
                    </a:solidFill>
                    <a:latin typeface="Times New Roman"/>
                    <a:cs typeface="Times New Roman"/>
                  </a:rPr>
                  <a:t>. F</a:t>
                </a:r>
                <a:r>
                  <a:rPr lang="en-US" spc="-5" dirty="0">
                    <a:solidFill>
                      <a:schemeClr val="tx1"/>
                    </a:solidFill>
                    <a:latin typeface="Times New Roman"/>
                    <a:cs typeface="Times New Roman"/>
                  </a:rPr>
                  <a:t>urthermore, (</a:t>
                </a:r>
                <a:r>
                  <a:rPr lang="en-US" spc="-10" dirty="0">
                    <a:solidFill>
                      <a:schemeClr val="tx1"/>
                    </a:solidFill>
                    <a:latin typeface="Times New Roman"/>
                    <a:cs typeface="Times New Roman"/>
                  </a:rPr>
                  <a:t>2</a:t>
                </a:r>
                <a:r>
                  <a:rPr lang="en-US" i="1" spc="-5" dirty="0">
                    <a:solidFill>
                      <a:schemeClr val="tx1"/>
                    </a:solidFill>
                    <a:latin typeface="Times New Roman"/>
                    <a:cs typeface="Times New Roman"/>
                  </a:rPr>
                  <a:t>n</a:t>
                </a:r>
                <a:r>
                  <a:rPr lang="en-US" i="1" spc="1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2</a:t>
                </a:r>
                <a:r>
                  <a:rPr lang="en-US" i="1" spc="-5" dirty="0">
                    <a:solidFill>
                      <a:schemeClr val="tx1"/>
                    </a:solidFill>
                    <a:latin typeface="Times New Roman"/>
                    <a:cs typeface="Times New Roman"/>
                  </a:rPr>
                  <a:t>n</a:t>
                </a:r>
                <a:r>
                  <a:rPr lang="en-US" i="1" spc="1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2)(</a:t>
                </a:r>
                <a:r>
                  <a:rPr lang="en-US" spc="-10" dirty="0">
                    <a:solidFill>
                      <a:schemeClr val="tx1"/>
                    </a:solidFill>
                    <a:latin typeface="Times New Roman"/>
                    <a:cs typeface="Times New Roman"/>
                  </a:rPr>
                  <a:t>2</a:t>
                </a:r>
                <a:r>
                  <a:rPr lang="en-US" i="1" spc="-5" dirty="0">
                    <a:solidFill>
                      <a:schemeClr val="tx1"/>
                    </a:solidFill>
                    <a:latin typeface="Times New Roman"/>
                    <a:cs typeface="Times New Roman"/>
                  </a:rPr>
                  <a:t>n</a:t>
                </a:r>
                <a:r>
                  <a:rPr lang="en-US" i="1" spc="1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10" dirty="0">
                    <a:solidFill>
                      <a:schemeClr val="tx1"/>
                    </a:solidFill>
                    <a:latin typeface="Times New Roman"/>
                    <a:cs typeface="Times New Roman"/>
                  </a:rPr>
                  <a:t>2</a:t>
                </a:r>
                <a:r>
                  <a:rPr lang="en-US" i="1" spc="30" dirty="0">
                    <a:solidFill>
                      <a:schemeClr val="tx1"/>
                    </a:solidFill>
                    <a:latin typeface="Times New Roman"/>
                    <a:cs typeface="Times New Roman"/>
                  </a:rPr>
                  <a:t>n</a:t>
                </a:r>
                <a:r>
                  <a:rPr lang="en-US" spc="-5" dirty="0">
                    <a:solidFill>
                      <a:schemeClr val="tx1"/>
                    </a:solidFill>
                    <a:latin typeface="Times New Roman"/>
                    <a:cs typeface="Times New Roman"/>
                  </a:rPr>
                  <a:t>)!, so</a:t>
                </a:r>
              </a:p>
              <a:p>
                <a:pPr marL="0" marR="12700" indent="0">
                  <a:lnSpc>
                    <a:spcPct val="115300"/>
                  </a:lnSpc>
                  <a:buNone/>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cs typeface="Times New Roman"/>
                            </a:rPr>
                          </m:ctrlPr>
                        </m:dPr>
                        <m:e>
                          <m:f>
                            <m:fPr>
                              <m:ctrlPr>
                                <a:rPr lang="en-US" i="1" smtClean="0">
                                  <a:solidFill>
                                    <a:schemeClr val="tx1"/>
                                  </a:solidFill>
                                  <a:latin typeface="Cambria Math" panose="02040503050406030204" pitchFamily="18" charset="0"/>
                                  <a:cs typeface="Times New Roman"/>
                                </a:rPr>
                              </m:ctrlPr>
                            </m:fPr>
                            <m:num>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sub>
                              </m:sSub>
                            </m:num>
                            <m:den>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𝑛</m:t>
                                  </m:r>
                                </m:sub>
                              </m:sSub>
                            </m:den>
                          </m:f>
                        </m:e>
                      </m:d>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f>
                            <m:fPr>
                              <m:type m:val="skw"/>
                              <m:ctrlPr>
                                <a:rPr lang="en-US" b="0" i="1" smtClean="0">
                                  <a:solidFill>
                                    <a:schemeClr val="tx1"/>
                                  </a:solidFill>
                                  <a:latin typeface="Cambria Math" panose="02040503050406030204" pitchFamily="18" charset="0"/>
                                  <a:cs typeface="Times New Roman"/>
                                </a:rPr>
                              </m:ctrlPr>
                            </m:fPr>
                            <m:num>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sup>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+2</m:t>
                                  </m:r>
                                </m:sup>
                              </m:sSup>
                            </m:num>
                            <m:den>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+2</m:t>
                                  </m:r>
                                </m:e>
                              </m:d>
                              <m:r>
                                <a:rPr lang="en-US" b="0" i="1" smtClean="0">
                                  <a:solidFill>
                                    <a:schemeClr val="tx1"/>
                                  </a:solidFill>
                                  <a:latin typeface="Cambria Math" panose="02040503050406030204" pitchFamily="18" charset="0"/>
                                  <a:cs typeface="Times New Roman"/>
                                </a:rPr>
                                <m:t>!</m:t>
                              </m:r>
                            </m:den>
                          </m:f>
                        </m:num>
                        <m:den>
                          <m:f>
                            <m:fPr>
                              <m:type m:val="skw"/>
                              <m:ctrlPr>
                                <a:rPr lang="en-US" i="1">
                                  <a:latin typeface="Cambria Math" panose="02040503050406030204" pitchFamily="18" charset="0"/>
                                  <a:cs typeface="Times New Roman"/>
                                </a:rPr>
                              </m:ctrlPr>
                            </m:fPr>
                            <m:num>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m:t>
                                  </m:r>
                                </m:e>
                                <m:sup>
                                  <m:r>
                                    <a:rPr lang="en-US" i="1">
                                      <a:latin typeface="Cambria Math" panose="02040503050406030204" pitchFamily="18" charset="0"/>
                                      <a:cs typeface="Times New Roman"/>
                                    </a:rPr>
                                    <m:t>2</m:t>
                                  </m:r>
                                  <m:r>
                                    <a:rPr lang="en-US" i="1">
                                      <a:latin typeface="Cambria Math" panose="02040503050406030204" pitchFamily="18" charset="0"/>
                                      <a:cs typeface="Times New Roman"/>
                                    </a:rPr>
                                    <m:t>𝑛</m:t>
                                  </m:r>
                                </m:sup>
                              </m:sSup>
                            </m:num>
                            <m:den>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2</m:t>
                                  </m:r>
                                  <m:r>
                                    <a:rPr lang="en-US" i="1">
                                      <a:latin typeface="Cambria Math" panose="02040503050406030204" pitchFamily="18" charset="0"/>
                                      <a:cs typeface="Times New Roman"/>
                                    </a:rPr>
                                    <m:t>𝑛</m:t>
                                  </m:r>
                                </m:e>
                              </m:d>
                              <m:r>
                                <a:rPr lang="en-US" i="1">
                                  <a:latin typeface="Cambria Math" panose="02040503050406030204" pitchFamily="18" charset="0"/>
                                  <a:cs typeface="Times New Roman"/>
                                </a:rPr>
                                <m:t>!</m:t>
                              </m:r>
                            </m:den>
                          </m:f>
                        </m:den>
                      </m:f>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+2)(2</m:t>
                          </m:r>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ea typeface="Cambria Math" panose="02040503050406030204" pitchFamily="18" charset="0"/>
                          <a:cs typeface="Times New Roman"/>
                        </a:rPr>
                        <m:t>→0 (</m:t>
                      </m:r>
                      <m:r>
                        <a:rPr lang="en-US" b="0" i="1" smtClean="0">
                          <a:solidFill>
                            <a:schemeClr val="tx1"/>
                          </a:solidFill>
                          <a:latin typeface="Cambria Math" panose="02040503050406030204" pitchFamily="18" charset="0"/>
                          <a:ea typeface="Cambria Math" panose="02040503050406030204" pitchFamily="18" charset="0"/>
                          <a:cs typeface="Times New Roman"/>
                        </a:rPr>
                        <m:t>𝑛</m:t>
                      </m:r>
                      <m:r>
                        <a:rPr lang="en-US" b="0" i="1" smtClean="0">
                          <a:solidFill>
                            <a:schemeClr val="tx1"/>
                          </a:solidFill>
                          <a:latin typeface="Cambria Math" panose="02040503050406030204" pitchFamily="18" charset="0"/>
                          <a:ea typeface="Cambria Math" panose="02040503050406030204" pitchFamily="18" charset="0"/>
                          <a:cs typeface="Times New Roman"/>
                        </a:rPr>
                        <m:t>→∞)</m:t>
                      </m:r>
                    </m:oMath>
                  </m:oMathPara>
                </a14:m>
                <a:endParaRPr lang="en-US" dirty="0">
                  <a:solidFill>
                    <a:schemeClr val="tx1"/>
                  </a:solidFill>
                  <a:latin typeface="Times New Roman"/>
                  <a:cs typeface="Times New Roman"/>
                </a:endParaRPr>
              </a:p>
              <a:p>
                <a:pPr marL="0" marR="12700" indent="0">
                  <a:lnSpc>
                    <a:spcPct val="115300"/>
                  </a:lnSpc>
                  <a:buNone/>
                </a:pPr>
                <a:r>
                  <a:rPr lang="en-US" dirty="0">
                    <a:latin typeface="Times New Roman"/>
                    <a:cs typeface="Times New Roman"/>
                  </a:rPr>
                  <a:t>Thus,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a:rPr>
                      <m:t>𝜌</m:t>
                    </m:r>
                    <m:r>
                      <a:rPr lang="en-US" b="0" i="1" smtClean="0">
                        <a:latin typeface="Cambria Math" panose="02040503050406030204" pitchFamily="18" charset="0"/>
                        <a:ea typeface="Cambria Math" panose="02040503050406030204" pitchFamily="18" charset="0"/>
                        <a:cs typeface="Times New Roman"/>
                      </a:rPr>
                      <m:t>=0,</m:t>
                    </m:r>
                  </m:oMath>
                </a14:m>
                <a:r>
                  <a:rPr lang="en-US" dirty="0">
                    <a:solidFill>
                      <a:schemeClr val="tx1"/>
                    </a:solidFill>
                    <a:latin typeface="Times New Roman"/>
                    <a:cs typeface="Times New Roman"/>
                  </a:rPr>
                  <a:t> and the power series has an infinite radius of convergence. It converges for all real numbers </a:t>
                </a:r>
                <a:r>
                  <a:rPr lang="en-US" i="1" dirty="0">
                    <a:solidFill>
                      <a:schemeClr val="tx1"/>
                    </a:solidFill>
                    <a:latin typeface="Times New Roman"/>
                    <a:cs typeface="Times New Roman"/>
                  </a:rPr>
                  <a:t>x.</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28611854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10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5" dirty="0">
                    <a:solidFill>
                      <a:schemeClr val="tx1"/>
                    </a:solidFill>
                  </a:rPr>
                  <a:t>Geometric series </a:t>
                </a:r>
                <a:r>
                  <a:rPr lang="en-US" spc="-10" dirty="0">
                    <a:solidFill>
                      <a:schemeClr val="tx1"/>
                    </a:solidFill>
                  </a:rPr>
                  <a:t>a</a:t>
                </a:r>
                <a:r>
                  <a:rPr lang="en-US" spc="-5" dirty="0">
                    <a:solidFill>
                      <a:schemeClr val="tx1"/>
                    </a:solidFill>
                  </a:rPr>
                  <a:t>re important examples of power series. </a:t>
                </a:r>
                <a:r>
                  <a:rPr lang="en-US" spc="-15" dirty="0">
                    <a:solidFill>
                      <a:schemeClr val="tx1"/>
                    </a:solidFill>
                  </a:rPr>
                  <a:t>R</a:t>
                </a:r>
                <a:r>
                  <a:rPr lang="en-US" spc="-5" dirty="0">
                    <a:solidFill>
                      <a:schemeClr val="tx1"/>
                    </a:solidFill>
                  </a:rPr>
                  <a:t>ecall the formula</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i="1" smtClean="0">
                              <a:solidFill>
                                <a:schemeClr val="tx1"/>
                              </a:solidFill>
                              <a:latin typeface="Cambria Math" panose="02040503050406030204" pitchFamily="18" charset="0"/>
                              <a:ea typeface="Cambria Math" panose="02040503050406030204" pitchFamily="18" charset="0"/>
                            </a:rPr>
                            <m:t>∞</m:t>
                          </m:r>
                        </m:sup>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e>
                            <m:sup>
                              <m:r>
                                <a:rPr lang="en-US" b="0" i="1" smtClean="0">
                                  <a:solidFill>
                                    <a:schemeClr val="tx1"/>
                                  </a:solidFill>
                                  <a:latin typeface="Cambria Math" panose="02040503050406030204" pitchFamily="18" charset="0"/>
                                </a:rPr>
                                <m:t>𝑛</m:t>
                              </m:r>
                            </m:sup>
                          </m:sSup>
                        </m:e>
                      </m:nary>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𝑟</m:t>
                          </m:r>
                        </m:den>
                      </m:f>
                    </m:oMath>
                  </m:oMathPara>
                </a14:m>
                <a:endParaRPr lang="en-US" dirty="0">
                  <a:solidFill>
                    <a:schemeClr val="tx1"/>
                  </a:solidFill>
                </a:endParaRPr>
              </a:p>
              <a:p>
                <a:pPr marL="0" marR="5080" indent="0" algn="just">
                  <a:lnSpc>
                    <a:spcPct val="100000"/>
                  </a:lnSpc>
                  <a:buNone/>
                </a:pPr>
                <a:r>
                  <a:rPr lang="en-US" spc="-5" dirty="0">
                    <a:solidFill>
                      <a:schemeClr val="tx1"/>
                    </a:solidFill>
                  </a:rPr>
                  <a:t>valid for </a:t>
                </a:r>
                <a:r>
                  <a:rPr lang="en-US" spc="-114" dirty="0">
                    <a:solidFill>
                      <a:schemeClr val="tx1"/>
                    </a:solidFill>
                  </a:rPr>
                  <a:t>| </a:t>
                </a:r>
                <a:r>
                  <a:rPr lang="en-US" i="1" spc="-5" dirty="0">
                    <a:solidFill>
                      <a:schemeClr val="tx1"/>
                    </a:solidFill>
                  </a:rPr>
                  <a:t>r</a:t>
                </a:r>
                <a:r>
                  <a:rPr lang="en-US" i="1" spc="-150" dirty="0">
                    <a:solidFill>
                      <a:schemeClr val="tx1"/>
                    </a:solidFill>
                  </a:rPr>
                  <a:t> </a:t>
                </a:r>
                <a:r>
                  <a:rPr lang="en-US" spc="-90" dirty="0">
                    <a:solidFill>
                      <a:schemeClr val="tx1"/>
                    </a:solidFill>
                  </a:rPr>
                  <a:t>|</a:t>
                </a:r>
                <a:r>
                  <a:rPr lang="en-US" spc="-45" dirty="0">
                    <a:solidFill>
                      <a:schemeClr val="tx1"/>
                    </a:solidFill>
                  </a:rPr>
                  <a:t> </a:t>
                </a:r>
                <a:r>
                  <a:rPr lang="en-US" i="1" spc="190" dirty="0">
                    <a:solidFill>
                      <a:schemeClr val="tx1"/>
                    </a:solidFill>
                  </a:rPr>
                  <a:t>&lt;</a:t>
                </a:r>
                <a:r>
                  <a:rPr lang="en-US" i="1" spc="-5" dirty="0">
                    <a:solidFill>
                      <a:schemeClr val="tx1"/>
                    </a:solidFill>
                  </a:rPr>
                  <a:t> </a:t>
                </a:r>
                <a:r>
                  <a:rPr lang="en-US" spc="-10" dirty="0">
                    <a:solidFill>
                      <a:schemeClr val="tx1"/>
                    </a:solidFill>
                  </a:rPr>
                  <a:t>1</a:t>
                </a:r>
                <a:r>
                  <a:rPr lang="en-US" spc="-5" dirty="0">
                    <a:solidFill>
                      <a:schemeClr val="tx1"/>
                    </a:solidFill>
                  </a:rPr>
                  <a:t>. Writing </a:t>
                </a:r>
                <a:r>
                  <a:rPr lang="en-US" i="1" spc="-5" dirty="0">
                    <a:solidFill>
                      <a:schemeClr val="tx1"/>
                    </a:solidFill>
                  </a:rPr>
                  <a:t>x </a:t>
                </a:r>
                <a:r>
                  <a:rPr lang="en-US" spc="-10" dirty="0">
                    <a:solidFill>
                      <a:schemeClr val="tx1"/>
                    </a:solidFill>
                  </a:rPr>
                  <a:t>i</a:t>
                </a:r>
                <a:r>
                  <a:rPr lang="en-US" spc="-5" dirty="0">
                    <a:solidFill>
                      <a:schemeClr val="tx1"/>
                    </a:solidFill>
                  </a:rPr>
                  <a:t>n </a:t>
                </a:r>
                <a:r>
                  <a:rPr lang="en-US" spc="-10" dirty="0">
                    <a:solidFill>
                      <a:schemeClr val="tx1"/>
                    </a:solidFill>
                  </a:rPr>
                  <a:t>plac</a:t>
                </a:r>
                <a:r>
                  <a:rPr lang="en-US" spc="-5" dirty="0">
                    <a:solidFill>
                      <a:schemeClr val="tx1"/>
                    </a:solidFill>
                  </a:rPr>
                  <a:t>e </a:t>
                </a:r>
                <a:r>
                  <a:rPr lang="en-US" spc="-10" dirty="0">
                    <a:solidFill>
                      <a:schemeClr val="tx1"/>
                    </a:solidFill>
                  </a:rPr>
                  <a:t>o</a:t>
                </a:r>
                <a:r>
                  <a:rPr lang="en-US" spc="-5" dirty="0">
                    <a:solidFill>
                      <a:schemeClr val="tx1"/>
                    </a:solidFill>
                  </a:rPr>
                  <a:t>f </a:t>
                </a:r>
                <a:r>
                  <a:rPr lang="en-US" i="1" spc="-5" dirty="0">
                    <a:solidFill>
                      <a:schemeClr val="tx1"/>
                    </a:solidFill>
                  </a:rPr>
                  <a:t>r</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obtai</a:t>
                </a:r>
                <a:r>
                  <a:rPr lang="en-US" spc="-5" dirty="0">
                    <a:solidFill>
                      <a:schemeClr val="tx1"/>
                    </a:solidFill>
                  </a:rPr>
                  <a:t>n a </a:t>
                </a:r>
                <a:r>
                  <a:rPr lang="en-US" spc="-15" dirty="0">
                    <a:solidFill>
                      <a:schemeClr val="tx1"/>
                    </a:solidFill>
                  </a:rPr>
                  <a:t>powe</a:t>
                </a:r>
                <a:r>
                  <a:rPr lang="en-US" spc="-5" dirty="0">
                    <a:solidFill>
                      <a:schemeClr val="tx1"/>
                    </a:solidFill>
                  </a:rPr>
                  <a:t>r </a:t>
                </a:r>
                <a:r>
                  <a:rPr lang="en-US" spc="-10" dirty="0">
                    <a:solidFill>
                      <a:schemeClr val="tx1"/>
                    </a:solidFill>
                  </a:rPr>
                  <a:t>serie</a:t>
                </a:r>
                <a:r>
                  <a:rPr lang="en-US" spc="-5" dirty="0">
                    <a:solidFill>
                      <a:schemeClr val="tx1"/>
                    </a:solidFill>
                  </a:rPr>
                  <a:t>s </a:t>
                </a:r>
                <a:r>
                  <a:rPr lang="en-US" spc="-10" dirty="0">
                    <a:solidFill>
                      <a:schemeClr val="tx1"/>
                    </a:solidFill>
                  </a:rPr>
                  <a:t>expansio</a:t>
                </a:r>
                <a:r>
                  <a:rPr lang="en-US" spc="-5" dirty="0">
                    <a:solidFill>
                      <a:schemeClr val="tx1"/>
                    </a:solidFill>
                  </a:rPr>
                  <a:t>n </a:t>
                </a:r>
                <a:r>
                  <a:rPr lang="en-US" spc="-10" dirty="0">
                    <a:solidFill>
                      <a:schemeClr val="tx1"/>
                    </a:solidFill>
                  </a:rPr>
                  <a:t>wit</a:t>
                </a:r>
                <a:r>
                  <a:rPr lang="en-US" spc="-5" dirty="0">
                    <a:solidFill>
                      <a:schemeClr val="tx1"/>
                    </a:solidFill>
                  </a:rPr>
                  <a:t>h </a:t>
                </a:r>
                <a:r>
                  <a:rPr lang="en-US" spc="-10" dirty="0">
                    <a:solidFill>
                      <a:schemeClr val="tx1"/>
                    </a:solidFill>
                  </a:rPr>
                  <a:t>radiu</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convergenc</a:t>
                </a:r>
                <a:r>
                  <a:rPr lang="en-US" spc="-5" dirty="0">
                    <a:solidFill>
                      <a:schemeClr val="tx1"/>
                    </a:solidFill>
                  </a:rPr>
                  <a:t>e</a:t>
                </a:r>
                <a:r>
                  <a:rPr lang="en-US" spc="80" dirty="0">
                    <a:solidFill>
                      <a:schemeClr val="tx1"/>
                    </a:solidFill>
                  </a:rPr>
                  <a:t> </a:t>
                </a:r>
                <a:r>
                  <a:rPr lang="en-US" i="1" spc="-10" dirty="0">
                    <a:solidFill>
                      <a:schemeClr val="tx1"/>
                    </a:solidFill>
                  </a:rPr>
                  <a:t>R</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sup>
                          </m:sSup>
                        </m:e>
                      </m:nary>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𝑥</m:t>
                          </m:r>
                        </m:den>
                      </m:f>
                      <m:r>
                        <a:rPr lang="en-US" b="0" i="1" smtClean="0">
                          <a:solidFill>
                            <a:schemeClr val="tx1"/>
                          </a:solidFill>
                          <a:latin typeface="Cambria Math" panose="02040503050406030204" pitchFamily="18" charset="0"/>
                        </a:rPr>
                        <m:t> </m:t>
                      </m:r>
                      <m:r>
                        <a:rPr lang="en-US" b="0" i="0" smtClean="0">
                          <a:solidFill>
                            <a:schemeClr val="tx1"/>
                          </a:solidFill>
                          <a:latin typeface="Cambria Math" panose="02040503050406030204" pitchFamily="18" charset="0"/>
                        </a:rPr>
                        <m:t> (2)</m:t>
                      </m:r>
                    </m:oMath>
                  </m:oMathPara>
                </a14:m>
                <a:endParaRPr lang="en-US" dirty="0">
                  <a:solidFill>
                    <a:schemeClr val="tx1"/>
                  </a:solidFill>
                </a:endParaRPr>
              </a:p>
              <a:p>
                <a:pPr marL="0" marR="5080" indent="0" algn="just">
                  <a:lnSpc>
                    <a:spcPct val="100000"/>
                  </a:lnSpc>
                  <a:buNone/>
                </a:pPr>
                <a:r>
                  <a:rPr lang="en-US" spc="-15" dirty="0">
                    <a:solidFill>
                      <a:schemeClr val="tx1"/>
                    </a:solidFill>
                  </a:rPr>
                  <a:t>Th</a:t>
                </a:r>
                <a:r>
                  <a:rPr lang="en-US" spc="-5" dirty="0">
                    <a:solidFill>
                      <a:schemeClr val="tx1"/>
                    </a:solidFill>
                  </a:rPr>
                  <a:t>e</a:t>
                </a:r>
                <a:r>
                  <a:rPr lang="en-US" spc="65" dirty="0">
                    <a:solidFill>
                      <a:schemeClr val="tx1"/>
                    </a:solidFill>
                  </a:rPr>
                  <a:t> </a:t>
                </a:r>
                <a:r>
                  <a:rPr lang="en-US" spc="-10" dirty="0">
                    <a:solidFill>
                      <a:schemeClr val="tx1"/>
                    </a:solidFill>
                  </a:rPr>
                  <a:t>nex</a:t>
                </a:r>
                <a:r>
                  <a:rPr lang="en-US" spc="-5" dirty="0">
                    <a:solidFill>
                      <a:schemeClr val="tx1"/>
                    </a:solidFill>
                  </a:rPr>
                  <a:t>t</a:t>
                </a:r>
                <a:r>
                  <a:rPr lang="en-US" spc="65" dirty="0">
                    <a:solidFill>
                      <a:schemeClr val="tx1"/>
                    </a:solidFill>
                  </a:rPr>
                  <a:t> </a:t>
                </a:r>
                <a:r>
                  <a:rPr lang="en-US" spc="-10" dirty="0">
                    <a:solidFill>
                      <a:schemeClr val="tx1"/>
                    </a:solidFill>
                  </a:rPr>
                  <a:t>tw</a:t>
                </a:r>
                <a:r>
                  <a:rPr lang="en-US" spc="-5" dirty="0">
                    <a:solidFill>
                      <a:schemeClr val="tx1"/>
                    </a:solidFill>
                  </a:rPr>
                  <a:t>o</a:t>
                </a:r>
                <a:r>
                  <a:rPr lang="en-US" spc="65" dirty="0">
                    <a:solidFill>
                      <a:schemeClr val="tx1"/>
                    </a:solidFill>
                  </a:rPr>
                  <a:t> </a:t>
                </a:r>
                <a:r>
                  <a:rPr lang="en-US" spc="-10" dirty="0">
                    <a:solidFill>
                      <a:schemeClr val="tx1"/>
                    </a:solidFill>
                  </a:rPr>
                  <a:t>example</a:t>
                </a:r>
                <a:r>
                  <a:rPr lang="en-US" spc="-5" dirty="0">
                    <a:solidFill>
                      <a:schemeClr val="tx1"/>
                    </a:solidFill>
                  </a:rPr>
                  <a:t>s</a:t>
                </a:r>
                <a:r>
                  <a:rPr lang="en-US" spc="70" dirty="0">
                    <a:solidFill>
                      <a:schemeClr val="tx1"/>
                    </a:solidFill>
                  </a:rPr>
                  <a:t> </a:t>
                </a:r>
                <a:r>
                  <a:rPr lang="en-US" spc="-10" dirty="0">
                    <a:solidFill>
                      <a:schemeClr val="tx1"/>
                    </a:solidFill>
                  </a:rPr>
                  <a:t>show</a:t>
                </a:r>
                <a:r>
                  <a:rPr lang="en-US" spc="65" dirty="0">
                    <a:solidFill>
                      <a:schemeClr val="tx1"/>
                    </a:solidFill>
                  </a:rPr>
                  <a:t> </a:t>
                </a:r>
                <a:r>
                  <a:rPr lang="en-US" spc="-10" dirty="0">
                    <a:solidFill>
                      <a:schemeClr val="tx1"/>
                    </a:solidFill>
                  </a:rPr>
                  <a:t>tha</a:t>
                </a:r>
                <a:r>
                  <a:rPr lang="en-US" spc="-5" dirty="0">
                    <a:solidFill>
                      <a:schemeClr val="tx1"/>
                    </a:solidFill>
                  </a:rPr>
                  <a:t>t</a:t>
                </a:r>
                <a:r>
                  <a:rPr lang="en-US" spc="65" dirty="0">
                    <a:solidFill>
                      <a:schemeClr val="tx1"/>
                    </a:solidFill>
                  </a:rPr>
                  <a:t> </a:t>
                </a:r>
                <a:r>
                  <a:rPr lang="en-US" spc="-15" dirty="0">
                    <a:solidFill>
                      <a:schemeClr val="tx1"/>
                    </a:solidFill>
                  </a:rPr>
                  <a:t>w</a:t>
                </a:r>
                <a:r>
                  <a:rPr lang="en-US" spc="-5" dirty="0">
                    <a:solidFill>
                      <a:schemeClr val="tx1"/>
                    </a:solidFill>
                  </a:rPr>
                  <a:t>e</a:t>
                </a:r>
                <a:r>
                  <a:rPr lang="en-US" spc="65" dirty="0">
                    <a:solidFill>
                      <a:schemeClr val="tx1"/>
                    </a:solidFill>
                  </a:rPr>
                  <a:t> </a:t>
                </a:r>
                <a:r>
                  <a:rPr lang="en-US" spc="-10" dirty="0">
                    <a:solidFill>
                      <a:schemeClr val="tx1"/>
                    </a:solidFill>
                  </a:rPr>
                  <a:t>ca</a:t>
                </a:r>
                <a:r>
                  <a:rPr lang="en-US" spc="-5" dirty="0">
                    <a:solidFill>
                      <a:schemeClr val="tx1"/>
                    </a:solidFill>
                  </a:rPr>
                  <a:t>n</a:t>
                </a:r>
                <a:r>
                  <a:rPr lang="en-US" spc="65" dirty="0">
                    <a:solidFill>
                      <a:schemeClr val="tx1"/>
                    </a:solidFill>
                  </a:rPr>
                  <a:t> </a:t>
                </a:r>
                <a:r>
                  <a:rPr lang="en-US" spc="-10" dirty="0">
                    <a:solidFill>
                      <a:schemeClr val="tx1"/>
                    </a:solidFill>
                  </a:rPr>
                  <a:t>modif</a:t>
                </a:r>
                <a:r>
                  <a:rPr lang="en-US" spc="-5" dirty="0">
                    <a:solidFill>
                      <a:schemeClr val="tx1"/>
                    </a:solidFill>
                  </a:rPr>
                  <a:t>y</a:t>
                </a:r>
                <a:r>
                  <a:rPr lang="en-US" spc="65" dirty="0">
                    <a:solidFill>
                      <a:schemeClr val="tx1"/>
                    </a:solidFill>
                  </a:rPr>
                  <a:t> </a:t>
                </a:r>
                <a:r>
                  <a:rPr lang="en-US" spc="-10" dirty="0">
                    <a:solidFill>
                      <a:schemeClr val="tx1"/>
                    </a:solidFill>
                  </a:rPr>
                  <a:t>thi</a:t>
                </a:r>
                <a:r>
                  <a:rPr lang="en-US" spc="-5" dirty="0">
                    <a:solidFill>
                      <a:schemeClr val="tx1"/>
                    </a:solidFill>
                  </a:rPr>
                  <a:t>s</a:t>
                </a:r>
                <a:r>
                  <a:rPr lang="en-US" spc="65" dirty="0">
                    <a:solidFill>
                      <a:schemeClr val="tx1"/>
                    </a:solidFill>
                  </a:rPr>
                  <a:t> </a:t>
                </a:r>
                <a:r>
                  <a:rPr lang="en-US" spc="-10" dirty="0">
                    <a:solidFill>
                      <a:schemeClr val="tx1"/>
                    </a:solidFill>
                  </a:rPr>
                  <a:t>formul</a:t>
                </a:r>
                <a:r>
                  <a:rPr lang="en-US" spc="-5" dirty="0">
                    <a:solidFill>
                      <a:schemeClr val="tx1"/>
                    </a:solidFill>
                  </a:rPr>
                  <a:t>a</a:t>
                </a:r>
                <a:r>
                  <a:rPr lang="en-US" spc="65" dirty="0">
                    <a:solidFill>
                      <a:schemeClr val="tx1"/>
                    </a:solidFill>
                  </a:rPr>
                  <a:t> </a:t>
                </a:r>
                <a:r>
                  <a:rPr lang="en-US" spc="-5" dirty="0">
                    <a:solidFill>
                      <a:schemeClr val="tx1"/>
                    </a:solidFill>
                  </a:rPr>
                  <a:t>to</a:t>
                </a:r>
                <a:r>
                  <a:rPr lang="en-US" spc="65" dirty="0">
                    <a:solidFill>
                      <a:schemeClr val="tx1"/>
                    </a:solidFill>
                  </a:rPr>
                  <a:t> </a:t>
                </a:r>
                <a:r>
                  <a:rPr lang="en-US" spc="-5" dirty="0">
                    <a:solidFill>
                      <a:schemeClr val="tx1"/>
                    </a:solidFill>
                  </a:rPr>
                  <a:t>f</a:t>
                </a:r>
                <a:r>
                  <a:rPr lang="en-US" spc="-10" dirty="0">
                    <a:solidFill>
                      <a:schemeClr val="tx1"/>
                    </a:solidFill>
                  </a:rPr>
                  <a:t>in</a:t>
                </a:r>
                <a:r>
                  <a:rPr lang="en-US" spc="-5" dirty="0">
                    <a:solidFill>
                      <a:schemeClr val="tx1"/>
                    </a:solidFill>
                  </a:rPr>
                  <a:t>d</a:t>
                </a:r>
                <a:r>
                  <a:rPr lang="en-US" spc="6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5" dirty="0">
                    <a:solidFill>
                      <a:schemeClr val="tx1"/>
                    </a:solidFill>
                  </a:rPr>
                  <a:t> </a:t>
                </a:r>
                <a:r>
                  <a:rPr lang="en-US" spc="-15" dirty="0">
                    <a:solidFill>
                      <a:schemeClr val="tx1"/>
                    </a:solidFill>
                  </a:rPr>
                  <a:t>powe</a:t>
                </a:r>
                <a:r>
                  <a:rPr lang="en-US" spc="-5" dirty="0">
                    <a:solidFill>
                      <a:schemeClr val="tx1"/>
                    </a:solidFill>
                  </a:rPr>
                  <a:t>r</a:t>
                </a:r>
                <a:r>
                  <a:rPr lang="en-US" spc="65" dirty="0">
                    <a:solidFill>
                      <a:schemeClr val="tx1"/>
                    </a:solidFill>
                  </a:rPr>
                  <a:t> </a:t>
                </a:r>
                <a:r>
                  <a:rPr lang="en-US" spc="-10" dirty="0">
                    <a:solidFill>
                      <a:schemeClr val="tx1"/>
                    </a:solidFill>
                  </a:rPr>
                  <a:t>series expansion</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othe</a:t>
                </a:r>
                <a:r>
                  <a:rPr lang="en-US" spc="-5" dirty="0">
                    <a:solidFill>
                      <a:schemeClr val="tx1"/>
                    </a:solidFill>
                  </a:rPr>
                  <a:t>r </a:t>
                </a:r>
                <a:r>
                  <a:rPr lang="en-US" spc="-10" dirty="0">
                    <a:solidFill>
                      <a:schemeClr val="tx1"/>
                    </a:solidFill>
                  </a:rPr>
                  <a:t>functions.</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587457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11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a) </a:t>
                </a:r>
                <a:r>
                  <a:rPr lang="en-US" dirty="0"/>
                  <a:t>To find a power series expansion for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1 − 2</m:t>
                        </m:r>
                        <m:r>
                          <a:rPr lang="en-US" b="0" i="1" smtClean="0">
                            <a:latin typeface="Cambria Math" panose="02040503050406030204" pitchFamily="18" charset="0"/>
                          </a:rPr>
                          <m:t>𝑥</m:t>
                        </m:r>
                      </m:den>
                    </m:f>
                    <m:r>
                      <a:rPr lang="en-US" b="0" i="0" smtClean="0">
                        <a:latin typeface="Cambria Math" panose="02040503050406030204" pitchFamily="18" charset="0"/>
                      </a:rPr>
                      <m:t>,</m:t>
                    </m:r>
                  </m:oMath>
                </a14:m>
                <a:r>
                  <a:rPr lang="en-US" dirty="0">
                    <a:solidFill>
                      <a:schemeClr val="tx1"/>
                    </a:solidFill>
                  </a:rPr>
                  <a:t> we substitute 2</a:t>
                </a:r>
                <a:r>
                  <a:rPr lang="en-US" i="1" dirty="0">
                    <a:solidFill>
                      <a:schemeClr val="tx1"/>
                    </a:solidFill>
                  </a:rPr>
                  <a:t>x</a:t>
                </a:r>
                <a:r>
                  <a:rPr lang="en-US" dirty="0">
                    <a:solidFill>
                      <a:schemeClr val="tx1"/>
                    </a:solidFill>
                  </a:rPr>
                  <a:t> for </a:t>
                </a:r>
                <a:r>
                  <a:rPr lang="en-US" i="1" dirty="0">
                    <a:solidFill>
                      <a:schemeClr val="tx1"/>
                    </a:solidFill>
                  </a:rPr>
                  <a:t>x</a:t>
                </a:r>
                <a:r>
                  <a:rPr lang="en-US" dirty="0">
                    <a:solidFill>
                      <a:schemeClr val="tx1"/>
                    </a:solidFill>
                  </a:rPr>
                  <a:t> in (2):</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1−(2</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den>
                      </m:f>
                      <m:r>
                        <a:rPr lang="en-US" sz="2000" b="0" i="1" smtClean="0">
                          <a:solidFill>
                            <a:schemeClr val="tx1"/>
                          </a:solidFill>
                          <a:latin typeface="Cambria Math" panose="02040503050406030204" pitchFamily="18" charset="0"/>
                        </a:rPr>
                        <m:t>=</m:t>
                      </m:r>
                      <m:nary>
                        <m:naryPr>
                          <m:chr m:val="∑"/>
                          <m:ctrlPr>
                            <a:rPr lang="en-US" sz="2000" b="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ea typeface="Cambria Math" panose="02040503050406030204" pitchFamily="18" charset="0"/>
                            </a:rPr>
                            <m:t>∞</m:t>
                          </m:r>
                        </m:sup>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e>
                            <m:sup>
                              <m:r>
                                <a:rPr lang="en-US" sz="2000" b="0" i="1" smtClean="0">
                                  <a:solidFill>
                                    <a:schemeClr val="tx1"/>
                                  </a:solidFill>
                                  <a:latin typeface="Cambria Math" panose="02040503050406030204" pitchFamily="18" charset="0"/>
                                </a:rPr>
                                <m:t>𝑛</m:t>
                              </m:r>
                            </m:sup>
                          </m:sSup>
                        </m:e>
                      </m:nary>
                      <m:r>
                        <a:rPr lang="en-US" sz="2000" b="0" i="1" smtClean="0">
                          <a:solidFill>
                            <a:schemeClr val="tx1"/>
                          </a:solidFill>
                          <a:latin typeface="Cambria Math" panose="02040503050406030204" pitchFamily="18" charset="0"/>
                        </a:rPr>
                        <m:t>=</m:t>
                      </m:r>
                      <m:nary>
                        <m:naryPr>
                          <m:chr m:val="∑"/>
                          <m:ctrlPr>
                            <a:rPr lang="en-US" sz="2000" b="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ea typeface="Cambria Math" panose="02040503050406030204" pitchFamily="18" charset="0"/>
                            </a:rPr>
                            <m:t>∞</m:t>
                          </m:r>
                        </m:sup>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e>
                            <m:sup>
                              <m:r>
                                <a:rPr lang="en-US" sz="2000" b="0" i="1" smtClean="0">
                                  <a:solidFill>
                                    <a:schemeClr val="tx1"/>
                                  </a:solidFill>
                                  <a:latin typeface="Cambria Math" panose="02040503050406030204" pitchFamily="18" charset="0"/>
                                </a:rPr>
                                <m:t>𝑛</m:t>
                              </m:r>
                            </m:sup>
                          </m:sSup>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𝑥</m:t>
                              </m:r>
                            </m:e>
                            <m:sup>
                              <m:r>
                                <a:rPr lang="en-US" sz="2000" b="0" i="1" smtClean="0">
                                  <a:solidFill>
                                    <a:schemeClr val="tx1"/>
                                  </a:solidFill>
                                  <a:latin typeface="Cambria Math" panose="02040503050406030204" pitchFamily="18" charset="0"/>
                                </a:rPr>
                                <m:t>𝑛</m:t>
                              </m:r>
                            </m:sup>
                          </m:sSup>
                        </m:e>
                      </m:nary>
                    </m:oMath>
                  </m:oMathPara>
                </a14:m>
                <a:endParaRPr lang="en-US" sz="2000" dirty="0">
                  <a:solidFill>
                    <a:schemeClr val="tx1"/>
                  </a:solidFill>
                </a:endParaRPr>
              </a:p>
              <a:p>
                <a:pPr marL="0" marR="5080" indent="0" algn="just">
                  <a:lnSpc>
                    <a:spcPct val="100000"/>
                  </a:lnSpc>
                  <a:buNone/>
                </a:pPr>
                <a:r>
                  <a:rPr lang="en-US" dirty="0"/>
                  <a:t>which is valid for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𝑥</m:t>
                        </m:r>
                      </m:e>
                    </m:d>
                    <m:r>
                      <a:rPr lang="en-US" b="0" i="1" smtClean="0">
                        <a:latin typeface="Cambria Math" panose="02040503050406030204" pitchFamily="18" charset="0"/>
                      </a:rPr>
                      <m:t>&lt;1,</m:t>
                    </m:r>
                  </m:oMath>
                </a14:m>
                <a:r>
                  <a:rPr lang="en-US" dirty="0">
                    <a:solidFill>
                      <a:schemeClr val="tx1"/>
                    </a:solidFill>
                  </a:rPr>
                  <a:t> or </a:t>
                </a:r>
                <a14:m>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&lt;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m:t>
                    </m:r>
                  </m:oMath>
                </a14:m>
                <a:endParaRPr lang="en-US" dirty="0">
                  <a:solidFill>
                    <a:schemeClr val="tx1"/>
                  </a:solidFill>
                </a:endParaRPr>
              </a:p>
              <a:p>
                <a:pPr marL="0" marR="5080" indent="0" algn="just">
                  <a:lnSpc>
                    <a:spcPct val="100000"/>
                  </a:lnSpc>
                  <a:buNone/>
                </a:pPr>
                <a:r>
                  <a:rPr lang="en-US" dirty="0"/>
                  <a:t>b) For a power series expansion for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oMath>
                </a14:m>
                <a:r>
                  <a:rPr lang="en-US" dirty="0">
                    <a:solidFill>
                      <a:schemeClr val="tx1"/>
                    </a:solidFill>
                  </a:rPr>
                  <a:t>, observe that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 + </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d>
                      <m:dPr>
                        <m:ctrlPr>
                          <a:rPr lang="en-US" b="0" i="1" smtClean="0">
                            <a:solidFill>
                              <a:schemeClr val="tx1"/>
                            </a:solidFill>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1 −</m:t>
                            </m:r>
                            <m:r>
                              <a:rPr lang="en-US" b="0" i="1" smtClean="0">
                                <a:latin typeface="Cambria Math" panose="02040503050406030204" pitchFamily="18" charset="0"/>
                              </a:rPr>
                              <m:t> </m:t>
                            </m:r>
                            <m:r>
                              <a:rPr lang="en-US" i="1">
                                <a:latin typeface="Cambria Math" panose="02040503050406030204" pitchFamily="18" charset="0"/>
                              </a:rPr>
                              <m:t>(−</m:t>
                            </m:r>
                            <m:f>
                              <m:fPr>
                                <m:type m:val="skw"/>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den>
                        </m:f>
                      </m:e>
                    </m:d>
                    <m:r>
                      <a:rPr lang="en-US" b="0" i="1" smtClean="0">
                        <a:solidFill>
                          <a:schemeClr val="tx1"/>
                        </a:solidFill>
                        <a:latin typeface="Cambria Math" panose="02040503050406030204" pitchFamily="18" charset="0"/>
                      </a:rPr>
                      <m:t>.</m:t>
                    </m:r>
                  </m:oMath>
                </a14:m>
                <a:r>
                  <a:rPr lang="en-US" dirty="0">
                    <a:solidFill>
                      <a:schemeClr val="tx1"/>
                    </a:solidFill>
                  </a:rPr>
                  <a:t> So,</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1 −(−</m:t>
                              </m:r>
                              <m:f>
                                <m:fPr>
                                  <m:type m:val="skw"/>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num>
                                <m:den>
                                  <m:r>
                                    <a:rPr lang="en-US" sz="2000" i="1">
                                      <a:latin typeface="Cambria Math" panose="02040503050406030204" pitchFamily="18" charset="0"/>
                                    </a:rPr>
                                    <m:t>2</m:t>
                                  </m:r>
                                </m:den>
                              </m:f>
                              <m:r>
                                <a:rPr lang="en-US" sz="2000" i="1">
                                  <a:latin typeface="Cambria Math" panose="02040503050406030204" pitchFamily="18" charset="0"/>
                                </a:rPr>
                                <m:t>)</m:t>
                              </m:r>
                            </m:den>
                          </m:f>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2</m:t>
                          </m:r>
                        </m:den>
                      </m:f>
                      <m:nary>
                        <m:naryPr>
                          <m:chr m:val="∑"/>
                          <m:ctrlPr>
                            <a:rPr lang="en-US" sz="2000" b="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ea typeface="Cambria Math" panose="02040503050406030204" pitchFamily="18" charset="0"/>
                            </a:rPr>
                            <m:t>∞</m:t>
                          </m:r>
                        </m:sup>
                        <m:e>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m:t>
                              </m:r>
                            </m:e>
                            <m:sup>
                              <m:r>
                                <a:rPr lang="en-US" sz="2000" b="0" i="1" smtClean="0">
                                  <a:solidFill>
                                    <a:schemeClr val="tx1"/>
                                  </a:solidFill>
                                  <a:latin typeface="Cambria Math" panose="02040503050406030204" pitchFamily="18" charset="0"/>
                                </a:rPr>
                                <m:t>𝑛</m:t>
                              </m:r>
                            </m:sup>
                          </m:sSup>
                        </m:e>
                      </m:nary>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𝑥</m:t>
                              </m:r>
                            </m:e>
                            <m:sup>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𝑛</m:t>
                              </m:r>
                            </m:sup>
                          </m:sSup>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e>
                            <m:sup>
                              <m:r>
                                <a:rPr lang="en-US" sz="2000" b="0" i="1" smtClean="0">
                                  <a:solidFill>
                                    <a:schemeClr val="tx1"/>
                                  </a:solidFill>
                                  <a:latin typeface="Cambria Math" panose="02040503050406030204" pitchFamily="18" charset="0"/>
                                </a:rPr>
                                <m:t>𝑛</m:t>
                              </m:r>
                            </m:sup>
                          </m:sSup>
                        </m:den>
                      </m:f>
                      <m:r>
                        <a:rPr lang="en-US" sz="2000" b="0" i="1" smtClean="0">
                          <a:solidFill>
                            <a:schemeClr val="tx1"/>
                          </a:solidFill>
                          <a:latin typeface="Cambria Math" panose="02040503050406030204" pitchFamily="18" charset="0"/>
                        </a:rPr>
                        <m:t>=</m:t>
                      </m:r>
                      <m:nary>
                        <m:naryPr>
                          <m:chr m:val="∑"/>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𝑛</m:t>
                          </m:r>
                          <m:r>
                            <a:rPr lang="en-US" sz="2000" i="1">
                              <a:solidFill>
                                <a:schemeClr val="tx1"/>
                              </a:solidFill>
                              <a:latin typeface="Cambria Math" panose="02040503050406030204" pitchFamily="18" charset="0"/>
                            </a:rPr>
                            <m:t>=0</m:t>
                          </m:r>
                        </m:sub>
                        <m:sup>
                          <m:r>
                            <a:rPr lang="en-US" sz="2000" i="1">
                              <a:solidFill>
                                <a:schemeClr val="tx1"/>
                              </a:solidFill>
                              <a:latin typeface="Cambria Math" panose="02040503050406030204" pitchFamily="18" charset="0"/>
                              <a:ea typeface="Cambria Math" panose="02040503050406030204" pitchFamily="18" charset="0"/>
                            </a:rPr>
                            <m:t>∞</m:t>
                          </m:r>
                        </m:sup>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(−1)</m:t>
                              </m:r>
                            </m:e>
                            <m:sup>
                              <m:r>
                                <a:rPr lang="en-US" sz="2000" i="1">
                                  <a:solidFill>
                                    <a:schemeClr val="tx1"/>
                                  </a:solidFill>
                                  <a:latin typeface="Cambria Math" panose="02040503050406030204" pitchFamily="18" charset="0"/>
                                </a:rPr>
                                <m:t>𝑛</m:t>
                              </m:r>
                            </m:sup>
                          </m:sSup>
                        </m:e>
                      </m:nary>
                      <m:f>
                        <m:fPr>
                          <m:ctrlPr>
                            <a:rPr lang="en-US" sz="2000" i="1">
                              <a:solidFill>
                                <a:schemeClr val="tx1"/>
                              </a:solidFill>
                              <a:latin typeface="Cambria Math" panose="02040503050406030204" pitchFamily="18" charset="0"/>
                            </a:rPr>
                          </m:ctrlPr>
                        </m:fPr>
                        <m:num>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𝑥</m:t>
                              </m:r>
                            </m:e>
                            <m:sup>
                              <m:r>
                                <a:rPr lang="en-US" sz="2000" i="1">
                                  <a:solidFill>
                                    <a:schemeClr val="tx1"/>
                                  </a:solidFill>
                                  <a:latin typeface="Cambria Math" panose="02040503050406030204" pitchFamily="18" charset="0"/>
                                </a:rPr>
                                <m:t>2</m:t>
                              </m:r>
                              <m:r>
                                <a:rPr lang="en-US" sz="2000" i="1">
                                  <a:solidFill>
                                    <a:schemeClr val="tx1"/>
                                  </a:solidFill>
                                  <a:latin typeface="Cambria Math" panose="02040503050406030204" pitchFamily="18" charset="0"/>
                                </a:rPr>
                                <m:t>𝑛</m:t>
                              </m:r>
                            </m:sup>
                          </m:sSup>
                        </m:num>
                        <m:den>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2</m:t>
                              </m:r>
                            </m:e>
                            <m:sup>
                              <m:r>
                                <a:rPr lang="en-US" sz="2000" i="1">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sup>
                          </m:sSup>
                        </m:den>
                      </m:f>
                    </m:oMath>
                  </m:oMathPara>
                </a14:m>
                <a:endParaRPr lang="en-US" sz="2000" dirty="0">
                  <a:solidFill>
                    <a:schemeClr val="tx1"/>
                  </a:solidFill>
                </a:endParaRPr>
              </a:p>
              <a:p>
                <a:pPr marL="0" marR="5080" indent="0">
                  <a:lnSpc>
                    <a:spcPct val="100000"/>
                  </a:lnSpc>
                  <a:buNone/>
                </a:pPr>
                <a:r>
                  <a:rPr lang="en-US" spc="-5" dirty="0">
                    <a:solidFill>
                      <a:schemeClr val="tx1"/>
                    </a:solidFill>
                    <a:latin typeface="Times New Roman"/>
                    <a:cs typeface="Times New Roman"/>
                  </a:rPr>
                  <a:t>The</a:t>
                </a:r>
                <a:r>
                  <a:rPr lang="en-US" spc="-100" dirty="0">
                    <a:solidFill>
                      <a:schemeClr val="tx1"/>
                    </a:solidFill>
                    <a:latin typeface="Times New Roman"/>
                    <a:cs typeface="Times New Roman"/>
                  </a:rPr>
                  <a:t> </a:t>
                </a:r>
                <a:r>
                  <a:rPr lang="en-US" spc="-5" dirty="0">
                    <a:solidFill>
                      <a:schemeClr val="tx1"/>
                    </a:solidFill>
                    <a:latin typeface="Times New Roman"/>
                    <a:cs typeface="Times New Roman"/>
                  </a:rPr>
                  <a:t>expansion</a:t>
                </a:r>
                <a:r>
                  <a:rPr lang="en-US" spc="-100" dirty="0">
                    <a:solidFill>
                      <a:schemeClr val="tx1"/>
                    </a:solidFill>
                    <a:latin typeface="Times New Roman"/>
                    <a:cs typeface="Times New Roman"/>
                  </a:rPr>
                  <a:t> </a:t>
                </a:r>
                <a:r>
                  <a:rPr lang="en-US" spc="-5" dirty="0">
                    <a:solidFill>
                      <a:schemeClr val="tx1"/>
                    </a:solidFill>
                    <a:latin typeface="Times New Roman"/>
                    <a:cs typeface="Times New Roman"/>
                  </a:rPr>
                  <a:t>is valid if </a:t>
                </a:r>
                <a:r>
                  <a:rPr lang="en-US" spc="-90" dirty="0">
                    <a:solidFill>
                      <a:schemeClr val="tx1"/>
                    </a:solidFill>
                    <a:latin typeface="Lucida Sans Unicode"/>
                    <a:cs typeface="Lucida Sans Unicode"/>
                  </a:rPr>
                  <a:t>|</a:t>
                </a:r>
                <a:r>
                  <a:rPr lang="en-US" spc="-160" dirty="0">
                    <a:solidFill>
                      <a:schemeClr val="tx1"/>
                    </a:solidFill>
                    <a:latin typeface="Lucida Sans Unicode"/>
                    <a:cs typeface="Lucida Sans Unicode"/>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67" baseline="25925" dirty="0">
                    <a:solidFill>
                      <a:schemeClr val="tx1"/>
                    </a:solidFill>
                    <a:latin typeface="Times New Roman"/>
                    <a:cs typeface="Times New Roman"/>
                  </a:rPr>
                  <a:t>2</a:t>
                </a:r>
                <a:r>
                  <a:rPr lang="en-US" i="1" spc="180" dirty="0">
                    <a:solidFill>
                      <a:schemeClr val="tx1"/>
                    </a:solidFill>
                    <a:latin typeface="Arial"/>
                    <a:cs typeface="Arial"/>
                  </a:rPr>
                  <a:t>/</a:t>
                </a:r>
                <a:r>
                  <a:rPr lang="en-US" spc="-10" dirty="0">
                    <a:solidFill>
                      <a:schemeClr val="tx1"/>
                    </a:solidFill>
                    <a:latin typeface="Times New Roman"/>
                    <a:cs typeface="Times New Roman"/>
                  </a:rPr>
                  <a:t>2</a:t>
                </a:r>
                <a:r>
                  <a:rPr lang="en-US" spc="-9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90" dirty="0">
                    <a:solidFill>
                      <a:schemeClr val="tx1"/>
                    </a:solidFill>
                    <a:latin typeface="Arial"/>
                    <a:cs typeface="Arial"/>
                  </a:rPr>
                  <a:t>&lt;</a:t>
                </a:r>
                <a:r>
                  <a:rPr lang="en-US" i="1" spc="-5" dirty="0">
                    <a:solidFill>
                      <a:schemeClr val="tx1"/>
                    </a:solidFill>
                    <a:latin typeface="Arial"/>
                    <a:cs typeface="Arial"/>
                  </a:rPr>
                  <a:t> </a:t>
                </a:r>
                <a:r>
                  <a:rPr lang="en-US" spc="-10" dirty="0">
                    <a:solidFill>
                      <a:schemeClr val="tx1"/>
                    </a:solidFill>
                    <a:latin typeface="Times New Roman"/>
                    <a:cs typeface="Times New Roman"/>
                  </a:rPr>
                  <a:t>1, </a:t>
                </a:r>
                <a14:m>
                  <m:oMath xmlns:m="http://schemas.openxmlformats.org/officeDocument/2006/math">
                    <m:d>
                      <m:dPr>
                        <m:begChr m:val="|"/>
                        <m:endChr m:val="|"/>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𝑥</m:t>
                        </m:r>
                      </m:e>
                    </m:d>
                    <m:r>
                      <a:rPr lang="en-US" b="0" i="1" spc="-10" smtClean="0">
                        <a:solidFill>
                          <a:schemeClr val="tx1"/>
                        </a:solidFill>
                        <a:latin typeface="Cambria Math" panose="02040503050406030204" pitchFamily="18" charset="0"/>
                        <a:cs typeface="Times New Roman"/>
                      </a:rPr>
                      <m:t>&lt; </m:t>
                    </m:r>
                    <m:rad>
                      <m:radPr>
                        <m:degHide m:val="on"/>
                        <m:ctrlPr>
                          <a:rPr lang="en-US" b="0" i="1" spc="-10" smtClean="0">
                            <a:solidFill>
                              <a:schemeClr val="tx1"/>
                            </a:solidFill>
                            <a:latin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cs typeface="Times New Roman"/>
                          </a:rPr>
                          <m:t>2</m:t>
                        </m:r>
                      </m:e>
                    </m:rad>
                    <m:r>
                      <a:rPr lang="en-US" b="0" i="1" spc="-10" smtClean="0">
                        <a:solidFill>
                          <a:schemeClr val="tx1"/>
                        </a:solidFill>
                        <a:latin typeface="Cambria Math" panose="02040503050406030204" pitchFamily="18" charset="0"/>
                        <a:cs typeface="Times New Roman"/>
                      </a:rPr>
                      <m:t>.</m:t>
                    </m:r>
                  </m:oMath>
                </a14:m>
                <a:r>
                  <a:rPr lang="en-US" dirty="0">
                    <a:solidFill>
                      <a:schemeClr val="tx1"/>
                    </a:solidFill>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interva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convergenc</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is </a:t>
                </a:r>
                <a14:m>
                  <m:oMath xmlns:m="http://schemas.openxmlformats.org/officeDocument/2006/math">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m:t>
                        </m:r>
                        <m:rad>
                          <m:radPr>
                            <m:degHide m:val="on"/>
                            <m:ctrlPr>
                              <a:rPr lang="en-US" b="0" i="1" spc="-10" smtClean="0">
                                <a:solidFill>
                                  <a:schemeClr val="tx1"/>
                                </a:solidFill>
                                <a:latin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cs typeface="Times New Roman"/>
                              </a:rPr>
                              <m:t>2</m:t>
                            </m:r>
                          </m:e>
                        </m:rad>
                        <m:r>
                          <a:rPr lang="en-US" b="0" i="1" spc="-10" smtClean="0">
                            <a:solidFill>
                              <a:schemeClr val="tx1"/>
                            </a:solidFill>
                            <a:latin typeface="Cambria Math" panose="02040503050406030204" pitchFamily="18" charset="0"/>
                            <a:cs typeface="Times New Roman"/>
                          </a:rPr>
                          <m:t>,</m:t>
                        </m:r>
                        <m:rad>
                          <m:radPr>
                            <m:degHide m:val="on"/>
                            <m:ctrlPr>
                              <a:rPr lang="en-US" i="1" dirty="0" smtClean="0">
                                <a:solidFill>
                                  <a:schemeClr val="tx1"/>
                                </a:solidFill>
                                <a:latin typeface="Cambria Math" panose="02040503050406030204" pitchFamily="18" charset="0"/>
                              </a:rPr>
                            </m:ctrlPr>
                          </m:radPr>
                          <m:deg/>
                          <m:e>
                            <m:r>
                              <a:rPr lang="en-US" b="0" i="1" dirty="0" smtClean="0">
                                <a:solidFill>
                                  <a:schemeClr val="tx1"/>
                                </a:solidFill>
                                <a:latin typeface="Cambria Math" panose="02040503050406030204" pitchFamily="18" charset="0"/>
                              </a:rPr>
                              <m:t>2</m:t>
                            </m:r>
                          </m:e>
                        </m:rad>
                      </m:e>
                    </m:d>
                    <m:r>
                      <a:rPr lang="en-US" b="0" i="1" dirty="0" smtClean="0">
                        <a:solidFill>
                          <a:schemeClr val="tx1"/>
                        </a:solidFill>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r="-677" b="-4742"/>
                </a:stretch>
              </a:blipFill>
            </p:spPr>
            <p:txBody>
              <a:bodyPr/>
              <a:lstStyle/>
              <a:p>
                <a:r>
                  <a:rPr lang="en-US">
                    <a:noFill/>
                  </a:rPr>
                  <a:t> </a:t>
                </a:r>
              </a:p>
            </p:txBody>
          </p:sp>
        </mc:Fallback>
      </mc:AlternateContent>
    </p:spTree>
    <p:extLst>
      <p:ext uri="{BB962C8B-B14F-4D97-AF65-F5344CB8AC3E}">
        <p14:creationId xmlns:p14="http://schemas.microsoft.com/office/powerpoint/2010/main" val="25880113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12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466492"/>
              </a:xfrm>
            </p:spPr>
            <p:txBody>
              <a:bodyPr>
                <a:noAutofit/>
              </a:bodyPr>
              <a:lstStyle/>
              <a:p>
                <a:pPr marL="0" marR="5080" indent="0" algn="just">
                  <a:lnSpc>
                    <a:spcPct val="100000"/>
                  </a:lnSpc>
                  <a:buNone/>
                </a:pPr>
                <a:r>
                  <a:rPr lang="en-US" b="1" u="sng" spc="-105" dirty="0">
                    <a:solidFill>
                      <a:schemeClr val="tx1"/>
                    </a:solidFill>
                  </a:rPr>
                  <a:t>THEORE</a:t>
                </a:r>
                <a:r>
                  <a:rPr lang="en-US" b="1" u="sng" spc="-175" dirty="0">
                    <a:solidFill>
                      <a:schemeClr val="tx1"/>
                    </a:solidFill>
                  </a:rPr>
                  <a:t>M</a:t>
                </a:r>
                <a:r>
                  <a:rPr lang="en-US" b="1" spc="-175" dirty="0">
                    <a:solidFill>
                      <a:schemeClr val="tx1"/>
                    </a:solidFill>
                  </a:rPr>
                  <a:t>: </a:t>
                </a:r>
                <a:r>
                  <a:rPr lang="en-US" b="1" spc="-60" dirty="0">
                    <a:solidFill>
                      <a:schemeClr val="tx1"/>
                    </a:solidFill>
                  </a:rPr>
                  <a:t> </a:t>
                </a:r>
                <a:r>
                  <a:rPr lang="en-US" b="1" spc="-180" dirty="0">
                    <a:solidFill>
                      <a:schemeClr val="tx1"/>
                    </a:solidFill>
                  </a:rPr>
                  <a:t>T</a:t>
                </a:r>
                <a:r>
                  <a:rPr lang="en-US" b="1" spc="-70" dirty="0">
                    <a:solidFill>
                      <a:schemeClr val="tx1"/>
                    </a:solidFill>
                  </a:rPr>
                  <a:t>e</a:t>
                </a:r>
                <a:r>
                  <a:rPr lang="en-US" b="1" spc="-85" dirty="0">
                    <a:solidFill>
                      <a:schemeClr val="tx1"/>
                    </a:solidFill>
                  </a:rPr>
                  <a:t>rm-by-</a:t>
                </a:r>
                <a:r>
                  <a:rPr lang="en-US" b="1" spc="-160" dirty="0">
                    <a:solidFill>
                      <a:schemeClr val="tx1"/>
                    </a:solidFill>
                  </a:rPr>
                  <a:t>T</a:t>
                </a:r>
                <a:r>
                  <a:rPr lang="en-US" b="1" spc="-70" dirty="0">
                    <a:solidFill>
                      <a:schemeClr val="tx1"/>
                    </a:solidFill>
                  </a:rPr>
                  <a:t>e</a:t>
                </a:r>
                <a:r>
                  <a:rPr lang="en-US" b="1" spc="-114" dirty="0">
                    <a:solidFill>
                      <a:schemeClr val="tx1"/>
                    </a:solidFill>
                  </a:rPr>
                  <a:t>rm </a:t>
                </a:r>
                <a:r>
                  <a:rPr lang="en-US" b="1" spc="-70" dirty="0">
                    <a:solidFill>
                      <a:schemeClr val="tx1"/>
                    </a:solidFill>
                  </a:rPr>
                  <a:t>Differentiation</a:t>
                </a:r>
                <a:r>
                  <a:rPr lang="en-US" b="1" spc="-5" dirty="0">
                    <a:solidFill>
                      <a:schemeClr val="tx1"/>
                    </a:solidFill>
                  </a:rPr>
                  <a:t> </a:t>
                </a:r>
                <a:r>
                  <a:rPr lang="en-US" b="1" spc="-95" dirty="0">
                    <a:solidFill>
                      <a:schemeClr val="tx1"/>
                    </a:solidFill>
                  </a:rPr>
                  <a:t>and</a:t>
                </a:r>
                <a:r>
                  <a:rPr lang="en-US" b="1" spc="-5" dirty="0">
                    <a:solidFill>
                      <a:schemeClr val="tx1"/>
                    </a:solidFill>
                  </a:rPr>
                  <a:t> </a:t>
                </a:r>
                <a:r>
                  <a:rPr lang="en-US" b="1" spc="-75" dirty="0">
                    <a:solidFill>
                      <a:schemeClr val="tx1"/>
                    </a:solidFill>
                  </a:rPr>
                  <a:t>Integration  </a:t>
                </a:r>
                <a:r>
                  <a:rPr lang="en-US" spc="-10" dirty="0">
                    <a:solidFill>
                      <a:schemeClr val="tx1"/>
                    </a:solidFill>
                  </a:rPr>
                  <a:t>Assume</a:t>
                </a:r>
                <a:r>
                  <a:rPr lang="en-US" spc="-5" dirty="0">
                    <a:solidFill>
                      <a:schemeClr val="tx1"/>
                    </a:solidFill>
                  </a:rPr>
                  <a:t> that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𝑛</m:t>
                              </m:r>
                            </m:sup>
                          </m:sSup>
                        </m:e>
                      </m:nary>
                    </m:oMath>
                  </m:oMathPara>
                </a14:m>
                <a:endParaRPr lang="en-US" dirty="0">
                  <a:solidFill>
                    <a:schemeClr val="tx1"/>
                  </a:solidFill>
                </a:endParaRPr>
              </a:p>
              <a:p>
                <a:pPr marL="0" marR="5080" indent="0" algn="just">
                  <a:lnSpc>
                    <a:spcPct val="100000"/>
                  </a:lnSpc>
                  <a:buNone/>
                </a:pPr>
                <a:r>
                  <a:rPr lang="en-US" spc="-10" dirty="0">
                    <a:solidFill>
                      <a:schemeClr val="tx1"/>
                    </a:solidFill>
                  </a:rPr>
                  <a:t>ha</a:t>
                </a:r>
                <a:r>
                  <a:rPr lang="en-US" spc="-5" dirty="0">
                    <a:solidFill>
                      <a:schemeClr val="tx1"/>
                    </a:solidFill>
                  </a:rPr>
                  <a:t>s</a:t>
                </a:r>
                <a:r>
                  <a:rPr lang="en-US" spc="-30" dirty="0">
                    <a:solidFill>
                      <a:schemeClr val="tx1"/>
                    </a:solidFill>
                  </a:rPr>
                  <a:t> </a:t>
                </a:r>
                <a:r>
                  <a:rPr lang="en-US" spc="-10" dirty="0">
                    <a:solidFill>
                      <a:schemeClr val="tx1"/>
                    </a:solidFill>
                  </a:rPr>
                  <a:t>radiu</a:t>
                </a:r>
                <a:r>
                  <a:rPr lang="en-US" spc="-5" dirty="0">
                    <a:solidFill>
                      <a:schemeClr val="tx1"/>
                    </a:solidFill>
                  </a:rPr>
                  <a:t>s</a:t>
                </a:r>
                <a:r>
                  <a:rPr lang="en-US" spc="-35"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spc="-10" dirty="0">
                    <a:solidFill>
                      <a:schemeClr val="tx1"/>
                    </a:solidFill>
                  </a:rPr>
                  <a:t>convergenc</a:t>
                </a:r>
                <a:r>
                  <a:rPr lang="en-US" spc="-5" dirty="0">
                    <a:solidFill>
                      <a:schemeClr val="tx1"/>
                    </a:solidFill>
                  </a:rPr>
                  <a:t>e</a:t>
                </a:r>
                <a:r>
                  <a:rPr lang="en-US" spc="50" dirty="0">
                    <a:solidFill>
                      <a:schemeClr val="tx1"/>
                    </a:solidFill>
                  </a:rPr>
                  <a:t> </a:t>
                </a:r>
                <a:r>
                  <a:rPr lang="en-US" i="1" spc="-10" dirty="0">
                    <a:solidFill>
                      <a:schemeClr val="tx1"/>
                    </a:solidFill>
                  </a:rPr>
                  <a:t>R</a:t>
                </a:r>
                <a:r>
                  <a:rPr lang="en-US" i="1" spc="75"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a:t>
                </a:r>
                <a:r>
                  <a:rPr lang="en-US" spc="-35" dirty="0">
                    <a:solidFill>
                      <a:schemeClr val="tx1"/>
                    </a:solidFill>
                  </a:rPr>
                  <a:t> </a:t>
                </a:r>
                <a:r>
                  <a:rPr lang="en-US" spc="-15" dirty="0">
                    <a:solidFill>
                      <a:schemeClr val="tx1"/>
                    </a:solidFill>
                  </a:rPr>
                  <a:t>The</a:t>
                </a:r>
                <a:r>
                  <a:rPr lang="en-US" spc="-5" dirty="0">
                    <a:solidFill>
                      <a:schemeClr val="tx1"/>
                    </a:solidFill>
                  </a:rPr>
                  <a:t>n</a:t>
                </a:r>
                <a:r>
                  <a:rPr lang="en-US" spc="35" dirty="0">
                    <a:solidFill>
                      <a:schemeClr val="tx1"/>
                    </a:solidFill>
                  </a:rPr>
                  <a:t> </a:t>
                </a:r>
                <a:r>
                  <a:rPr lang="en-US" i="1" spc="-10" dirty="0">
                    <a:solidFill>
                      <a:schemeClr val="tx1"/>
                    </a:solidFill>
                  </a:rPr>
                  <a:t>F</a:t>
                </a:r>
                <a:r>
                  <a:rPr lang="en-US" i="1" spc="55" dirty="0">
                    <a:solidFill>
                      <a:schemeClr val="tx1"/>
                    </a:solidFill>
                  </a:rPr>
                  <a:t> </a:t>
                </a:r>
                <a:r>
                  <a:rPr lang="en-US" spc="-5" dirty="0">
                    <a:solidFill>
                      <a:schemeClr val="tx1"/>
                    </a:solidFill>
                  </a:rPr>
                  <a:t>is</a:t>
                </a:r>
                <a:r>
                  <a:rPr lang="en-US" spc="-35" dirty="0">
                    <a:solidFill>
                      <a:schemeClr val="tx1"/>
                    </a:solidFill>
                  </a:rPr>
                  <a:t> </a:t>
                </a:r>
                <a:r>
                  <a:rPr lang="en-US" spc="-5" dirty="0">
                    <a:solidFill>
                      <a:schemeClr val="tx1"/>
                    </a:solidFill>
                  </a:rPr>
                  <a:t>differentiable</a:t>
                </a:r>
                <a:r>
                  <a:rPr lang="en-US" spc="-35" dirty="0">
                    <a:solidFill>
                      <a:schemeClr val="tx1"/>
                    </a:solidFill>
                  </a:rPr>
                  <a:t> </a:t>
                </a:r>
                <a:r>
                  <a:rPr lang="en-US" spc="-10" dirty="0">
                    <a:solidFill>
                      <a:schemeClr val="tx1"/>
                    </a:solidFill>
                  </a:rPr>
                  <a:t>o</a:t>
                </a:r>
                <a:r>
                  <a:rPr lang="en-US" spc="-5" dirty="0">
                    <a:solidFill>
                      <a:schemeClr val="tx1"/>
                    </a:solidFill>
                  </a:rPr>
                  <a:t>n</a:t>
                </a:r>
                <a:r>
                  <a:rPr lang="en-US" spc="-35" dirty="0">
                    <a:solidFill>
                      <a:schemeClr val="tx1"/>
                    </a:solidFill>
                  </a:rPr>
                  <a:t> </a:t>
                </a:r>
                <a:r>
                  <a:rPr lang="en-US" spc="-5" dirty="0">
                    <a:solidFill>
                      <a:schemeClr val="tx1"/>
                    </a:solidFill>
                  </a:rPr>
                  <a:t>(</a:t>
                </a:r>
                <a:r>
                  <a:rPr lang="en-US" i="1" spc="-5" dirty="0">
                    <a:solidFill>
                      <a:schemeClr val="tx1"/>
                    </a:solidFill>
                  </a:rPr>
                  <a:t>c</a:t>
                </a:r>
                <a:r>
                  <a:rPr lang="en-US" i="1" spc="-10" dirty="0">
                    <a:solidFill>
                      <a:schemeClr val="tx1"/>
                    </a:solidFill>
                  </a:rPr>
                  <a:t> </a:t>
                </a:r>
                <a:r>
                  <a:rPr lang="en-US" spc="-185" dirty="0">
                    <a:solidFill>
                      <a:schemeClr val="tx1"/>
                    </a:solidFill>
                  </a:rPr>
                  <a:t>−</a:t>
                </a:r>
                <a:r>
                  <a:rPr lang="en-US" spc="-15" dirty="0">
                    <a:solidFill>
                      <a:schemeClr val="tx1"/>
                    </a:solidFill>
                  </a:rPr>
                  <a:t> </a:t>
                </a:r>
                <a:r>
                  <a:rPr lang="en-US" i="1" spc="35" dirty="0">
                    <a:solidFill>
                      <a:schemeClr val="tx1"/>
                    </a:solidFill>
                  </a:rPr>
                  <a:t>R</a:t>
                </a:r>
                <a:r>
                  <a:rPr lang="en-US" spc="-5" dirty="0">
                    <a:solidFill>
                      <a:schemeClr val="tx1"/>
                    </a:solidFill>
                  </a:rPr>
                  <a:t>,</a:t>
                </a:r>
                <a:r>
                  <a:rPr lang="en-US" spc="-85" dirty="0">
                    <a:solidFill>
                      <a:schemeClr val="tx1"/>
                    </a:solidFill>
                  </a:rPr>
                  <a:t> </a:t>
                </a:r>
                <a:r>
                  <a:rPr lang="en-US" i="1" spc="-5" dirty="0">
                    <a:solidFill>
                      <a:schemeClr val="tx1"/>
                    </a:solidFill>
                  </a:rPr>
                  <a:t>c</a:t>
                </a:r>
                <a:r>
                  <a:rPr lang="en-US" i="1" spc="-10" dirty="0">
                    <a:solidFill>
                      <a:schemeClr val="tx1"/>
                    </a:solidFill>
                  </a:rPr>
                  <a:t> </a:t>
                </a:r>
                <a:r>
                  <a:rPr lang="en-US" spc="-25" dirty="0">
                    <a:solidFill>
                      <a:schemeClr val="tx1"/>
                    </a:solidFill>
                  </a:rPr>
                  <a:t>+</a:t>
                </a:r>
                <a:r>
                  <a:rPr lang="en-US" spc="-15" dirty="0">
                    <a:solidFill>
                      <a:schemeClr val="tx1"/>
                    </a:solidFill>
                  </a:rPr>
                  <a:t> </a:t>
                </a:r>
                <a:r>
                  <a:rPr lang="en-US" i="1" spc="35" dirty="0">
                    <a:solidFill>
                      <a:schemeClr val="tx1"/>
                    </a:solidFill>
                  </a:rPr>
                  <a:t>R</a:t>
                </a:r>
                <a:r>
                  <a:rPr lang="en-US" spc="-5" dirty="0">
                    <a:solidFill>
                      <a:schemeClr val="tx1"/>
                    </a:solidFill>
                  </a:rPr>
                  <a:t>).</a:t>
                </a:r>
                <a:r>
                  <a:rPr lang="en-US" spc="-35" dirty="0">
                    <a:solidFill>
                      <a:schemeClr val="tx1"/>
                    </a:solidFill>
                  </a:rPr>
                  <a:t> </a:t>
                </a:r>
                <a:r>
                  <a:rPr lang="en-US" spc="-5" dirty="0">
                    <a:solidFill>
                      <a:schemeClr val="tx1"/>
                    </a:solidFill>
                  </a:rPr>
                  <a:t>Furthermore, </a:t>
                </a:r>
                <a:r>
                  <a:rPr lang="en-US" spc="-15" dirty="0">
                    <a:solidFill>
                      <a:schemeClr val="tx1"/>
                    </a:solidFill>
                  </a:rPr>
                  <a:t>w</a:t>
                </a:r>
                <a:r>
                  <a:rPr lang="en-US" spc="-5" dirty="0">
                    <a:solidFill>
                      <a:schemeClr val="tx1"/>
                    </a:solidFill>
                  </a:rPr>
                  <a:t>e can integrate and differentiate term by term. For</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175" dirty="0">
                    <a:solidFill>
                      <a:schemeClr val="tx1"/>
                    </a:solidFill>
                  </a:rPr>
                  <a:t>∈</a:t>
                </a:r>
                <a:r>
                  <a:rPr lang="en-US" spc="-40" dirty="0">
                    <a:solidFill>
                      <a:schemeClr val="tx1"/>
                    </a:solidFill>
                  </a:rPr>
                  <a:t> </a:t>
                </a:r>
                <a:r>
                  <a:rPr lang="en-US" spc="-5" dirty="0">
                    <a:solidFill>
                      <a:schemeClr val="tx1"/>
                    </a:solidFill>
                  </a:rPr>
                  <a:t>(</a:t>
                </a:r>
                <a:r>
                  <a:rPr lang="en-US" i="1" spc="-5" dirty="0">
                    <a:solidFill>
                      <a:schemeClr val="tx1"/>
                    </a:solidFill>
                  </a:rPr>
                  <a:t>c</a:t>
                </a:r>
                <a:r>
                  <a:rPr lang="en-US" i="1" spc="-10" dirty="0">
                    <a:solidFill>
                      <a:schemeClr val="tx1"/>
                    </a:solidFill>
                  </a:rPr>
                  <a:t> </a:t>
                </a:r>
                <a:r>
                  <a:rPr lang="en-US" spc="-185" dirty="0">
                    <a:solidFill>
                      <a:schemeClr val="tx1"/>
                    </a:solidFill>
                  </a:rPr>
                  <a:t>−</a:t>
                </a:r>
                <a:r>
                  <a:rPr lang="en-US" spc="-15" dirty="0">
                    <a:solidFill>
                      <a:schemeClr val="tx1"/>
                    </a:solidFill>
                  </a:rPr>
                  <a:t> </a:t>
                </a:r>
                <a:r>
                  <a:rPr lang="en-US" i="1" spc="35" dirty="0">
                    <a:solidFill>
                      <a:schemeClr val="tx1"/>
                    </a:solidFill>
                  </a:rPr>
                  <a:t>R</a:t>
                </a:r>
                <a:r>
                  <a:rPr lang="en-US" spc="-5" dirty="0">
                    <a:solidFill>
                      <a:schemeClr val="tx1"/>
                    </a:solidFill>
                  </a:rPr>
                  <a:t>,</a:t>
                </a:r>
                <a:r>
                  <a:rPr lang="en-US" spc="-85" dirty="0">
                    <a:solidFill>
                      <a:schemeClr val="tx1"/>
                    </a:solidFill>
                  </a:rPr>
                  <a:t> </a:t>
                </a:r>
                <a:r>
                  <a:rPr lang="en-US" i="1" spc="-5" dirty="0">
                    <a:solidFill>
                      <a:schemeClr val="tx1"/>
                    </a:solidFill>
                  </a:rPr>
                  <a:t>c</a:t>
                </a:r>
                <a:r>
                  <a:rPr lang="en-US" i="1" spc="-10" dirty="0">
                    <a:solidFill>
                      <a:schemeClr val="tx1"/>
                    </a:solidFill>
                  </a:rPr>
                  <a:t> </a:t>
                </a:r>
                <a:r>
                  <a:rPr lang="en-US" spc="-25" dirty="0">
                    <a:solidFill>
                      <a:schemeClr val="tx1"/>
                    </a:solidFill>
                  </a:rPr>
                  <a:t>+</a:t>
                </a:r>
                <a:r>
                  <a:rPr lang="en-US" spc="-15" dirty="0">
                    <a:solidFill>
                      <a:schemeClr val="tx1"/>
                    </a:solidFill>
                  </a:rPr>
                  <a:t> </a:t>
                </a:r>
                <a:r>
                  <a:rPr lang="en-US" i="1" spc="35" dirty="0">
                    <a:solidFill>
                      <a:schemeClr val="tx1"/>
                    </a:solidFill>
                  </a:rPr>
                  <a:t>R</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𝐹</m:t>
                          </m:r>
                        </m:e>
                        <m:sup>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e>
                              </m:d>
                            </m:e>
                            <m:sup>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e>
                      </m:nary>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num>
                            <m:den>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+1</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e>
                      </m:nary>
                      <m:r>
                        <a:rPr lang="en-US" b="0" i="1" smtClean="0">
                          <a:solidFill>
                            <a:schemeClr val="tx1"/>
                          </a:solidFill>
                          <a:latin typeface="Cambria Math" panose="02040503050406030204" pitchFamily="18" charset="0"/>
                        </a:rPr>
                        <m:t> (</m:t>
                      </m:r>
                      <m:r>
                        <m:rPr>
                          <m:nor/>
                        </m:rPr>
                        <a:rPr lang="en-US" i="1" spc="-10" dirty="0">
                          <a:solidFill>
                            <a:schemeClr val="tx1"/>
                          </a:solidFill>
                        </a:rPr>
                        <m:t>A</m:t>
                      </m:r>
                      <m:r>
                        <m:rPr>
                          <m:nor/>
                        </m:rPr>
                        <a:rPr lang="en-US" i="1" spc="15" dirty="0">
                          <a:solidFill>
                            <a:schemeClr val="tx1"/>
                          </a:solidFill>
                        </a:rPr>
                        <m:t> </m:t>
                      </m:r>
                      <m:r>
                        <m:rPr>
                          <m:nor/>
                        </m:rPr>
                        <a:rPr lang="en-US" spc="-10" dirty="0">
                          <a:solidFill>
                            <a:schemeClr val="tx1"/>
                          </a:solidFill>
                        </a:rPr>
                        <m:t>an</m:t>
                      </m:r>
                      <m:r>
                        <m:rPr>
                          <m:nor/>
                        </m:rPr>
                        <a:rPr lang="en-US" spc="-5" dirty="0">
                          <a:solidFill>
                            <a:schemeClr val="tx1"/>
                          </a:solidFill>
                        </a:rPr>
                        <m:t>y</m:t>
                      </m:r>
                      <m:r>
                        <m:rPr>
                          <m:nor/>
                        </m:rPr>
                        <a:rPr lang="en-US" spc="-5" dirty="0">
                          <a:solidFill>
                            <a:schemeClr val="tx1"/>
                          </a:solidFill>
                        </a:rPr>
                        <m:t> </m:t>
                      </m:r>
                      <m:r>
                        <m:rPr>
                          <m:nor/>
                        </m:rPr>
                        <a:rPr lang="en-US" spc="-10" dirty="0">
                          <a:solidFill>
                            <a:schemeClr val="tx1"/>
                          </a:solidFill>
                        </a:rPr>
                        <m:t>constan</m:t>
                      </m:r>
                      <m:r>
                        <m:rPr>
                          <m:nor/>
                        </m:rPr>
                        <a:rPr lang="en-US" spc="-5" dirty="0">
                          <a:solidFill>
                            <a:schemeClr val="tx1"/>
                          </a:solidFill>
                        </a:rPr>
                        <m:t>t</m:t>
                      </m:r>
                      <m:r>
                        <m:rPr>
                          <m:nor/>
                        </m:rPr>
                        <a:rPr lang="en-US" spc="-5" dirty="0">
                          <a:solidFill>
                            <a:schemeClr val="tx1"/>
                          </a:solidFill>
                        </a:rPr>
                        <m:t>)</m:t>
                      </m:r>
                    </m:oMath>
                  </m:oMathPara>
                </a14:m>
                <a:endParaRPr lang="en-US" dirty="0">
                  <a:solidFill>
                    <a:schemeClr val="tx1"/>
                  </a:solidFill>
                </a:endParaRPr>
              </a:p>
              <a:p>
                <a:pPr marL="0" marR="5080" indent="0" algn="just">
                  <a:lnSpc>
                    <a:spcPct val="100000"/>
                  </a:lnSpc>
                  <a:buNone/>
                </a:pPr>
                <a:r>
                  <a:rPr lang="en-US" spc="-15" dirty="0">
                    <a:latin typeface="Times New Roman"/>
                    <a:cs typeface="Times New Roman"/>
                  </a:rPr>
                  <a:t>Fo</a:t>
                </a:r>
                <a:r>
                  <a:rPr lang="en-US" spc="-5" dirty="0">
                    <a:latin typeface="Times New Roman"/>
                    <a:cs typeface="Times New Roman"/>
                  </a:rPr>
                  <a:t>r </a:t>
                </a:r>
                <a:r>
                  <a:rPr lang="en-US" spc="-10" dirty="0">
                    <a:latin typeface="Times New Roman"/>
                    <a:cs typeface="Times New Roman"/>
                  </a:rPr>
                  <a:t>bot</a:t>
                </a:r>
                <a:r>
                  <a:rPr lang="en-US" spc="-5" dirty="0">
                    <a:latin typeface="Times New Roman"/>
                    <a:cs typeface="Times New Roman"/>
                  </a:rPr>
                  <a:t>h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derivativ</a:t>
                </a:r>
                <a:r>
                  <a:rPr lang="en-US" spc="-5" dirty="0">
                    <a:latin typeface="Times New Roman"/>
                    <a:cs typeface="Times New Roman"/>
                  </a:rPr>
                  <a:t>e s</a:t>
                </a:r>
                <a:r>
                  <a:rPr lang="en-US" spc="-10" dirty="0">
                    <a:latin typeface="Times New Roman"/>
                    <a:cs typeface="Times New Roman"/>
                  </a:rPr>
                  <a:t>erie</a:t>
                </a:r>
                <a:r>
                  <a:rPr lang="en-US" spc="-5" dirty="0">
                    <a:latin typeface="Times New Roman"/>
                    <a:cs typeface="Times New Roman"/>
                  </a:rPr>
                  <a:t>s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th</a:t>
                </a:r>
                <a:r>
                  <a:rPr lang="en-US" spc="-5" dirty="0">
                    <a:latin typeface="Times New Roman"/>
                    <a:cs typeface="Times New Roman"/>
                  </a:rPr>
                  <a:t>e i</a:t>
                </a:r>
                <a:r>
                  <a:rPr lang="en-US" spc="-10" dirty="0">
                    <a:latin typeface="Times New Roman"/>
                    <a:cs typeface="Times New Roman"/>
                  </a:rPr>
                  <a:t>ntegra</a:t>
                </a:r>
                <a:r>
                  <a:rPr lang="en-US" spc="-5" dirty="0">
                    <a:latin typeface="Times New Roman"/>
                    <a:cs typeface="Times New Roman"/>
                  </a:rPr>
                  <a:t>l </a:t>
                </a:r>
                <a:r>
                  <a:rPr lang="en-US" spc="-10" dirty="0">
                    <a:latin typeface="Times New Roman"/>
                    <a:cs typeface="Times New Roman"/>
                  </a:rPr>
                  <a:t>serie</a:t>
                </a:r>
                <a:r>
                  <a:rPr lang="en-US" spc="-5" dirty="0">
                    <a:latin typeface="Times New Roman"/>
                    <a:cs typeface="Times New Roman"/>
                  </a:rPr>
                  <a:t>s, </a:t>
                </a:r>
                <a:r>
                  <a:rPr lang="en-US" spc="-10" dirty="0">
                    <a:latin typeface="Times New Roman"/>
                    <a:cs typeface="Times New Roman"/>
                  </a:rPr>
                  <a:t>th</a:t>
                </a:r>
                <a:r>
                  <a:rPr lang="en-US" spc="-5" dirty="0">
                    <a:latin typeface="Times New Roman"/>
                    <a:cs typeface="Times New Roman"/>
                  </a:rPr>
                  <a:t>e r</a:t>
                </a:r>
                <a:r>
                  <a:rPr lang="en-US" spc="-10" dirty="0">
                    <a:latin typeface="Times New Roman"/>
                    <a:cs typeface="Times New Roman"/>
                  </a:rPr>
                  <a:t>adiu</a:t>
                </a:r>
                <a:r>
                  <a:rPr lang="en-US" spc="-5" dirty="0">
                    <a:latin typeface="Times New Roman"/>
                    <a:cs typeface="Times New Roman"/>
                  </a:rPr>
                  <a:t>s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convergenc</a:t>
                </a:r>
                <a:r>
                  <a:rPr lang="en-US" spc="-5" dirty="0">
                    <a:latin typeface="Times New Roman"/>
                    <a:cs typeface="Times New Roman"/>
                  </a:rPr>
                  <a:t>e </a:t>
                </a:r>
                <a:r>
                  <a:rPr lang="en-US" spc="-10" dirty="0">
                    <a:latin typeface="Times New Roman"/>
                    <a:cs typeface="Times New Roman"/>
                  </a:rPr>
                  <a:t>is </a:t>
                </a:r>
                <a:r>
                  <a:rPr lang="en-US" i="1" spc="35" dirty="0">
                    <a:latin typeface="Times New Roman"/>
                    <a:cs typeface="Times New Roman"/>
                  </a:rPr>
                  <a:t>R </a:t>
                </a:r>
                <a:r>
                  <a:rPr lang="en-US" spc="35" dirty="0">
                    <a:latin typeface="Times New Roman"/>
                    <a:cs typeface="Times New Roman"/>
                  </a:rPr>
                  <a:t>too</a:t>
                </a:r>
                <a:r>
                  <a:rPr lang="en-US" sz="2400" spc="-5" dirty="0">
                    <a:latin typeface="Times New Roman"/>
                    <a:cs typeface="Times New Roman"/>
                  </a:rPr>
                  <a:t>.</a:t>
                </a: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466492"/>
              </a:xfrm>
              <a:blipFill rotWithShape="0">
                <a:blip r:embed="rId2"/>
                <a:stretch>
                  <a:fillRect l="-677" t="-955" r="-677" b="-3683"/>
                </a:stretch>
              </a:blipFill>
            </p:spPr>
            <p:txBody>
              <a:bodyPr/>
              <a:lstStyle/>
              <a:p>
                <a:r>
                  <a:rPr lang="en-US">
                    <a:noFill/>
                  </a:rPr>
                  <a:t> </a:t>
                </a:r>
              </a:p>
            </p:txBody>
          </p:sp>
        </mc:Fallback>
      </mc:AlternateContent>
    </p:spTree>
    <p:extLst>
      <p:ext uri="{BB962C8B-B14F-4D97-AF65-F5344CB8AC3E}">
        <p14:creationId xmlns:p14="http://schemas.microsoft.com/office/powerpoint/2010/main" val="254889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10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647063"/>
              </a:xfrm>
            </p:spPr>
            <p:txBody>
              <a:bodyPr>
                <a:noAutofit/>
              </a:bodyPr>
              <a:lstStyle/>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95" dirty="0">
                    <a:solidFill>
                      <a:schemeClr val="tx1"/>
                    </a:solidFill>
                  </a:rPr>
                  <a:t>Provin</a:t>
                </a:r>
                <a:r>
                  <a:rPr lang="en-US" b="1" spc="-105" dirty="0">
                    <a:solidFill>
                      <a:schemeClr val="tx1"/>
                    </a:solidFill>
                  </a:rPr>
                  <a:t>g Convergenc</a:t>
                </a:r>
                <a:r>
                  <a:rPr lang="en-US" b="1" spc="-95" dirty="0">
                    <a:solidFill>
                      <a:schemeClr val="tx1"/>
                    </a:solidFill>
                  </a:rPr>
                  <a:t>e  </a:t>
                </a:r>
                <a:r>
                  <a:rPr lang="en-US" spc="-15" dirty="0">
                    <a:solidFill>
                      <a:schemeClr val="tx1"/>
                    </a:solidFill>
                  </a:rPr>
                  <a:t>Le</a:t>
                </a:r>
                <a:r>
                  <a:rPr lang="en-US" spc="-5" dirty="0">
                    <a:solidFill>
                      <a:schemeClr val="tx1"/>
                    </a:solidFill>
                  </a:rPr>
                  <a:t>t </a:t>
                </a:r>
                <a:r>
                  <a:rPr lang="en-US" i="1" spc="-5" dirty="0">
                    <a:solidFill>
                      <a:schemeClr val="tx1"/>
                    </a:solidFill>
                  </a:rPr>
                  <a:t>a</a:t>
                </a:r>
                <a:r>
                  <a:rPr lang="en-US" i="1" spc="-7" baseline="-11111" dirty="0">
                    <a:solidFill>
                      <a:schemeClr val="tx1"/>
                    </a:solidFill>
                  </a:rPr>
                  <a:t>n</a:t>
                </a:r>
                <a:r>
                  <a:rPr lang="en-US" i="1" spc="7" baseline="-11111" dirty="0">
                    <a:solidFill>
                      <a:schemeClr val="tx1"/>
                    </a:solidFill>
                  </a:rPr>
                  <a:t> </a:t>
                </a:r>
                <a:r>
                  <a:rPr lang="en-US" spc="-25" dirty="0">
                    <a:solidFill>
                      <a:schemeClr val="tx1"/>
                    </a:solidFill>
                  </a:rPr>
                  <a:t>=</a:t>
                </a:r>
                <a:r>
                  <a:rPr lang="en-US" spc="-90" dirty="0">
                    <a:solidFill>
                      <a:schemeClr val="tx1"/>
                    </a:solidFill>
                  </a:rPr>
                  <a:t> </a:t>
                </a:r>
                <a14:m>
                  <m:oMath xmlns:m="http://schemas.openxmlformats.org/officeDocument/2006/math">
                    <m:f>
                      <m:fPr>
                        <m:ctrlPr>
                          <a:rPr lang="en-US" i="1" spc="-90" smtClean="0">
                            <a:solidFill>
                              <a:schemeClr val="tx1"/>
                            </a:solidFill>
                            <a:latin typeface="Cambria Math" panose="02040503050406030204" pitchFamily="18" charset="0"/>
                            <a:cs typeface="Lucida Sans Unicode"/>
                          </a:rPr>
                        </m:ctrlPr>
                      </m:fPr>
                      <m:num>
                        <m:r>
                          <a:rPr lang="en-US" b="0" i="1" spc="-90" smtClean="0">
                            <a:solidFill>
                              <a:schemeClr val="tx1"/>
                            </a:solidFill>
                            <a:latin typeface="Cambria Math" panose="02040503050406030204" pitchFamily="18" charset="0"/>
                            <a:cs typeface="Lucida Sans Unicode"/>
                          </a:rPr>
                          <m:t>𝑛</m:t>
                        </m:r>
                        <m:r>
                          <a:rPr lang="en-US" b="0" i="1" spc="-90" smtClean="0">
                            <a:solidFill>
                              <a:schemeClr val="tx1"/>
                            </a:solidFill>
                            <a:latin typeface="Cambria Math" charset="0"/>
                            <a:cs typeface="Lucida Sans Unicode"/>
                          </a:rPr>
                          <m:t> </m:t>
                        </m:r>
                        <m:r>
                          <a:rPr lang="en-US" b="0" i="1" spc="-90" smtClean="0">
                            <a:solidFill>
                              <a:schemeClr val="tx1"/>
                            </a:solidFill>
                            <a:latin typeface="Cambria Math" panose="02040503050406030204" pitchFamily="18" charset="0"/>
                            <a:cs typeface="Lucida Sans Unicode"/>
                          </a:rPr>
                          <m:t>+</m:t>
                        </m:r>
                        <m:r>
                          <a:rPr lang="en-US" b="0" i="1" spc="-90" smtClean="0">
                            <a:solidFill>
                              <a:schemeClr val="tx1"/>
                            </a:solidFill>
                            <a:latin typeface="Cambria Math" charset="0"/>
                            <a:cs typeface="Lucida Sans Unicode"/>
                          </a:rPr>
                          <m:t> </m:t>
                        </m:r>
                        <m:r>
                          <a:rPr lang="en-US" b="0" i="1" spc="-90" smtClean="0">
                            <a:solidFill>
                              <a:schemeClr val="tx1"/>
                            </a:solidFill>
                            <a:latin typeface="Cambria Math" panose="02040503050406030204" pitchFamily="18" charset="0"/>
                            <a:cs typeface="Lucida Sans Unicode"/>
                          </a:rPr>
                          <m:t>4</m:t>
                        </m:r>
                      </m:num>
                      <m:den>
                        <m:r>
                          <a:rPr lang="en-US" b="0" i="1" spc="-90" smtClean="0">
                            <a:solidFill>
                              <a:schemeClr val="tx1"/>
                            </a:solidFill>
                            <a:latin typeface="Cambria Math" panose="02040503050406030204" pitchFamily="18" charset="0"/>
                            <a:cs typeface="Lucida Sans Unicode"/>
                          </a:rPr>
                          <m:t>𝑛</m:t>
                        </m:r>
                        <m:r>
                          <a:rPr lang="en-US" b="0" i="1" spc="-90" smtClean="0">
                            <a:solidFill>
                              <a:schemeClr val="tx1"/>
                            </a:solidFill>
                            <a:latin typeface="Cambria Math" charset="0"/>
                            <a:cs typeface="Lucida Sans Unicode"/>
                          </a:rPr>
                          <m:t> </m:t>
                        </m:r>
                        <m:r>
                          <a:rPr lang="en-US" b="0" i="1" spc="-90" smtClean="0">
                            <a:solidFill>
                              <a:schemeClr val="tx1"/>
                            </a:solidFill>
                            <a:latin typeface="Cambria Math" panose="02040503050406030204" pitchFamily="18" charset="0"/>
                            <a:cs typeface="Lucida Sans Unicode"/>
                          </a:rPr>
                          <m:t>+</m:t>
                        </m:r>
                        <m:r>
                          <a:rPr lang="en-US" b="0" i="1" spc="-90" smtClean="0">
                            <a:solidFill>
                              <a:schemeClr val="tx1"/>
                            </a:solidFill>
                            <a:latin typeface="Cambria Math" charset="0"/>
                            <a:cs typeface="Lucida Sans Unicode"/>
                          </a:rPr>
                          <m:t> </m:t>
                        </m:r>
                        <m:r>
                          <a:rPr lang="en-US" b="0" i="1" spc="-90" smtClean="0">
                            <a:solidFill>
                              <a:schemeClr val="tx1"/>
                            </a:solidFill>
                            <a:latin typeface="Cambria Math" panose="02040503050406030204" pitchFamily="18" charset="0"/>
                            <a:cs typeface="Lucida Sans Unicode"/>
                          </a:rPr>
                          <m:t>1</m:t>
                        </m:r>
                      </m:den>
                    </m:f>
                  </m:oMath>
                </a14:m>
                <a:r>
                  <a:rPr lang="en-US" spc="-202" baseline="-38888" dirty="0">
                    <a:solidFill>
                      <a:schemeClr val="tx1"/>
                    </a:solidFill>
                  </a:rPr>
                  <a:t> </a:t>
                </a:r>
                <a:r>
                  <a:rPr lang="en-US" spc="-5" dirty="0">
                    <a:solidFill>
                      <a:schemeClr val="tx1"/>
                    </a:solidFill>
                  </a:rPr>
                  <a:t>. </a:t>
                </a:r>
                <a:r>
                  <a:rPr lang="en-US" spc="-10" dirty="0">
                    <a:solidFill>
                      <a:schemeClr val="tx1"/>
                    </a:solidFill>
                  </a:rPr>
                  <a:t>Prov</a:t>
                </a:r>
                <a:r>
                  <a:rPr lang="en-US" spc="-5" dirty="0">
                    <a:solidFill>
                      <a:schemeClr val="tx1"/>
                    </a:solidFill>
                  </a:rPr>
                  <a:t>e </a:t>
                </a:r>
                <a:r>
                  <a:rPr lang="en-US" spc="-10" dirty="0">
                    <a:solidFill>
                      <a:schemeClr val="tx1"/>
                    </a:solidFill>
                  </a:rPr>
                  <a:t>tha</a:t>
                </a:r>
                <a:r>
                  <a:rPr lang="en-US" spc="-5" dirty="0">
                    <a:solidFill>
                      <a:schemeClr val="tx1"/>
                    </a:solidFill>
                  </a:rPr>
                  <a:t>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=1.</m:t>
                        </m:r>
                      </m:e>
                    </m:func>
                  </m:oMath>
                </a14:m>
                <a:endParaRPr lang="en-US" spc="-5" dirty="0">
                  <a:solidFill>
                    <a:schemeClr val="tx1"/>
                  </a:solidFill>
                </a:endParaRPr>
              </a:p>
              <a:p>
                <a:pPr marL="0" marR="5080" indent="0" algn="just">
                  <a:lnSpc>
                    <a:spcPct val="100000"/>
                  </a:lnSpc>
                  <a:buNone/>
                </a:pPr>
                <a:r>
                  <a:rPr lang="en-US" b="1" spc="-5" dirty="0">
                    <a:solidFill>
                      <a:schemeClr val="tx1"/>
                    </a:solidFill>
                  </a:rPr>
                  <a:t>Solution</a:t>
                </a:r>
                <a:r>
                  <a:rPr lang="en-US" spc="-5" dirty="0">
                    <a:solidFill>
                      <a:schemeClr val="tx1"/>
                    </a:solidFill>
                  </a:rPr>
                  <a:t> </a:t>
                </a:r>
                <a:r>
                  <a:rPr lang="en-US" spc="-10" dirty="0">
                    <a:solidFill>
                      <a:schemeClr val="tx1"/>
                    </a:solidFill>
                  </a:rPr>
                  <a:t>The</a:t>
                </a:r>
                <a:r>
                  <a:rPr lang="en-US" spc="-5" dirty="0">
                    <a:solidFill>
                      <a:schemeClr val="tx1"/>
                    </a:solidFill>
                  </a:rPr>
                  <a:t> definition requires </a:t>
                </a:r>
                <a:r>
                  <a:rPr lang="en-US" spc="-10" dirty="0">
                    <a:solidFill>
                      <a:schemeClr val="tx1"/>
                    </a:solidFill>
                  </a:rPr>
                  <a:t>u</a:t>
                </a:r>
                <a:r>
                  <a:rPr lang="en-US" spc="-5" dirty="0">
                    <a:solidFill>
                      <a:schemeClr val="tx1"/>
                    </a:solidFill>
                  </a:rPr>
                  <a:t>s to find, for every </a:t>
                </a:r>
                <a:r>
                  <a:rPr lang="en-US" i="1" spc="20" dirty="0">
                    <a:solidFill>
                      <a:schemeClr val="tx1"/>
                    </a:solidFill>
                  </a:rPr>
                  <a:t>E</a:t>
                </a:r>
                <a:r>
                  <a:rPr lang="en-US" i="1" dirty="0">
                    <a:solidFill>
                      <a:schemeClr val="tx1"/>
                    </a:solidFill>
                  </a:rPr>
                  <a:t> </a:t>
                </a:r>
                <a:r>
                  <a:rPr lang="en-US" i="1" spc="-25"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 a </a:t>
                </a:r>
                <a:r>
                  <a:rPr lang="en-US" spc="-15" dirty="0">
                    <a:solidFill>
                      <a:schemeClr val="tx1"/>
                    </a:solidFill>
                  </a:rPr>
                  <a:t>numbe</a:t>
                </a:r>
                <a:r>
                  <a:rPr lang="en-US" spc="-5" dirty="0">
                    <a:solidFill>
                      <a:schemeClr val="tx1"/>
                    </a:solidFill>
                  </a:rPr>
                  <a:t>r</a:t>
                </a:r>
                <a:r>
                  <a:rPr lang="en-US" spc="65" dirty="0">
                    <a:solidFill>
                      <a:schemeClr val="tx1"/>
                    </a:solidFill>
                  </a:rPr>
                  <a:t> </a:t>
                </a:r>
                <a:r>
                  <a:rPr lang="en-US" i="1" spc="-10" dirty="0">
                    <a:solidFill>
                      <a:schemeClr val="tx1"/>
                    </a:solidFill>
                  </a:rPr>
                  <a:t>M</a:t>
                </a:r>
                <a:r>
                  <a:rPr lang="en-US" i="1" spc="80" dirty="0">
                    <a:solidFill>
                      <a:schemeClr val="tx1"/>
                    </a:solidFill>
                  </a:rPr>
                  <a:t> </a:t>
                </a:r>
                <a:r>
                  <a:rPr lang="en-US" spc="-10" dirty="0">
                    <a:solidFill>
                      <a:schemeClr val="tx1"/>
                    </a:solidFill>
                  </a:rPr>
                  <a:t>suc</a:t>
                </a:r>
                <a:r>
                  <a:rPr lang="en-US" spc="-5" dirty="0">
                    <a:solidFill>
                      <a:schemeClr val="tx1"/>
                    </a:solidFill>
                  </a:rPr>
                  <a:t>h </a:t>
                </a:r>
                <a:r>
                  <a:rPr lang="en-US" spc="-10" dirty="0">
                    <a:solidFill>
                      <a:schemeClr val="tx1"/>
                    </a:solidFill>
                  </a:rPr>
                  <a:t>that</a:t>
                </a:r>
                <a:endParaRPr lang="en-US" dirty="0">
                  <a:solidFill>
                    <a:schemeClr val="tx1"/>
                  </a:solidFill>
                </a:endParaRPr>
              </a:p>
              <a:p>
                <a:pPr marL="0" marR="5080" indent="0" algn="just">
                  <a:lnSpc>
                    <a:spcPct val="100000"/>
                  </a:lnSpc>
                  <a:buNone/>
                </a:pPr>
                <a:r>
                  <a:rPr lang="en-US" spc="-95" dirty="0">
                    <a:solidFill>
                      <a:schemeClr val="tx1"/>
                    </a:solidFill>
                  </a:rPr>
                  <a:t>| </a:t>
                </a:r>
                <a:r>
                  <a:rPr lang="en-US" i="1" spc="-5" dirty="0">
                    <a:solidFill>
                      <a:schemeClr val="tx1"/>
                    </a:solidFill>
                  </a:rPr>
                  <a:t>a</a:t>
                </a:r>
                <a:r>
                  <a:rPr lang="en-US" i="1" spc="-7" baseline="-11111" dirty="0">
                    <a:solidFill>
                      <a:schemeClr val="tx1"/>
                    </a:solidFill>
                  </a:rPr>
                  <a:t>n </a:t>
                </a:r>
                <a:r>
                  <a:rPr lang="en-US" spc="-185" dirty="0">
                    <a:solidFill>
                      <a:schemeClr val="tx1"/>
                    </a:solidFill>
                  </a:rPr>
                  <a:t>−</a:t>
                </a:r>
                <a:r>
                  <a:rPr lang="en-US" spc="-95" dirty="0">
                    <a:solidFill>
                      <a:schemeClr val="tx1"/>
                    </a:solidFill>
                  </a:rPr>
                  <a:t> </a:t>
                </a:r>
                <a:r>
                  <a:rPr lang="en-US" spc="-10" dirty="0">
                    <a:solidFill>
                      <a:schemeClr val="tx1"/>
                    </a:solidFill>
                  </a:rPr>
                  <a:t>1</a:t>
                </a:r>
                <a:r>
                  <a:rPr lang="en-US" spc="-90" dirty="0">
                    <a:solidFill>
                      <a:schemeClr val="tx1"/>
                    </a:solidFill>
                  </a:rPr>
                  <a:t>|</a:t>
                </a:r>
                <a:r>
                  <a:rPr lang="en-US" spc="-40" dirty="0">
                    <a:solidFill>
                      <a:schemeClr val="tx1"/>
                    </a:solidFill>
                  </a:rPr>
                  <a:t> </a:t>
                </a:r>
                <a:r>
                  <a:rPr lang="en-US" i="1" spc="250" dirty="0">
                    <a:solidFill>
                      <a:schemeClr val="tx1"/>
                    </a:solidFill>
                  </a:rPr>
                  <a:t>&lt;</a:t>
                </a:r>
                <a:r>
                  <a:rPr lang="en-US" i="1" spc="-30" dirty="0">
                    <a:solidFill>
                      <a:schemeClr val="tx1"/>
                    </a:solidFill>
                  </a:rPr>
                  <a:t>E</a:t>
                </a:r>
                <a:r>
                  <a:rPr lang="en-US" i="1" spc="-5" dirty="0">
                    <a:solidFill>
                      <a:schemeClr val="tx1"/>
                    </a:solidFill>
                  </a:rPr>
                  <a:t> </a:t>
                </a:r>
                <a:r>
                  <a:rPr lang="en-US" spc="-5" dirty="0">
                    <a:solidFill>
                      <a:schemeClr val="tx1"/>
                    </a:solidFill>
                  </a:rPr>
                  <a:t>for </a:t>
                </a:r>
                <a:r>
                  <a:rPr lang="en-US" spc="-10" dirty="0">
                    <a:solidFill>
                      <a:schemeClr val="tx1"/>
                    </a:solidFill>
                  </a:rPr>
                  <a:t>a</a:t>
                </a:r>
                <a:r>
                  <a:rPr lang="en-US" spc="-5" dirty="0">
                    <a:solidFill>
                      <a:schemeClr val="tx1"/>
                    </a:solidFill>
                  </a:rPr>
                  <a:t>ll </a:t>
                </a:r>
                <a:r>
                  <a:rPr lang="en-US" i="1" spc="-5" dirty="0">
                    <a:solidFill>
                      <a:schemeClr val="tx1"/>
                    </a:solidFill>
                  </a:rPr>
                  <a:t>n</a:t>
                </a:r>
                <a:r>
                  <a:rPr lang="en-US" i="1" spc="70" dirty="0">
                    <a:solidFill>
                      <a:schemeClr val="tx1"/>
                    </a:solidFill>
                  </a:rPr>
                  <a:t> </a:t>
                </a:r>
                <a:r>
                  <a:rPr lang="en-US" i="1" spc="190" dirty="0">
                    <a:solidFill>
                      <a:schemeClr val="tx1"/>
                    </a:solidFill>
                  </a:rPr>
                  <a:t>&gt;</a:t>
                </a:r>
                <a:r>
                  <a:rPr lang="en-US" i="1" spc="60" dirty="0">
                    <a:solidFill>
                      <a:schemeClr val="tx1"/>
                    </a:solidFill>
                  </a:rPr>
                  <a:t> </a:t>
                </a:r>
                <a:r>
                  <a:rPr lang="en-US" i="1" spc="-10" dirty="0">
                    <a:solidFill>
                      <a:schemeClr val="tx1"/>
                    </a:solidFill>
                  </a:rPr>
                  <a:t>M. </a:t>
                </a:r>
                <a:r>
                  <a:rPr lang="en-US" spc="-15" dirty="0">
                    <a:solidFill>
                      <a:schemeClr val="tx1"/>
                    </a:solidFill>
                  </a:rPr>
                  <a:t>W</a:t>
                </a:r>
                <a:r>
                  <a:rPr lang="en-US" spc="-5" dirty="0">
                    <a:solidFill>
                      <a:schemeClr val="tx1"/>
                    </a:solidFill>
                  </a:rPr>
                  <a:t>e </a:t>
                </a:r>
                <a:r>
                  <a:rPr lang="en-US" spc="-10" dirty="0">
                    <a:solidFill>
                      <a:schemeClr val="tx1"/>
                    </a:solidFill>
                  </a:rPr>
                  <a:t>have</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cs typeface="Times New Roman"/>
                            </a:rPr>
                          </m:ctrlPr>
                        </m:dPr>
                        <m:e>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𝑛</m:t>
                              </m:r>
                            </m:sub>
                          </m:sSub>
                          <m:r>
                            <a:rPr lang="en-US" b="0" i="1" smtClean="0">
                              <a:solidFill>
                                <a:schemeClr val="tx1"/>
                              </a:solidFill>
                              <a:latin typeface="Cambria Math" panose="02040503050406030204" pitchFamily="18" charset="0"/>
                              <a:cs typeface="Times New Roman"/>
                            </a:rPr>
                            <m:t>−1</m:t>
                          </m:r>
                        </m:e>
                      </m:d>
                      <m:r>
                        <a:rPr lang="en-US" b="0" i="0"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+4</m:t>
                          </m:r>
                        </m:num>
                        <m:den>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−1=</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den>
                      </m:f>
                    </m:oMath>
                  </m:oMathPara>
                </a14:m>
                <a:endParaRPr lang="en-US" b="0" dirty="0">
                  <a:solidFill>
                    <a:schemeClr val="tx1"/>
                  </a:solidFill>
                </a:endParaRPr>
              </a:p>
              <a:p>
                <a:pPr marL="0" marR="5080" indent="0" algn="just">
                  <a:lnSpc>
                    <a:spcPct val="100000"/>
                  </a:lnSpc>
                  <a:buNone/>
                </a:pPr>
                <a:r>
                  <a:rPr lang="en-US" spc="-10" dirty="0">
                    <a:solidFill>
                      <a:schemeClr val="tx1"/>
                    </a:solidFill>
                  </a:rPr>
                  <a:t>Therefore</a:t>
                </a:r>
                <a:r>
                  <a:rPr lang="en-US" spc="-5" dirty="0">
                    <a:solidFill>
                      <a:schemeClr val="tx1"/>
                    </a:solidFill>
                  </a:rPr>
                  <a:t>, </a:t>
                </a:r>
                <a:r>
                  <a:rPr lang="en-US" spc="-95" dirty="0">
                    <a:solidFill>
                      <a:schemeClr val="tx1"/>
                    </a:solidFill>
                  </a:rPr>
                  <a:t>| </a:t>
                </a:r>
                <a:r>
                  <a:rPr lang="en-US" i="1" spc="-5" dirty="0">
                    <a:solidFill>
                      <a:schemeClr val="tx1"/>
                    </a:solidFill>
                  </a:rPr>
                  <a:t>a</a:t>
                </a:r>
                <a:r>
                  <a:rPr lang="en-US" i="1" spc="-7" baseline="-11111" dirty="0">
                    <a:solidFill>
                      <a:schemeClr val="tx1"/>
                    </a:solidFill>
                  </a:rPr>
                  <a:t>n </a:t>
                </a:r>
                <a:r>
                  <a:rPr lang="en-US" spc="-185" dirty="0">
                    <a:solidFill>
                      <a:schemeClr val="tx1"/>
                    </a:solidFill>
                  </a:rPr>
                  <a:t>−</a:t>
                </a:r>
                <a:r>
                  <a:rPr lang="en-US" spc="-95" dirty="0">
                    <a:solidFill>
                      <a:schemeClr val="tx1"/>
                    </a:solidFill>
                  </a:rPr>
                  <a:t> </a:t>
                </a:r>
                <a:r>
                  <a:rPr lang="en-US" spc="-10" dirty="0">
                    <a:solidFill>
                      <a:schemeClr val="tx1"/>
                    </a:solidFill>
                  </a:rPr>
                  <a:t>1</a:t>
                </a:r>
                <a:r>
                  <a:rPr lang="en-US" spc="-90" dirty="0">
                    <a:solidFill>
                      <a:schemeClr val="tx1"/>
                    </a:solidFill>
                  </a:rPr>
                  <a:t>|</a:t>
                </a:r>
                <a:r>
                  <a:rPr lang="en-US" spc="-40" dirty="0">
                    <a:solidFill>
                      <a:schemeClr val="tx1"/>
                    </a:solidFill>
                  </a:rPr>
                  <a:t> </a:t>
                </a:r>
                <a:r>
                  <a:rPr lang="en-US" i="1" spc="250" dirty="0">
                    <a:solidFill>
                      <a:schemeClr val="tx1"/>
                    </a:solidFill>
                  </a:rPr>
                  <a:t>&lt;</a:t>
                </a:r>
                <a:r>
                  <a:rPr lang="en-US" i="1" spc="-30" dirty="0">
                    <a:solidFill>
                      <a:schemeClr val="tx1"/>
                    </a:solidFill>
                  </a:rPr>
                  <a:t>E</a:t>
                </a:r>
                <a:r>
                  <a:rPr lang="en-US" i="1" spc="25" dirty="0">
                    <a:solidFill>
                      <a:schemeClr val="tx1"/>
                    </a:solidFill>
                  </a:rPr>
                  <a:t> </a:t>
                </a:r>
                <a:r>
                  <a:rPr lang="en-US" spc="-5" dirty="0">
                    <a:solidFill>
                      <a:schemeClr val="tx1"/>
                    </a:solidFill>
                  </a:rPr>
                  <a:t>if</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&lt;</m:t>
                      </m:r>
                      <m:r>
                        <a:rPr lang="en-US" b="0" i="1" smtClean="0">
                          <a:solidFill>
                            <a:schemeClr val="tx1"/>
                          </a:solidFill>
                          <a:latin typeface="Cambria Math" panose="02040503050406030204" pitchFamily="18" charset="0"/>
                          <a:cs typeface="Times New Roman"/>
                        </a:rPr>
                        <m:t>𝐸</m:t>
                      </m:r>
                      <m:r>
                        <a:rPr lang="en-US" b="0" i="1"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or</m:t>
                      </m:r>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&gt;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m:t>
                          </m:r>
                        </m:num>
                        <m:den>
                          <m:r>
                            <a:rPr lang="en-US" b="0" i="1" smtClean="0">
                              <a:solidFill>
                                <a:schemeClr val="tx1"/>
                              </a:solidFill>
                              <a:latin typeface="Cambria Math" panose="02040503050406030204" pitchFamily="18" charset="0"/>
                              <a:cs typeface="Times New Roman"/>
                            </a:rPr>
                            <m:t>𝐸</m:t>
                          </m:r>
                        </m:den>
                      </m:f>
                      <m:r>
                        <a:rPr lang="en-US" b="0" i="1" smtClean="0">
                          <a:solidFill>
                            <a:schemeClr val="tx1"/>
                          </a:solidFill>
                          <a:latin typeface="Cambria Math" panose="02040503050406030204" pitchFamily="18" charset="0"/>
                          <a:cs typeface="Times New Roman"/>
                        </a:rPr>
                        <m:t>−1</m:t>
                      </m:r>
                    </m:oMath>
                  </m:oMathPara>
                </a14:m>
                <a:endParaRPr lang="en-US" dirty="0">
                  <a:solidFill>
                    <a:schemeClr val="tx1"/>
                  </a:solidFill>
                </a:endParaRPr>
              </a:p>
              <a:p>
                <a:pPr marL="0" marR="5080" indent="0" algn="just">
                  <a:lnSpc>
                    <a:spcPct val="100000"/>
                  </a:lnSpc>
                  <a:buNone/>
                </a:pPr>
                <a:r>
                  <a:rPr lang="en-US" spc="-5" dirty="0">
                    <a:solidFill>
                      <a:schemeClr val="tx1"/>
                    </a:solidFill>
                  </a:rPr>
                  <a:t>In other words, </a:t>
                </a:r>
                <a:r>
                  <a:rPr lang="en-US" spc="-95" dirty="0">
                    <a:solidFill>
                      <a:schemeClr val="tx1"/>
                    </a:solidFill>
                  </a:rPr>
                  <a:t>| </a:t>
                </a:r>
                <a:r>
                  <a:rPr lang="en-US" i="1" spc="-5" dirty="0">
                    <a:solidFill>
                      <a:schemeClr val="tx1"/>
                    </a:solidFill>
                  </a:rPr>
                  <a:t>a</a:t>
                </a:r>
                <a:r>
                  <a:rPr lang="en-US" i="1" spc="-7" baseline="-11111" dirty="0">
                    <a:solidFill>
                      <a:schemeClr val="tx1"/>
                    </a:solidFill>
                  </a:rPr>
                  <a:t>n </a:t>
                </a:r>
                <a:r>
                  <a:rPr lang="en-US" spc="-185" dirty="0">
                    <a:solidFill>
                      <a:schemeClr val="tx1"/>
                    </a:solidFill>
                  </a:rPr>
                  <a:t>−</a:t>
                </a:r>
                <a:r>
                  <a:rPr lang="en-US" spc="-95" dirty="0">
                    <a:solidFill>
                      <a:schemeClr val="tx1"/>
                    </a:solidFill>
                  </a:rPr>
                  <a:t> </a:t>
                </a:r>
                <a:r>
                  <a:rPr lang="en-US" spc="-10" dirty="0">
                    <a:solidFill>
                      <a:schemeClr val="tx1"/>
                    </a:solidFill>
                  </a:rPr>
                  <a:t>1</a:t>
                </a:r>
                <a:r>
                  <a:rPr lang="en-US" spc="-90" dirty="0">
                    <a:solidFill>
                      <a:schemeClr val="tx1"/>
                    </a:solidFill>
                  </a:rPr>
                  <a:t>|</a:t>
                </a:r>
                <a:r>
                  <a:rPr lang="en-US" spc="-40" dirty="0">
                    <a:solidFill>
                      <a:schemeClr val="tx1"/>
                    </a:solidFill>
                  </a:rPr>
                  <a:t> </a:t>
                </a:r>
                <a:r>
                  <a:rPr lang="en-US" i="1" spc="250" dirty="0">
                    <a:solidFill>
                      <a:schemeClr val="tx1"/>
                    </a:solidFill>
                  </a:rPr>
                  <a:t>&lt;</a:t>
                </a:r>
                <a:r>
                  <a:rPr lang="en-US" i="1" spc="-30" dirty="0">
                    <a:solidFill>
                      <a:schemeClr val="tx1"/>
                    </a:solidFill>
                  </a:rPr>
                  <a:t>E </a:t>
                </a:r>
                <a:r>
                  <a:rPr lang="en-US" spc="-5" dirty="0">
                    <a:solidFill>
                      <a:schemeClr val="tx1"/>
                    </a:solidFill>
                  </a:rPr>
                  <a:t>for </a:t>
                </a:r>
                <a:r>
                  <a:rPr lang="en-US" spc="-10" dirty="0">
                    <a:solidFill>
                      <a:schemeClr val="tx1"/>
                    </a:solidFill>
                  </a:rPr>
                  <a:t>a</a:t>
                </a:r>
                <a:r>
                  <a:rPr lang="en-US" spc="-5" dirty="0">
                    <a:solidFill>
                      <a:schemeClr val="tx1"/>
                    </a:solidFill>
                  </a:rPr>
                  <a:t>ll </a:t>
                </a:r>
                <a14:m>
                  <m:oMath xmlns:m="http://schemas.openxmlformats.org/officeDocument/2006/math">
                    <m: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cs typeface="Times New Roman"/>
                      </a:rPr>
                      <m:t>&gt;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3</m:t>
                        </m:r>
                      </m:num>
                      <m:den>
                        <m:r>
                          <a:rPr lang="en-US" i="1">
                            <a:solidFill>
                              <a:schemeClr val="tx1"/>
                            </a:solidFill>
                            <a:latin typeface="Cambria Math" panose="02040503050406030204" pitchFamily="18" charset="0"/>
                            <a:cs typeface="Times New Roman"/>
                          </a:rPr>
                          <m:t>𝐸</m:t>
                        </m:r>
                      </m:den>
                    </m:f>
                    <m:r>
                      <a:rPr lang="en-US" i="1">
                        <a:solidFill>
                          <a:schemeClr val="tx1"/>
                        </a:solidFill>
                        <a:latin typeface="Cambria Math" panose="02040503050406030204" pitchFamily="18" charset="0"/>
                        <a:cs typeface="Times New Roman"/>
                      </a:rPr>
                      <m:t>−1</m:t>
                    </m:r>
                  </m:oMath>
                </a14:m>
                <a:r>
                  <a:rPr lang="en-US" spc="-5" dirty="0">
                    <a:solidFill>
                      <a:schemeClr val="tx1"/>
                    </a:solidFill>
                  </a:rPr>
                  <a:t>. </a:t>
                </a:r>
                <a:r>
                  <a:rPr lang="en-US" spc="-10" dirty="0">
                    <a:solidFill>
                      <a:schemeClr val="tx1"/>
                    </a:solidFill>
                  </a:rPr>
                  <a:t>Thi</a:t>
                </a:r>
                <a:r>
                  <a:rPr lang="en-US" spc="-5" dirty="0">
                    <a:solidFill>
                      <a:schemeClr val="tx1"/>
                    </a:solidFill>
                  </a:rPr>
                  <a:t>s </a:t>
                </a:r>
                <a:r>
                  <a:rPr lang="en-US" spc="-10" dirty="0">
                    <a:solidFill>
                      <a:schemeClr val="tx1"/>
                    </a:solidFill>
                  </a:rPr>
                  <a:t>prove</a:t>
                </a:r>
                <a:r>
                  <a:rPr lang="en-US" spc="-5" dirty="0">
                    <a:solidFill>
                      <a:schemeClr val="tx1"/>
                    </a:solidFill>
                  </a:rPr>
                  <a:t>s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=1.</m:t>
                        </m:r>
                      </m:e>
                    </m:func>
                  </m:oMath>
                </a14:m>
                <a:endParaRPr lang="en-US" spc="-5"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647063"/>
              </a:xfrm>
              <a:blipFill rotWithShape="0">
                <a:blip r:embed="rId2"/>
                <a:stretch>
                  <a:fillRect l="-677" t="-7743"/>
                </a:stretch>
              </a:blipFill>
            </p:spPr>
            <p:txBody>
              <a:bodyPr/>
              <a:lstStyle/>
              <a:p>
                <a:r>
                  <a:rPr lang="en-US">
                    <a:noFill/>
                  </a:rPr>
                  <a:t> </a:t>
                </a:r>
              </a:p>
            </p:txBody>
          </p:sp>
        </mc:Fallback>
      </mc:AlternateContent>
    </p:spTree>
    <p:extLst>
      <p:ext uri="{BB962C8B-B14F-4D97-AF65-F5344CB8AC3E}">
        <p14:creationId xmlns:p14="http://schemas.microsoft.com/office/powerpoint/2010/main" val="20844015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13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70" dirty="0">
                    <a:solidFill>
                      <a:schemeClr val="tx1"/>
                    </a:solidFill>
                  </a:rPr>
                  <a:t>Differentiating</a:t>
                </a:r>
                <a:r>
                  <a:rPr lang="en-US" b="1" spc="-5" dirty="0">
                    <a:solidFill>
                      <a:schemeClr val="tx1"/>
                    </a:solidFill>
                  </a:rPr>
                  <a:t> </a:t>
                </a:r>
                <a:r>
                  <a:rPr lang="en-US" b="1" spc="-65" dirty="0">
                    <a:solidFill>
                      <a:schemeClr val="tx1"/>
                    </a:solidFill>
                  </a:rPr>
                  <a:t>a</a:t>
                </a:r>
                <a:r>
                  <a:rPr lang="en-US" b="1" spc="-5" dirty="0">
                    <a:solidFill>
                      <a:schemeClr val="tx1"/>
                    </a:solidFill>
                  </a:rPr>
                  <a:t> </a:t>
                </a:r>
                <a:r>
                  <a:rPr lang="en-US" b="1" spc="-100" dirty="0">
                    <a:solidFill>
                      <a:schemeClr val="tx1"/>
                    </a:solidFill>
                  </a:rPr>
                  <a:t>Power </a:t>
                </a:r>
                <a:r>
                  <a:rPr lang="en-US" b="1" spc="-70" dirty="0">
                    <a:solidFill>
                      <a:schemeClr val="tx1"/>
                    </a:solidFill>
                  </a:rPr>
                  <a:t>Series </a:t>
                </a:r>
                <a:r>
                  <a:rPr lang="en-US" spc="-10" dirty="0">
                    <a:solidFill>
                      <a:schemeClr val="tx1"/>
                    </a:solidFill>
                  </a:rPr>
                  <a:t>Prov</a:t>
                </a:r>
                <a:r>
                  <a:rPr lang="en-US" spc="-5" dirty="0">
                    <a:solidFill>
                      <a:schemeClr val="tx1"/>
                    </a:solidFill>
                  </a:rPr>
                  <a:t>e </a:t>
                </a:r>
                <a:r>
                  <a:rPr lang="en-US" spc="-10" dirty="0">
                    <a:solidFill>
                      <a:schemeClr val="tx1"/>
                    </a:solidFill>
                  </a:rPr>
                  <a:t>tha</a:t>
                </a:r>
                <a:r>
                  <a:rPr lang="en-US" spc="-5" dirty="0">
                    <a:solidFill>
                      <a:schemeClr val="tx1"/>
                    </a:solidFill>
                  </a:rPr>
                  <a:t>t </a:t>
                </a:r>
                <a:r>
                  <a:rPr lang="en-US" spc="-10" dirty="0">
                    <a:solidFill>
                      <a:schemeClr val="tx1"/>
                    </a:solidFill>
                  </a:rPr>
                  <a:t>fo</a:t>
                </a:r>
                <a:r>
                  <a:rPr lang="en-US" spc="-5" dirty="0">
                    <a:solidFill>
                      <a:schemeClr val="tx1"/>
                    </a:solidFill>
                  </a:rPr>
                  <a:t>r </a:t>
                </a:r>
                <a:r>
                  <a:rPr lang="en-US" spc="-190" dirty="0">
                    <a:solidFill>
                      <a:schemeClr val="tx1"/>
                    </a:solidFill>
                  </a:rPr>
                  <a:t>−</a:t>
                </a:r>
                <a:r>
                  <a:rPr lang="en-US" spc="-5" dirty="0">
                    <a:solidFill>
                      <a:schemeClr val="tx1"/>
                    </a:solidFill>
                  </a:rPr>
                  <a:t>1</a:t>
                </a:r>
                <a:r>
                  <a:rPr lang="en-US" spc="25" dirty="0">
                    <a:solidFill>
                      <a:schemeClr val="tx1"/>
                    </a:solidFill>
                  </a:rPr>
                  <a:t> </a:t>
                </a:r>
                <a:r>
                  <a:rPr lang="en-US" i="1" spc="190" dirty="0">
                    <a:solidFill>
                      <a:schemeClr val="tx1"/>
                    </a:solidFill>
                  </a:rPr>
                  <a:t>&lt;</a:t>
                </a:r>
                <a:r>
                  <a:rPr lang="en-US" i="1" spc="25" dirty="0">
                    <a:solidFill>
                      <a:schemeClr val="tx1"/>
                    </a:solidFill>
                  </a:rPr>
                  <a:t> </a:t>
                </a:r>
                <a:r>
                  <a:rPr lang="en-US" i="1" spc="-5" dirty="0">
                    <a:solidFill>
                      <a:schemeClr val="tx1"/>
                    </a:solidFill>
                  </a:rPr>
                  <a:t>x</a:t>
                </a:r>
                <a:r>
                  <a:rPr lang="en-US" i="1" spc="114" dirty="0">
                    <a:solidFill>
                      <a:schemeClr val="tx1"/>
                    </a:solidFill>
                  </a:rPr>
                  <a:t> </a:t>
                </a:r>
                <a:r>
                  <a:rPr lang="en-US" i="1" spc="190" dirty="0">
                    <a:solidFill>
                      <a:schemeClr val="tx1"/>
                    </a:solidFill>
                  </a:rPr>
                  <a:t>&lt;</a:t>
                </a:r>
                <a:r>
                  <a:rPr lang="en-US" i="1" spc="-5" dirty="0">
                    <a:solidFill>
                      <a:schemeClr val="tx1"/>
                    </a:solidFill>
                  </a:rPr>
                  <a:t> </a:t>
                </a:r>
                <a:r>
                  <a:rPr lang="en-US" spc="-10" dirty="0">
                    <a:solidFill>
                      <a:schemeClr val="tx1"/>
                    </a:solidFill>
                  </a:rPr>
                  <a:t>1</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Arial"/>
                            </a:rPr>
                          </m:ctrlPr>
                        </m:fPr>
                        <m:num>
                          <m:r>
                            <a:rPr lang="en-US" b="0" i="1" smtClean="0">
                              <a:solidFill>
                                <a:schemeClr val="tx1"/>
                              </a:solidFill>
                              <a:latin typeface="Cambria Math" panose="02040503050406030204" pitchFamily="18" charset="0"/>
                              <a:cs typeface="Arial"/>
                            </a:rPr>
                            <m:t>1</m:t>
                          </m:r>
                        </m:num>
                        <m:den>
                          <m:sSup>
                            <m:sSupPr>
                              <m:ctrlPr>
                                <a:rPr lang="en-US" i="1" smtClean="0">
                                  <a:solidFill>
                                    <a:schemeClr val="tx1"/>
                                  </a:solidFill>
                                  <a:latin typeface="Cambria Math" panose="02040503050406030204" pitchFamily="18" charset="0"/>
                                  <a:cs typeface="Arial"/>
                                </a:rPr>
                              </m:ctrlPr>
                            </m:sSupPr>
                            <m:e>
                              <m:r>
                                <a:rPr lang="en-US" b="0" i="1" smtClean="0">
                                  <a:solidFill>
                                    <a:schemeClr val="tx1"/>
                                  </a:solidFill>
                                  <a:latin typeface="Cambria Math" panose="02040503050406030204" pitchFamily="18" charset="0"/>
                                  <a:cs typeface="Arial"/>
                                </a:rPr>
                                <m:t>(1−</m:t>
                              </m:r>
                              <m:r>
                                <a:rPr lang="en-US" b="0" i="1" smtClean="0">
                                  <a:solidFill>
                                    <a:schemeClr val="tx1"/>
                                  </a:solidFill>
                                  <a:latin typeface="Cambria Math" panose="02040503050406030204" pitchFamily="18" charset="0"/>
                                  <a:cs typeface="Arial"/>
                                </a:rPr>
                                <m:t>𝑥</m:t>
                              </m:r>
                              <m:r>
                                <a:rPr lang="en-US" b="0" i="1" smtClean="0">
                                  <a:solidFill>
                                    <a:schemeClr val="tx1"/>
                                  </a:solidFill>
                                  <a:latin typeface="Cambria Math" panose="02040503050406030204" pitchFamily="18" charset="0"/>
                                  <a:cs typeface="Arial"/>
                                </a:rPr>
                                <m:t>)</m:t>
                              </m:r>
                            </m:e>
                            <m:sup>
                              <m:r>
                                <a:rPr lang="en-US" b="0" i="1" smtClean="0">
                                  <a:solidFill>
                                    <a:schemeClr val="tx1"/>
                                  </a:solidFill>
                                  <a:latin typeface="Cambria Math" panose="02040503050406030204" pitchFamily="18" charset="0"/>
                                  <a:cs typeface="Arial"/>
                                </a:rPr>
                                <m:t>2</m:t>
                              </m:r>
                            </m:sup>
                          </m:sSup>
                        </m:den>
                      </m:f>
                      <m:r>
                        <a:rPr lang="en-US" b="0" i="1" smtClean="0">
                          <a:solidFill>
                            <a:schemeClr val="tx1"/>
                          </a:solidFill>
                          <a:latin typeface="Cambria Math" panose="02040503050406030204" pitchFamily="18" charset="0"/>
                          <a:cs typeface="Arial"/>
                        </a:rPr>
                        <m:t>=</m:t>
                      </m:r>
                      <m:nary>
                        <m:naryPr>
                          <m:chr m:val="∑"/>
                          <m:ctrlPr>
                            <a:rPr lang="en-US" b="0" i="1" smtClean="0">
                              <a:solidFill>
                                <a:schemeClr val="tx1"/>
                              </a:solidFill>
                              <a:latin typeface="Cambria Math" panose="02040503050406030204" pitchFamily="18" charset="0"/>
                              <a:cs typeface="Arial"/>
                            </a:rPr>
                          </m:ctrlPr>
                        </m:naryPr>
                        <m:sub>
                          <m:r>
                            <m:rPr>
                              <m:brk m:alnAt="23"/>
                            </m:rPr>
                            <a:rPr lang="en-US" b="0" i="1" smtClean="0">
                              <a:solidFill>
                                <a:schemeClr val="tx1"/>
                              </a:solidFill>
                              <a:latin typeface="Cambria Math" panose="02040503050406030204" pitchFamily="18" charset="0"/>
                              <a:cs typeface="Arial"/>
                            </a:rPr>
                            <m:t>𝑛</m:t>
                          </m:r>
                          <m:r>
                            <a:rPr lang="en-US" b="0" i="1" smtClean="0">
                              <a:solidFill>
                                <a:schemeClr val="tx1"/>
                              </a:solidFill>
                              <a:latin typeface="Cambria Math" panose="02040503050406030204" pitchFamily="18" charset="0"/>
                              <a:cs typeface="Arial"/>
                            </a:rPr>
                            <m:t>=0</m:t>
                          </m:r>
                        </m:sub>
                        <m:sup>
                          <m:r>
                            <a:rPr lang="en-US" b="0" i="1" smtClean="0">
                              <a:solidFill>
                                <a:schemeClr val="tx1"/>
                              </a:solidFill>
                              <a:latin typeface="Cambria Math" panose="02040503050406030204" pitchFamily="18" charset="0"/>
                              <a:ea typeface="Cambria Math" panose="02040503050406030204" pitchFamily="18" charset="0"/>
                              <a:cs typeface="Arial"/>
                            </a:rPr>
                            <m:t>∞</m:t>
                          </m:r>
                        </m:sup>
                        <m:e>
                          <m:r>
                            <a:rPr lang="en-US" b="0" i="1" smtClean="0">
                              <a:solidFill>
                                <a:schemeClr val="tx1"/>
                              </a:solidFill>
                              <a:latin typeface="Cambria Math" panose="02040503050406030204" pitchFamily="18" charset="0"/>
                              <a:cs typeface="Arial"/>
                            </a:rPr>
                            <m:t>(</m:t>
                          </m:r>
                          <m:r>
                            <a:rPr lang="en-US" b="0" i="1" smtClean="0">
                              <a:solidFill>
                                <a:schemeClr val="tx1"/>
                              </a:solidFill>
                              <a:latin typeface="Cambria Math" panose="02040503050406030204" pitchFamily="18" charset="0"/>
                              <a:cs typeface="Arial"/>
                            </a:rPr>
                            <m:t>𝑛</m:t>
                          </m:r>
                          <m:r>
                            <a:rPr lang="en-US" b="0" i="1" smtClean="0">
                              <a:solidFill>
                                <a:schemeClr val="tx1"/>
                              </a:solidFill>
                              <a:latin typeface="Cambria Math" panose="02040503050406030204" pitchFamily="18" charset="0"/>
                              <a:cs typeface="Arial"/>
                            </a:rPr>
                            <m:t>+1)</m:t>
                          </m:r>
                          <m:sSup>
                            <m:sSupPr>
                              <m:ctrlPr>
                                <a:rPr lang="en-US" b="0" i="1" smtClean="0">
                                  <a:solidFill>
                                    <a:schemeClr val="tx1"/>
                                  </a:solidFill>
                                  <a:latin typeface="Cambria Math" panose="02040503050406030204" pitchFamily="18" charset="0"/>
                                  <a:cs typeface="Arial"/>
                                </a:rPr>
                              </m:ctrlPr>
                            </m:sSupPr>
                            <m:e>
                              <m:r>
                                <a:rPr lang="en-US" b="0" i="1" smtClean="0">
                                  <a:solidFill>
                                    <a:schemeClr val="tx1"/>
                                  </a:solidFill>
                                  <a:latin typeface="Cambria Math" panose="02040503050406030204" pitchFamily="18" charset="0"/>
                                  <a:cs typeface="Arial"/>
                                </a:rPr>
                                <m:t>𝑥</m:t>
                              </m:r>
                            </m:e>
                            <m:sup>
                              <m:r>
                                <a:rPr lang="en-US" b="0" i="1" smtClean="0">
                                  <a:solidFill>
                                    <a:schemeClr val="tx1"/>
                                  </a:solidFill>
                                  <a:latin typeface="Cambria Math" panose="02040503050406030204" pitchFamily="18" charset="0"/>
                                  <a:cs typeface="Arial"/>
                                </a:rPr>
                                <m:t>𝑛</m:t>
                              </m:r>
                            </m:sup>
                          </m:sSup>
                        </m:e>
                      </m:nary>
                    </m:oMath>
                  </m:oMathPara>
                </a14:m>
                <a:endParaRPr lang="en-US" dirty="0">
                  <a:solidFill>
                    <a:schemeClr val="tx1"/>
                  </a:solidFill>
                </a:endParaRPr>
              </a:p>
              <a:p>
                <a:pPr marL="0" marR="5080" indent="0" algn="just">
                  <a:lnSpc>
                    <a:spcPct val="100000"/>
                  </a:lnSpc>
                  <a:buNone/>
                </a:pPr>
                <a:r>
                  <a:rPr lang="en-US" b="1" dirty="0">
                    <a:solidFill>
                      <a:schemeClr val="tx1"/>
                    </a:solidFill>
                  </a:rPr>
                  <a:t>Solution</a:t>
                </a: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cs typeface="Arial"/>
                            </a:rPr>
                          </m:ctrlPr>
                        </m:fPr>
                        <m:num>
                          <m:r>
                            <a:rPr lang="en-US" i="1">
                              <a:solidFill>
                                <a:schemeClr val="tx1"/>
                              </a:solidFill>
                              <a:latin typeface="Cambria Math" panose="02040503050406030204" pitchFamily="18" charset="0"/>
                              <a:cs typeface="Arial"/>
                            </a:rPr>
                            <m:t>1</m:t>
                          </m:r>
                        </m:num>
                        <m:den>
                          <m:sSup>
                            <m:sSupPr>
                              <m:ctrlPr>
                                <a:rPr lang="en-US" i="1">
                                  <a:solidFill>
                                    <a:schemeClr val="tx1"/>
                                  </a:solidFill>
                                  <a:latin typeface="Cambria Math" panose="02040503050406030204" pitchFamily="18" charset="0"/>
                                  <a:cs typeface="Arial"/>
                                </a:rPr>
                              </m:ctrlPr>
                            </m:sSupPr>
                            <m:e>
                              <m:r>
                                <a:rPr lang="en-US" i="1">
                                  <a:solidFill>
                                    <a:schemeClr val="tx1"/>
                                  </a:solidFill>
                                  <a:latin typeface="Cambria Math" panose="02040503050406030204" pitchFamily="18" charset="0"/>
                                  <a:cs typeface="Arial"/>
                                </a:rPr>
                                <m:t>(1−</m:t>
                              </m:r>
                              <m:r>
                                <a:rPr lang="en-US" i="1">
                                  <a:solidFill>
                                    <a:schemeClr val="tx1"/>
                                  </a:solidFill>
                                  <a:latin typeface="Cambria Math" panose="02040503050406030204" pitchFamily="18" charset="0"/>
                                  <a:cs typeface="Arial"/>
                                </a:rPr>
                                <m:t>𝑥</m:t>
                              </m:r>
                              <m:r>
                                <a:rPr lang="en-US" i="1">
                                  <a:solidFill>
                                    <a:schemeClr val="tx1"/>
                                  </a:solidFill>
                                  <a:latin typeface="Cambria Math" panose="02040503050406030204" pitchFamily="18" charset="0"/>
                                  <a:cs typeface="Arial"/>
                                </a:rPr>
                                <m:t>)</m:t>
                              </m:r>
                            </m:e>
                            <m:sup>
                              <m:r>
                                <a:rPr lang="en-US" i="1">
                                  <a:solidFill>
                                    <a:schemeClr val="tx1"/>
                                  </a:solidFill>
                                  <a:latin typeface="Cambria Math" panose="02040503050406030204" pitchFamily="18" charset="0"/>
                                  <a:cs typeface="Arial"/>
                                </a:rPr>
                                <m:t>2</m:t>
                              </m:r>
                            </m:sup>
                          </m:sSup>
                        </m:den>
                      </m:f>
                      <m:r>
                        <a:rPr lang="en-US" b="0" i="1" smtClean="0">
                          <a:solidFill>
                            <a:schemeClr val="tx1"/>
                          </a:solidFill>
                          <a:latin typeface="Cambria Math" panose="02040503050406030204" pitchFamily="18" charset="0"/>
                          <a:cs typeface="Arial"/>
                        </a:rPr>
                        <m:t>=</m:t>
                      </m:r>
                      <m:f>
                        <m:fPr>
                          <m:ctrlPr>
                            <a:rPr lang="en-US" b="0" i="1" smtClean="0">
                              <a:solidFill>
                                <a:schemeClr val="tx1"/>
                              </a:solidFill>
                              <a:latin typeface="Cambria Math" panose="02040503050406030204" pitchFamily="18" charset="0"/>
                              <a:cs typeface="Arial"/>
                            </a:rPr>
                          </m:ctrlPr>
                        </m:fPr>
                        <m:num>
                          <m:r>
                            <a:rPr lang="en-US" b="0" i="1" smtClean="0">
                              <a:solidFill>
                                <a:schemeClr val="tx1"/>
                              </a:solidFill>
                              <a:latin typeface="Cambria Math" panose="02040503050406030204" pitchFamily="18" charset="0"/>
                              <a:cs typeface="Arial"/>
                            </a:rPr>
                            <m:t>𝑑</m:t>
                          </m:r>
                        </m:num>
                        <m:den>
                          <m:r>
                            <a:rPr lang="en-US" b="0" i="1" smtClean="0">
                              <a:solidFill>
                                <a:schemeClr val="tx1"/>
                              </a:solidFill>
                              <a:latin typeface="Cambria Math" panose="02040503050406030204" pitchFamily="18" charset="0"/>
                              <a:cs typeface="Arial"/>
                            </a:rPr>
                            <m:t>𝑑𝑥</m:t>
                          </m:r>
                        </m:den>
                      </m:f>
                      <m:d>
                        <m:dPr>
                          <m:ctrlPr>
                            <a:rPr lang="en-US" b="0" i="1" smtClean="0">
                              <a:solidFill>
                                <a:schemeClr val="tx1"/>
                              </a:solidFill>
                              <a:latin typeface="Cambria Math" panose="02040503050406030204" pitchFamily="18" charset="0"/>
                              <a:cs typeface="Arial"/>
                            </a:rPr>
                          </m:ctrlPr>
                        </m:dPr>
                        <m:e>
                          <m:f>
                            <m:fPr>
                              <m:ctrlPr>
                                <a:rPr lang="en-US" b="0" i="1" smtClean="0">
                                  <a:solidFill>
                                    <a:schemeClr val="tx1"/>
                                  </a:solidFill>
                                  <a:latin typeface="Cambria Math" panose="02040503050406030204" pitchFamily="18" charset="0"/>
                                  <a:cs typeface="Arial"/>
                                </a:rPr>
                              </m:ctrlPr>
                            </m:fPr>
                            <m:num>
                              <m:r>
                                <a:rPr lang="en-US" b="0" i="1" smtClean="0">
                                  <a:solidFill>
                                    <a:schemeClr val="tx1"/>
                                  </a:solidFill>
                                  <a:latin typeface="Cambria Math" panose="02040503050406030204" pitchFamily="18" charset="0"/>
                                  <a:cs typeface="Arial"/>
                                </a:rPr>
                                <m:t>1</m:t>
                              </m:r>
                            </m:num>
                            <m:den>
                              <m:r>
                                <a:rPr lang="en-US" b="0" i="1" smtClean="0">
                                  <a:solidFill>
                                    <a:schemeClr val="tx1"/>
                                  </a:solidFill>
                                  <a:latin typeface="Cambria Math" panose="02040503050406030204" pitchFamily="18" charset="0"/>
                                  <a:cs typeface="Arial"/>
                                </a:rPr>
                                <m:t>1−</m:t>
                              </m:r>
                              <m:r>
                                <a:rPr lang="en-US" b="0" i="1" smtClean="0">
                                  <a:solidFill>
                                    <a:schemeClr val="tx1"/>
                                  </a:solidFill>
                                  <a:latin typeface="Cambria Math" panose="02040503050406030204" pitchFamily="18" charset="0"/>
                                  <a:cs typeface="Arial"/>
                                </a:rPr>
                                <m:t>𝑥</m:t>
                              </m:r>
                            </m:den>
                          </m:f>
                        </m:e>
                      </m:d>
                      <m:r>
                        <a:rPr lang="en-US" b="0" i="1" smtClean="0">
                          <a:solidFill>
                            <a:schemeClr val="tx1"/>
                          </a:solidFill>
                          <a:latin typeface="Cambria Math" panose="02040503050406030204" pitchFamily="18" charset="0"/>
                          <a:cs typeface="Arial"/>
                        </a:rPr>
                        <m:t>=</m:t>
                      </m:r>
                      <m:f>
                        <m:fPr>
                          <m:ctrlPr>
                            <a:rPr lang="en-US" b="0" i="1" smtClean="0">
                              <a:solidFill>
                                <a:schemeClr val="tx1"/>
                              </a:solidFill>
                              <a:latin typeface="Cambria Math" panose="02040503050406030204" pitchFamily="18" charset="0"/>
                              <a:cs typeface="Arial"/>
                            </a:rPr>
                          </m:ctrlPr>
                        </m:fPr>
                        <m:num>
                          <m:r>
                            <a:rPr lang="en-US" b="0" i="1" smtClean="0">
                              <a:solidFill>
                                <a:schemeClr val="tx1"/>
                              </a:solidFill>
                              <a:latin typeface="Cambria Math" panose="02040503050406030204" pitchFamily="18" charset="0"/>
                              <a:cs typeface="Arial"/>
                            </a:rPr>
                            <m:t>𝑑</m:t>
                          </m:r>
                        </m:num>
                        <m:den>
                          <m:r>
                            <a:rPr lang="en-US" b="0" i="1" smtClean="0">
                              <a:solidFill>
                                <a:schemeClr val="tx1"/>
                              </a:solidFill>
                              <a:latin typeface="Cambria Math" panose="02040503050406030204" pitchFamily="18" charset="0"/>
                              <a:cs typeface="Arial"/>
                            </a:rPr>
                            <m:t>𝑑𝑥</m:t>
                          </m:r>
                        </m:den>
                      </m:f>
                      <m:d>
                        <m:dPr>
                          <m:ctrlPr>
                            <a:rPr lang="en-US" b="0" i="1" smtClean="0">
                              <a:solidFill>
                                <a:schemeClr val="tx1"/>
                              </a:solidFill>
                              <a:latin typeface="Cambria Math" panose="02040503050406030204" pitchFamily="18" charset="0"/>
                              <a:cs typeface="Arial"/>
                            </a:rPr>
                          </m:ctrlPr>
                        </m:dPr>
                        <m:e>
                          <m:nary>
                            <m:naryPr>
                              <m:chr m:val="∑"/>
                              <m:ctrlPr>
                                <a:rPr lang="en-US" b="0" i="1" smtClean="0">
                                  <a:solidFill>
                                    <a:schemeClr val="tx1"/>
                                  </a:solidFill>
                                  <a:latin typeface="Cambria Math" panose="02040503050406030204" pitchFamily="18" charset="0"/>
                                  <a:cs typeface="Arial"/>
                                </a:rPr>
                              </m:ctrlPr>
                            </m:naryPr>
                            <m:sub>
                              <m:r>
                                <m:rPr>
                                  <m:brk m:alnAt="23"/>
                                </m:rPr>
                                <a:rPr lang="en-US" b="0" i="1" smtClean="0">
                                  <a:solidFill>
                                    <a:schemeClr val="tx1"/>
                                  </a:solidFill>
                                  <a:latin typeface="Cambria Math" panose="02040503050406030204" pitchFamily="18" charset="0"/>
                                  <a:cs typeface="Arial"/>
                                </a:rPr>
                                <m:t>𝑛</m:t>
                              </m:r>
                              <m:r>
                                <a:rPr lang="en-US" b="0" i="1" smtClean="0">
                                  <a:solidFill>
                                    <a:schemeClr val="tx1"/>
                                  </a:solidFill>
                                  <a:latin typeface="Cambria Math" panose="02040503050406030204" pitchFamily="18" charset="0"/>
                                  <a:cs typeface="Arial"/>
                                </a:rPr>
                                <m:t>=0</m:t>
                              </m:r>
                            </m:sub>
                            <m:sup>
                              <m:r>
                                <a:rPr lang="en-US" b="0" i="1" smtClean="0">
                                  <a:solidFill>
                                    <a:schemeClr val="tx1"/>
                                  </a:solidFill>
                                  <a:latin typeface="Cambria Math" panose="02040503050406030204" pitchFamily="18" charset="0"/>
                                  <a:ea typeface="Cambria Math" panose="02040503050406030204" pitchFamily="18" charset="0"/>
                                  <a:cs typeface="Arial"/>
                                </a:rPr>
                                <m:t>∞</m:t>
                              </m:r>
                            </m:sup>
                            <m:e>
                              <m:sSup>
                                <m:sSupPr>
                                  <m:ctrlPr>
                                    <a:rPr lang="en-US" b="0" i="1" smtClean="0">
                                      <a:solidFill>
                                        <a:schemeClr val="tx1"/>
                                      </a:solidFill>
                                      <a:latin typeface="Cambria Math" panose="02040503050406030204" pitchFamily="18" charset="0"/>
                                      <a:cs typeface="Arial"/>
                                    </a:rPr>
                                  </m:ctrlPr>
                                </m:sSupPr>
                                <m:e>
                                  <m:r>
                                    <a:rPr lang="en-US" b="0" i="1" smtClean="0">
                                      <a:solidFill>
                                        <a:schemeClr val="tx1"/>
                                      </a:solidFill>
                                      <a:latin typeface="Cambria Math" panose="02040503050406030204" pitchFamily="18" charset="0"/>
                                      <a:cs typeface="Arial"/>
                                    </a:rPr>
                                    <m:t>𝑥</m:t>
                                  </m:r>
                                </m:e>
                                <m:sup>
                                  <m:r>
                                    <a:rPr lang="en-US" b="0" i="1" smtClean="0">
                                      <a:solidFill>
                                        <a:schemeClr val="tx1"/>
                                      </a:solidFill>
                                      <a:latin typeface="Cambria Math" panose="02040503050406030204" pitchFamily="18" charset="0"/>
                                      <a:cs typeface="Arial"/>
                                    </a:rPr>
                                    <m:t>𝑛</m:t>
                                  </m:r>
                                </m:sup>
                              </m:sSup>
                            </m:e>
                          </m:nary>
                        </m:e>
                      </m:d>
                      <m:r>
                        <a:rPr lang="en-US" b="0" i="1" smtClean="0">
                          <a:solidFill>
                            <a:schemeClr val="tx1"/>
                          </a:solidFill>
                          <a:latin typeface="Cambria Math" panose="02040503050406030204" pitchFamily="18" charset="0"/>
                          <a:cs typeface="Arial"/>
                        </a:rPr>
                        <m:t>=</m:t>
                      </m:r>
                      <m:nary>
                        <m:naryPr>
                          <m:chr m:val="∑"/>
                          <m:ctrlPr>
                            <a:rPr lang="en-US" b="0" i="1" smtClean="0">
                              <a:solidFill>
                                <a:schemeClr val="tx1"/>
                              </a:solidFill>
                              <a:latin typeface="Cambria Math" panose="02040503050406030204" pitchFamily="18" charset="0"/>
                              <a:cs typeface="Arial"/>
                            </a:rPr>
                          </m:ctrlPr>
                        </m:naryPr>
                        <m:sub>
                          <m:r>
                            <m:rPr>
                              <m:brk m:alnAt="23"/>
                            </m:rPr>
                            <a:rPr lang="en-US" b="0" i="1" smtClean="0">
                              <a:solidFill>
                                <a:schemeClr val="tx1"/>
                              </a:solidFill>
                              <a:latin typeface="Cambria Math" panose="02040503050406030204" pitchFamily="18" charset="0"/>
                              <a:cs typeface="Arial"/>
                            </a:rPr>
                            <m:t>𝑛</m:t>
                          </m:r>
                          <m:r>
                            <a:rPr lang="en-US" b="0" i="1" smtClean="0">
                              <a:solidFill>
                                <a:schemeClr val="tx1"/>
                              </a:solidFill>
                              <a:latin typeface="Cambria Math" panose="02040503050406030204" pitchFamily="18" charset="0"/>
                              <a:cs typeface="Arial"/>
                            </a:rPr>
                            <m:t>=1</m:t>
                          </m:r>
                        </m:sub>
                        <m:sup>
                          <m:r>
                            <a:rPr lang="en-US" b="0" i="1" smtClean="0">
                              <a:solidFill>
                                <a:schemeClr val="tx1"/>
                              </a:solidFill>
                              <a:latin typeface="Cambria Math" panose="02040503050406030204" pitchFamily="18" charset="0"/>
                              <a:ea typeface="Cambria Math" panose="02040503050406030204" pitchFamily="18" charset="0"/>
                              <a:cs typeface="Arial"/>
                            </a:rPr>
                            <m:t>∞</m:t>
                          </m:r>
                        </m:sup>
                        <m:e>
                          <m:r>
                            <a:rPr lang="en-US" b="0" i="1" smtClean="0">
                              <a:solidFill>
                                <a:schemeClr val="tx1"/>
                              </a:solidFill>
                              <a:latin typeface="Cambria Math" panose="02040503050406030204" pitchFamily="18" charset="0"/>
                              <a:cs typeface="Arial"/>
                            </a:rPr>
                            <m:t>𝑛</m:t>
                          </m:r>
                          <m:sSup>
                            <m:sSupPr>
                              <m:ctrlPr>
                                <a:rPr lang="en-US" b="0" i="1" smtClean="0">
                                  <a:solidFill>
                                    <a:schemeClr val="tx1"/>
                                  </a:solidFill>
                                  <a:latin typeface="Cambria Math" panose="02040503050406030204" pitchFamily="18" charset="0"/>
                                  <a:cs typeface="Arial"/>
                                </a:rPr>
                              </m:ctrlPr>
                            </m:sSupPr>
                            <m:e>
                              <m:r>
                                <a:rPr lang="en-US" b="0" i="1" smtClean="0">
                                  <a:solidFill>
                                    <a:schemeClr val="tx1"/>
                                  </a:solidFill>
                                  <a:latin typeface="Cambria Math" panose="02040503050406030204" pitchFamily="18" charset="0"/>
                                  <a:cs typeface="Arial"/>
                                </a:rPr>
                                <m:t>𝑥</m:t>
                              </m:r>
                            </m:e>
                            <m:sup>
                              <m:r>
                                <a:rPr lang="en-US" b="0" i="1" smtClean="0">
                                  <a:solidFill>
                                    <a:schemeClr val="tx1"/>
                                  </a:solidFill>
                                  <a:latin typeface="Cambria Math" panose="02040503050406030204" pitchFamily="18" charset="0"/>
                                  <a:cs typeface="Arial"/>
                                </a:rPr>
                                <m:t>𝑛</m:t>
                              </m:r>
                              <m:r>
                                <a:rPr lang="en-US" b="0" i="1" smtClean="0">
                                  <a:solidFill>
                                    <a:schemeClr val="tx1"/>
                                  </a:solidFill>
                                  <a:latin typeface="Cambria Math" panose="02040503050406030204" pitchFamily="18" charset="0"/>
                                  <a:cs typeface="Arial"/>
                                </a:rPr>
                                <m:t>−1</m:t>
                              </m:r>
                            </m:sup>
                          </m:sSup>
                        </m:e>
                      </m:nary>
                      <m:r>
                        <a:rPr lang="en-US" b="0" i="1" smtClean="0">
                          <a:solidFill>
                            <a:schemeClr val="tx1"/>
                          </a:solidFill>
                          <a:latin typeface="Cambria Math" panose="02040503050406030204" pitchFamily="18" charset="0"/>
                          <a:cs typeface="Arial"/>
                        </a:rPr>
                        <m:t>=</m:t>
                      </m:r>
                      <m:nary>
                        <m:naryPr>
                          <m:chr m:val="∑"/>
                          <m:ctrlPr>
                            <a:rPr lang="en-US" b="0" i="1" smtClean="0">
                              <a:solidFill>
                                <a:schemeClr val="tx1"/>
                              </a:solidFill>
                              <a:latin typeface="Cambria Math" panose="02040503050406030204" pitchFamily="18" charset="0"/>
                              <a:cs typeface="Arial"/>
                            </a:rPr>
                          </m:ctrlPr>
                        </m:naryPr>
                        <m:sub>
                          <m:r>
                            <m:rPr>
                              <m:brk m:alnAt="23"/>
                            </m:rPr>
                            <a:rPr lang="en-US" b="0" i="1" smtClean="0">
                              <a:solidFill>
                                <a:schemeClr val="tx1"/>
                              </a:solidFill>
                              <a:latin typeface="Cambria Math" panose="02040503050406030204" pitchFamily="18" charset="0"/>
                              <a:cs typeface="Arial"/>
                            </a:rPr>
                            <m:t>𝑛</m:t>
                          </m:r>
                          <m:r>
                            <a:rPr lang="en-US" b="0" i="1" smtClean="0">
                              <a:solidFill>
                                <a:schemeClr val="tx1"/>
                              </a:solidFill>
                              <a:latin typeface="Cambria Math" panose="02040503050406030204" pitchFamily="18" charset="0"/>
                              <a:cs typeface="Arial"/>
                            </a:rPr>
                            <m:t>=0</m:t>
                          </m:r>
                        </m:sub>
                        <m:sup>
                          <m:r>
                            <a:rPr lang="en-US" b="0" i="1" smtClean="0">
                              <a:solidFill>
                                <a:schemeClr val="tx1"/>
                              </a:solidFill>
                              <a:latin typeface="Cambria Math" panose="02040503050406030204" pitchFamily="18" charset="0"/>
                              <a:ea typeface="Cambria Math" panose="02040503050406030204" pitchFamily="18" charset="0"/>
                              <a:cs typeface="Arial"/>
                            </a:rPr>
                            <m:t>∞</m:t>
                          </m:r>
                        </m:sup>
                        <m:e>
                          <m:r>
                            <a:rPr lang="en-US" b="0" i="1" smtClean="0">
                              <a:solidFill>
                                <a:schemeClr val="tx1"/>
                              </a:solidFill>
                              <a:latin typeface="Cambria Math" panose="02040503050406030204" pitchFamily="18" charset="0"/>
                              <a:cs typeface="Arial"/>
                            </a:rPr>
                            <m:t>(</m:t>
                          </m:r>
                          <m:r>
                            <a:rPr lang="en-US" b="0" i="1" smtClean="0">
                              <a:solidFill>
                                <a:schemeClr val="tx1"/>
                              </a:solidFill>
                              <a:latin typeface="Cambria Math" panose="02040503050406030204" pitchFamily="18" charset="0"/>
                              <a:cs typeface="Arial"/>
                            </a:rPr>
                            <m:t>𝑛</m:t>
                          </m:r>
                          <m:r>
                            <a:rPr lang="en-US" b="0" i="1" smtClean="0">
                              <a:solidFill>
                                <a:schemeClr val="tx1"/>
                              </a:solidFill>
                              <a:latin typeface="Cambria Math" panose="02040503050406030204" pitchFamily="18" charset="0"/>
                              <a:cs typeface="Arial"/>
                            </a:rPr>
                            <m:t>+1)</m:t>
                          </m:r>
                          <m:sSup>
                            <m:sSupPr>
                              <m:ctrlPr>
                                <a:rPr lang="en-US" b="0" i="1" smtClean="0">
                                  <a:solidFill>
                                    <a:schemeClr val="tx1"/>
                                  </a:solidFill>
                                  <a:latin typeface="Cambria Math" panose="02040503050406030204" pitchFamily="18" charset="0"/>
                                  <a:cs typeface="Arial"/>
                                </a:rPr>
                              </m:ctrlPr>
                            </m:sSupPr>
                            <m:e>
                              <m:r>
                                <a:rPr lang="en-US" b="0" i="1" smtClean="0">
                                  <a:solidFill>
                                    <a:schemeClr val="tx1"/>
                                  </a:solidFill>
                                  <a:latin typeface="Cambria Math" panose="02040503050406030204" pitchFamily="18" charset="0"/>
                                  <a:cs typeface="Arial"/>
                                </a:rPr>
                                <m:t>𝑥</m:t>
                              </m:r>
                            </m:e>
                            <m:sup>
                              <m:r>
                                <a:rPr lang="en-US" b="0" i="1" smtClean="0">
                                  <a:solidFill>
                                    <a:schemeClr val="tx1"/>
                                  </a:solidFill>
                                  <a:latin typeface="Cambria Math" panose="02040503050406030204" pitchFamily="18" charset="0"/>
                                  <a:cs typeface="Arial"/>
                                </a:rPr>
                                <m:t>𝑛</m:t>
                              </m:r>
                            </m:sup>
                          </m:sSup>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58306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14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The function </a:t>
                </a:r>
                <a14:m>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sSup>
                          <m:sSupPr>
                            <m:ctrlPr>
                              <a:rPr lang="en-US" b="0"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tan</m:t>
                            </m:r>
                          </m:e>
                          <m:sup>
                            <m:r>
                              <a:rPr lang="en-US" b="0" i="1" smtClean="0">
                                <a:solidFill>
                                  <a:schemeClr val="tx1"/>
                                </a:solidFill>
                                <a:latin typeface="Cambria Math" panose="02040503050406030204" pitchFamily="18" charset="0"/>
                              </a:rPr>
                              <m:t>−1</m:t>
                            </m:r>
                          </m:sup>
                        </m:sSup>
                      </m:fName>
                      <m:e>
                        <m:r>
                          <a:rPr lang="en-US" b="0" i="1" smtClean="0">
                            <a:solidFill>
                              <a:schemeClr val="tx1"/>
                            </a:solidFill>
                            <a:latin typeface="Cambria Math" panose="02040503050406030204" pitchFamily="18" charset="0"/>
                          </a:rPr>
                          <m:t>𝑥</m:t>
                        </m:r>
                      </m:e>
                    </m:func>
                  </m:oMath>
                </a14:m>
                <a:r>
                  <a:rPr lang="en-US" dirty="0">
                    <a:solidFill>
                      <a:schemeClr val="tx1"/>
                    </a:solidFill>
                  </a:rPr>
                  <a:t> is an antiderivative of </a:t>
                </a:r>
                <a14:m>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 +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den>
                    </m:f>
                  </m:oMath>
                </a14:m>
                <a:r>
                  <a:rPr lang="en-US" dirty="0">
                    <a:solidFill>
                      <a:schemeClr val="tx1"/>
                    </a:solidFill>
                  </a:rPr>
                  <a:t>. In view of</a:t>
                </a: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den>
                      </m:f>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𝑛</m:t>
                              </m:r>
                            </m:sup>
                          </m:sSup>
                        </m:e>
                      </m:nary>
                    </m:oMath>
                  </m:oMathPara>
                </a14:m>
                <a:endParaRPr lang="en-US" dirty="0">
                  <a:solidFill>
                    <a:schemeClr val="tx1"/>
                  </a:solidFill>
                </a:endParaRPr>
              </a:p>
              <a:p>
                <a:pPr marL="0" marR="5080" indent="0" algn="just">
                  <a:lnSpc>
                    <a:spcPct val="100000"/>
                  </a:lnSpc>
                  <a:buNone/>
                </a:pPr>
                <a:r>
                  <a:rPr lang="en-US" dirty="0">
                    <a:solidFill>
                      <a:schemeClr val="tx1"/>
                    </a:solidFill>
                  </a:rPr>
                  <a:t>we have</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sSup>
                            <m:sSupPr>
                              <m:ctrlPr>
                                <a:rPr lang="en-US" i="1" smtClean="0">
                                  <a:solidFill>
                                    <a:schemeClr val="tx1"/>
                                  </a:solidFill>
                                  <a:latin typeface="Cambria Math" panose="02040503050406030204" pitchFamily="18" charset="0"/>
                                </a:rPr>
                              </m:ctrlPr>
                            </m:sSupPr>
                            <m:e>
                              <m:r>
                                <m:rPr>
                                  <m:sty m:val="p"/>
                                </m:rPr>
                                <a:rPr lang="en-US" i="0" smtClean="0">
                                  <a:solidFill>
                                    <a:schemeClr val="tx1"/>
                                  </a:solidFill>
                                  <a:latin typeface="Cambria Math" panose="02040503050406030204" pitchFamily="18" charset="0"/>
                                </a:rPr>
                                <m:t>tan</m:t>
                              </m:r>
                            </m:e>
                            <m:sup>
                              <m:r>
                                <a:rPr lang="en-US" i="1" smtClean="0">
                                  <a:solidFill>
                                    <a:schemeClr val="tx1"/>
                                  </a:solidFill>
                                  <a:latin typeface="Cambria Math" panose="02040503050406030204" pitchFamily="18" charset="0"/>
                                </a:rPr>
                                <m:t>−1</m:t>
                              </m:r>
                            </m:sup>
                          </m:sSup>
                        </m:fName>
                        <m:e>
                          <m:r>
                            <a:rPr lang="en-US" b="0" i="1" smtClean="0">
                              <a:solidFill>
                                <a:schemeClr val="tx1"/>
                              </a:solidFill>
                              <a:latin typeface="Cambria Math" panose="02040503050406030204" pitchFamily="18" charset="0"/>
                            </a:rPr>
                            <m:t>𝑥</m:t>
                          </m:r>
                        </m:e>
                      </m:func>
                      <m:r>
                        <a:rPr lang="en-US" b="0" i="0"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den>
                          </m:f>
                        </m:e>
                      </m:nary>
                      <m:r>
                        <a:rPr lang="en-US" b="0" i="1" smtClean="0">
                          <a:solidFill>
                            <a:schemeClr val="tx1"/>
                          </a:solidFill>
                          <a:latin typeface="Cambria Math" panose="02040503050406030204" pitchFamily="18" charset="0"/>
                        </a:rPr>
                        <m:t>𝑑𝑥</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A</m:t>
                      </m:r>
                      <m:r>
                        <a:rPr lang="en-US" b="0" i="0" smtClean="0">
                          <a:solidFill>
                            <a:schemeClr val="tx1"/>
                          </a:solidFill>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smtClean="0">
                                  <a:latin typeface="Cambria Math" panose="02040503050406030204" pitchFamily="18" charset="0"/>
                                  <a:ea typeface="Cambria Math" panose="02040503050406030204" pitchFamily="18" charset="0"/>
                                </a:rPr>
                              </m:ctrlPr>
                            </m:fPr>
                            <m:num>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𝑛</m:t>
                                  </m:r>
                                </m:sup>
                              </m:sSup>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r>
                                <a:rPr lang="en-US" i="1">
                                  <a:latin typeface="Cambria Math" panose="02040503050406030204" pitchFamily="18" charset="0"/>
                                </a:rPr>
                                <m:t>𝑛</m:t>
                              </m:r>
                              <m:r>
                                <a:rPr lang="en-US" b="0" i="1" smtClean="0">
                                  <a:latin typeface="Cambria Math" panose="02040503050406030204" pitchFamily="18" charset="0"/>
                                </a:rPr>
                                <m:t>+1</m:t>
                              </m:r>
                            </m:sup>
                          </m:sSup>
                        </m:e>
                      </m:nary>
                    </m:oMath>
                  </m:oMathPara>
                </a14:m>
                <a:endParaRPr lang="en-US" dirty="0">
                  <a:solidFill>
                    <a:schemeClr val="tx1"/>
                  </a:solidFill>
                </a:endParaRPr>
              </a:p>
              <a:p>
                <a:pPr marL="0" marR="5080" indent="0" algn="just">
                  <a:lnSpc>
                    <a:spcPct val="100000"/>
                  </a:lnSpc>
                  <a:buNone/>
                </a:pPr>
                <a:r>
                  <a:rPr lang="en-US" dirty="0"/>
                  <a:t>Since </a:t>
                </a:r>
                <a14:m>
                  <m:oMath xmlns:m="http://schemas.openxmlformats.org/officeDocument/2006/math">
                    <m:r>
                      <a:rPr lang="en-US" b="0" i="1" smtClean="0">
                        <a:latin typeface="Cambria Math" panose="02040503050406030204" pitchFamily="18" charset="0"/>
                      </a:rPr>
                      <m:t>0= </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tan</m:t>
                            </m:r>
                          </m:e>
                          <m:sup>
                            <m:r>
                              <a:rPr lang="en-US" b="0" i="1" smtClean="0">
                                <a:latin typeface="Cambria Math" panose="02040503050406030204" pitchFamily="18" charset="0"/>
                              </a:rPr>
                              <m:t>−1</m:t>
                            </m:r>
                          </m:sup>
                        </m:sSup>
                      </m:fName>
                      <m:e>
                        <m:r>
                          <a:rPr lang="en-US" b="0" i="1" smtClean="0">
                            <a:latin typeface="Cambria Math" panose="02040503050406030204" pitchFamily="18" charset="0"/>
                          </a:rPr>
                          <m:t>0</m:t>
                        </m:r>
                      </m:e>
                    </m:fun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𝑛</m:t>
                                </m:r>
                              </m:sup>
                            </m:sSup>
                          </m:num>
                          <m:den>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den>
                        </m:f>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+1</m:t>
                            </m:r>
                          </m:sup>
                        </m:sSup>
                      </m:e>
                    </m:nary>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solidFill>
                      <a:schemeClr val="tx1"/>
                    </a:solidFill>
                  </a:rPr>
                  <a:t> we obtain for </a:t>
                </a:r>
                <a14:m>
                  <m:oMath xmlns:m="http://schemas.openxmlformats.org/officeDocument/2006/math">
                    <m:r>
                      <a:rPr lang="en-US" b="0" i="1" smtClean="0">
                        <a:solidFill>
                          <a:schemeClr val="tx1"/>
                        </a:solidFill>
                        <a:latin typeface="Cambria Math" panose="02040503050406030204" pitchFamily="18" charset="0"/>
                      </a:rPr>
                      <m:t>−1&lt;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&lt;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tan</m:t>
                              </m:r>
                            </m:e>
                            <m:sup>
                              <m:r>
                                <a:rPr lang="en-US" i="1">
                                  <a:latin typeface="Cambria Math" panose="02040503050406030204" pitchFamily="18" charset="0"/>
                                </a:rPr>
                                <m:t>−1</m:t>
                              </m:r>
                            </m:sup>
                          </m:sSup>
                        </m:fName>
                        <m:e>
                          <m:r>
                            <a:rPr lang="en-US" i="1">
                              <a:latin typeface="Cambria Math" panose="02040503050406030204" pitchFamily="18" charset="0"/>
                            </a:rPr>
                            <m:t>𝑥</m:t>
                          </m:r>
                        </m:e>
                      </m:func>
                      <m:r>
                        <a:rPr lang="en-US">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𝑛</m:t>
                                  </m:r>
                                </m:sup>
                              </m:sSup>
                            </m:num>
                            <m:den>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+1</m:t>
                              </m:r>
                            </m:sup>
                          </m:sSup>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b="-418"/>
                </a:stretch>
              </a:blipFill>
            </p:spPr>
            <p:txBody>
              <a:bodyPr/>
              <a:lstStyle/>
              <a:p>
                <a:r>
                  <a:rPr lang="en-US">
                    <a:noFill/>
                  </a:rPr>
                  <a:t> </a:t>
                </a:r>
              </a:p>
            </p:txBody>
          </p:sp>
        </mc:Fallback>
      </mc:AlternateContent>
    </p:spTree>
    <p:extLst>
      <p:ext uri="{BB962C8B-B14F-4D97-AF65-F5344CB8AC3E}">
        <p14:creationId xmlns:p14="http://schemas.microsoft.com/office/powerpoint/2010/main" val="40174788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15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5" dirty="0">
                    <a:solidFill>
                      <a:schemeClr val="tx1"/>
                    </a:solidFill>
                  </a:rPr>
                  <a:t>Power series are a basic tool in the study of differential equations. </a:t>
                </a:r>
                <a:r>
                  <a:rPr lang="en-US" spc="-15" dirty="0">
                    <a:solidFill>
                      <a:schemeClr val="tx1"/>
                    </a:solidFill>
                  </a:rPr>
                  <a:t>T</a:t>
                </a:r>
                <a:r>
                  <a:rPr lang="en-US" spc="-5" dirty="0">
                    <a:solidFill>
                      <a:schemeClr val="tx1"/>
                    </a:solidFill>
                  </a:rPr>
                  <a:t>o illustrate this, we consider the </a:t>
                </a:r>
                <a:r>
                  <a:rPr lang="en-US" spc="-10" dirty="0">
                    <a:solidFill>
                      <a:schemeClr val="tx1"/>
                    </a:solidFill>
                  </a:rPr>
                  <a:t>d</a:t>
                </a:r>
                <a:r>
                  <a:rPr lang="en-US" spc="-5" dirty="0">
                    <a:solidFill>
                      <a:schemeClr val="tx1"/>
                    </a:solidFill>
                  </a:rPr>
                  <a:t>ifferential equation </a:t>
                </a:r>
                <a14:m>
                  <m:oMath xmlns:m="http://schemas.openxmlformats.org/officeDocument/2006/math">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𝑦</m:t>
                        </m:r>
                      </m:e>
                      <m:sup>
                        <m:r>
                          <a:rPr lang="en-US" b="0" i="1" spc="-5" smtClean="0">
                            <a:solidFill>
                              <a:schemeClr val="tx1"/>
                            </a:solidFill>
                            <a:latin typeface="Cambria Math" panose="02040503050406030204" pitchFamily="18" charset="0"/>
                            <a:cs typeface="Times New Roman"/>
                          </a:rPr>
                          <m:t>′</m:t>
                        </m:r>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𝑦</m:t>
                    </m:r>
                    <m:r>
                      <a:rPr lang="en-US" b="0" i="1" spc="-5" smtClean="0">
                        <a:solidFill>
                          <a:schemeClr val="tx1"/>
                        </a:solidFill>
                        <a:latin typeface="Cambria Math" panose="02040503050406030204" pitchFamily="18" charset="0"/>
                        <a:cs typeface="Times New Roman"/>
                      </a:rPr>
                      <m:t> </m:t>
                    </m:r>
                  </m:oMath>
                </a14:m>
                <a:r>
                  <a:rPr lang="en-US" spc="-15" dirty="0">
                    <a:solidFill>
                      <a:schemeClr val="tx1"/>
                    </a:solidFill>
                  </a:rPr>
                  <a:t>w</a:t>
                </a:r>
                <a:r>
                  <a:rPr lang="en-US" spc="-5" dirty="0">
                    <a:solidFill>
                      <a:schemeClr val="tx1"/>
                    </a:solidFill>
                  </a:rPr>
                  <a:t>ith initial condition </a:t>
                </a:r>
                <a14:m>
                  <m:oMath xmlns:m="http://schemas.openxmlformats.org/officeDocument/2006/math">
                    <m:r>
                      <a:rPr lang="en-US" b="0" i="1" spc="-5" smtClean="0">
                        <a:solidFill>
                          <a:schemeClr val="tx1"/>
                        </a:solidFill>
                        <a:latin typeface="Cambria Math" panose="02040503050406030204" pitchFamily="18" charset="0"/>
                        <a:cs typeface="Times New Roman"/>
                      </a:rPr>
                      <m:t>𝑦</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0</m:t>
                        </m:r>
                      </m:e>
                    </m:d>
                    <m:r>
                      <a:rPr lang="en-US" b="0" i="1" spc="-5" smtClean="0">
                        <a:solidFill>
                          <a:schemeClr val="tx1"/>
                        </a:solidFill>
                        <a:latin typeface="Cambria Math" panose="02040503050406030204" pitchFamily="18" charset="0"/>
                        <a:cs typeface="Times New Roman"/>
                      </a:rPr>
                      <m:t>=1.</m:t>
                    </m:r>
                  </m:oMath>
                </a14:m>
                <a:r>
                  <a:rPr lang="en-US" dirty="0">
                    <a:solidFill>
                      <a:schemeClr val="tx1"/>
                    </a:solidFill>
                  </a:rPr>
                  <a:t> </a:t>
                </a:r>
                <a:r>
                  <a:rPr lang="en-US" spc="-10" dirty="0">
                    <a:solidFill>
                      <a:schemeClr val="tx1"/>
                    </a:solidFill>
                  </a:rPr>
                  <a:t>From</a:t>
                </a:r>
                <a:r>
                  <a:rPr lang="en-US" spc="5" dirty="0">
                    <a:solidFill>
                      <a:schemeClr val="tx1"/>
                    </a:solidFill>
                  </a:rPr>
                  <a:t> </a:t>
                </a:r>
                <a:r>
                  <a:rPr lang="en-US" spc="-10" dirty="0">
                    <a:solidFill>
                      <a:schemeClr val="tx1"/>
                    </a:solidFill>
                  </a:rPr>
                  <a:t>Sectio</a:t>
                </a:r>
                <a:r>
                  <a:rPr lang="en-US" spc="-5" dirty="0">
                    <a:solidFill>
                      <a:schemeClr val="tx1"/>
                    </a:solidFill>
                  </a:rPr>
                  <a:t>n</a:t>
                </a:r>
                <a:r>
                  <a:rPr lang="en-US" spc="5" dirty="0">
                    <a:solidFill>
                      <a:schemeClr val="tx1"/>
                    </a:solidFill>
                  </a:rPr>
                  <a:t> </a:t>
                </a:r>
                <a:r>
                  <a:rPr lang="en-US" spc="-10" dirty="0">
                    <a:solidFill>
                      <a:schemeClr val="tx1"/>
                    </a:solidFill>
                  </a:rPr>
                  <a:t>9.1</a:t>
                </a:r>
                <a:r>
                  <a:rPr lang="en-US" spc="-5" dirty="0">
                    <a:solidFill>
                      <a:schemeClr val="tx1"/>
                    </a:solidFill>
                  </a:rPr>
                  <a:t>,</a:t>
                </a:r>
                <a:r>
                  <a:rPr lang="en-US" spc="5" dirty="0">
                    <a:solidFill>
                      <a:schemeClr val="tx1"/>
                    </a:solidFill>
                  </a:rPr>
                  <a:t> </a:t>
                </a:r>
                <a:r>
                  <a:rPr lang="en-US" spc="-5" dirty="0">
                    <a:solidFill>
                      <a:schemeClr val="tx1"/>
                    </a:solidFill>
                  </a:rPr>
                  <a:t>it</a:t>
                </a:r>
                <a:r>
                  <a:rPr lang="en-US" spc="5" dirty="0">
                    <a:solidFill>
                      <a:schemeClr val="tx1"/>
                    </a:solidFill>
                  </a:rPr>
                  <a:t> </a:t>
                </a:r>
                <a:r>
                  <a:rPr lang="en-US" spc="-5" dirty="0">
                    <a:solidFill>
                      <a:schemeClr val="tx1"/>
                    </a:solidFill>
                  </a:rPr>
                  <a:t>f</a:t>
                </a:r>
                <a:r>
                  <a:rPr lang="en-US" spc="-10" dirty="0">
                    <a:solidFill>
                      <a:schemeClr val="tx1"/>
                    </a:solidFill>
                  </a:rPr>
                  <a:t>ollow</a:t>
                </a:r>
                <a:r>
                  <a:rPr lang="en-US" spc="-5" dirty="0">
                    <a:solidFill>
                      <a:schemeClr val="tx1"/>
                    </a:solidFill>
                  </a:rPr>
                  <a:t>s</a:t>
                </a:r>
                <a:r>
                  <a:rPr lang="en-US" spc="5" dirty="0">
                    <a:solidFill>
                      <a:schemeClr val="tx1"/>
                    </a:solidFill>
                  </a:rPr>
                  <a:t> </a:t>
                </a:r>
                <a:r>
                  <a:rPr lang="en-US" spc="-10" dirty="0">
                    <a:solidFill>
                      <a:schemeClr val="tx1"/>
                    </a:solidFill>
                  </a:rPr>
                  <a:t>tha</a:t>
                </a:r>
                <a:r>
                  <a:rPr lang="en-US" spc="-5" dirty="0">
                    <a:solidFill>
                      <a:schemeClr val="tx1"/>
                    </a:solidFill>
                  </a:rPr>
                  <a:t>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30" dirty="0">
                    <a:solidFill>
                      <a:schemeClr val="tx1"/>
                    </a:solidFill>
                  </a:rPr>
                  <a:t>e</a:t>
                </a:r>
                <a:r>
                  <a:rPr lang="en-US" i="1" baseline="25925" dirty="0">
                    <a:solidFill>
                      <a:schemeClr val="tx1"/>
                    </a:solidFill>
                  </a:rPr>
                  <a:t>x </a:t>
                </a:r>
                <a:r>
                  <a:rPr lang="en-US" spc="-5" dirty="0">
                    <a:solidFill>
                      <a:schemeClr val="tx1"/>
                    </a:solidFill>
                  </a:rPr>
                  <a:t>is</a:t>
                </a:r>
                <a:r>
                  <a:rPr lang="en-US" spc="5" dirty="0">
                    <a:solidFill>
                      <a:schemeClr val="tx1"/>
                    </a:solidFill>
                  </a:rPr>
                  <a:t> </a:t>
                </a:r>
                <a:r>
                  <a:rPr lang="en-US" spc="-5" dirty="0">
                    <a:solidFill>
                      <a:schemeClr val="tx1"/>
                    </a:solidFill>
                  </a:rPr>
                  <a:t>a</a:t>
                </a:r>
                <a:r>
                  <a:rPr lang="en-US" spc="5" dirty="0">
                    <a:solidFill>
                      <a:schemeClr val="tx1"/>
                    </a:solidFill>
                  </a:rPr>
                  <a:t> </a:t>
                </a:r>
                <a:r>
                  <a:rPr lang="en-US" spc="-5" dirty="0">
                    <a:solidFill>
                      <a:schemeClr val="tx1"/>
                    </a:solidFill>
                  </a:rPr>
                  <a:t>solution</a:t>
                </a:r>
                <a:r>
                  <a:rPr lang="en-US" spc="5" dirty="0">
                    <a:solidFill>
                      <a:schemeClr val="tx1"/>
                    </a:solidFill>
                  </a:rPr>
                  <a:t> </a:t>
                </a:r>
                <a:r>
                  <a:rPr lang="en-US" spc="-5" dirty="0">
                    <a:solidFill>
                      <a:schemeClr val="tx1"/>
                    </a:solidFill>
                  </a:rPr>
                  <a:t>to</a:t>
                </a:r>
                <a:r>
                  <a:rPr lang="en-US" spc="5" dirty="0">
                    <a:solidFill>
                      <a:schemeClr val="tx1"/>
                    </a:solidFill>
                  </a:rPr>
                  <a:t> </a:t>
                </a:r>
                <a:r>
                  <a:rPr lang="en-US" spc="-5" dirty="0">
                    <a:solidFill>
                      <a:schemeClr val="tx1"/>
                    </a:solidFill>
                  </a:rPr>
                  <a:t>this</a:t>
                </a:r>
                <a:r>
                  <a:rPr lang="en-US" spc="5" dirty="0">
                    <a:solidFill>
                      <a:schemeClr val="tx1"/>
                    </a:solidFill>
                  </a:rPr>
                  <a:t> </a:t>
                </a:r>
                <a:r>
                  <a:rPr lang="en-US" spc="-5" dirty="0">
                    <a:solidFill>
                      <a:schemeClr val="tx1"/>
                    </a:solidFill>
                  </a:rPr>
                  <a:t>Initial </a:t>
                </a:r>
                <a:r>
                  <a:rPr lang="en-US" spc="-10" dirty="0">
                    <a:solidFill>
                      <a:schemeClr val="tx1"/>
                    </a:solidFill>
                  </a:rPr>
                  <a:t>Valu</a:t>
                </a:r>
                <a:r>
                  <a:rPr lang="en-US" spc="-5" dirty="0">
                    <a:solidFill>
                      <a:schemeClr val="tx1"/>
                    </a:solidFill>
                  </a:rPr>
                  <a:t>e</a:t>
                </a:r>
                <a:r>
                  <a:rPr lang="en-US" spc="50" dirty="0">
                    <a:solidFill>
                      <a:schemeClr val="tx1"/>
                    </a:solidFill>
                  </a:rPr>
                  <a:t> </a:t>
                </a:r>
                <a:r>
                  <a:rPr lang="en-US" spc="-10" dirty="0">
                    <a:solidFill>
                      <a:schemeClr val="tx1"/>
                    </a:solidFill>
                  </a:rPr>
                  <a:t>Problem</a:t>
                </a:r>
                <a:r>
                  <a:rPr lang="en-US" spc="-5" dirty="0">
                    <a:solidFill>
                      <a:schemeClr val="tx1"/>
                    </a:solidFill>
                  </a:rPr>
                  <a:t>.</a:t>
                </a:r>
                <a:r>
                  <a:rPr lang="en-US" spc="50" dirty="0">
                    <a:solidFill>
                      <a:schemeClr val="tx1"/>
                    </a:solidFill>
                  </a:rPr>
                  <a:t> </a:t>
                </a:r>
              </a:p>
              <a:p>
                <a:pPr marL="0" marR="5080" indent="0">
                  <a:lnSpc>
                    <a:spcPct val="100000"/>
                  </a:lnSpc>
                  <a:buNone/>
                </a:pPr>
                <a:r>
                  <a:rPr lang="en-US" spc="-5" dirty="0">
                    <a:solidFill>
                      <a:schemeClr val="tx1"/>
                    </a:solidFill>
                  </a:rPr>
                  <a:t>Here, we</a:t>
                </a:r>
                <a:r>
                  <a:rPr lang="en-US" spc="50" dirty="0">
                    <a:solidFill>
                      <a:schemeClr val="tx1"/>
                    </a:solidFill>
                  </a:rPr>
                  <a:t> </a:t>
                </a:r>
                <a:r>
                  <a:rPr lang="en-US" spc="-10" dirty="0">
                    <a:solidFill>
                      <a:schemeClr val="tx1"/>
                    </a:solidFill>
                  </a:rPr>
                  <a:t>tak</a:t>
                </a:r>
                <a:r>
                  <a:rPr lang="en-US" spc="-5" dirty="0">
                    <a:solidFill>
                      <a:schemeClr val="tx1"/>
                    </a:solidFill>
                  </a:rPr>
                  <a:t>e</a:t>
                </a:r>
                <a:r>
                  <a:rPr lang="en-US" spc="50" dirty="0">
                    <a:solidFill>
                      <a:schemeClr val="tx1"/>
                    </a:solidFill>
                  </a:rPr>
                  <a:t> </a:t>
                </a:r>
                <a:r>
                  <a:rPr lang="en-US" spc="-5" dirty="0">
                    <a:solidFill>
                      <a:schemeClr val="tx1"/>
                    </a:solidFill>
                  </a:rPr>
                  <a:t>a</a:t>
                </a:r>
                <a:r>
                  <a:rPr lang="en-US" spc="50" dirty="0">
                    <a:solidFill>
                      <a:schemeClr val="tx1"/>
                    </a:solidFill>
                  </a:rPr>
                  <a:t> </a:t>
                </a:r>
                <a:r>
                  <a:rPr lang="en-US" spc="-10" dirty="0">
                    <a:solidFill>
                      <a:schemeClr val="tx1"/>
                    </a:solidFill>
                  </a:rPr>
                  <a:t>differen</a:t>
                </a:r>
                <a:r>
                  <a:rPr lang="en-US" spc="-5" dirty="0">
                    <a:solidFill>
                      <a:schemeClr val="tx1"/>
                    </a:solidFill>
                  </a:rPr>
                  <a:t>t </a:t>
                </a:r>
                <a:r>
                  <a:rPr lang="en-US" spc="-10" dirty="0">
                    <a:solidFill>
                      <a:schemeClr val="tx1"/>
                    </a:solidFill>
                  </a:rPr>
                  <a:t>approac</a:t>
                </a:r>
                <a:r>
                  <a:rPr lang="en-US" spc="-5" dirty="0">
                    <a:solidFill>
                      <a:schemeClr val="tx1"/>
                    </a:solidFill>
                  </a:rPr>
                  <a:t>h</a:t>
                </a:r>
                <a:r>
                  <a:rPr lang="en-US" spc="50" dirty="0">
                    <a:solidFill>
                      <a:schemeClr val="tx1"/>
                    </a:solidFill>
                  </a:rPr>
                  <a:t> </a:t>
                </a:r>
                <a:r>
                  <a:rPr lang="en-US" spc="-10" dirty="0">
                    <a:solidFill>
                      <a:schemeClr val="tx1"/>
                    </a:solidFill>
                  </a:rPr>
                  <a:t>an</a:t>
                </a:r>
                <a:r>
                  <a:rPr lang="en-US" spc="-5" dirty="0">
                    <a:solidFill>
                      <a:schemeClr val="tx1"/>
                    </a:solidFill>
                  </a:rPr>
                  <a:t>d</a:t>
                </a:r>
                <a:r>
                  <a:rPr lang="en-US" spc="50" dirty="0">
                    <a:solidFill>
                      <a:schemeClr val="tx1"/>
                    </a:solidFill>
                  </a:rPr>
                  <a:t> try to </a:t>
                </a:r>
                <a:r>
                  <a:rPr lang="en-US" spc="-10" dirty="0">
                    <a:solidFill>
                      <a:schemeClr val="tx1"/>
                    </a:solidFill>
                  </a:rPr>
                  <a:t>fin</a:t>
                </a:r>
                <a:r>
                  <a:rPr lang="en-US" spc="-5" dirty="0">
                    <a:solidFill>
                      <a:schemeClr val="tx1"/>
                    </a:solidFill>
                  </a:rPr>
                  <a:t>d</a:t>
                </a:r>
                <a:r>
                  <a:rPr lang="en-US" spc="50" dirty="0">
                    <a:solidFill>
                      <a:schemeClr val="tx1"/>
                    </a:solidFill>
                  </a:rPr>
                  <a:t> </a:t>
                </a:r>
                <a:r>
                  <a:rPr lang="en-US" spc="-5" dirty="0">
                    <a:solidFill>
                      <a:schemeClr val="tx1"/>
                    </a:solidFill>
                  </a:rPr>
                  <a:t>a</a:t>
                </a:r>
                <a:r>
                  <a:rPr lang="en-US" spc="50" dirty="0">
                    <a:solidFill>
                      <a:schemeClr val="tx1"/>
                    </a:solidFill>
                  </a:rPr>
                  <a:t> </a:t>
                </a:r>
                <a:r>
                  <a:rPr lang="en-US" spc="-5" dirty="0">
                    <a:solidFill>
                      <a:schemeClr val="tx1"/>
                    </a:solidFill>
                  </a:rPr>
                  <a:t>s</a:t>
                </a:r>
                <a:r>
                  <a:rPr lang="en-US" spc="-10" dirty="0">
                    <a:solidFill>
                      <a:schemeClr val="tx1"/>
                    </a:solidFill>
                  </a:rPr>
                  <a:t>olutio</a:t>
                </a:r>
                <a:r>
                  <a:rPr lang="en-US" spc="-5" dirty="0">
                    <a:solidFill>
                      <a:schemeClr val="tx1"/>
                    </a:solidFill>
                  </a:rPr>
                  <a:t>n</a:t>
                </a:r>
                <a:r>
                  <a:rPr lang="en-US" spc="50" dirty="0">
                    <a:solidFill>
                      <a:schemeClr val="tx1"/>
                    </a:solidFill>
                  </a:rPr>
                  <a:t> </a:t>
                </a:r>
                <a:r>
                  <a:rPr lang="en-US" spc="-5" dirty="0">
                    <a:solidFill>
                      <a:schemeClr val="tx1"/>
                    </a:solidFill>
                  </a:rPr>
                  <a:t>in form of a power</a:t>
                </a:r>
                <a:r>
                  <a:rPr lang="en-US" spc="55" dirty="0">
                    <a:solidFill>
                      <a:schemeClr val="tx1"/>
                    </a:solidFill>
                  </a:rPr>
                  <a:t> </a:t>
                </a:r>
                <a:r>
                  <a:rPr lang="en-US" spc="-5" dirty="0">
                    <a:solidFill>
                      <a:schemeClr val="tx1"/>
                    </a:solidFill>
                  </a:rPr>
                  <a:t>series</a:t>
                </a:r>
                <a:r>
                  <a:rPr lang="en-US" spc="120" dirty="0">
                    <a:solidFill>
                      <a:schemeClr val="tx1"/>
                    </a:solidFill>
                  </a:rPr>
                  <a:t> </a:t>
                </a:r>
                <a14:m>
                  <m:oMath xmlns:m="http://schemas.openxmlformats.org/officeDocument/2006/math">
                    <m:r>
                      <a:rPr lang="en-US" b="0" i="1" spc="-10" dirty="0" smtClean="0">
                        <a:solidFill>
                          <a:schemeClr val="tx1"/>
                        </a:solidFill>
                        <a:latin typeface="Cambria Math" panose="02040503050406030204" pitchFamily="18" charset="0"/>
                      </a:rPr>
                      <m:t>𝐹</m:t>
                    </m:r>
                    <m:d>
                      <m:dPr>
                        <m:ctrlPr>
                          <a:rPr lang="en-US" b="0" i="1" spc="-10" dirty="0" smtClean="0">
                            <a:solidFill>
                              <a:schemeClr val="tx1"/>
                            </a:solidFill>
                            <a:latin typeface="Cambria Math" panose="02040503050406030204" pitchFamily="18" charset="0"/>
                          </a:rPr>
                        </m:ctrlPr>
                      </m:dPr>
                      <m:e>
                        <m:r>
                          <a:rPr lang="en-US" b="0" i="1" spc="-10" dirty="0" smtClean="0">
                            <a:solidFill>
                              <a:schemeClr val="tx1"/>
                            </a:solidFill>
                            <a:latin typeface="Cambria Math" panose="02040503050406030204" pitchFamily="18" charset="0"/>
                          </a:rPr>
                          <m:t>𝑥</m:t>
                        </m:r>
                      </m:e>
                    </m:d>
                    <m:r>
                      <a:rPr lang="en-US" b="0" i="1" spc="-10" dirty="0" smtClean="0">
                        <a:solidFill>
                          <a:schemeClr val="tx1"/>
                        </a:solidFill>
                        <a:latin typeface="Cambria Math" panose="02040503050406030204" pitchFamily="18" charset="0"/>
                      </a:rPr>
                      <m:t>=</m:t>
                    </m:r>
                    <m:nary>
                      <m:naryPr>
                        <m:chr m:val="∑"/>
                        <m:ctrlPr>
                          <a:rPr lang="en-US" b="0" i="1" spc="-10" dirty="0" smtClean="0">
                            <a:solidFill>
                              <a:schemeClr val="tx1"/>
                            </a:solidFill>
                            <a:latin typeface="Cambria Math" panose="02040503050406030204" pitchFamily="18" charset="0"/>
                          </a:rPr>
                        </m:ctrlPr>
                      </m:naryPr>
                      <m:sub>
                        <m:r>
                          <m:rPr>
                            <m:brk m:alnAt="23"/>
                          </m:rPr>
                          <a:rPr lang="en-US" b="0" i="1" spc="-10" dirty="0" smtClean="0">
                            <a:solidFill>
                              <a:schemeClr val="tx1"/>
                            </a:solidFill>
                            <a:latin typeface="Cambria Math" panose="02040503050406030204" pitchFamily="18" charset="0"/>
                          </a:rPr>
                          <m:t>𝑛</m:t>
                        </m:r>
                        <m:r>
                          <a:rPr lang="en-US" b="0" i="1" spc="-10" dirty="0" smtClean="0">
                            <a:solidFill>
                              <a:schemeClr val="tx1"/>
                            </a:solidFill>
                            <a:latin typeface="Cambria Math" panose="02040503050406030204" pitchFamily="18" charset="0"/>
                          </a:rPr>
                          <m:t>=0</m:t>
                        </m:r>
                      </m:sub>
                      <m:sup>
                        <m:r>
                          <a:rPr lang="en-US" b="0" i="1" spc="-10" dirty="0" smtClean="0">
                            <a:solidFill>
                              <a:schemeClr val="tx1"/>
                            </a:solidFill>
                            <a:latin typeface="Cambria Math" panose="02040503050406030204" pitchFamily="18" charset="0"/>
                            <a:ea typeface="Cambria Math" panose="02040503050406030204" pitchFamily="18" charset="0"/>
                          </a:rPr>
                          <m:t>∞</m:t>
                        </m:r>
                      </m:sup>
                      <m:e>
                        <m:sSub>
                          <m:sSubPr>
                            <m:ctrlPr>
                              <a:rPr lang="en-US" b="0" i="1" spc="-10" dirty="0" smtClean="0">
                                <a:solidFill>
                                  <a:schemeClr val="tx1"/>
                                </a:solidFill>
                                <a:latin typeface="Cambria Math" panose="02040503050406030204" pitchFamily="18" charset="0"/>
                              </a:rPr>
                            </m:ctrlPr>
                          </m:sSubPr>
                          <m:e>
                            <m:r>
                              <a:rPr lang="en-US" b="0" i="1" spc="-10" dirty="0" smtClean="0">
                                <a:solidFill>
                                  <a:schemeClr val="tx1"/>
                                </a:solidFill>
                                <a:latin typeface="Cambria Math" panose="02040503050406030204" pitchFamily="18" charset="0"/>
                              </a:rPr>
                              <m:t>𝑎</m:t>
                            </m:r>
                          </m:e>
                          <m:sub>
                            <m:r>
                              <a:rPr lang="en-US" b="0" i="1" spc="-10" dirty="0" smtClean="0">
                                <a:solidFill>
                                  <a:schemeClr val="tx1"/>
                                </a:solidFill>
                                <a:latin typeface="Cambria Math" panose="02040503050406030204" pitchFamily="18" charset="0"/>
                              </a:rPr>
                              <m:t>𝑛</m:t>
                            </m:r>
                          </m:sub>
                        </m:sSub>
                        <m:sSup>
                          <m:sSupPr>
                            <m:ctrlPr>
                              <a:rPr lang="en-US" b="0" i="1" spc="-10" dirty="0" smtClean="0">
                                <a:solidFill>
                                  <a:schemeClr val="tx1"/>
                                </a:solidFill>
                                <a:latin typeface="Cambria Math" panose="02040503050406030204" pitchFamily="18" charset="0"/>
                              </a:rPr>
                            </m:ctrlPr>
                          </m:sSupPr>
                          <m:e>
                            <m:r>
                              <a:rPr lang="en-US" b="0" i="1" spc="-10" dirty="0" smtClean="0">
                                <a:solidFill>
                                  <a:schemeClr val="tx1"/>
                                </a:solidFill>
                                <a:latin typeface="Cambria Math" panose="02040503050406030204" pitchFamily="18" charset="0"/>
                              </a:rPr>
                              <m:t>𝑥</m:t>
                            </m:r>
                          </m:e>
                          <m:sup>
                            <m:r>
                              <a:rPr lang="en-US" b="0" i="1" spc="-10" dirty="0" smtClean="0">
                                <a:solidFill>
                                  <a:schemeClr val="tx1"/>
                                </a:solidFill>
                                <a:latin typeface="Cambria Math" panose="02040503050406030204" pitchFamily="18" charset="0"/>
                              </a:rPr>
                              <m:t>𝑛</m:t>
                            </m:r>
                          </m:sup>
                        </m:sSup>
                      </m:e>
                    </m:nary>
                  </m:oMath>
                </a14:m>
                <a:r>
                  <a:rPr lang="en-US" spc="-5" dirty="0">
                    <a:solidFill>
                      <a:schemeClr val="tx1"/>
                    </a:solidFill>
                  </a:rPr>
                  <a:t>.</a:t>
                </a:r>
                <a:r>
                  <a:rPr lang="en-US" spc="50" dirty="0">
                    <a:solidFill>
                      <a:schemeClr val="tx1"/>
                    </a:solidFill>
                  </a:rPr>
                  <a:t> </a:t>
                </a:r>
                <a:r>
                  <a:rPr lang="en-US" spc="-15" dirty="0">
                    <a:solidFill>
                      <a:schemeClr val="tx1"/>
                    </a:solidFill>
                  </a:rPr>
                  <a:t>U</a:t>
                </a:r>
                <a:r>
                  <a:rPr lang="en-US" spc="-5" dirty="0">
                    <a:solidFill>
                      <a:schemeClr val="tx1"/>
                    </a:solidFill>
                  </a:rPr>
                  <a:t>ltimately,</a:t>
                </a:r>
                <a:r>
                  <a:rPr lang="en-US" spc="55" dirty="0">
                    <a:solidFill>
                      <a:schemeClr val="tx1"/>
                    </a:solidFill>
                  </a:rPr>
                  <a:t> </a:t>
                </a:r>
                <a:r>
                  <a:rPr lang="en-US" spc="-5" dirty="0">
                    <a:solidFill>
                      <a:schemeClr val="tx1"/>
                    </a:solidFill>
                  </a:rPr>
                  <a:t>this</a:t>
                </a:r>
                <a:r>
                  <a:rPr lang="en-US" spc="50" dirty="0">
                    <a:solidFill>
                      <a:schemeClr val="tx1"/>
                    </a:solidFill>
                  </a:rPr>
                  <a:t> </a:t>
                </a:r>
                <a:r>
                  <a:rPr lang="en-US" spc="-5" dirty="0">
                    <a:solidFill>
                      <a:schemeClr val="tx1"/>
                    </a:solidFill>
                  </a:rPr>
                  <a:t>approach</a:t>
                </a:r>
                <a:r>
                  <a:rPr lang="en-US" spc="55" dirty="0">
                    <a:solidFill>
                      <a:schemeClr val="tx1"/>
                    </a:solidFill>
                  </a:rPr>
                  <a:t> </a:t>
                </a:r>
                <a:r>
                  <a:rPr lang="en-US" spc="-5" dirty="0">
                    <a:solidFill>
                      <a:schemeClr val="tx1"/>
                    </a:solidFill>
                  </a:rPr>
                  <a:t>will</a:t>
                </a:r>
                <a:r>
                  <a:rPr lang="en-US" spc="50" dirty="0">
                    <a:solidFill>
                      <a:schemeClr val="tx1"/>
                    </a:solidFill>
                  </a:rPr>
                  <a:t> </a:t>
                </a:r>
                <a:r>
                  <a:rPr lang="en-US" spc="-5" dirty="0">
                    <a:solidFill>
                      <a:schemeClr val="tx1"/>
                    </a:solidFill>
                  </a:rPr>
                  <a:t>provide</a:t>
                </a:r>
                <a:r>
                  <a:rPr lang="en-US" spc="55" dirty="0">
                    <a:solidFill>
                      <a:schemeClr val="tx1"/>
                    </a:solidFill>
                  </a:rPr>
                  <a:t> </a:t>
                </a:r>
                <a:r>
                  <a:rPr lang="en-US" spc="-5" dirty="0">
                    <a:solidFill>
                      <a:schemeClr val="tx1"/>
                    </a:solidFill>
                  </a:rPr>
                  <a:t>us</a:t>
                </a:r>
                <a:r>
                  <a:rPr lang="en-US" spc="50" dirty="0">
                    <a:solidFill>
                      <a:schemeClr val="tx1"/>
                    </a:solidFill>
                  </a:rPr>
                  <a:t> </a:t>
                </a:r>
                <a:r>
                  <a:rPr lang="en-US" spc="-5" dirty="0">
                    <a:solidFill>
                      <a:schemeClr val="tx1"/>
                    </a:solidFill>
                  </a:rPr>
                  <a:t>with</a:t>
                </a:r>
                <a:r>
                  <a:rPr lang="en-US" spc="50" dirty="0">
                    <a:solidFill>
                      <a:schemeClr val="tx1"/>
                    </a:solidFill>
                  </a:rPr>
                  <a:t> </a:t>
                </a:r>
                <a:r>
                  <a:rPr lang="en-US" spc="-5" dirty="0">
                    <a:solidFill>
                      <a:schemeClr val="tx1"/>
                    </a:solidFill>
                  </a:rPr>
                  <a:t>a</a:t>
                </a:r>
                <a:r>
                  <a:rPr lang="en-US" spc="50" dirty="0">
                    <a:solidFill>
                      <a:schemeClr val="tx1"/>
                    </a:solidFill>
                  </a:rPr>
                  <a:t> </a:t>
                </a:r>
                <a:r>
                  <a:rPr lang="en-US" spc="-5" dirty="0">
                    <a:solidFill>
                      <a:schemeClr val="tx1"/>
                    </a:solidFill>
                  </a:rPr>
                  <a:t>power series representation </a:t>
                </a:r>
                <a:r>
                  <a:rPr lang="en-US" spc="-10" dirty="0">
                    <a:solidFill>
                      <a:schemeClr val="tx1"/>
                    </a:solidFill>
                  </a:rPr>
                  <a:t>o</a:t>
                </a:r>
                <a:r>
                  <a:rPr lang="en-US" spc="-5" dirty="0">
                    <a:solidFill>
                      <a:schemeClr val="tx1"/>
                    </a:solidFill>
                  </a:rPr>
                  <a:t>f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35" dirty="0">
                    <a:solidFill>
                      <a:schemeClr val="tx1"/>
                    </a:solidFill>
                  </a:rPr>
                  <a:t>e</a:t>
                </a:r>
                <a:r>
                  <a:rPr lang="en-US" i="1" baseline="25925" dirty="0">
                    <a:solidFill>
                      <a:schemeClr val="tx1"/>
                    </a:solidFill>
                  </a:rPr>
                  <a:t>x</a:t>
                </a:r>
                <a:r>
                  <a:rPr lang="en-US" i="1" spc="-104" baseline="25925" dirty="0">
                    <a:solidFill>
                      <a:schemeClr val="tx1"/>
                    </a:solidFill>
                  </a:rPr>
                  <a:t> </a:t>
                </a:r>
                <a:r>
                  <a:rPr lang="en-US" spc="-5" dirty="0">
                    <a:solidFill>
                      <a:schemeClr val="tx1"/>
                    </a:solidFill>
                  </a:rPr>
                  <a:t>. </a:t>
                </a:r>
                <a:r>
                  <a:rPr lang="en-US" spc="-10" dirty="0">
                    <a:solidFill>
                      <a:schemeClr val="tx1"/>
                    </a:solidFill>
                  </a:rPr>
                  <a:t>We</a:t>
                </a:r>
                <a:r>
                  <a:rPr lang="en-US" spc="-5" dirty="0">
                    <a:solidFill>
                      <a:schemeClr val="tx1"/>
                    </a:solidFill>
                  </a:rPr>
                  <a:t> </a:t>
                </a:r>
                <a:r>
                  <a:rPr lang="en-US" spc="-10" dirty="0">
                    <a:solidFill>
                      <a:schemeClr val="tx1"/>
                    </a:solidFill>
                  </a:rPr>
                  <a:t>have </a:t>
                </a:r>
                <a:endParaRPr lang="en-US" dirty="0">
                  <a:solidFill>
                    <a:schemeClr val="tx1"/>
                  </a:solidFill>
                </a:endParaRPr>
              </a:p>
              <a:p>
                <a:pPr marL="0" indent="0">
                  <a:lnSpc>
                    <a:spcPct val="100000"/>
                  </a:lnSpc>
                  <a:spcBef>
                    <a:spcPts val="89"/>
                  </a:spcBef>
                  <a:buNone/>
                </a:pPr>
                <a14:m>
                  <m:oMathPara xmlns:m="http://schemas.openxmlformats.org/officeDocument/2006/math">
                    <m:oMathParaPr>
                      <m:jc m:val="centerGroup"/>
                    </m:oMathParaPr>
                    <m:oMath xmlns:m="http://schemas.openxmlformats.org/officeDocument/2006/math">
                      <m:r>
                        <a:rPr lang="en-US" i="1" spc="-10" dirty="0">
                          <a:latin typeface="Cambria Math" panose="02040503050406030204" pitchFamily="18" charset="0"/>
                        </a:rPr>
                        <m:t>𝐹</m:t>
                      </m:r>
                      <m:d>
                        <m:dPr>
                          <m:ctrlPr>
                            <a:rPr lang="en-US" i="1" spc="-10" dirty="0">
                              <a:latin typeface="Cambria Math" panose="02040503050406030204" pitchFamily="18" charset="0"/>
                            </a:rPr>
                          </m:ctrlPr>
                        </m:dPr>
                        <m:e>
                          <m:r>
                            <a:rPr lang="en-US" i="1" spc="-10" dirty="0">
                              <a:latin typeface="Cambria Math" panose="02040503050406030204" pitchFamily="18" charset="0"/>
                            </a:rPr>
                            <m:t>𝑥</m:t>
                          </m:r>
                        </m:e>
                      </m:d>
                      <m:r>
                        <a:rPr lang="en-US" i="1" spc="-10" dirty="0">
                          <a:latin typeface="Cambria Math" panose="02040503050406030204" pitchFamily="18" charset="0"/>
                        </a:rPr>
                        <m:t>=</m:t>
                      </m:r>
                      <m:nary>
                        <m:naryPr>
                          <m:chr m:val="∑"/>
                          <m:ctrlPr>
                            <a:rPr lang="en-US" i="1" spc="-10" dirty="0">
                              <a:latin typeface="Cambria Math" panose="02040503050406030204" pitchFamily="18" charset="0"/>
                            </a:rPr>
                          </m:ctrlPr>
                        </m:naryPr>
                        <m:sub>
                          <m:r>
                            <m:rPr>
                              <m:brk m:alnAt="23"/>
                            </m:rPr>
                            <a:rPr lang="en-US" i="1" spc="-10" dirty="0">
                              <a:latin typeface="Cambria Math" panose="02040503050406030204" pitchFamily="18" charset="0"/>
                            </a:rPr>
                            <m:t>𝑛</m:t>
                          </m:r>
                          <m:r>
                            <a:rPr lang="en-US" i="1" spc="-10" dirty="0">
                              <a:latin typeface="Cambria Math" panose="02040503050406030204" pitchFamily="18" charset="0"/>
                            </a:rPr>
                            <m:t>=</m:t>
                          </m:r>
                          <m:r>
                            <a:rPr lang="en-US" b="0" i="1" spc="-10" dirty="0" smtClean="0">
                              <a:latin typeface="Cambria Math" panose="02040503050406030204" pitchFamily="18" charset="0"/>
                            </a:rPr>
                            <m:t>0</m:t>
                          </m:r>
                        </m:sub>
                        <m:sup>
                          <m:r>
                            <a:rPr lang="en-US" i="1" spc="-10" dirty="0">
                              <a:latin typeface="Cambria Math" panose="02040503050406030204" pitchFamily="18" charset="0"/>
                              <a:ea typeface="Cambria Math" panose="02040503050406030204" pitchFamily="18" charset="0"/>
                            </a:rPr>
                            <m:t>∞</m:t>
                          </m:r>
                        </m:sup>
                        <m:e>
                          <m:sSub>
                            <m:sSubPr>
                              <m:ctrlPr>
                                <a:rPr lang="en-US" i="1" spc="-10" dirty="0">
                                  <a:latin typeface="Cambria Math" panose="02040503050406030204" pitchFamily="18" charset="0"/>
                                </a:rPr>
                              </m:ctrlPr>
                            </m:sSubPr>
                            <m:e>
                              <m:r>
                                <a:rPr lang="en-US" i="1" spc="-10" dirty="0">
                                  <a:latin typeface="Cambria Math" panose="02040503050406030204" pitchFamily="18" charset="0"/>
                                </a:rPr>
                                <m:t>𝑎</m:t>
                              </m:r>
                            </m:e>
                            <m:sub>
                              <m:r>
                                <a:rPr lang="en-US" i="1" spc="-10" dirty="0">
                                  <a:latin typeface="Cambria Math" panose="02040503050406030204" pitchFamily="18" charset="0"/>
                                </a:rPr>
                                <m:t>𝑛</m:t>
                              </m:r>
                            </m:sub>
                          </m:sSub>
                          <m:sSup>
                            <m:sSupPr>
                              <m:ctrlPr>
                                <a:rPr lang="en-US" i="1" spc="-10" dirty="0">
                                  <a:latin typeface="Cambria Math" panose="02040503050406030204" pitchFamily="18" charset="0"/>
                                </a:rPr>
                              </m:ctrlPr>
                            </m:sSupPr>
                            <m:e>
                              <m:r>
                                <a:rPr lang="en-US" i="1" spc="-10" dirty="0">
                                  <a:latin typeface="Cambria Math" panose="02040503050406030204" pitchFamily="18" charset="0"/>
                                </a:rPr>
                                <m:t>𝑥</m:t>
                              </m:r>
                            </m:e>
                            <m:sup>
                              <m:r>
                                <a:rPr lang="en-US" i="1" spc="-10" dirty="0">
                                  <a:latin typeface="Cambria Math" panose="02040503050406030204" pitchFamily="18" charset="0"/>
                                </a:rPr>
                                <m:t>𝑛</m:t>
                              </m:r>
                            </m:sup>
                          </m:sSup>
                        </m:e>
                      </m:nary>
                      <m:r>
                        <a:rPr lang="en-US" b="0" i="1" spc="-10" dirty="0" smtClean="0">
                          <a:latin typeface="Cambria Math" panose="02040503050406030204" pitchFamily="18" charset="0"/>
                        </a:rPr>
                        <m:t> </m:t>
                      </m:r>
                      <m:r>
                        <m:rPr>
                          <m:sty m:val="p"/>
                        </m:rPr>
                        <a:rPr lang="en-US" b="0" i="0" spc="-10" dirty="0" smtClean="0">
                          <a:latin typeface="Cambria Math" panose="02040503050406030204" pitchFamily="18" charset="0"/>
                        </a:rPr>
                        <m:t>and</m:t>
                      </m:r>
                      <m:r>
                        <a:rPr lang="en-US" b="0" i="1" spc="-10" dirty="0" smtClean="0">
                          <a:latin typeface="Cambria Math" panose="02040503050406030204" pitchFamily="18" charset="0"/>
                        </a:rPr>
                        <m:t> </m:t>
                      </m:r>
                      <m:sSup>
                        <m:sSupPr>
                          <m:ctrlPr>
                            <a:rPr lang="en-US" b="0" i="1" spc="-10" dirty="0" smtClean="0">
                              <a:latin typeface="Cambria Math" panose="02040503050406030204" pitchFamily="18" charset="0"/>
                            </a:rPr>
                          </m:ctrlPr>
                        </m:sSupPr>
                        <m:e>
                          <m:r>
                            <a:rPr lang="en-US" b="0" i="1" spc="-10" dirty="0" smtClean="0">
                              <a:latin typeface="Cambria Math" panose="02040503050406030204" pitchFamily="18" charset="0"/>
                            </a:rPr>
                            <m:t>𝐹</m:t>
                          </m:r>
                        </m:e>
                        <m:sup>
                          <m:r>
                            <a:rPr lang="en-US" b="0" i="1" spc="-10" dirty="0" smtClean="0">
                              <a:latin typeface="Cambria Math" panose="02040503050406030204" pitchFamily="18" charset="0"/>
                            </a:rPr>
                            <m:t>′</m:t>
                          </m:r>
                        </m:sup>
                      </m:sSup>
                      <m:d>
                        <m:dPr>
                          <m:ctrlPr>
                            <a:rPr lang="en-US" b="0" i="1" spc="-10" dirty="0" smtClean="0">
                              <a:latin typeface="Cambria Math" panose="02040503050406030204" pitchFamily="18" charset="0"/>
                            </a:rPr>
                          </m:ctrlPr>
                        </m:dPr>
                        <m:e>
                          <m:r>
                            <a:rPr lang="en-US" b="0" i="1" spc="-10" dirty="0" smtClean="0">
                              <a:latin typeface="Cambria Math" panose="02040503050406030204" pitchFamily="18" charset="0"/>
                            </a:rPr>
                            <m:t>𝑥</m:t>
                          </m:r>
                        </m:e>
                      </m:d>
                      <m:r>
                        <a:rPr lang="en-US" b="0" i="1" spc="-10" dirty="0" smtClean="0">
                          <a:latin typeface="Cambria Math" panose="02040503050406030204" pitchFamily="18" charset="0"/>
                        </a:rPr>
                        <m:t>=</m:t>
                      </m:r>
                      <m:nary>
                        <m:naryPr>
                          <m:chr m:val="∑"/>
                          <m:ctrlPr>
                            <a:rPr lang="en-US" i="1" spc="-10" dirty="0">
                              <a:latin typeface="Cambria Math" panose="02040503050406030204" pitchFamily="18" charset="0"/>
                            </a:rPr>
                          </m:ctrlPr>
                        </m:naryPr>
                        <m:sub>
                          <m:r>
                            <m:rPr>
                              <m:brk m:alnAt="23"/>
                            </m:rPr>
                            <a:rPr lang="en-US" i="1" spc="-10" dirty="0">
                              <a:latin typeface="Cambria Math" panose="02040503050406030204" pitchFamily="18" charset="0"/>
                            </a:rPr>
                            <m:t>𝑛</m:t>
                          </m:r>
                          <m:r>
                            <a:rPr lang="en-US" i="1" spc="-10" dirty="0">
                              <a:latin typeface="Cambria Math" panose="02040503050406030204" pitchFamily="18" charset="0"/>
                            </a:rPr>
                            <m:t>=</m:t>
                          </m:r>
                          <m:r>
                            <a:rPr lang="en-US" b="0" i="1" spc="-10" dirty="0" smtClean="0">
                              <a:latin typeface="Cambria Math" panose="02040503050406030204" pitchFamily="18" charset="0"/>
                            </a:rPr>
                            <m:t>0</m:t>
                          </m:r>
                        </m:sub>
                        <m:sup>
                          <m:r>
                            <a:rPr lang="en-US" i="1" spc="-10" dirty="0">
                              <a:latin typeface="Cambria Math" panose="02040503050406030204" pitchFamily="18" charset="0"/>
                              <a:ea typeface="Cambria Math" panose="02040503050406030204" pitchFamily="18" charset="0"/>
                            </a:rPr>
                            <m:t>∞</m:t>
                          </m:r>
                        </m:sup>
                        <m:e>
                          <m:r>
                            <a:rPr lang="en-US" b="0" i="1" spc="-10" dirty="0" smtClean="0">
                              <a:latin typeface="Cambria Math" panose="02040503050406030204" pitchFamily="18" charset="0"/>
                              <a:ea typeface="Cambria Math" panose="02040503050406030204" pitchFamily="18" charset="0"/>
                            </a:rPr>
                            <m:t>𝑛</m:t>
                          </m:r>
                          <m:sSub>
                            <m:sSubPr>
                              <m:ctrlPr>
                                <a:rPr lang="en-US" i="1" spc="-10" dirty="0">
                                  <a:latin typeface="Cambria Math" panose="02040503050406030204" pitchFamily="18" charset="0"/>
                                </a:rPr>
                              </m:ctrlPr>
                            </m:sSubPr>
                            <m:e>
                              <m:r>
                                <a:rPr lang="en-US" i="1" spc="-10" dirty="0">
                                  <a:latin typeface="Cambria Math" panose="02040503050406030204" pitchFamily="18" charset="0"/>
                                </a:rPr>
                                <m:t>𝑎</m:t>
                              </m:r>
                            </m:e>
                            <m:sub>
                              <m:r>
                                <a:rPr lang="en-US" i="1" spc="-10" dirty="0">
                                  <a:latin typeface="Cambria Math" panose="02040503050406030204" pitchFamily="18" charset="0"/>
                                </a:rPr>
                                <m:t>𝑛</m:t>
                              </m:r>
                            </m:sub>
                          </m:sSub>
                          <m:sSup>
                            <m:sSupPr>
                              <m:ctrlPr>
                                <a:rPr lang="en-US" i="1" spc="-10" dirty="0">
                                  <a:latin typeface="Cambria Math" panose="02040503050406030204" pitchFamily="18" charset="0"/>
                                </a:rPr>
                              </m:ctrlPr>
                            </m:sSupPr>
                            <m:e>
                              <m:r>
                                <a:rPr lang="en-US" i="1" spc="-10" dirty="0">
                                  <a:latin typeface="Cambria Math" panose="02040503050406030204" pitchFamily="18" charset="0"/>
                                </a:rPr>
                                <m:t>𝑥</m:t>
                              </m:r>
                            </m:e>
                            <m:sup>
                              <m:r>
                                <a:rPr lang="en-US" i="1" spc="-10" dirty="0">
                                  <a:latin typeface="Cambria Math" panose="02040503050406030204" pitchFamily="18" charset="0"/>
                                </a:rPr>
                                <m:t>𝑛</m:t>
                              </m:r>
                              <m:r>
                                <a:rPr lang="en-US" b="0" i="1" spc="-10" dirty="0" smtClean="0">
                                  <a:latin typeface="Cambria Math" panose="02040503050406030204" pitchFamily="18" charset="0"/>
                                </a:rPr>
                                <m:t>−1</m:t>
                              </m:r>
                            </m:sup>
                          </m:sSup>
                        </m:e>
                      </m:nary>
                    </m:oMath>
                  </m:oMathPara>
                </a14:m>
                <a:endParaRPr lang="en-US" dirty="0">
                  <a:solidFill>
                    <a:schemeClr val="tx1"/>
                  </a:solidFill>
                </a:endParaRPr>
              </a:p>
              <a:p>
                <a:pPr marL="0" indent="0">
                  <a:lnSpc>
                    <a:spcPct val="100000"/>
                  </a:lnSpc>
                  <a:buNone/>
                </a:pPr>
                <a:r>
                  <a:rPr lang="en-US" spc="-10" dirty="0">
                    <a:solidFill>
                      <a:schemeClr val="tx1"/>
                    </a:solidFill>
                  </a:rPr>
                  <a:t>To</a:t>
                </a:r>
                <a:r>
                  <a:rPr lang="en-US" spc="-5" dirty="0">
                    <a:solidFill>
                      <a:schemeClr val="tx1"/>
                    </a:solidFill>
                  </a:rPr>
                  <a:t> satisfy the </a:t>
                </a:r>
                <a:r>
                  <a:rPr lang="en-US" spc="-10" dirty="0">
                    <a:solidFill>
                      <a:schemeClr val="tx1"/>
                    </a:solidFill>
                  </a:rPr>
                  <a:t>d</a:t>
                </a:r>
                <a:r>
                  <a:rPr lang="en-US" spc="-5" dirty="0">
                    <a:solidFill>
                      <a:schemeClr val="tx1"/>
                    </a:solidFill>
                  </a:rPr>
                  <a:t>ifferential equation, </a:t>
                </a:r>
                <a:r>
                  <a:rPr lang="en-US" spc="-10" dirty="0">
                    <a:solidFill>
                      <a:schemeClr val="tx1"/>
                    </a:solidFill>
                  </a:rPr>
                  <a:t>we</a:t>
                </a:r>
                <a:r>
                  <a:rPr lang="en-US" spc="-5" dirty="0">
                    <a:solidFill>
                      <a:schemeClr val="tx1"/>
                    </a:solidFill>
                  </a:rPr>
                  <a:t> must have</a:t>
                </a:r>
                <a:r>
                  <a:rPr lang="en-US" spc="70" dirty="0">
                    <a:solidFill>
                      <a:schemeClr val="tx1"/>
                    </a:solidFill>
                  </a:rPr>
                  <a:t> </a:t>
                </a:r>
                <a14:m>
                  <m:oMath xmlns:m="http://schemas.openxmlformats.org/officeDocument/2006/math">
                    <m:sSup>
                      <m:sSupPr>
                        <m:ctrlPr>
                          <a:rPr lang="en-US" b="0" i="1" spc="-10" dirty="0" smtClean="0">
                            <a:solidFill>
                              <a:schemeClr val="tx1"/>
                            </a:solidFill>
                            <a:latin typeface="Cambria Math" panose="02040503050406030204" pitchFamily="18" charset="0"/>
                          </a:rPr>
                        </m:ctrlPr>
                      </m:sSupPr>
                      <m:e>
                        <m:r>
                          <a:rPr lang="en-US" b="0" i="1" spc="-10" dirty="0" smtClean="0">
                            <a:solidFill>
                              <a:schemeClr val="tx1"/>
                            </a:solidFill>
                            <a:latin typeface="Cambria Math" panose="02040503050406030204" pitchFamily="18" charset="0"/>
                          </a:rPr>
                          <m:t>𝐹</m:t>
                        </m:r>
                      </m:e>
                      <m:sup>
                        <m:r>
                          <a:rPr lang="en-US" b="0" i="1" spc="-10" dirty="0" smtClean="0">
                            <a:solidFill>
                              <a:schemeClr val="tx1"/>
                            </a:solidFill>
                            <a:latin typeface="Cambria Math" panose="02040503050406030204" pitchFamily="18" charset="0"/>
                          </a:rPr>
                          <m:t>′</m:t>
                        </m:r>
                      </m:sup>
                    </m:sSup>
                    <m:d>
                      <m:dPr>
                        <m:ctrlPr>
                          <a:rPr lang="en-US" b="0" i="1" spc="-10" dirty="0" smtClean="0">
                            <a:solidFill>
                              <a:schemeClr val="tx1"/>
                            </a:solidFill>
                            <a:latin typeface="Cambria Math" panose="02040503050406030204" pitchFamily="18" charset="0"/>
                          </a:rPr>
                        </m:ctrlPr>
                      </m:dPr>
                      <m:e>
                        <m:r>
                          <a:rPr lang="en-US" b="0" i="1" spc="-10" dirty="0" smtClean="0">
                            <a:solidFill>
                              <a:schemeClr val="tx1"/>
                            </a:solidFill>
                            <a:latin typeface="Cambria Math" panose="02040503050406030204" pitchFamily="18" charset="0"/>
                          </a:rPr>
                          <m:t>𝑥</m:t>
                        </m:r>
                      </m:e>
                    </m:d>
                    <m:r>
                      <a:rPr lang="en-US" b="0" i="1" spc="-10" dirty="0" smtClean="0">
                        <a:solidFill>
                          <a:schemeClr val="tx1"/>
                        </a:solidFill>
                        <a:latin typeface="Cambria Math" panose="02040503050406030204" pitchFamily="18" charset="0"/>
                      </a:rPr>
                      <m:t>=</m:t>
                    </m:r>
                    <m:r>
                      <a:rPr lang="en-US" b="0" i="1" spc="-10" dirty="0" smtClean="0">
                        <a:solidFill>
                          <a:schemeClr val="tx1"/>
                        </a:solidFill>
                        <a:latin typeface="Cambria Math" panose="02040503050406030204" pitchFamily="18" charset="0"/>
                      </a:rPr>
                      <m:t>𝐹</m:t>
                    </m:r>
                    <m:r>
                      <a:rPr lang="en-US" b="0" i="1" spc="-10" dirty="0" smtClean="0">
                        <a:solidFill>
                          <a:schemeClr val="tx1"/>
                        </a:solidFill>
                        <a:latin typeface="Cambria Math" panose="02040503050406030204" pitchFamily="18" charset="0"/>
                      </a:rPr>
                      <m:t>(</m:t>
                    </m:r>
                    <m:r>
                      <a:rPr lang="en-US" b="0" i="1" spc="-10" dirty="0" smtClean="0">
                        <a:solidFill>
                          <a:schemeClr val="tx1"/>
                        </a:solidFill>
                        <a:latin typeface="Cambria Math" panose="02040503050406030204" pitchFamily="18" charset="0"/>
                      </a:rPr>
                      <m:t>𝑥</m:t>
                    </m:r>
                    <m:r>
                      <a:rPr lang="en-US" b="0" i="1" spc="-10" dirty="0" smtClean="0">
                        <a:solidFill>
                          <a:schemeClr val="tx1"/>
                        </a:solidFill>
                        <a:latin typeface="Cambria Math" panose="02040503050406030204" pitchFamily="18" charset="0"/>
                      </a:rPr>
                      <m:t>)</m:t>
                    </m:r>
                  </m:oMath>
                </a14:m>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therefore</a:t>
                </a:r>
                <a:endParaRPr lang="en-US" dirty="0">
                  <a:solidFill>
                    <a:schemeClr val="tx1"/>
                  </a:solidFill>
                </a:endParaRPr>
              </a:p>
              <a:p>
                <a:pPr marL="0" indent="0" algn="ctr">
                  <a:lnSpc>
                    <a:spcPct val="100000"/>
                  </a:lnSpc>
                  <a:buNone/>
                  <a:tabLst>
                    <a:tab pos="603250" algn="l"/>
                    <a:tab pos="1250315" algn="l"/>
                    <a:tab pos="1897380" algn="l"/>
                    <a:tab pos="2544445" algn="l"/>
                  </a:tabLst>
                </a:pPr>
                <a:r>
                  <a:rPr lang="en-US" i="1" spc="-5" dirty="0">
                    <a:solidFill>
                      <a:schemeClr val="tx1"/>
                    </a:solidFill>
                  </a:rPr>
                  <a:t>a</a:t>
                </a:r>
                <a:r>
                  <a:rPr lang="en-US" spc="-7" baseline="-25000" dirty="0">
                    <a:solidFill>
                      <a:schemeClr val="tx1"/>
                    </a:solidFill>
                  </a:rPr>
                  <a:t>0</a:t>
                </a:r>
                <a:r>
                  <a:rPr lang="en-US" spc="-7"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spc="67" baseline="-25000" dirty="0">
                    <a:solidFill>
                      <a:schemeClr val="tx1"/>
                    </a:solidFill>
                  </a:rPr>
                  <a:t>1</a:t>
                </a:r>
                <a:r>
                  <a:rPr lang="en-US" spc="-5" dirty="0">
                    <a:solidFill>
                      <a:schemeClr val="tx1"/>
                    </a:solidFill>
                  </a:rPr>
                  <a:t>, </a:t>
                </a:r>
                <a:r>
                  <a:rPr lang="en-US" i="1" spc="-5" dirty="0">
                    <a:solidFill>
                      <a:schemeClr val="tx1"/>
                    </a:solidFill>
                  </a:rPr>
                  <a:t>a</a:t>
                </a:r>
                <a:r>
                  <a:rPr lang="en-US" spc="-7" baseline="-25000" dirty="0">
                    <a:solidFill>
                      <a:schemeClr val="tx1"/>
                    </a:solidFill>
                  </a:rPr>
                  <a:t>1</a:t>
                </a:r>
                <a:r>
                  <a:rPr lang="en-US" spc="-7"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2</a:t>
                </a:r>
                <a:r>
                  <a:rPr lang="en-US" i="1" spc="-5" dirty="0">
                    <a:solidFill>
                      <a:schemeClr val="tx1"/>
                    </a:solidFill>
                  </a:rPr>
                  <a:t>a</a:t>
                </a:r>
                <a:r>
                  <a:rPr lang="en-US" i="1" spc="75" baseline="-25000" dirty="0"/>
                  <a:t>2</a:t>
                </a:r>
                <a:r>
                  <a:rPr lang="en-US" i="1" spc="-5" dirty="0"/>
                  <a:t>, </a:t>
                </a:r>
                <a:r>
                  <a:rPr lang="en-US" i="1" spc="-5" dirty="0">
                    <a:solidFill>
                      <a:schemeClr val="tx1"/>
                    </a:solidFill>
                  </a:rPr>
                  <a:t>a</a:t>
                </a:r>
                <a:r>
                  <a:rPr lang="en-US" spc="-7" baseline="-25000" dirty="0">
                    <a:solidFill>
                      <a:schemeClr val="tx1"/>
                    </a:solidFill>
                  </a:rPr>
                  <a:t>2</a:t>
                </a:r>
                <a:r>
                  <a:rPr lang="en-US" spc="-7"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3</a:t>
                </a:r>
                <a:r>
                  <a:rPr lang="en-US" i="1" spc="-5" dirty="0">
                    <a:solidFill>
                      <a:schemeClr val="tx1"/>
                    </a:solidFill>
                  </a:rPr>
                  <a:t>a</a:t>
                </a:r>
                <a:r>
                  <a:rPr lang="en-US" spc="75" baseline="-25000" dirty="0">
                    <a:solidFill>
                      <a:schemeClr val="tx1"/>
                    </a:solidFill>
                  </a:rPr>
                  <a:t>3</a:t>
                </a:r>
                <a:r>
                  <a:rPr lang="en-US" spc="-5" dirty="0">
                    <a:solidFill>
                      <a:schemeClr val="tx1"/>
                    </a:solidFill>
                  </a:rPr>
                  <a:t>, </a:t>
                </a:r>
                <a:r>
                  <a:rPr lang="en-US" i="1" spc="-5" dirty="0">
                    <a:solidFill>
                      <a:schemeClr val="tx1"/>
                    </a:solidFill>
                  </a:rPr>
                  <a:t>a</a:t>
                </a:r>
                <a:r>
                  <a:rPr lang="en-US" spc="-7" baseline="-25000" dirty="0">
                    <a:solidFill>
                      <a:schemeClr val="tx1"/>
                    </a:solidFill>
                  </a:rPr>
                  <a:t>3</a:t>
                </a:r>
                <a:r>
                  <a:rPr lang="en-US" spc="-7"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4</a:t>
                </a:r>
                <a:r>
                  <a:rPr lang="en-US" i="1" spc="-5" dirty="0">
                    <a:solidFill>
                      <a:schemeClr val="tx1"/>
                    </a:solidFill>
                  </a:rPr>
                  <a:t>a</a:t>
                </a:r>
                <a:r>
                  <a:rPr lang="en-US" spc="75" baseline="-25000" dirty="0">
                    <a:solidFill>
                      <a:schemeClr val="tx1"/>
                    </a:solidFill>
                  </a:rPr>
                  <a:t>4</a:t>
                </a:r>
                <a:r>
                  <a:rPr lang="en-US" spc="-5" dirty="0">
                    <a:solidFill>
                      <a:schemeClr val="tx1"/>
                    </a:solidFill>
                  </a:rPr>
                  <a:t>, </a:t>
                </a:r>
                <a:r>
                  <a:rPr lang="en-US" i="1" spc="155" dirty="0">
                    <a:solidFill>
                      <a:schemeClr val="tx1"/>
                    </a:solidFill>
                  </a:rPr>
                  <a:t>..</a:t>
                </a:r>
                <a:r>
                  <a:rPr lang="en-US" i="1" spc="-10" dirty="0">
                    <a:solidFill>
                      <a:schemeClr val="tx1"/>
                    </a:solidFill>
                  </a:rPr>
                  <a:t>.</a:t>
                </a:r>
                <a:r>
                  <a:rPr lang="en-US" i="1" spc="-114" dirty="0">
                    <a:solidFill>
                      <a:schemeClr val="tx1"/>
                    </a:solidFill>
                  </a:rPr>
                  <a:t> , </a:t>
                </a:r>
                <a:r>
                  <a:rPr lang="en-US" i="1" spc="-5" dirty="0"/>
                  <a:t>a</a:t>
                </a:r>
                <a:r>
                  <a:rPr lang="en-US" i="1" spc="44" baseline="-11111" dirty="0"/>
                  <a:t>n</a:t>
                </a:r>
                <a:r>
                  <a:rPr lang="en-US" spc="-209" baseline="-11111" dirty="0"/>
                  <a:t>−</a:t>
                </a:r>
                <a:r>
                  <a:rPr lang="en-US" baseline="-11111" dirty="0"/>
                  <a:t>1 </a:t>
                </a:r>
                <a:r>
                  <a:rPr lang="en-US" spc="-25" dirty="0"/>
                  <a:t>=</a:t>
                </a:r>
                <a:r>
                  <a:rPr lang="en-US" spc="-40" dirty="0"/>
                  <a:t> </a:t>
                </a:r>
                <a:r>
                  <a:rPr lang="en-US" i="1" spc="30" dirty="0"/>
                  <a:t>n</a:t>
                </a:r>
                <a:r>
                  <a:rPr lang="en-US" i="1" spc="-5" dirty="0"/>
                  <a:t>a</a:t>
                </a:r>
                <a:r>
                  <a:rPr lang="en-US" i="1" spc="-7" baseline="-11111" dirty="0"/>
                  <a:t>n</a:t>
                </a:r>
                <a:r>
                  <a:rPr lang="en-US" i="1" spc="-157" baseline="-11111" dirty="0"/>
                  <a:t> ,</a:t>
                </a:r>
                <a:r>
                  <a:rPr lang="en-US" spc="-200" dirty="0">
                    <a:latin typeface="Lucida Sans Unicode"/>
                    <a:cs typeface="Lucida Sans Unicode"/>
                  </a:rPr>
                  <a:t>··</a:t>
                </a:r>
                <a:r>
                  <a:rPr lang="en-US" spc="-365" dirty="0">
                    <a:latin typeface="Lucida Sans Unicode"/>
                    <a:cs typeface="Lucida Sans Unicode"/>
                  </a:rPr>
                  <a:t>·</a:t>
                </a:r>
                <a:endParaRPr lang="en-US" dirty="0">
                  <a:solidFill>
                    <a:schemeClr val="tx1"/>
                  </a:solidFill>
                </a:endParaRPr>
              </a:p>
              <a:p>
                <a:pPr marL="0" indent="0">
                  <a:lnSpc>
                    <a:spcPct val="100000"/>
                  </a:lnSpc>
                  <a:spcBef>
                    <a:spcPts val="42"/>
                  </a:spcBef>
                  <a:buNone/>
                </a:pP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3892" t="-976"/>
                </a:stretch>
              </a:blipFill>
            </p:spPr>
            <p:txBody>
              <a:bodyPr/>
              <a:lstStyle/>
              <a:p>
                <a:r>
                  <a:rPr lang="en-US">
                    <a:noFill/>
                  </a:rPr>
                  <a:t> </a:t>
                </a:r>
              </a:p>
            </p:txBody>
          </p:sp>
        </mc:Fallback>
      </mc:AlternateContent>
    </p:spTree>
    <p:extLst>
      <p:ext uri="{BB962C8B-B14F-4D97-AF65-F5344CB8AC3E}">
        <p14:creationId xmlns:p14="http://schemas.microsoft.com/office/powerpoint/2010/main" val="3939146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16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dirty="0">
                    <a:solidFill>
                      <a:schemeClr val="tx1"/>
                    </a:solidFill>
                  </a:rPr>
                  <a:t>Therefore, we get the </a:t>
                </a:r>
                <a:r>
                  <a:rPr lang="en-US" b="1" i="1" dirty="0">
                    <a:solidFill>
                      <a:schemeClr val="tx1"/>
                    </a:solidFill>
                  </a:rPr>
                  <a:t>recursive relation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num>
                      <m:den>
                        <m:r>
                          <a:rPr lang="en-US" b="0" i="1" smtClean="0">
                            <a:solidFill>
                              <a:schemeClr val="tx1"/>
                            </a:solidFill>
                            <a:latin typeface="Cambria Math" panose="02040503050406030204" pitchFamily="18" charset="0"/>
                          </a:rPr>
                          <m:t>𝑛</m:t>
                        </m:r>
                      </m:den>
                    </m:f>
                    <m:r>
                      <a:rPr lang="en-US" b="0" i="1" smtClean="0">
                        <a:solidFill>
                          <a:schemeClr val="tx1"/>
                        </a:solidFill>
                        <a:latin typeface="Cambria Math" panose="02040503050406030204" pitchFamily="18" charset="0"/>
                      </a:rPr>
                      <m:t>.</m:t>
                    </m:r>
                  </m:oMath>
                </a14:m>
                <a:r>
                  <a:rPr lang="en-US" dirty="0">
                    <a:solidFill>
                      <a:schemeClr val="tx1"/>
                    </a:solidFill>
                  </a:rPr>
                  <a:t> </a:t>
                </a:r>
                <a:r>
                  <a:rPr lang="en-US" spc="-5" dirty="0">
                    <a:solidFill>
                      <a:schemeClr val="tx1"/>
                    </a:solidFill>
                    <a:latin typeface="Times New Roman"/>
                    <a:cs typeface="Times New Roman"/>
                  </a:rPr>
                  <a:t>It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enable</a:t>
                </a:r>
                <a:r>
                  <a:rPr lang="en-US" spc="-5" dirty="0">
                    <a:solidFill>
                      <a:schemeClr val="tx1"/>
                    </a:solidFill>
                    <a:latin typeface="Times New Roman"/>
                    <a:cs typeface="Times New Roman"/>
                  </a:rPr>
                  <a:t>s</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determin</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al</a:t>
                </a:r>
                <a:r>
                  <a:rPr lang="en-US" spc="-5" dirty="0">
                    <a:solidFill>
                      <a:schemeClr val="tx1"/>
                    </a:solidFill>
                    <a:latin typeface="Times New Roman"/>
                    <a:cs typeface="Times New Roman"/>
                  </a:rPr>
                  <a:t>l</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 </a:t>
                </a:r>
                <a:r>
                  <a:rPr lang="en-US" spc="-5" dirty="0">
                    <a:solidFill>
                      <a:schemeClr val="tx1"/>
                    </a:solidFill>
                    <a:latin typeface="Times New Roman"/>
                    <a:cs typeface="Times New Roman"/>
                  </a:rPr>
                  <a:t>coefficients</a:t>
                </a:r>
                <a:r>
                  <a:rPr lang="en-US" spc="-55"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 baseline="-25000" dirty="0">
                    <a:solidFill>
                      <a:schemeClr val="tx1"/>
                    </a:solidFill>
                    <a:latin typeface="Times New Roman"/>
                    <a:cs typeface="Times New Roman"/>
                  </a:rPr>
                  <a:t>n</a:t>
                </a:r>
                <a:r>
                  <a:rPr lang="en-US" i="1" spc="-7" baseline="-11111" dirty="0">
                    <a:solidFill>
                      <a:schemeClr val="tx1"/>
                    </a:solidFill>
                    <a:latin typeface="Times New Roman"/>
                    <a:cs typeface="Times New Roman"/>
                  </a:rPr>
                  <a:t> </a:t>
                </a:r>
                <a:r>
                  <a:rPr lang="en-US" spc="-5" dirty="0">
                    <a:solidFill>
                      <a:schemeClr val="tx1"/>
                    </a:solidFill>
                    <a:latin typeface="Times New Roman"/>
                    <a:cs typeface="Times New Roman"/>
                  </a:rPr>
                  <a:t>successively</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from</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first</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coefficient</a:t>
                </a:r>
                <a:r>
                  <a:rPr lang="en-US" spc="-55"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spc="67" baseline="-2500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5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hich</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may</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chosen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arbitrarily. </a:t>
                </a:r>
                <a:r>
                  <a:rPr lang="en-US" spc="-15" dirty="0">
                    <a:solidFill>
                      <a:schemeClr val="tx1"/>
                    </a:solidFill>
                    <a:latin typeface="Times New Roman"/>
                    <a:cs typeface="Times New Roman"/>
                  </a:rPr>
                  <a:t>Fo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example,</a:t>
                </a:r>
              </a:p>
              <a:p>
                <a:pPr marL="0" marR="5080" indent="0" algn="just">
                  <a:lnSpc>
                    <a:spcPct val="100000"/>
                  </a:lnSpc>
                  <a:buNone/>
                </a:pPr>
                <a:r>
                  <a:rPr lang="en-US" i="1" spc="-10" dirty="0">
                    <a:solidFill>
                      <a:schemeClr val="tx1"/>
                    </a:solidFill>
                    <a:latin typeface="Times New Roman"/>
                    <a:cs typeface="Times New Roman"/>
                  </a:rPr>
                  <a:t>n</a:t>
                </a:r>
                <a:r>
                  <a:rPr lang="en-US" spc="-10" dirty="0">
                    <a:solidFill>
                      <a:schemeClr val="tx1"/>
                    </a:solidFill>
                    <a:latin typeface="Times New Roman"/>
                    <a:cs typeface="Times New Roman"/>
                  </a:rPr>
                  <a:t> = 1: </a:t>
                </a:r>
                <a14:m>
                  <m:oMath xmlns:m="http://schemas.openxmlformats.org/officeDocument/2006/math">
                    <m:sSub>
                      <m:sSubPr>
                        <m:ctrlPr>
                          <a:rPr lang="en-US"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𝑎</m:t>
                        </m:r>
                      </m:e>
                      <m:sub>
                        <m:r>
                          <a:rPr lang="en-US" b="0" i="1" spc="-10" smtClean="0">
                            <a:solidFill>
                              <a:schemeClr val="tx1"/>
                            </a:solidFill>
                            <a:latin typeface="Cambria Math" panose="02040503050406030204" pitchFamily="18" charset="0"/>
                            <a:cs typeface="Times New Roman"/>
                          </a:rPr>
                          <m:t>1</m:t>
                        </m:r>
                      </m:sub>
                    </m:sSub>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sSub>
                          <m:sSubPr>
                            <m:ctrlPr>
                              <a:rPr lang="en-US" b="0"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𝑎</m:t>
                            </m:r>
                          </m:e>
                          <m:sub>
                            <m:r>
                              <a:rPr lang="en-US" b="0" i="1" spc="-10" smtClean="0">
                                <a:solidFill>
                                  <a:schemeClr val="tx1"/>
                                </a:solidFill>
                                <a:latin typeface="Cambria Math" panose="02040503050406030204" pitchFamily="18" charset="0"/>
                                <a:cs typeface="Times New Roman"/>
                              </a:rPr>
                              <m:t>0</m:t>
                            </m:r>
                          </m:sub>
                        </m:sSub>
                      </m:num>
                      <m:den>
                        <m:r>
                          <a:rPr lang="en-US" b="0" i="1" spc="-10" smtClean="0">
                            <a:solidFill>
                              <a:schemeClr val="tx1"/>
                            </a:solidFill>
                            <a:latin typeface="Cambria Math" panose="02040503050406030204" pitchFamily="18" charset="0"/>
                            <a:cs typeface="Times New Roman"/>
                          </a:rPr>
                          <m:t>1</m:t>
                        </m:r>
                      </m:den>
                    </m:f>
                  </m:oMath>
                </a14:m>
                <a:endParaRPr lang="en-US" dirty="0">
                  <a:solidFill>
                    <a:schemeClr val="tx1"/>
                  </a:solidFill>
                </a:endParaRPr>
              </a:p>
              <a:p>
                <a:pPr marL="0" marR="5080" indent="0" algn="just">
                  <a:lnSpc>
                    <a:spcPct val="100000"/>
                  </a:lnSpc>
                  <a:buNone/>
                </a:pPr>
                <a:r>
                  <a:rPr lang="en-US" i="1" dirty="0">
                    <a:solidFill>
                      <a:schemeClr val="tx1"/>
                    </a:solidFill>
                  </a:rPr>
                  <a:t>n</a:t>
                </a:r>
                <a:r>
                  <a:rPr lang="en-US" dirty="0">
                    <a:solidFill>
                      <a:schemeClr val="tx1"/>
                    </a:solidFill>
                  </a:rPr>
                  <a:t> = 2: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2 </m:t>
                        </m:r>
                        <m:r>
                          <a:rPr lang="en-US" b="0" i="1" smtClean="0">
                            <a:solidFill>
                              <a:schemeClr val="tx1"/>
                            </a:solidFill>
                            <a:latin typeface="Cambria Math" panose="02040503050406030204" pitchFamily="18" charset="0"/>
                            <a:ea typeface="Cambria Math" panose="02040503050406030204" pitchFamily="18" charset="0"/>
                          </a:rPr>
                          <m:t>∙ 1</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2!</m:t>
                        </m:r>
                      </m:den>
                    </m:f>
                  </m:oMath>
                </a14:m>
                <a:endParaRPr lang="en-US" i="1" dirty="0">
                  <a:solidFill>
                    <a:schemeClr val="tx1"/>
                  </a:solidFill>
                </a:endParaRPr>
              </a:p>
              <a:p>
                <a:pPr marL="0" marR="5080" indent="0" algn="just">
                  <a:lnSpc>
                    <a:spcPct val="100000"/>
                  </a:lnSpc>
                  <a:buNone/>
                </a:pPr>
                <a:r>
                  <a:rPr lang="en-US" i="1" dirty="0">
                    <a:solidFill>
                      <a:schemeClr val="tx1"/>
                    </a:solidFill>
                  </a:rPr>
                  <a:t>n = </a:t>
                </a:r>
                <a:r>
                  <a:rPr lang="en-US" dirty="0">
                    <a:solidFill>
                      <a:schemeClr val="tx1"/>
                    </a:solidFill>
                  </a:rPr>
                  <a:t>3:</a:t>
                </a:r>
                <a:r>
                  <a:rPr lang="en-US" i="1" dirty="0">
                    <a:solidFill>
                      <a:schemeClr val="tx1"/>
                    </a:solidFill>
                  </a:rPr>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Sub>
                      </m:num>
                      <m:den>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3 </m:t>
                        </m:r>
                        <m:r>
                          <a:rPr lang="en-US" b="0" i="1" smtClean="0">
                            <a:solidFill>
                              <a:schemeClr val="tx1"/>
                            </a:solidFill>
                            <a:latin typeface="Cambria Math" panose="02040503050406030204" pitchFamily="18" charset="0"/>
                            <a:ea typeface="Cambria Math" panose="02040503050406030204" pitchFamily="18" charset="0"/>
                          </a:rPr>
                          <m:t>∙ 2 ∙ 1</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3!</m:t>
                        </m:r>
                      </m:den>
                    </m:f>
                  </m:oMath>
                </a14:m>
                <a:endParaRPr lang="en-US" i="1" dirty="0">
                  <a:solidFill>
                    <a:schemeClr val="tx1"/>
                  </a:solidFill>
                </a:endParaRPr>
              </a:p>
              <a:p>
                <a:pPr marL="0" marR="5080" indent="0" algn="just">
                  <a:lnSpc>
                    <a:spcPct val="100000"/>
                  </a:lnSpc>
                  <a:buNone/>
                </a:pP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obtai</a:t>
                </a:r>
                <a:r>
                  <a:rPr lang="en-US" spc="-5" dirty="0">
                    <a:solidFill>
                      <a:schemeClr val="tx1"/>
                    </a:solidFill>
                    <a:latin typeface="Times New Roman"/>
                    <a:cs typeface="Times New Roman"/>
                  </a:rPr>
                  <a:t>n a </a:t>
                </a:r>
                <a:r>
                  <a:rPr lang="en-US" spc="-10" dirty="0">
                    <a:solidFill>
                      <a:schemeClr val="tx1"/>
                    </a:solidFill>
                    <a:latin typeface="Times New Roman"/>
                    <a:cs typeface="Times New Roman"/>
                  </a:rPr>
                  <a:t>genera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formul</a:t>
                </a:r>
                <a:r>
                  <a:rPr lang="en-US" spc="-5" dirty="0">
                    <a:solidFill>
                      <a:schemeClr val="tx1"/>
                    </a:solidFill>
                    <a:latin typeface="Times New Roman"/>
                    <a:cs typeface="Times New Roman"/>
                  </a:rPr>
                  <a:t>a 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a:t>
                </a:r>
                <a:r>
                  <a:rPr lang="en-US" i="1" spc="-157" baseline="-11111" dirty="0">
                    <a:solidFill>
                      <a:schemeClr val="tx1"/>
                    </a:solidFill>
                    <a:latin typeface="Times New Roman"/>
                    <a:cs typeface="Times New Roman"/>
                  </a:rPr>
                  <a:t> </a:t>
                </a:r>
                <a:r>
                  <a:rPr lang="en-US" spc="-5" dirty="0">
                    <a:solidFill>
                      <a:schemeClr val="tx1"/>
                    </a:solidFill>
                    <a:latin typeface="Times New Roman"/>
                    <a:cs typeface="Times New Roman"/>
                  </a:rPr>
                  <a:t>, apply the recursion relation </a:t>
                </a:r>
                <a:r>
                  <a:rPr lang="en-US" i="1" spc="-5" dirty="0">
                    <a:solidFill>
                      <a:schemeClr val="tx1"/>
                    </a:solidFill>
                    <a:latin typeface="Times New Roman"/>
                    <a:cs typeface="Times New Roman"/>
                  </a:rPr>
                  <a:t>n</a:t>
                </a:r>
                <a:r>
                  <a:rPr lang="en-US" i="1" spc="40" dirty="0">
                    <a:solidFill>
                      <a:schemeClr val="tx1"/>
                    </a:solidFill>
                    <a:latin typeface="Times New Roman"/>
                    <a:cs typeface="Times New Roman"/>
                  </a:rPr>
                  <a:t> </a:t>
                </a:r>
                <a:r>
                  <a:rPr lang="en-US" spc="-5" dirty="0">
                    <a:solidFill>
                      <a:schemeClr val="tx1"/>
                    </a:solidFill>
                    <a:latin typeface="Times New Roman"/>
                    <a:cs typeface="Times New Roman"/>
                  </a:rPr>
                  <a:t>times: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Sub>
                        </m:num>
                        <m:den>
                          <m:r>
                            <a:rPr lang="en-US" i="1">
                              <a:solidFill>
                                <a:schemeClr val="tx1"/>
                              </a:solidFill>
                              <a:latin typeface="Cambria Math" panose="02040503050406030204" pitchFamily="18" charset="0"/>
                            </a:rPr>
                            <m:t>𝑛</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sub>
                          </m:sSub>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−3</m:t>
                              </m:r>
                            </m:sub>
                          </m:sSub>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0</m:t>
                              </m:r>
                            </m:sub>
                          </m:sSub>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oMath>
                  </m:oMathPara>
                </a14:m>
                <a:endParaRPr lang="en-US" i="1"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39" r="-677"/>
                </a:stretch>
              </a:blipFill>
            </p:spPr>
            <p:txBody>
              <a:bodyPr/>
              <a:lstStyle/>
              <a:p>
                <a:r>
                  <a:rPr lang="en-US">
                    <a:noFill/>
                  </a:rPr>
                  <a:t> </a:t>
                </a:r>
              </a:p>
            </p:txBody>
          </p:sp>
        </mc:Fallback>
      </mc:AlternateContent>
    </p:spTree>
    <p:extLst>
      <p:ext uri="{BB962C8B-B14F-4D97-AF65-F5344CB8AC3E}">
        <p14:creationId xmlns:p14="http://schemas.microsoft.com/office/powerpoint/2010/main" val="42568500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17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conclud</a:t>
                </a:r>
                <a:r>
                  <a:rPr lang="en-US" spc="-5" dirty="0">
                    <a:latin typeface="Times New Roman"/>
                    <a:cs typeface="Times New Roman"/>
                  </a:rPr>
                  <a:t>e </a:t>
                </a:r>
                <a:r>
                  <a:rPr lang="en-US" spc="-10" dirty="0">
                    <a:latin typeface="Times New Roman"/>
                    <a:cs typeface="Times New Roman"/>
                  </a:rPr>
                  <a:t>that</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0</m:t>
                          </m:r>
                        </m:sub>
                      </m:sSub>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𝑛</m:t>
                                  </m:r>
                                </m:sup>
                              </m:sSup>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e>
                      </m:nary>
                    </m:oMath>
                  </m:oMathPara>
                </a14:m>
                <a:endParaRPr lang="en-US" dirty="0">
                  <a:solidFill>
                    <a:schemeClr val="tx1"/>
                  </a:solidFill>
                </a:endParaRPr>
              </a:p>
              <a:p>
                <a:pPr marL="0" marR="5080" indent="0" algn="just">
                  <a:lnSpc>
                    <a:spcPct val="100000"/>
                  </a:lnSpc>
                  <a:buNone/>
                </a:pPr>
                <a:r>
                  <a:rPr lang="en-US" dirty="0"/>
                  <a:t>Hence, the initial condition gives</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0</m:t>
                                  </m:r>
                                </m:e>
                                <m:sup>
                                  <m:r>
                                    <a:rPr lang="en-US" i="1">
                                      <a:latin typeface="Cambria Math" panose="02040503050406030204" pitchFamily="18" charset="0"/>
                                    </a:rPr>
                                    <m:t>𝑛</m:t>
                                  </m:r>
                                </m:sup>
                              </m:sSup>
                            </m:num>
                            <m:den>
                              <m:r>
                                <a:rPr lang="en-US" i="1">
                                  <a:latin typeface="Cambria Math" panose="02040503050406030204" pitchFamily="18" charset="0"/>
                                </a:rPr>
                                <m:t>𝑛</m:t>
                              </m:r>
                              <m:r>
                                <a:rPr lang="en-US" i="1">
                                  <a:latin typeface="Cambria Math" panose="02040503050406030204" pitchFamily="18" charset="0"/>
                                </a:rPr>
                                <m:t>!</m:t>
                              </m:r>
                            </m:den>
                          </m:f>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oMath>
                  </m:oMathPara>
                </a14:m>
                <a:endParaRPr lang="en-US" dirty="0">
                  <a:solidFill>
                    <a:schemeClr val="tx1"/>
                  </a:solidFill>
                </a:endParaRPr>
              </a:p>
              <a:p>
                <a:pPr marL="0" marR="5080" indent="0" algn="just">
                  <a:lnSpc>
                    <a:spcPct val="100000"/>
                  </a:lnSpc>
                  <a:buNone/>
                </a:pPr>
                <a:r>
                  <a:rPr lang="en-US" dirty="0"/>
                  <a:t>Therefore, </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𝑛</m:t>
                                  </m:r>
                                </m:sup>
                              </m:sSup>
                            </m:num>
                            <m:den>
                              <m:r>
                                <a:rPr lang="en-US" i="1">
                                  <a:latin typeface="Cambria Math" panose="02040503050406030204" pitchFamily="18" charset="0"/>
                                </a:rPr>
                                <m:t>𝑛</m:t>
                              </m:r>
                              <m:r>
                                <a:rPr lang="en-US" i="1">
                                  <a:latin typeface="Cambria Math" panose="02040503050406030204" pitchFamily="18" charset="0"/>
                                </a:rPr>
                                <m:t>!</m:t>
                              </m:r>
                            </m:den>
                          </m:f>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6955289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18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Sectio</a:t>
                </a:r>
                <a:r>
                  <a:rPr lang="en-US" spc="-5" dirty="0">
                    <a:solidFill>
                      <a:schemeClr val="tx1"/>
                    </a:solidFill>
                    <a:latin typeface="Times New Roman"/>
                    <a:cs typeface="Times New Roman"/>
                  </a:rPr>
                  <a:t>n</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9.1</a:t>
                </a:r>
                <a:r>
                  <a:rPr lang="en-US" spc="-5" dirty="0">
                    <a:solidFill>
                      <a:schemeClr val="tx1"/>
                    </a:solidFill>
                    <a:latin typeface="Times New Roman"/>
                    <a:cs typeface="Times New Roman"/>
                  </a:rPr>
                  <a:t>,</a:t>
                </a:r>
                <a:r>
                  <a:rPr lang="en-US" spc="5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howe</a:t>
                </a:r>
                <a:r>
                  <a:rPr lang="en-US" spc="-5" dirty="0">
                    <a:solidFill>
                      <a:schemeClr val="tx1"/>
                    </a:solidFill>
                    <a:latin typeface="Times New Roman"/>
                    <a:cs typeface="Times New Roman"/>
                  </a:rPr>
                  <a:t>d</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14:m>
                  <m:oMath xmlns:m="http://schemas.openxmlformats.org/officeDocument/2006/math">
                    <m:sSup>
                      <m:sSupPr>
                        <m:ctrlPr>
                          <a:rPr lang="en-US" i="1" spc="30" dirty="0">
                            <a:latin typeface="Cambria Math" panose="02040503050406030204" pitchFamily="18" charset="0"/>
                            <a:cs typeface="Times New Roman"/>
                          </a:rPr>
                        </m:ctrlPr>
                      </m:sSupPr>
                      <m:e>
                        <m:r>
                          <a:rPr lang="en-US" i="1" spc="30" dirty="0">
                            <a:latin typeface="Cambria Math" panose="02040503050406030204" pitchFamily="18" charset="0"/>
                            <a:cs typeface="Times New Roman"/>
                          </a:rPr>
                          <m:t>𝑒</m:t>
                        </m:r>
                      </m:e>
                      <m:sup>
                        <m:r>
                          <a:rPr lang="en-US" i="1" spc="30" dirty="0">
                            <a:latin typeface="Cambria Math" panose="02040503050406030204" pitchFamily="18" charset="0"/>
                            <a:cs typeface="Times New Roman"/>
                          </a:rPr>
                          <m:t>𝑥</m:t>
                        </m:r>
                      </m:sup>
                    </m:sSup>
                  </m:oMath>
                </a14:m>
                <a:r>
                  <a:rPr lang="en-US" i="1" baseline="2592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not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just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solution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Initial</a:t>
                </a:r>
                <a:r>
                  <a:rPr lang="en-US" spc="45" dirty="0">
                    <a:solidFill>
                      <a:schemeClr val="tx1"/>
                    </a:solidFill>
                    <a:latin typeface="Times New Roman"/>
                    <a:cs typeface="Times New Roman"/>
                  </a:rPr>
                  <a:t> </a:t>
                </a:r>
                <a:r>
                  <a:rPr lang="en-US" spc="-15" dirty="0">
                    <a:solidFill>
                      <a:schemeClr val="tx1"/>
                    </a:solidFill>
                    <a:latin typeface="Times New Roman"/>
                    <a:cs typeface="Times New Roman"/>
                  </a:rPr>
                  <a:t>V</a:t>
                </a:r>
                <a:r>
                  <a:rPr lang="en-US" spc="-5" dirty="0">
                    <a:solidFill>
                      <a:schemeClr val="tx1"/>
                    </a:solidFill>
                    <a:latin typeface="Times New Roman"/>
                    <a:cs typeface="Times New Roman"/>
                  </a:rPr>
                  <a:t>alue </a:t>
                </a:r>
                <a:r>
                  <a:rPr lang="en-US" spc="-10" dirty="0">
                    <a:solidFill>
                      <a:schemeClr val="tx1"/>
                    </a:solidFill>
                    <a:latin typeface="Times New Roman"/>
                    <a:cs typeface="Times New Roman"/>
                  </a:rPr>
                  <a:t>Problem; rather, it is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i="1" spc="-10" dirty="0">
                    <a:solidFill>
                      <a:schemeClr val="tx1"/>
                    </a:solidFill>
                    <a:latin typeface="Times New Roman"/>
                    <a:cs typeface="Times New Roman"/>
                  </a:rPr>
                  <a:t>onl</a:t>
                </a:r>
                <a:r>
                  <a:rPr lang="en-US" i="1" spc="-5" dirty="0">
                    <a:solidFill>
                      <a:schemeClr val="tx1"/>
                    </a:solidFill>
                    <a:latin typeface="Times New Roman"/>
                    <a:cs typeface="Times New Roman"/>
                  </a:rPr>
                  <a:t>y</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solution</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uniquenes</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solutio</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mplie</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14:m>
                  <m:oMath xmlns:m="http://schemas.openxmlformats.org/officeDocument/2006/math">
                    <m:sSup>
                      <m:sSupPr>
                        <m:ctrlPr>
                          <a:rPr lang="en-US" i="1" spc="30" dirty="0">
                            <a:latin typeface="Cambria Math" panose="02040503050406030204" pitchFamily="18" charset="0"/>
                            <a:cs typeface="Times New Roman"/>
                          </a:rPr>
                        </m:ctrlPr>
                      </m:sSupPr>
                      <m:e>
                        <m:r>
                          <a:rPr lang="en-US" i="1" spc="30" dirty="0">
                            <a:latin typeface="Cambria Math" panose="02040503050406030204" pitchFamily="18" charset="0"/>
                            <a:cs typeface="Times New Roman"/>
                          </a:rPr>
                          <m:t>𝑒</m:t>
                        </m:r>
                      </m:e>
                      <m:sup>
                        <m:r>
                          <a:rPr lang="en-US" i="1" spc="30" dirty="0">
                            <a:latin typeface="Cambria Math" panose="02040503050406030204" pitchFamily="18" charset="0"/>
                            <a:cs typeface="Times New Roman"/>
                          </a:rPr>
                          <m:t>𝑥</m:t>
                        </m:r>
                      </m:sup>
                    </m:sSup>
                  </m:oMath>
                </a14:m>
                <a:r>
                  <a:rPr lang="en-US" i="1" baseline="2592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the </a:t>
                </a:r>
                <a:r>
                  <a:rPr lang="en-US" spc="-15" dirty="0">
                    <a:solidFill>
                      <a:schemeClr val="tx1"/>
                    </a:solidFill>
                    <a:latin typeface="Times New Roman"/>
                    <a:cs typeface="Times New Roman"/>
                  </a:rPr>
                  <a:t>powe</a:t>
                </a:r>
                <a:r>
                  <a:rPr lang="en-US" spc="-5" dirty="0">
                    <a:solidFill>
                      <a:schemeClr val="tx1"/>
                    </a:solidFill>
                    <a:latin typeface="Times New Roman"/>
                    <a:cs typeface="Times New Roman"/>
                  </a:rPr>
                  <a:t>r</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solutio</a:t>
                </a:r>
                <a:r>
                  <a:rPr lang="en-US" spc="-5" dirty="0">
                    <a:solidFill>
                      <a:schemeClr val="tx1"/>
                    </a:solidFill>
                    <a:latin typeface="Times New Roman"/>
                    <a:cs typeface="Times New Roman"/>
                  </a:rPr>
                  <a:t>n</a:t>
                </a:r>
                <a:r>
                  <a:rPr lang="en-US" spc="7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obtaine</a:t>
                </a:r>
                <a:r>
                  <a:rPr lang="en-US" spc="-5" dirty="0">
                    <a:solidFill>
                      <a:schemeClr val="tx1"/>
                    </a:solidFill>
                    <a:latin typeface="Times New Roman"/>
                    <a:cs typeface="Times New Roman"/>
                  </a:rPr>
                  <a:t>d</a:t>
                </a:r>
                <a:r>
                  <a:rPr lang="en-US" spc="80" dirty="0">
                    <a:solidFill>
                      <a:schemeClr val="tx1"/>
                    </a:solidFill>
                    <a:latin typeface="Times New Roman"/>
                    <a:cs typeface="Times New Roman"/>
                  </a:rPr>
                  <a:t> </a:t>
                </a:r>
                <a:r>
                  <a:rPr lang="en-US" spc="-15" dirty="0">
                    <a:solidFill>
                      <a:schemeClr val="tx1"/>
                    </a:solidFill>
                    <a:latin typeface="Times New Roman"/>
                    <a:cs typeface="Times New Roman"/>
                  </a:rPr>
                  <a:t>mus</a:t>
                </a:r>
                <a:r>
                  <a:rPr lang="en-US" spc="-5" dirty="0">
                    <a:solidFill>
                      <a:schemeClr val="tx1"/>
                    </a:solidFill>
                    <a:latin typeface="Times New Roman"/>
                    <a:cs typeface="Times New Roman"/>
                  </a:rPr>
                  <a:t>t</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equal</a:t>
                </a:r>
                <a:r>
                  <a:rPr lang="en-US" spc="-5" dirty="0">
                    <a:solidFill>
                      <a:schemeClr val="tx1"/>
                    </a:solidFill>
                    <a:latin typeface="Times New Roman"/>
                    <a:cs typeface="Times New Roman"/>
                  </a:rPr>
                  <a:t>.</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Thus</a:t>
                </a:r>
                <a:r>
                  <a:rPr lang="en-US" spc="-5" dirty="0">
                    <a:solidFill>
                      <a:schemeClr val="tx1"/>
                    </a:solidFill>
                    <a:latin typeface="Times New Roman"/>
                    <a:cs typeface="Times New Roman"/>
                  </a:rPr>
                  <a:t>,</a:t>
                </a:r>
                <a:r>
                  <a:rPr lang="en-US" spc="8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foun</a:t>
                </a:r>
                <a:r>
                  <a:rPr lang="en-US" spc="-5" dirty="0">
                    <a:solidFill>
                      <a:schemeClr val="tx1"/>
                    </a:solidFill>
                    <a:latin typeface="Times New Roman"/>
                    <a:cs typeface="Times New Roman"/>
                  </a:rPr>
                  <a:t>d</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75" dirty="0">
                    <a:solidFill>
                      <a:schemeClr val="tx1"/>
                    </a:solidFill>
                    <a:latin typeface="Times New Roman"/>
                    <a:cs typeface="Times New Roman"/>
                  </a:rPr>
                  <a:t> </a:t>
                </a:r>
                <a:r>
                  <a:rPr lang="en-US" spc="-15" dirty="0">
                    <a:solidFill>
                      <a:schemeClr val="tx1"/>
                    </a:solidFill>
                    <a:latin typeface="Times New Roman"/>
                    <a:cs typeface="Times New Roman"/>
                  </a:rPr>
                  <a:t>powe</a:t>
                </a:r>
                <a:r>
                  <a:rPr lang="en-US" spc="-5" dirty="0">
                    <a:solidFill>
                      <a:schemeClr val="tx1"/>
                    </a:solidFill>
                    <a:latin typeface="Times New Roman"/>
                    <a:cs typeface="Times New Roman"/>
                  </a:rPr>
                  <a:t>r</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series </a:t>
                </a:r>
                <a:r>
                  <a:rPr lang="en-US" spc="-5" dirty="0">
                    <a:solidFill>
                      <a:schemeClr val="tx1"/>
                    </a:solidFill>
                    <a:latin typeface="Times New Roman"/>
                    <a:cs typeface="Times New Roman"/>
                  </a:rPr>
                  <a:t>representation for </a:t>
                </a:r>
                <a14:m>
                  <m:oMath xmlns:m="http://schemas.openxmlformats.org/officeDocument/2006/math">
                    <m:sSup>
                      <m:sSupPr>
                        <m:ctrlPr>
                          <a:rPr lang="en-US" i="1" spc="30" dirty="0">
                            <a:latin typeface="Cambria Math" panose="02040503050406030204" pitchFamily="18" charset="0"/>
                            <a:cs typeface="Times New Roman"/>
                          </a:rPr>
                        </m:ctrlPr>
                      </m:sSupPr>
                      <m:e>
                        <m:r>
                          <a:rPr lang="en-US" i="1" spc="30" dirty="0">
                            <a:latin typeface="Cambria Math" panose="02040503050406030204" pitchFamily="18" charset="0"/>
                            <a:cs typeface="Times New Roman"/>
                          </a:rPr>
                          <m:t>𝑒</m:t>
                        </m:r>
                      </m:e>
                      <m:sup>
                        <m:r>
                          <a:rPr lang="en-US" i="1" spc="30" dirty="0">
                            <a:latin typeface="Cambria Math" panose="02040503050406030204" pitchFamily="18" charset="0"/>
                            <a:cs typeface="Times New Roman"/>
                          </a:rPr>
                          <m:t>𝑥</m:t>
                        </m:r>
                      </m:sup>
                    </m:sSup>
                  </m:oMath>
                </a14:m>
                <a:r>
                  <a:rPr lang="en-US" i="1" baseline="25925" dirty="0">
                    <a:solidFill>
                      <a:schemeClr val="tx1"/>
                    </a:solidFill>
                    <a:latin typeface="Times New Roman"/>
                    <a:cs typeface="Times New Roman"/>
                  </a:rPr>
                  <a:t> </a:t>
                </a:r>
                <a:r>
                  <a:rPr lang="en-US" spc="-5" dirty="0">
                    <a:solidFill>
                      <a:schemeClr val="tx1"/>
                    </a:solidFill>
                    <a:latin typeface="Times New Roman"/>
                    <a:cs typeface="Times New Roman"/>
                  </a:rPr>
                  <a:t>that is valid for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ll</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nSpc>
                    <a:spcPct val="100000"/>
                  </a:lnSpc>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sup>
                              </m:sSup>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e>
                      </m:nary>
                    </m:oMath>
                  </m:oMathPara>
                </a14:m>
                <a:endParaRPr lang="en-US" dirty="0">
                  <a:solidFill>
                    <a:schemeClr val="tx1"/>
                  </a:solidFill>
                </a:endParaRPr>
              </a:p>
              <a:p>
                <a:pPr marL="11429" indent="0">
                  <a:lnSpc>
                    <a:spcPct val="100000"/>
                  </a:lnSpc>
                  <a:buNone/>
                </a:pPr>
                <a:r>
                  <a:rPr lang="en-US" spc="-5" dirty="0">
                    <a:solidFill>
                      <a:schemeClr val="tx1"/>
                    </a:solidFill>
                    <a:latin typeface="Times New Roman"/>
                    <a:cs typeface="Times New Roman"/>
                  </a:rPr>
                  <a:t>In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Section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10.8,</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will</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see</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how</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arrive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power</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representation</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0" dirty="0">
                    <a:solidFill>
                      <a:schemeClr val="tx1"/>
                    </a:solidFill>
                    <a:latin typeface="Times New Roman"/>
                    <a:cs typeface="Times New Roman"/>
                  </a:rPr>
                  <a:t> </a:t>
                </a:r>
                <a14:m>
                  <m:oMath xmlns:m="http://schemas.openxmlformats.org/officeDocument/2006/math">
                    <m:sSup>
                      <m:sSupPr>
                        <m:ctrlPr>
                          <a:rPr lang="en-US" i="1" spc="30" dirty="0" smtClean="0">
                            <a:solidFill>
                              <a:schemeClr val="tx1"/>
                            </a:solidFill>
                            <a:latin typeface="Cambria Math" panose="02040503050406030204" pitchFamily="18" charset="0"/>
                            <a:cs typeface="Times New Roman"/>
                          </a:rPr>
                        </m:ctrlPr>
                      </m:sSupPr>
                      <m:e>
                        <m:r>
                          <a:rPr lang="en-US" b="0" i="1" spc="30" dirty="0" smtClean="0">
                            <a:solidFill>
                              <a:schemeClr val="tx1"/>
                            </a:solidFill>
                            <a:latin typeface="Cambria Math" panose="02040503050406030204" pitchFamily="18" charset="0"/>
                            <a:cs typeface="Times New Roman"/>
                          </a:rPr>
                          <m:t>𝑒</m:t>
                        </m:r>
                      </m:e>
                      <m:sup>
                        <m:r>
                          <a:rPr lang="en-US" b="0" i="1" spc="30" dirty="0" smtClean="0">
                            <a:solidFill>
                              <a:schemeClr val="tx1"/>
                            </a:solidFill>
                            <a:latin typeface="Cambria Math" panose="02040503050406030204" pitchFamily="18" charset="0"/>
                            <a:cs typeface="Times New Roman"/>
                          </a:rPr>
                          <m:t>𝑥</m:t>
                        </m:r>
                      </m:sup>
                    </m:sSup>
                  </m:oMath>
                </a14:m>
                <a:r>
                  <a:rPr lang="en-US" i="1" baseline="25925" dirty="0">
                    <a:solidFill>
                      <a:schemeClr val="tx1"/>
                    </a:solidFill>
                    <a:latin typeface="Times New Roman"/>
                    <a:cs typeface="Times New Roman"/>
                  </a:rPr>
                  <a:t> </a:t>
                </a:r>
                <a:r>
                  <a:rPr lang="en-US" spc="-10" dirty="0">
                    <a:solidFill>
                      <a:schemeClr val="tx1"/>
                    </a:solidFill>
                    <a:latin typeface="Times New Roman"/>
                    <a:cs typeface="Times New Roman"/>
                  </a:rPr>
                  <a:t>vi</a:t>
                </a:r>
                <a:r>
                  <a:rPr lang="en-US" spc="-5" dirty="0">
                    <a:solidFill>
                      <a:schemeClr val="tx1"/>
                    </a:solidFill>
                    <a:latin typeface="Times New Roman"/>
                    <a:cs typeface="Times New Roman"/>
                  </a:rPr>
                  <a:t>a </a:t>
                </a:r>
                <a:r>
                  <a:rPr lang="en-US" spc="-15" dirty="0">
                    <a:solidFill>
                      <a:schemeClr val="tx1"/>
                    </a:solidFill>
                    <a:latin typeface="Times New Roman"/>
                    <a:cs typeface="Times New Roman"/>
                  </a:rPr>
                  <a:t>wha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know</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Taylo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series.</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395" r="-113"/>
                </a:stretch>
              </a:blipFill>
            </p:spPr>
            <p:txBody>
              <a:bodyPr/>
              <a:lstStyle/>
              <a:p>
                <a:r>
                  <a:rPr lang="en-US">
                    <a:noFill/>
                  </a:rPr>
                  <a:t> </a:t>
                </a:r>
              </a:p>
            </p:txBody>
          </p:sp>
        </mc:Fallback>
      </mc:AlternateContent>
    </p:spTree>
    <p:extLst>
      <p:ext uri="{BB962C8B-B14F-4D97-AF65-F5344CB8AC3E}">
        <p14:creationId xmlns:p14="http://schemas.microsoft.com/office/powerpoint/2010/main" val="27978338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19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5" dirty="0">
                    <a:solidFill>
                      <a:schemeClr val="tx1"/>
                    </a:solidFill>
                  </a:rPr>
                  <a:t>In</a:t>
                </a:r>
                <a:r>
                  <a:rPr lang="en-US" spc="10" dirty="0">
                    <a:solidFill>
                      <a:schemeClr val="tx1"/>
                    </a:solidFill>
                  </a:rPr>
                  <a:t> </a:t>
                </a:r>
                <a:r>
                  <a:rPr lang="en-US" spc="-5" dirty="0">
                    <a:solidFill>
                      <a:schemeClr val="tx1"/>
                    </a:solidFill>
                  </a:rPr>
                  <a:t>contrast</a:t>
                </a:r>
                <a:r>
                  <a:rPr lang="en-US" spc="10" dirty="0">
                    <a:solidFill>
                      <a:schemeClr val="tx1"/>
                    </a:solidFill>
                  </a:rPr>
                  <a:t> </a:t>
                </a:r>
                <a:r>
                  <a:rPr lang="en-US" spc="-5" dirty="0">
                    <a:solidFill>
                      <a:schemeClr val="tx1"/>
                    </a:solidFill>
                  </a:rPr>
                  <a:t>to</a:t>
                </a:r>
                <a:r>
                  <a:rPr lang="en-US" spc="70" dirty="0">
                    <a:solidFill>
                      <a:schemeClr val="tx1"/>
                    </a:solidFill>
                  </a:rPr>
                  <a:t> </a:t>
                </a:r>
                <a14:m>
                  <m:oMath xmlns:m="http://schemas.openxmlformats.org/officeDocument/2006/math">
                    <m:sSup>
                      <m:sSupPr>
                        <m:ctrlPr>
                          <a:rPr lang="en-US" b="0" i="1" spc="45" dirty="0" smtClean="0">
                            <a:solidFill>
                              <a:schemeClr val="tx1"/>
                            </a:solidFill>
                            <a:latin typeface="Cambria Math" panose="02040503050406030204" pitchFamily="18" charset="0"/>
                            <a:cs typeface="Times New Roman"/>
                          </a:rPr>
                        </m:ctrlPr>
                      </m:sSupPr>
                      <m:e>
                        <m:r>
                          <a:rPr lang="en-US" b="0" i="1" spc="45" dirty="0" smtClean="0">
                            <a:solidFill>
                              <a:schemeClr val="tx1"/>
                            </a:solidFill>
                            <a:latin typeface="Cambria Math" panose="02040503050406030204" pitchFamily="18" charset="0"/>
                            <a:cs typeface="Times New Roman"/>
                          </a:rPr>
                          <m:t>𝑦</m:t>
                        </m:r>
                      </m:e>
                      <m:sup>
                        <m:r>
                          <a:rPr lang="en-US" b="0" i="1" spc="45" dirty="0" smtClean="0">
                            <a:solidFill>
                              <a:schemeClr val="tx1"/>
                            </a:solidFill>
                            <a:latin typeface="Cambria Math" panose="02040503050406030204" pitchFamily="18" charset="0"/>
                            <a:cs typeface="Times New Roman"/>
                          </a:rPr>
                          <m:t>′</m:t>
                        </m:r>
                      </m:sup>
                    </m:sSup>
                    <m:r>
                      <a:rPr lang="en-US" b="0" i="1" spc="45" dirty="0" smtClean="0">
                        <a:solidFill>
                          <a:schemeClr val="tx1"/>
                        </a:solidFill>
                        <a:latin typeface="Cambria Math" panose="02040503050406030204" pitchFamily="18" charset="0"/>
                        <a:cs typeface="Times New Roman"/>
                      </a:rPr>
                      <m:t>=</m:t>
                    </m:r>
                    <m:r>
                      <a:rPr lang="en-US" b="0" i="1" spc="45" dirty="0" smtClean="0">
                        <a:solidFill>
                          <a:schemeClr val="tx1"/>
                        </a:solidFill>
                        <a:latin typeface="Cambria Math" panose="02040503050406030204" pitchFamily="18" charset="0"/>
                        <a:cs typeface="Times New Roman"/>
                      </a:rPr>
                      <m:t>𝑦</m:t>
                    </m:r>
                  </m:oMath>
                </a14:m>
                <a:r>
                  <a:rPr lang="en-US" spc="-5" dirty="0">
                    <a:solidFill>
                      <a:schemeClr val="tx1"/>
                    </a:solidFill>
                  </a:rPr>
                  <a:t>,</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a:t>
                </a:r>
                <a:r>
                  <a:rPr lang="en-US" spc="-10" dirty="0">
                    <a:solidFill>
                      <a:schemeClr val="tx1"/>
                    </a:solidFill>
                  </a:rPr>
                  <a:t>differentia</a:t>
                </a:r>
                <a:r>
                  <a:rPr lang="en-US" spc="-5" dirty="0">
                    <a:solidFill>
                      <a:schemeClr val="tx1"/>
                    </a:solidFill>
                  </a:rPr>
                  <a:t>l</a:t>
                </a:r>
                <a:r>
                  <a:rPr lang="en-US" spc="10" dirty="0">
                    <a:solidFill>
                      <a:schemeClr val="tx1"/>
                    </a:solidFill>
                  </a:rPr>
                  <a:t> </a:t>
                </a:r>
                <a:r>
                  <a:rPr lang="en-US" spc="-10" dirty="0">
                    <a:solidFill>
                      <a:schemeClr val="tx1"/>
                    </a:solidFill>
                  </a:rPr>
                  <a:t>equatio</a:t>
                </a:r>
                <a:r>
                  <a:rPr lang="en-US" spc="-5" dirty="0">
                    <a:solidFill>
                      <a:schemeClr val="tx1"/>
                    </a:solidFill>
                  </a:rPr>
                  <a:t>n</a:t>
                </a:r>
                <a:r>
                  <a:rPr lang="en-US" spc="10" dirty="0">
                    <a:solidFill>
                      <a:schemeClr val="tx1"/>
                    </a:solidFill>
                  </a:rPr>
                  <a:t> </a:t>
                </a:r>
                <a:r>
                  <a:rPr lang="en-US" spc="-5" dirty="0">
                    <a:solidFill>
                      <a:schemeClr val="tx1"/>
                    </a:solidFill>
                  </a:rPr>
                  <a:t>in</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a:t>
                </a:r>
                <a:r>
                  <a:rPr lang="en-US" spc="-10" dirty="0">
                    <a:solidFill>
                      <a:schemeClr val="tx1"/>
                    </a:solidFill>
                  </a:rPr>
                  <a:t>nex</a:t>
                </a:r>
                <a:r>
                  <a:rPr lang="en-US" spc="-5" dirty="0">
                    <a:solidFill>
                      <a:schemeClr val="tx1"/>
                    </a:solidFill>
                  </a:rPr>
                  <a:t>t</a:t>
                </a:r>
                <a:r>
                  <a:rPr lang="en-US" spc="10" dirty="0">
                    <a:solidFill>
                      <a:schemeClr val="tx1"/>
                    </a:solidFill>
                  </a:rPr>
                  <a:t> </a:t>
                </a:r>
                <a:r>
                  <a:rPr lang="en-US" spc="-10" dirty="0">
                    <a:solidFill>
                      <a:schemeClr val="tx1"/>
                    </a:solidFill>
                  </a:rPr>
                  <a:t>exampl</a:t>
                </a:r>
                <a:r>
                  <a:rPr lang="en-US" spc="-5" dirty="0">
                    <a:solidFill>
                      <a:schemeClr val="tx1"/>
                    </a:solidFill>
                  </a:rPr>
                  <a:t>e</a:t>
                </a:r>
                <a:r>
                  <a:rPr lang="en-US" spc="10" dirty="0">
                    <a:solidFill>
                      <a:schemeClr val="tx1"/>
                    </a:solidFill>
                  </a:rPr>
                  <a:t> </a:t>
                </a:r>
                <a:r>
                  <a:rPr lang="en-US" spc="-10" dirty="0">
                    <a:solidFill>
                      <a:schemeClr val="tx1"/>
                    </a:solidFill>
                  </a:rPr>
                  <a:t>canno</a:t>
                </a:r>
                <a:r>
                  <a:rPr lang="en-US" spc="-5" dirty="0">
                    <a:solidFill>
                      <a:schemeClr val="tx1"/>
                    </a:solidFill>
                  </a:rPr>
                  <a:t>t</a:t>
                </a:r>
                <a:r>
                  <a:rPr lang="en-US" spc="10" dirty="0">
                    <a:solidFill>
                      <a:schemeClr val="tx1"/>
                    </a:solidFill>
                  </a:rPr>
                  <a:t> </a:t>
                </a:r>
                <a:r>
                  <a:rPr lang="en-US" spc="-10" dirty="0">
                    <a:solidFill>
                      <a:schemeClr val="tx1"/>
                    </a:solidFill>
                  </a:rPr>
                  <a:t>b</a:t>
                </a:r>
                <a:r>
                  <a:rPr lang="en-US" spc="-5" dirty="0">
                    <a:solidFill>
                      <a:schemeClr val="tx1"/>
                    </a:solidFill>
                  </a:rPr>
                  <a:t>e</a:t>
                </a:r>
                <a:r>
                  <a:rPr lang="en-US" spc="10" dirty="0">
                    <a:solidFill>
                      <a:schemeClr val="tx1"/>
                    </a:solidFill>
                  </a:rPr>
                  <a:t> </a:t>
                </a:r>
                <a:r>
                  <a:rPr lang="en-US" spc="-10" dirty="0">
                    <a:solidFill>
                      <a:schemeClr val="tx1"/>
                    </a:solidFill>
                  </a:rPr>
                  <a:t>solved usin</a:t>
                </a:r>
                <a:r>
                  <a:rPr lang="en-US" spc="-5" dirty="0">
                    <a:solidFill>
                      <a:schemeClr val="tx1"/>
                    </a:solidFill>
                  </a:rPr>
                  <a:t>g</a:t>
                </a:r>
                <a:r>
                  <a:rPr lang="en-US" spc="120" dirty="0">
                    <a:solidFill>
                      <a:schemeClr val="tx1"/>
                    </a:solidFill>
                  </a:rPr>
                  <a:t> </a:t>
                </a:r>
                <a:r>
                  <a:rPr lang="en-US" spc="-10" dirty="0">
                    <a:solidFill>
                      <a:schemeClr val="tx1"/>
                    </a:solidFill>
                  </a:rPr>
                  <a:t>an</a:t>
                </a:r>
                <a:r>
                  <a:rPr lang="en-US" spc="-5" dirty="0">
                    <a:solidFill>
                      <a:schemeClr val="tx1"/>
                    </a:solidFill>
                  </a:rPr>
                  <a:t>y</a:t>
                </a:r>
                <a:r>
                  <a:rPr lang="en-US" spc="120" dirty="0">
                    <a:solidFill>
                      <a:schemeClr val="tx1"/>
                    </a:solidFill>
                  </a:rPr>
                  <a:t> </a:t>
                </a:r>
                <a:r>
                  <a:rPr lang="en-US" spc="-10" dirty="0">
                    <a:solidFill>
                      <a:schemeClr val="tx1"/>
                    </a:solidFill>
                  </a:rPr>
                  <a:t>metho</a:t>
                </a:r>
                <a:r>
                  <a:rPr lang="en-US" spc="-5" dirty="0">
                    <a:solidFill>
                      <a:schemeClr val="tx1"/>
                    </a:solidFill>
                  </a:rPr>
                  <a:t>d </a:t>
                </a:r>
                <a:r>
                  <a:rPr lang="en-US" spc="-10" dirty="0">
                    <a:solidFill>
                      <a:schemeClr val="tx1"/>
                    </a:solidFill>
                  </a:rPr>
                  <a:t>tha</a:t>
                </a:r>
                <a:r>
                  <a:rPr lang="en-US" spc="-5" dirty="0">
                    <a:solidFill>
                      <a:schemeClr val="tx1"/>
                    </a:solidFill>
                  </a:rPr>
                  <a:t>t </a:t>
                </a:r>
                <a:r>
                  <a:rPr lang="en-US" spc="-10" dirty="0">
                    <a:solidFill>
                      <a:schemeClr val="tx1"/>
                    </a:solidFill>
                  </a:rPr>
                  <a:t>i</a:t>
                </a:r>
                <a:r>
                  <a:rPr lang="en-US" spc="-5" dirty="0">
                    <a:solidFill>
                      <a:schemeClr val="tx1"/>
                    </a:solidFill>
                  </a:rPr>
                  <a:t>s</a:t>
                </a:r>
                <a:r>
                  <a:rPr lang="en-US" spc="120" dirty="0">
                    <a:solidFill>
                      <a:schemeClr val="tx1"/>
                    </a:solidFill>
                  </a:rPr>
                  <a:t> </a:t>
                </a:r>
                <a:r>
                  <a:rPr lang="en-US" spc="-10" dirty="0">
                    <a:solidFill>
                      <a:schemeClr val="tx1"/>
                    </a:solidFill>
                  </a:rPr>
                  <a:t>simple</a:t>
                </a:r>
                <a:r>
                  <a:rPr lang="en-US" spc="-5" dirty="0">
                    <a:solidFill>
                      <a:schemeClr val="tx1"/>
                    </a:solidFill>
                  </a:rPr>
                  <a:t>r t</a:t>
                </a:r>
                <a:r>
                  <a:rPr lang="en-US" spc="-10" dirty="0">
                    <a:solidFill>
                      <a:schemeClr val="tx1"/>
                    </a:solidFill>
                  </a:rPr>
                  <a:t>ha</a:t>
                </a:r>
                <a:r>
                  <a:rPr lang="en-US" spc="-5" dirty="0">
                    <a:solidFill>
                      <a:schemeClr val="tx1"/>
                    </a:solidFill>
                  </a:rPr>
                  <a:t>n</a:t>
                </a:r>
                <a:r>
                  <a:rPr lang="en-US" spc="120" dirty="0">
                    <a:solidFill>
                      <a:schemeClr val="tx1"/>
                    </a:solidFill>
                  </a:rPr>
                  <a:t> </a:t>
                </a:r>
                <a:r>
                  <a:rPr lang="en-US" spc="-10" dirty="0">
                    <a:solidFill>
                      <a:schemeClr val="tx1"/>
                    </a:solidFill>
                  </a:rPr>
                  <a:t>th</a:t>
                </a:r>
                <a:r>
                  <a:rPr lang="en-US" spc="-5" dirty="0">
                    <a:solidFill>
                      <a:schemeClr val="tx1"/>
                    </a:solidFill>
                  </a:rPr>
                  <a:t>e</a:t>
                </a:r>
                <a:r>
                  <a:rPr lang="en-US" spc="120" dirty="0">
                    <a:solidFill>
                      <a:schemeClr val="tx1"/>
                    </a:solidFill>
                  </a:rPr>
                  <a:t> </a:t>
                </a:r>
                <a:r>
                  <a:rPr lang="en-US" spc="-10" dirty="0">
                    <a:solidFill>
                      <a:schemeClr val="tx1"/>
                    </a:solidFill>
                  </a:rPr>
                  <a:t>proces</a:t>
                </a:r>
                <a:r>
                  <a:rPr lang="en-US" spc="-5" dirty="0">
                    <a:solidFill>
                      <a:schemeClr val="tx1"/>
                    </a:solidFill>
                  </a:rPr>
                  <a:t>s </a:t>
                </a:r>
                <a:r>
                  <a:rPr lang="en-US" spc="-10" dirty="0">
                    <a:solidFill>
                      <a:schemeClr val="tx1"/>
                    </a:solidFill>
                  </a:rPr>
                  <a:t>o</a:t>
                </a:r>
                <a:r>
                  <a:rPr lang="en-US" spc="-5" dirty="0">
                    <a:solidFill>
                      <a:schemeClr val="tx1"/>
                    </a:solidFill>
                  </a:rPr>
                  <a:t>f</a:t>
                </a:r>
                <a:r>
                  <a:rPr lang="en-US" spc="120" dirty="0">
                    <a:solidFill>
                      <a:schemeClr val="tx1"/>
                    </a:solidFill>
                  </a:rPr>
                  <a:t> </a:t>
                </a:r>
                <a:r>
                  <a:rPr lang="en-US" spc="-5" dirty="0">
                    <a:solidFill>
                      <a:schemeClr val="tx1"/>
                    </a:solidFill>
                  </a:rPr>
                  <a:t>f</a:t>
                </a:r>
                <a:r>
                  <a:rPr lang="en-US" spc="-10" dirty="0">
                    <a:solidFill>
                      <a:schemeClr val="tx1"/>
                    </a:solidFill>
                  </a:rPr>
                  <a:t>indin</a:t>
                </a:r>
                <a:r>
                  <a:rPr lang="en-US" spc="-5" dirty="0">
                    <a:solidFill>
                      <a:schemeClr val="tx1"/>
                    </a:solidFill>
                  </a:rPr>
                  <a:t>g</a:t>
                </a:r>
                <a:r>
                  <a:rPr lang="en-US" spc="120" dirty="0">
                    <a:solidFill>
                      <a:schemeClr val="tx1"/>
                    </a:solidFill>
                  </a:rPr>
                  <a:t> </a:t>
                </a:r>
                <a:r>
                  <a:rPr lang="en-US" spc="-5" dirty="0">
                    <a:solidFill>
                      <a:schemeClr val="tx1"/>
                    </a:solidFill>
                  </a:rPr>
                  <a:t>a</a:t>
                </a:r>
                <a:r>
                  <a:rPr lang="en-US" spc="120" dirty="0">
                    <a:solidFill>
                      <a:schemeClr val="tx1"/>
                    </a:solidFill>
                  </a:rPr>
                  <a:t> </a:t>
                </a:r>
                <a:r>
                  <a:rPr lang="en-US" spc="-15" dirty="0">
                    <a:solidFill>
                      <a:schemeClr val="tx1"/>
                    </a:solidFill>
                  </a:rPr>
                  <a:t>powe</a:t>
                </a:r>
                <a:r>
                  <a:rPr lang="en-US" spc="-5" dirty="0">
                    <a:solidFill>
                      <a:schemeClr val="tx1"/>
                    </a:solidFill>
                  </a:rPr>
                  <a:t>r </a:t>
                </a:r>
                <a:r>
                  <a:rPr lang="en-US" spc="-10" dirty="0">
                    <a:solidFill>
                      <a:schemeClr val="tx1"/>
                    </a:solidFill>
                  </a:rPr>
                  <a:t>serie</a:t>
                </a:r>
                <a:r>
                  <a:rPr lang="en-US" spc="-5" dirty="0">
                    <a:solidFill>
                      <a:schemeClr val="tx1"/>
                    </a:solidFill>
                  </a:rPr>
                  <a:t>s</a:t>
                </a:r>
                <a:r>
                  <a:rPr lang="en-US" spc="120" dirty="0">
                    <a:solidFill>
                      <a:schemeClr val="tx1"/>
                    </a:solidFill>
                  </a:rPr>
                  <a:t> </a:t>
                </a:r>
                <a:r>
                  <a:rPr lang="en-US" spc="-10" dirty="0">
                    <a:solidFill>
                      <a:schemeClr val="tx1"/>
                    </a:solidFill>
                  </a:rPr>
                  <a:t>solution. As </a:t>
                </a:r>
                <a:r>
                  <a:rPr lang="en-US" spc="-5" dirty="0">
                    <a:solidFill>
                      <a:schemeClr val="tx1"/>
                    </a:solidFill>
                  </a:rPr>
                  <a:t>with the solution </a:t>
                </a:r>
                <a:r>
                  <a:rPr lang="en-US" spc="-10" dirty="0">
                    <a:solidFill>
                      <a:schemeClr val="tx1"/>
                    </a:solidFill>
                  </a:rPr>
                  <a:t>o</a:t>
                </a:r>
                <a:r>
                  <a:rPr lang="en-US" spc="-5" dirty="0">
                    <a:solidFill>
                      <a:schemeClr val="tx1"/>
                    </a:solidFill>
                  </a:rPr>
                  <a:t>f </a:t>
                </a:r>
                <a14:m>
                  <m:oMath xmlns:m="http://schemas.openxmlformats.org/officeDocument/2006/math">
                    <m:sSup>
                      <m:sSupPr>
                        <m:ctrlPr>
                          <a:rPr lang="en-US" i="1" spc="45" dirty="0">
                            <a:solidFill>
                              <a:schemeClr val="tx1"/>
                            </a:solidFill>
                            <a:latin typeface="Cambria Math" panose="02040503050406030204" pitchFamily="18" charset="0"/>
                            <a:cs typeface="Times New Roman"/>
                          </a:rPr>
                        </m:ctrlPr>
                      </m:sSupPr>
                      <m:e>
                        <m:r>
                          <a:rPr lang="en-US" i="1" spc="45" dirty="0">
                            <a:solidFill>
                              <a:schemeClr val="tx1"/>
                            </a:solidFill>
                            <a:latin typeface="Cambria Math" panose="02040503050406030204" pitchFamily="18" charset="0"/>
                            <a:cs typeface="Times New Roman"/>
                          </a:rPr>
                          <m:t>𝑦</m:t>
                        </m:r>
                      </m:e>
                      <m:sup>
                        <m:r>
                          <a:rPr lang="en-US" i="1" spc="45" dirty="0">
                            <a:solidFill>
                              <a:schemeClr val="tx1"/>
                            </a:solidFill>
                            <a:latin typeface="Cambria Math" panose="02040503050406030204" pitchFamily="18" charset="0"/>
                            <a:cs typeface="Times New Roman"/>
                          </a:rPr>
                          <m:t>′</m:t>
                        </m:r>
                      </m:sup>
                    </m:sSup>
                    <m:r>
                      <a:rPr lang="en-US" i="1" spc="45" dirty="0">
                        <a:solidFill>
                          <a:schemeClr val="tx1"/>
                        </a:solidFill>
                        <a:latin typeface="Cambria Math" panose="02040503050406030204" pitchFamily="18" charset="0"/>
                        <a:cs typeface="Times New Roman"/>
                      </a:rPr>
                      <m:t>=</m:t>
                    </m:r>
                    <m:r>
                      <a:rPr lang="en-US" i="1" spc="45" dirty="0">
                        <a:solidFill>
                          <a:schemeClr val="tx1"/>
                        </a:solidFill>
                        <a:latin typeface="Cambria Math" panose="02040503050406030204" pitchFamily="18" charset="0"/>
                        <a:cs typeface="Times New Roman"/>
                      </a:rPr>
                      <m:t>𝑦</m:t>
                    </m:r>
                  </m:oMath>
                </a14:m>
                <a:r>
                  <a:rPr lang="en-US" spc="-5" dirty="0">
                    <a:solidFill>
                      <a:schemeClr val="tx1"/>
                    </a:solidFill>
                  </a:rPr>
                  <a:t>, t</a:t>
                </a:r>
                <a:r>
                  <a:rPr lang="en-US" spc="-10" dirty="0">
                    <a:solidFill>
                      <a:schemeClr val="tx1"/>
                    </a:solidFill>
                  </a:rPr>
                  <a:t>h</a:t>
                </a:r>
                <a:r>
                  <a:rPr lang="en-US" spc="-5" dirty="0">
                    <a:solidFill>
                      <a:schemeClr val="tx1"/>
                    </a:solidFill>
                  </a:rPr>
                  <a:t>e </a:t>
                </a:r>
                <a:r>
                  <a:rPr lang="en-US" spc="-10" dirty="0">
                    <a:solidFill>
                      <a:schemeClr val="tx1"/>
                    </a:solidFill>
                  </a:rPr>
                  <a:t>proces</a:t>
                </a:r>
                <a:r>
                  <a:rPr lang="en-US" spc="-5" dirty="0">
                    <a:solidFill>
                      <a:schemeClr val="tx1"/>
                    </a:solidFill>
                  </a:rPr>
                  <a:t>s i</a:t>
                </a:r>
                <a:r>
                  <a:rPr lang="en-US" spc="-10" dirty="0">
                    <a:solidFill>
                      <a:schemeClr val="tx1"/>
                    </a:solidFill>
                  </a:rPr>
                  <a:t>nvolve</a:t>
                </a:r>
                <a:r>
                  <a:rPr lang="en-US" spc="-5" dirty="0">
                    <a:solidFill>
                      <a:schemeClr val="tx1"/>
                    </a:solidFill>
                  </a:rPr>
                  <a:t>s </a:t>
                </a:r>
                <a:r>
                  <a:rPr lang="en-US" spc="-10" dirty="0">
                    <a:solidFill>
                      <a:schemeClr val="tx1"/>
                    </a:solidFill>
                  </a:rPr>
                  <a:t>solvin</a:t>
                </a:r>
                <a:r>
                  <a:rPr lang="en-US" spc="-5" dirty="0">
                    <a:solidFill>
                      <a:schemeClr val="tx1"/>
                    </a:solidFill>
                  </a:rPr>
                  <a:t>g a </a:t>
                </a:r>
                <a:r>
                  <a:rPr lang="en-US" spc="-10" dirty="0">
                    <a:solidFill>
                      <a:schemeClr val="tx1"/>
                    </a:solidFill>
                  </a:rPr>
                  <a:t>recursio</a:t>
                </a:r>
                <a:r>
                  <a:rPr lang="en-US" spc="-5" dirty="0">
                    <a:solidFill>
                      <a:schemeClr val="tx1"/>
                    </a:solidFill>
                  </a:rPr>
                  <a:t>n </a:t>
                </a:r>
                <a:r>
                  <a:rPr lang="en-US" spc="-10" dirty="0">
                    <a:solidFill>
                      <a:schemeClr val="tx1"/>
                    </a:solidFill>
                  </a:rPr>
                  <a:t>relatio</a:t>
                </a:r>
                <a:r>
                  <a:rPr lang="en-US" spc="-5" dirty="0">
                    <a:solidFill>
                      <a:schemeClr val="tx1"/>
                    </a:solidFill>
                  </a:rPr>
                  <a:t>n </a:t>
                </a:r>
                <a:r>
                  <a:rPr lang="en-US" spc="-10" dirty="0">
                    <a:solidFill>
                      <a:schemeClr val="tx1"/>
                    </a:solidFill>
                  </a:rPr>
                  <a:t>that </a:t>
                </a:r>
                <a:r>
                  <a:rPr lang="en-US" spc="-5" dirty="0">
                    <a:solidFill>
                      <a:schemeClr val="tx1"/>
                    </a:solidFill>
                  </a:rPr>
                  <a:t>determines the coefficients </a:t>
                </a:r>
                <a:r>
                  <a:rPr lang="en-US" i="1" spc="-5" dirty="0">
                    <a:solidFill>
                      <a:schemeClr val="tx1"/>
                    </a:solidFill>
                  </a:rPr>
                  <a:t>a</a:t>
                </a:r>
                <a:r>
                  <a:rPr lang="en-US" i="1" spc="-7" baseline="-11111" dirty="0">
                    <a:solidFill>
                      <a:schemeClr val="tx1"/>
                    </a:solidFill>
                  </a:rPr>
                  <a:t>n </a:t>
                </a:r>
                <a:r>
                  <a:rPr lang="en-US" spc="-10" dirty="0">
                    <a:solidFill>
                      <a:schemeClr val="tx1"/>
                    </a:solidFill>
                  </a:rPr>
                  <a:t>o</a:t>
                </a:r>
                <a:r>
                  <a:rPr lang="en-US" spc="-5" dirty="0">
                    <a:solidFill>
                      <a:schemeClr val="tx1"/>
                    </a:solidFill>
                  </a:rPr>
                  <a:t>f a </a:t>
                </a:r>
                <a:r>
                  <a:rPr lang="en-US" spc="-15" dirty="0">
                    <a:solidFill>
                      <a:schemeClr val="tx1"/>
                    </a:solidFill>
                  </a:rPr>
                  <a:t>powe</a:t>
                </a:r>
                <a:r>
                  <a:rPr lang="en-US" spc="-5" dirty="0">
                    <a:solidFill>
                      <a:schemeClr val="tx1"/>
                    </a:solidFill>
                  </a:rPr>
                  <a:t>r </a:t>
                </a:r>
                <a:r>
                  <a:rPr lang="en-US" spc="-10" dirty="0">
                    <a:solidFill>
                      <a:schemeClr val="tx1"/>
                    </a:solidFill>
                  </a:rPr>
                  <a:t>serie</a:t>
                </a:r>
                <a:r>
                  <a:rPr lang="en-US" spc="-5" dirty="0">
                    <a:solidFill>
                      <a:schemeClr val="tx1"/>
                    </a:solidFill>
                  </a:rPr>
                  <a:t>s </a:t>
                </a:r>
                <a:r>
                  <a:rPr lang="en-US" spc="-10" dirty="0">
                    <a:solidFill>
                      <a:schemeClr val="tx1"/>
                    </a:solidFill>
                  </a:rPr>
                  <a:t>fo</a:t>
                </a:r>
                <a:r>
                  <a:rPr lang="en-US" spc="-5" dirty="0">
                    <a:solidFill>
                      <a:schemeClr val="tx1"/>
                    </a:solidFill>
                  </a:rPr>
                  <a:t>r t</a:t>
                </a:r>
                <a:r>
                  <a:rPr lang="en-US" spc="-10" dirty="0">
                    <a:solidFill>
                      <a:schemeClr val="tx1"/>
                    </a:solidFill>
                  </a:rPr>
                  <a:t>h</a:t>
                </a:r>
                <a:r>
                  <a:rPr lang="en-US" spc="-5" dirty="0">
                    <a:solidFill>
                      <a:schemeClr val="tx1"/>
                    </a:solidFill>
                  </a:rPr>
                  <a:t>e </a:t>
                </a:r>
                <a:r>
                  <a:rPr lang="en-US" spc="-10" dirty="0">
                    <a:solidFill>
                      <a:schemeClr val="tx1"/>
                    </a:solidFill>
                  </a:rPr>
                  <a:t>solution.</a:t>
                </a:r>
                <a:endParaRPr lang="en-US" dirty="0">
                  <a:solidFill>
                    <a:schemeClr val="tx1"/>
                  </a:solidFill>
                </a:endParaRPr>
              </a:p>
              <a:p>
                <a:pPr marL="0" marR="5080" indent="0" algn="just">
                  <a:lnSpc>
                    <a:spcPct val="100000"/>
                  </a:lnSpc>
                  <a:buNone/>
                </a:pPr>
                <a:endParaRPr lang="en-US" dirty="0">
                  <a:solidFill>
                    <a:schemeClr val="tx1"/>
                  </a:solidFill>
                </a:endParaRPr>
              </a:p>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140" dirty="0">
                    <a:solidFill>
                      <a:schemeClr val="tx1"/>
                    </a:solidFill>
                  </a:rPr>
                  <a:t> </a:t>
                </a:r>
                <a:r>
                  <a:rPr lang="en-US" spc="-5" dirty="0">
                    <a:solidFill>
                      <a:schemeClr val="tx1"/>
                    </a:solidFill>
                  </a:rPr>
                  <a:t>Find a power series solution to the Initial </a:t>
                </a:r>
                <a:r>
                  <a:rPr lang="en-US" spc="-15" dirty="0">
                    <a:solidFill>
                      <a:schemeClr val="tx1"/>
                    </a:solidFill>
                  </a:rPr>
                  <a:t>V</a:t>
                </a:r>
                <a:r>
                  <a:rPr lang="en-US" spc="-5" dirty="0">
                    <a:solidFill>
                      <a:schemeClr val="tx1"/>
                    </a:solidFill>
                  </a:rPr>
                  <a:t>alue Problem:</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s-ES" i="1" spc="-10" smtClean="0">
                              <a:solidFill>
                                <a:schemeClr val="tx1"/>
                              </a:solidFill>
                              <a:latin typeface="Cambria Math" panose="02040503050406030204" pitchFamily="18" charset="0"/>
                              <a:cs typeface="Times New Roman"/>
                            </a:rPr>
                          </m:ctrlPr>
                        </m:sSupPr>
                        <m:e>
                          <m:r>
                            <a:rPr lang="es-ES" i="1" spc="-10" smtClean="0">
                              <a:solidFill>
                                <a:schemeClr val="tx1"/>
                              </a:solidFill>
                              <a:latin typeface="Cambria Math" panose="02040503050406030204" pitchFamily="18" charset="0"/>
                              <a:cs typeface="Times New Roman"/>
                            </a:rPr>
                            <m:t>𝑥</m:t>
                          </m:r>
                        </m:e>
                        <m:sup>
                          <m:r>
                            <a:rPr lang="es-ES" i="1" spc="-10" smtClean="0">
                              <a:solidFill>
                                <a:schemeClr val="tx1"/>
                              </a:solidFill>
                              <a:latin typeface="Cambria Math" panose="02040503050406030204" pitchFamily="18" charset="0"/>
                              <a:cs typeface="Times New Roman"/>
                            </a:rPr>
                            <m:t>2</m:t>
                          </m:r>
                        </m:sup>
                      </m:sSup>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𝑦</m:t>
                          </m:r>
                        </m:e>
                        <m:sup>
                          <m:r>
                            <a:rPr lang="en-US" b="0" i="1" spc="-10" smtClean="0">
                              <a:solidFill>
                                <a:schemeClr val="tx1"/>
                              </a:solidFill>
                              <a:latin typeface="Cambria Math" panose="02040503050406030204" pitchFamily="18" charset="0"/>
                              <a:cs typeface="Times New Roman"/>
                            </a:rPr>
                            <m:t>′′</m:t>
                          </m:r>
                        </m:sup>
                      </m:sSup>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𝑥</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𝑦</m:t>
                          </m:r>
                        </m:e>
                        <m:sup>
                          <m:r>
                            <a:rPr lang="en-US" b="0" i="1" spc="-10" smtClean="0">
                              <a:solidFill>
                                <a:schemeClr val="tx1"/>
                              </a:solidFill>
                              <a:latin typeface="Cambria Math" panose="02040503050406030204" pitchFamily="18" charset="0"/>
                              <a:cs typeface="Times New Roman"/>
                            </a:rPr>
                            <m:t>′</m:t>
                          </m:r>
                        </m:sup>
                      </m:sSup>
                      <m:r>
                        <a:rPr lang="en-US" b="0" i="1" spc="-10" smtClean="0">
                          <a:solidFill>
                            <a:schemeClr val="tx1"/>
                          </a:solidFill>
                          <a:latin typeface="Cambria Math" panose="02040503050406030204" pitchFamily="18" charset="0"/>
                          <a:cs typeface="Times New Roman"/>
                        </a:rPr>
                        <m:t>+</m:t>
                      </m:r>
                      <m:d>
                        <m:dPr>
                          <m:ctrlPr>
                            <a:rPr lang="en-US" b="0" i="1" spc="-10" smtClean="0">
                              <a:solidFill>
                                <a:schemeClr val="tx1"/>
                              </a:solidFill>
                              <a:latin typeface="Cambria Math" panose="02040503050406030204" pitchFamily="18" charset="0"/>
                              <a:cs typeface="Times New Roman"/>
                            </a:rPr>
                          </m:ctrlPr>
                        </m:dPr>
                        <m:e>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cs typeface="Times New Roman"/>
                                </a:rPr>
                                <m:t>2</m:t>
                              </m:r>
                            </m:sup>
                          </m:sSup>
                          <m:r>
                            <a:rPr lang="en-US" b="0" i="1" spc="-10" smtClean="0">
                              <a:solidFill>
                                <a:schemeClr val="tx1"/>
                              </a:solidFill>
                              <a:latin typeface="Cambria Math" panose="02040503050406030204" pitchFamily="18" charset="0"/>
                              <a:cs typeface="Times New Roman"/>
                            </a:rPr>
                            <m:t>−1</m:t>
                          </m:r>
                        </m:e>
                      </m:d>
                      <m:r>
                        <a:rPr lang="en-US" b="0" i="1" spc="-10" smtClean="0">
                          <a:solidFill>
                            <a:schemeClr val="tx1"/>
                          </a:solidFill>
                          <a:latin typeface="Cambria Math" panose="02040503050406030204" pitchFamily="18" charset="0"/>
                          <a:cs typeface="Times New Roman"/>
                        </a:rPr>
                        <m:t>𝑦</m:t>
                      </m:r>
                      <m:r>
                        <a:rPr lang="en-US" b="0" i="1" spc="-10" smtClean="0">
                          <a:solidFill>
                            <a:schemeClr val="tx1"/>
                          </a:solidFill>
                          <a:latin typeface="Cambria Math" panose="02040503050406030204" pitchFamily="18" charset="0"/>
                          <a:cs typeface="Times New Roman"/>
                        </a:rPr>
                        <m:t>=0, </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𝑦</m:t>
                          </m:r>
                        </m:e>
                        <m:sup>
                          <m:r>
                            <a:rPr lang="en-US" b="0" i="1" spc="-10" smtClean="0">
                              <a:solidFill>
                                <a:schemeClr val="tx1"/>
                              </a:solidFill>
                              <a:latin typeface="Cambria Math" panose="02040503050406030204" pitchFamily="18" charset="0"/>
                              <a:cs typeface="Times New Roman"/>
                            </a:rPr>
                            <m:t>′</m:t>
                          </m:r>
                        </m:sup>
                      </m:sSup>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0</m:t>
                          </m:r>
                        </m:e>
                      </m:d>
                      <m:r>
                        <a:rPr lang="en-US" b="0" i="1" spc="-10" smtClean="0">
                          <a:solidFill>
                            <a:schemeClr val="tx1"/>
                          </a:solidFill>
                          <a:latin typeface="Cambria Math" panose="02040503050406030204" pitchFamily="18" charset="0"/>
                          <a:cs typeface="Times New Roman"/>
                        </a:rPr>
                        <m:t>=1</m:t>
                      </m:r>
                    </m:oMath>
                  </m:oMathPara>
                </a14:m>
                <a:endParaRPr lang="es-E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902"/>
                </a:stretch>
              </a:blipFill>
            </p:spPr>
            <p:txBody>
              <a:bodyPr/>
              <a:lstStyle/>
              <a:p>
                <a:r>
                  <a:rPr lang="en-US">
                    <a:noFill/>
                  </a:rPr>
                  <a:t> </a:t>
                </a:r>
              </a:p>
            </p:txBody>
          </p:sp>
        </mc:Fallback>
      </mc:AlternateContent>
    </p:spTree>
    <p:extLst>
      <p:ext uri="{BB962C8B-B14F-4D97-AF65-F5344CB8AC3E}">
        <p14:creationId xmlns:p14="http://schemas.microsoft.com/office/powerpoint/2010/main" val="2255365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(20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dirty="0">
                    <a:solidFill>
                      <a:schemeClr val="tx1"/>
                    </a:solidFill>
                  </a:rPr>
                  <a:t>Solution</a:t>
                </a:r>
                <a:r>
                  <a:rPr lang="en-US" dirty="0">
                    <a:solidFill>
                      <a:schemeClr val="tx1"/>
                    </a:solidFill>
                  </a:rPr>
                  <a:t> We assume that the initial value problem has a solution of the form </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𝑛</m:t>
                              </m:r>
                            </m:sup>
                          </m:sSup>
                        </m:e>
                      </m:nary>
                    </m:oMath>
                  </m:oMathPara>
                </a14:m>
                <a:endParaRPr lang="en-US" dirty="0">
                  <a:solidFill>
                    <a:schemeClr val="tx1"/>
                  </a:solidFill>
                </a:endParaRPr>
              </a:p>
              <a:p>
                <a:pPr marL="0" marR="5080" indent="0" algn="just">
                  <a:lnSpc>
                    <a:spcPct val="100000"/>
                  </a:lnSpc>
                  <a:buNone/>
                </a:pPr>
                <a:r>
                  <a:rPr lang="en-US" dirty="0"/>
                  <a:t>and compute the derivatives:</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𝐹</m:t>
                          </m:r>
                        </m:e>
                        <m:sup>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e>
                          </m:d>
                        </m:sup>
                      </m:sSup>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ea typeface="Cambria Math" panose="02040503050406030204" pitchFamily="18" charset="0"/>
                            </a:rPr>
                            <m:t>𝑛</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−1</m:t>
                              </m:r>
                            </m:sup>
                          </m:sSup>
                        </m:e>
                      </m:nary>
                    </m:oMath>
                  </m:oMathPara>
                </a14:m>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−2</m:t>
                              </m:r>
                            </m:sup>
                          </m:sSup>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7814239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21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spc="-10" dirty="0">
                    <a:solidFill>
                      <a:schemeClr val="tx1"/>
                    </a:solidFill>
                  </a:rPr>
                  <a:t>Now, </a:t>
                </a:r>
                <a:r>
                  <a:rPr lang="en-US" spc="-5" dirty="0">
                    <a:solidFill>
                      <a:schemeClr val="tx1"/>
                    </a:solidFill>
                  </a:rPr>
                  <a:t>substitute the series for</a:t>
                </a:r>
                <a:r>
                  <a:rPr lang="en-US" spc="60" dirty="0">
                    <a:solidFill>
                      <a:schemeClr val="tx1"/>
                    </a:solidFill>
                  </a:rPr>
                  <a:t> </a:t>
                </a:r>
                <a:r>
                  <a:rPr lang="en-US" i="1" spc="45" dirty="0">
                    <a:solidFill>
                      <a:schemeClr val="tx1"/>
                    </a:solidFill>
                  </a:rPr>
                  <a:t>y</a:t>
                </a:r>
                <a:r>
                  <a:rPr lang="en-US" spc="-5" dirty="0">
                    <a:solidFill>
                      <a:schemeClr val="tx1"/>
                    </a:solidFill>
                  </a:rPr>
                  <a:t>,</a:t>
                </a:r>
                <a:r>
                  <a:rPr lang="en-US" spc="60" dirty="0">
                    <a:solidFill>
                      <a:schemeClr val="tx1"/>
                    </a:solidFill>
                  </a:rPr>
                  <a:t> </a:t>
                </a:r>
                <a14:m>
                  <m:oMath xmlns:m="http://schemas.openxmlformats.org/officeDocument/2006/math">
                    <m:r>
                      <a:rPr lang="en-US" b="0" i="1" spc="45" dirty="0" smtClean="0">
                        <a:solidFill>
                          <a:schemeClr val="tx1"/>
                        </a:solidFill>
                        <a:latin typeface="Cambria Math" panose="02040503050406030204" pitchFamily="18" charset="0"/>
                      </a:rPr>
                      <m:t>𝑦</m:t>
                    </m:r>
                    <m:r>
                      <a:rPr lang="en-US" b="0" i="1" spc="45" dirty="0" smtClean="0">
                        <a:solidFill>
                          <a:schemeClr val="tx1"/>
                        </a:solidFill>
                        <a:latin typeface="Cambria Math" panose="02040503050406030204" pitchFamily="18" charset="0"/>
                      </a:rPr>
                      <m:t>′</m:t>
                    </m:r>
                  </m:oMath>
                </a14:m>
                <a:r>
                  <a:rPr lang="en-US" spc="-5" dirty="0">
                    <a:solidFill>
                      <a:schemeClr val="tx1"/>
                    </a:solidFill>
                  </a:rPr>
                  <a:t>, </a:t>
                </a:r>
                <a:r>
                  <a:rPr lang="en-US" spc="-10" dirty="0">
                    <a:solidFill>
                      <a:schemeClr val="tx1"/>
                    </a:solidFill>
                  </a:rPr>
                  <a:t>an</a:t>
                </a:r>
                <a:r>
                  <a:rPr lang="en-US" spc="-5" dirty="0">
                    <a:solidFill>
                      <a:schemeClr val="tx1"/>
                    </a:solidFill>
                  </a:rPr>
                  <a:t>d</a:t>
                </a:r>
                <a:r>
                  <a:rPr lang="en-US" spc="60" dirty="0">
                    <a:solidFill>
                      <a:schemeClr val="tx1"/>
                    </a:solidFill>
                  </a:rPr>
                  <a:t> </a:t>
                </a:r>
                <a14:m>
                  <m:oMath xmlns:m="http://schemas.openxmlformats.org/officeDocument/2006/math">
                    <m:r>
                      <a:rPr lang="en-US" b="0" i="1" spc="45" dirty="0" smtClean="0">
                        <a:solidFill>
                          <a:schemeClr val="tx1"/>
                        </a:solidFill>
                        <a:latin typeface="Cambria Math" panose="02040503050406030204" pitchFamily="18" charset="0"/>
                      </a:rPr>
                      <m:t>𝑦</m:t>
                    </m:r>
                    <m:r>
                      <a:rPr lang="en-US" b="0" i="1" spc="45" dirty="0" smtClean="0">
                        <a:solidFill>
                          <a:schemeClr val="tx1"/>
                        </a:solidFill>
                        <a:latin typeface="Cambria Math" panose="02040503050406030204" pitchFamily="18" charset="0"/>
                      </a:rPr>
                      <m:t>′′</m:t>
                    </m:r>
                  </m:oMath>
                </a14:m>
                <a:r>
                  <a:rPr lang="en-US" spc="89" baseline="25925" dirty="0">
                    <a:solidFill>
                      <a:schemeClr val="tx1"/>
                    </a:solidFill>
                  </a:rPr>
                  <a:t> </a:t>
                </a:r>
                <a:r>
                  <a:rPr lang="en-US" spc="-5" dirty="0">
                    <a:solidFill>
                      <a:schemeClr val="tx1"/>
                    </a:solidFill>
                  </a:rPr>
                  <a:t>into the </a:t>
                </a:r>
                <a:r>
                  <a:rPr lang="en-US" spc="-10" dirty="0">
                    <a:solidFill>
                      <a:schemeClr val="tx1"/>
                    </a:solidFill>
                  </a:rPr>
                  <a:t>d</a:t>
                </a:r>
                <a:r>
                  <a:rPr lang="en-US" spc="-5" dirty="0">
                    <a:solidFill>
                      <a:schemeClr val="tx1"/>
                    </a:solidFill>
                  </a:rPr>
                  <a:t>ifferential equation to determine the recursion relation satisfied by the coefficients </a:t>
                </a:r>
                <a:r>
                  <a:rPr lang="en-US" i="1" spc="-5" dirty="0">
                    <a:solidFill>
                      <a:schemeClr val="tx1"/>
                    </a:solidFill>
                  </a:rPr>
                  <a:t>a</a:t>
                </a:r>
                <a:r>
                  <a:rPr lang="en-US" i="1" spc="-7" baseline="-11111" dirty="0">
                    <a:solidFill>
                      <a:schemeClr val="tx1"/>
                    </a:solidFill>
                  </a:rPr>
                  <a:t>n</a:t>
                </a:r>
                <a:r>
                  <a:rPr lang="en-US" spc="-5" dirty="0">
                    <a:solidFill>
                      <a:schemeClr val="tx1"/>
                    </a:solidFill>
                  </a:rPr>
                  <a:t>:</a:t>
                </a:r>
                <a:endParaRPr lang="en-US" dirty="0">
                  <a:solidFill>
                    <a:schemeClr val="tx1"/>
                  </a:solidFill>
                </a:endParaRPr>
              </a:p>
              <a:p>
                <a:pPr>
                  <a:lnSpc>
                    <a:spcPts val="750"/>
                  </a:lnSpc>
                  <a:spcBef>
                    <a:spcPts val="2"/>
                  </a:spcBef>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pc="-10" smtClean="0">
                          <a:solidFill>
                            <a:schemeClr val="tx1"/>
                          </a:solidFill>
                          <a:latin typeface="Cambria Math" panose="02040503050406030204" pitchFamily="18" charset="0"/>
                          <a:cs typeface="Times New Roman"/>
                        </a:rPr>
                        <m:t>0=</m:t>
                      </m:r>
                      <m:sSup>
                        <m:sSupPr>
                          <m:ctrlPr>
                            <a:rPr lang="es-ES" i="1" spc="-10">
                              <a:solidFill>
                                <a:schemeClr val="tx1"/>
                              </a:solidFill>
                              <a:latin typeface="Cambria Math" panose="02040503050406030204" pitchFamily="18" charset="0"/>
                              <a:cs typeface="Times New Roman"/>
                            </a:rPr>
                          </m:ctrlPr>
                        </m:sSupPr>
                        <m:e>
                          <m:r>
                            <a:rPr lang="es-ES" i="1" spc="-10">
                              <a:solidFill>
                                <a:schemeClr val="tx1"/>
                              </a:solidFill>
                              <a:latin typeface="Cambria Math" panose="02040503050406030204" pitchFamily="18" charset="0"/>
                              <a:cs typeface="Times New Roman"/>
                            </a:rPr>
                            <m:t>𝑥</m:t>
                          </m:r>
                        </m:e>
                        <m:sup>
                          <m:r>
                            <a:rPr lang="es-ES" i="1" spc="-10">
                              <a:solidFill>
                                <a:schemeClr val="tx1"/>
                              </a:solidFill>
                              <a:latin typeface="Cambria Math" panose="02040503050406030204" pitchFamily="18" charset="0"/>
                              <a:cs typeface="Times New Roman"/>
                            </a:rPr>
                            <m:t>2</m:t>
                          </m:r>
                        </m:sup>
                      </m:sSup>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𝑦</m:t>
                          </m:r>
                        </m:e>
                        <m:sup>
                          <m:r>
                            <a:rPr lang="en-US" i="1" spc="-10">
                              <a:solidFill>
                                <a:schemeClr val="tx1"/>
                              </a:solidFill>
                              <a:latin typeface="Cambria Math" panose="02040503050406030204" pitchFamily="18" charset="0"/>
                              <a:cs typeface="Times New Roman"/>
                            </a:rPr>
                            <m:t>′′</m:t>
                          </m:r>
                        </m:sup>
                      </m:sSup>
                      <m:r>
                        <a:rPr lang="en-US" i="1" spc="-1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cs typeface="Times New Roman"/>
                        </a:rPr>
                        <m:t>𝑥</m:t>
                      </m:r>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𝑦</m:t>
                          </m:r>
                        </m:e>
                        <m:sup>
                          <m:r>
                            <a:rPr lang="en-US" i="1" spc="-10">
                              <a:solidFill>
                                <a:schemeClr val="tx1"/>
                              </a:solidFill>
                              <a:latin typeface="Cambria Math" panose="02040503050406030204" pitchFamily="18" charset="0"/>
                              <a:cs typeface="Times New Roman"/>
                            </a:rPr>
                            <m:t>′</m:t>
                          </m:r>
                        </m:sup>
                      </m:sSup>
                      <m:r>
                        <a:rPr lang="en-US" i="1" spc="-10">
                          <a:solidFill>
                            <a:schemeClr val="tx1"/>
                          </a:solidFill>
                          <a:latin typeface="Cambria Math" panose="02040503050406030204" pitchFamily="18" charset="0"/>
                          <a:cs typeface="Times New Roman"/>
                        </a:rPr>
                        <m:t>+</m:t>
                      </m:r>
                      <m:d>
                        <m:dPr>
                          <m:ctrlPr>
                            <a:rPr lang="en-US" i="1" spc="-10">
                              <a:solidFill>
                                <a:schemeClr val="tx1"/>
                              </a:solidFill>
                              <a:latin typeface="Cambria Math" panose="02040503050406030204" pitchFamily="18" charset="0"/>
                              <a:cs typeface="Times New Roman"/>
                            </a:rPr>
                          </m:ctrlPr>
                        </m:dPr>
                        <m:e>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𝑥</m:t>
                              </m:r>
                            </m:e>
                            <m:sup>
                              <m:r>
                                <a:rPr lang="en-US" i="1" spc="-10">
                                  <a:solidFill>
                                    <a:schemeClr val="tx1"/>
                                  </a:solidFill>
                                  <a:latin typeface="Cambria Math" panose="02040503050406030204" pitchFamily="18" charset="0"/>
                                  <a:cs typeface="Times New Roman"/>
                                </a:rPr>
                                <m:t>2</m:t>
                              </m:r>
                            </m:sup>
                          </m:sSup>
                          <m:r>
                            <a:rPr lang="en-US" i="1" spc="-10">
                              <a:solidFill>
                                <a:schemeClr val="tx1"/>
                              </a:solidFill>
                              <a:latin typeface="Cambria Math" panose="02040503050406030204" pitchFamily="18" charset="0"/>
                              <a:cs typeface="Times New Roman"/>
                            </a:rPr>
                            <m:t>−1</m:t>
                          </m:r>
                        </m:e>
                      </m:d>
                      <m:r>
                        <a:rPr lang="en-US" i="1" spc="-10">
                          <a:solidFill>
                            <a:schemeClr val="tx1"/>
                          </a:solidFill>
                          <a:latin typeface="Cambria Math" panose="02040503050406030204" pitchFamily="18" charset="0"/>
                          <a:cs typeface="Times New Roman"/>
                        </a:rPr>
                        <m:t>𝑦</m:t>
                      </m:r>
                      <m:r>
                        <a:rPr lang="en-US" i="1" spc="-10">
                          <a:solidFill>
                            <a:schemeClr val="tx1"/>
                          </a:solidFill>
                          <a:latin typeface="Cambria Math" panose="02040503050406030204" pitchFamily="18" charset="0"/>
                          <a:cs typeface="Times New Roman"/>
                        </a:rPr>
                        <m:t>=</m:t>
                      </m:r>
                    </m:oMath>
                  </m:oMathPara>
                </a14:m>
                <a:endParaRPr lang="en-US" i="1"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𝑥</m:t>
                          </m:r>
                        </m:e>
                        <m:sup>
                          <m:r>
                            <a:rPr lang="en-US" i="1" spc="-10">
                              <a:solidFill>
                                <a:schemeClr val="tx1"/>
                              </a:solidFill>
                              <a:latin typeface="Cambria Math" panose="02040503050406030204" pitchFamily="18" charset="0"/>
                              <a:cs typeface="Times New Roman"/>
                            </a:rPr>
                            <m:t>2</m:t>
                          </m:r>
                        </m:sup>
                      </m:sSup>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r>
                            <a:rPr lang="en-US" i="1">
                              <a:solidFill>
                                <a:schemeClr val="tx1"/>
                              </a:solidFill>
                              <a:latin typeface="Cambria Math" panose="02040503050406030204" pitchFamily="18" charset="0"/>
                              <a:ea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−1)</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−2</m:t>
                              </m:r>
                            </m:sup>
                          </m:sSup>
                        </m:e>
                      </m:nary>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r>
                            <a:rPr lang="en-US" i="1">
                              <a:solidFill>
                                <a:schemeClr val="tx1"/>
                              </a:solidFill>
                              <a:latin typeface="Cambria Math" panose="02040503050406030204" pitchFamily="18" charset="0"/>
                              <a:ea typeface="Cambria Math" panose="02040503050406030204" pitchFamily="18" charset="0"/>
                            </a:rPr>
                            <m:t>𝑛</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p>
                          </m:sSup>
                        </m:e>
                      </m:nary>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−1)</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sup>
                          </m:sSup>
                        </m:e>
                      </m:nary>
                    </m:oMath>
                  </m:oMathPara>
                </a14:m>
                <a:endParaRPr lang="en-US" i="1"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r>
                            <a:rPr lang="en-US" i="1">
                              <a:solidFill>
                                <a:schemeClr val="tx1"/>
                              </a:solidFill>
                              <a:latin typeface="Cambria Math" panose="02040503050406030204" pitchFamily="18" charset="0"/>
                              <a:ea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−1)</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sup>
                          </m:sSup>
                        </m:e>
                      </m:nary>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r>
                            <a:rPr lang="en-US" i="1">
                              <a:solidFill>
                                <a:schemeClr val="tx1"/>
                              </a:solidFill>
                              <a:latin typeface="Cambria Math" panose="02040503050406030204" pitchFamily="18" charset="0"/>
                              <a:ea typeface="Cambria Math" panose="02040503050406030204" pitchFamily="18" charset="0"/>
                            </a:rPr>
                            <m:t>𝑛</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sup>
                          </m:sSup>
                        </m:e>
                      </m:nary>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sup>
                          </m:sSup>
                        </m:e>
                      </m:nary>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sup>
                          </m:sSup>
                        </m:e>
                      </m:nary>
                    </m:oMath>
                  </m:oMathPara>
                </a14:m>
                <a:endParaRPr lang="en-US" i="1"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𝑛</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−1)</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sup>
                          </m:sSup>
                        </m:e>
                      </m:nary>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ea typeface="Cambria Math" panose="02040503050406030204" pitchFamily="18" charset="0"/>
                            </a:rPr>
                            <m:t>∞</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sub>
                          </m:sSub>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sup>
                          </m:sSup>
                        </m:e>
                      </m:nary>
                    </m:oMath>
                  </m:oMathPara>
                </a14:m>
                <a:endParaRPr lang="en-US" i="1"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564" t="-976"/>
                </a:stretch>
              </a:blipFill>
            </p:spPr>
            <p:txBody>
              <a:bodyPr/>
              <a:lstStyle/>
              <a:p>
                <a:r>
                  <a:rPr lang="en-US">
                    <a:noFill/>
                  </a:rPr>
                  <a:t> </a:t>
                </a:r>
              </a:p>
            </p:txBody>
          </p:sp>
        </mc:Fallback>
      </mc:AlternateContent>
    </p:spTree>
    <p:extLst>
      <p:ext uri="{BB962C8B-B14F-4D97-AF65-F5344CB8AC3E}">
        <p14:creationId xmlns:p14="http://schemas.microsoft.com/office/powerpoint/2010/main" val="39683135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22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ifferential equation is satisfied if</a:t>
                </a: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𝑛</m:t>
                          </m:r>
                          <m:r>
                            <a:rPr lang="en-US" sz="2000" i="1">
                              <a:solidFill>
                                <a:schemeClr val="tx1"/>
                              </a:solidFill>
                              <a:latin typeface="Cambria Math" panose="02040503050406030204" pitchFamily="18" charset="0"/>
                            </a:rPr>
                            <m:t>=0</m:t>
                          </m:r>
                        </m:sub>
                        <m:sup>
                          <m:r>
                            <a:rPr lang="en-US" sz="2000" i="1">
                              <a:solidFill>
                                <a:schemeClr val="tx1"/>
                              </a:solidFill>
                              <a:latin typeface="Cambria Math" panose="02040503050406030204" pitchFamily="18" charset="0"/>
                              <a:ea typeface="Cambria Math" panose="02040503050406030204" pitchFamily="18" charset="0"/>
                            </a:rPr>
                            <m:t>∞</m:t>
                          </m:r>
                        </m:sup>
                        <m:e>
                          <m:r>
                            <a:rPr lang="en-US" sz="2000" i="1">
                              <a:solidFill>
                                <a:schemeClr val="tx1"/>
                              </a:solidFill>
                              <a:latin typeface="Cambria Math" panose="02040503050406030204" pitchFamily="18" charset="0"/>
                              <a:ea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𝑛</m:t>
                              </m:r>
                            </m:e>
                            <m:sup>
                              <m:r>
                                <a:rPr lang="en-US" sz="2000" i="1">
                                  <a:solidFill>
                                    <a:schemeClr val="tx1"/>
                                  </a:solidFill>
                                  <a:latin typeface="Cambria Math" panose="02040503050406030204" pitchFamily="18" charset="0"/>
                                  <a:ea typeface="Cambria Math" panose="02040503050406030204" pitchFamily="18" charset="0"/>
                                </a:rPr>
                                <m:t>2</m:t>
                              </m:r>
                            </m:sup>
                          </m:sSup>
                          <m:r>
                            <a:rPr lang="en-US" sz="2000" i="1">
                              <a:solidFill>
                                <a:schemeClr val="tx1"/>
                              </a:solidFill>
                              <a:latin typeface="Cambria Math" panose="02040503050406030204" pitchFamily="18" charset="0"/>
                              <a:ea typeface="Cambria Math" panose="02040503050406030204" pitchFamily="18" charset="0"/>
                            </a:rPr>
                            <m:t>−1)</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𝑎</m:t>
                              </m:r>
                            </m:e>
                            <m:sub>
                              <m:r>
                                <a:rPr lang="en-US" sz="2000" i="1">
                                  <a:solidFill>
                                    <a:schemeClr val="tx1"/>
                                  </a:solidFill>
                                  <a:latin typeface="Cambria Math" panose="02040503050406030204" pitchFamily="18" charset="0"/>
                                </a:rPr>
                                <m:t>𝑛</m:t>
                              </m:r>
                            </m:sub>
                          </m:sSub>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𝑥</m:t>
                              </m:r>
                            </m:e>
                            <m:sup>
                              <m:r>
                                <a:rPr lang="en-US" sz="2000" i="1">
                                  <a:solidFill>
                                    <a:schemeClr val="tx1"/>
                                  </a:solidFill>
                                  <a:latin typeface="Cambria Math" panose="02040503050406030204" pitchFamily="18" charset="0"/>
                                </a:rPr>
                                <m:t>𝑛</m:t>
                              </m:r>
                            </m:sup>
                          </m:sSup>
                        </m:e>
                      </m:nary>
                      <m:r>
                        <a:rPr lang="en-US" sz="2000" b="0" i="1" smtClean="0">
                          <a:solidFill>
                            <a:schemeClr val="tx1"/>
                          </a:solidFill>
                          <a:latin typeface="Cambria Math" panose="02040503050406030204" pitchFamily="18" charset="0"/>
                        </a:rPr>
                        <m:t>=−</m:t>
                      </m:r>
                      <m:nary>
                        <m:naryPr>
                          <m:chr m:val="∑"/>
                          <m:ctrlPr>
                            <a:rPr lang="en-US" sz="2000" i="1">
                              <a:solidFill>
                                <a:schemeClr val="tx1"/>
                              </a:solidFill>
                              <a:latin typeface="Cambria Math" panose="02040503050406030204" pitchFamily="18" charset="0"/>
                            </a:rPr>
                          </m:ctrlPr>
                        </m:naryPr>
                        <m:sub>
                          <m:r>
                            <m:rPr>
                              <m:brk m:alnAt="23"/>
                            </m:rPr>
                            <a:rPr lang="en-US" sz="2000" i="1">
                              <a:solidFill>
                                <a:schemeClr val="tx1"/>
                              </a:solidFill>
                              <a:latin typeface="Cambria Math" panose="02040503050406030204" pitchFamily="18" charset="0"/>
                            </a:rPr>
                            <m:t>𝑛</m:t>
                          </m:r>
                          <m:r>
                            <a:rPr lang="en-US" sz="2000" i="1">
                              <a:solidFill>
                                <a:schemeClr val="tx1"/>
                              </a:solidFill>
                              <a:latin typeface="Cambria Math" panose="02040503050406030204" pitchFamily="18" charset="0"/>
                            </a:rPr>
                            <m:t>=2</m:t>
                          </m:r>
                        </m:sub>
                        <m:sup>
                          <m:r>
                            <a:rPr lang="en-US" sz="2000" i="1">
                              <a:solidFill>
                                <a:schemeClr val="tx1"/>
                              </a:solidFill>
                              <a:latin typeface="Cambria Math" panose="02040503050406030204" pitchFamily="18" charset="0"/>
                              <a:ea typeface="Cambria Math" panose="02040503050406030204" pitchFamily="18" charset="0"/>
                            </a:rPr>
                            <m:t>∞</m:t>
                          </m:r>
                        </m:sup>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𝑎</m:t>
                              </m:r>
                            </m:e>
                            <m:sub>
                              <m:r>
                                <a:rPr lang="en-US" sz="2000" i="1">
                                  <a:solidFill>
                                    <a:schemeClr val="tx1"/>
                                  </a:solidFill>
                                  <a:latin typeface="Cambria Math" panose="02040503050406030204" pitchFamily="18" charset="0"/>
                                </a:rPr>
                                <m:t>𝑛</m:t>
                              </m:r>
                              <m:r>
                                <a:rPr lang="en-US" sz="2000" i="1">
                                  <a:solidFill>
                                    <a:schemeClr val="tx1"/>
                                  </a:solidFill>
                                  <a:latin typeface="Cambria Math" panose="02040503050406030204" pitchFamily="18" charset="0"/>
                                </a:rPr>
                                <m:t>−2</m:t>
                              </m:r>
                            </m:sub>
                          </m:sSub>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𝑥</m:t>
                              </m:r>
                            </m:e>
                            <m:sup>
                              <m:r>
                                <a:rPr lang="en-US" sz="2000" i="1">
                                  <a:solidFill>
                                    <a:schemeClr val="tx1"/>
                                  </a:solidFill>
                                  <a:latin typeface="Cambria Math" panose="02040503050406030204" pitchFamily="18" charset="0"/>
                                </a:rPr>
                                <m:t>𝑛</m:t>
                              </m:r>
                            </m:sup>
                          </m:sSup>
                        </m:e>
                      </m:nary>
                    </m:oMath>
                  </m:oMathPara>
                </a14:m>
                <a:endParaRPr lang="en-US" sz="2000" dirty="0">
                  <a:solidFill>
                    <a:schemeClr val="tx1"/>
                  </a:solidFill>
                  <a:latin typeface="Times New Roman"/>
                  <a:cs typeface="Times New Roman"/>
                </a:endParaRPr>
              </a:p>
              <a:p>
                <a:pPr marL="0" marR="5080" indent="0" algn="just">
                  <a:lnSpc>
                    <a:spcPct val="100000"/>
                  </a:lnSpc>
                  <a:buNone/>
                </a:pPr>
                <a:r>
                  <a:rPr lang="en-US" spc="-10" dirty="0">
                    <a:solidFill>
                      <a:schemeClr val="tx1"/>
                    </a:solidFill>
                    <a:latin typeface="Times New Roman"/>
                    <a:cs typeface="Times New Roman"/>
                  </a:rPr>
                  <a:t>Matchin</a:t>
                </a:r>
                <a:r>
                  <a:rPr lang="en-US" spc="-5" dirty="0">
                    <a:solidFill>
                      <a:schemeClr val="tx1"/>
                    </a:solidFill>
                    <a:latin typeface="Times New Roman"/>
                    <a:cs typeface="Times New Roman"/>
                  </a:rPr>
                  <a:t>g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p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coefficient</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i="1" spc="-5" dirty="0" err="1">
                    <a:solidFill>
                      <a:schemeClr val="tx1"/>
                    </a:solidFill>
                    <a:latin typeface="Times New Roman"/>
                    <a:cs typeface="Times New Roman"/>
                  </a:rPr>
                  <a:t>x</a:t>
                </a:r>
                <a:r>
                  <a:rPr lang="en-US" i="1" baseline="25925" dirty="0" err="1">
                    <a:solidFill>
                      <a:schemeClr val="tx1"/>
                    </a:solidFill>
                    <a:latin typeface="Times New Roman"/>
                    <a:cs typeface="Times New Roman"/>
                  </a:rPr>
                  <a:t>n</a:t>
                </a:r>
                <a:r>
                  <a:rPr lang="en-US" i="1" spc="-157" baseline="2592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f</a:t>
                </a:r>
                <a:r>
                  <a:rPr lang="en-US" spc="-10" dirty="0">
                    <a:solidFill>
                      <a:schemeClr val="tx1"/>
                    </a:solidFill>
                    <a:latin typeface="Times New Roman"/>
                    <a:cs typeface="Times New Roman"/>
                  </a:rPr>
                  <a:t>in</a:t>
                </a:r>
                <a:r>
                  <a:rPr lang="en-US" spc="-5" dirty="0">
                    <a:solidFill>
                      <a:schemeClr val="tx1"/>
                    </a:solidFill>
                    <a:latin typeface="Times New Roman"/>
                    <a:cs typeface="Times New Roman"/>
                  </a:rPr>
                  <a:t>d t</a:t>
                </a:r>
                <a:r>
                  <a:rPr lang="en-US" spc="-10" dirty="0">
                    <a:solidFill>
                      <a:schemeClr val="tx1"/>
                    </a:solidFill>
                    <a:latin typeface="Times New Roman"/>
                    <a:cs typeface="Times New Roman"/>
                  </a:rPr>
                  <a:t>hat</a:t>
                </a:r>
                <a:endParaRPr lang="en-US" dirty="0">
                  <a:solidFill>
                    <a:schemeClr val="tx1"/>
                  </a:solidFill>
                  <a:latin typeface="Times New Roman"/>
                  <a:cs typeface="Times New Roman"/>
                </a:endParaRPr>
              </a:p>
              <a:p>
                <a:pPr marL="0" marR="5080" indent="0" algn="ctr">
                  <a:lnSpc>
                    <a:spcPct val="100000"/>
                  </a:lnSpc>
                  <a:buNone/>
                </a:pPr>
                <a:r>
                  <a:rPr lang="pt-BR" spc="-190" dirty="0">
                    <a:solidFill>
                      <a:schemeClr val="tx1"/>
                    </a:solidFill>
                    <a:latin typeface="Lucida Sans Unicode"/>
                    <a:cs typeface="Lucida Sans Unicode"/>
                  </a:rPr>
                  <a:t>−</a:t>
                </a:r>
                <a:r>
                  <a:rPr lang="pt-BR" i="1" spc="-5" dirty="0">
                    <a:solidFill>
                      <a:schemeClr val="tx1"/>
                    </a:solidFill>
                    <a:latin typeface="Times New Roman"/>
                    <a:cs typeface="Times New Roman"/>
                  </a:rPr>
                  <a:t>a</a:t>
                </a:r>
                <a:r>
                  <a:rPr lang="pt-BR" spc="-7" baseline="-25000" dirty="0">
                    <a:solidFill>
                      <a:schemeClr val="tx1"/>
                    </a:solidFill>
                    <a:latin typeface="Times New Roman"/>
                    <a:cs typeface="Times New Roman"/>
                  </a:rPr>
                  <a:t>0</a:t>
                </a:r>
                <a:r>
                  <a:rPr lang="pt-BR" spc="-7" baseline="-11111" dirty="0">
                    <a:solidFill>
                      <a:schemeClr val="tx1"/>
                    </a:solidFill>
                    <a:latin typeface="Times New Roman"/>
                    <a:cs typeface="Times New Roman"/>
                  </a:rPr>
                  <a:t> </a:t>
                </a:r>
                <a:r>
                  <a:rPr lang="pt-BR" spc="-25" dirty="0">
                    <a:solidFill>
                      <a:schemeClr val="tx1"/>
                    </a:solidFill>
                    <a:latin typeface="Lucida Sans Unicode"/>
                    <a:cs typeface="Lucida Sans Unicode"/>
                  </a:rPr>
                  <a:t>=</a:t>
                </a:r>
                <a:r>
                  <a:rPr lang="pt-BR" spc="-40" dirty="0">
                    <a:solidFill>
                      <a:schemeClr val="tx1"/>
                    </a:solidFill>
                    <a:latin typeface="Lucida Sans Unicode"/>
                    <a:cs typeface="Lucida Sans Unicode"/>
                  </a:rPr>
                  <a:t> </a:t>
                </a:r>
                <a:r>
                  <a:rPr lang="pt-BR" spc="-10" dirty="0">
                    <a:solidFill>
                      <a:schemeClr val="tx1"/>
                    </a:solidFill>
                    <a:latin typeface="Times New Roman"/>
                    <a:cs typeface="Times New Roman"/>
                  </a:rPr>
                  <a:t>0</a:t>
                </a:r>
                <a:r>
                  <a:rPr lang="pt-BR" spc="-5" dirty="0">
                    <a:solidFill>
                      <a:schemeClr val="tx1"/>
                    </a:solidFill>
                    <a:latin typeface="Times New Roman"/>
                    <a:cs typeface="Times New Roman"/>
                  </a:rPr>
                  <a:t>, </a:t>
                </a:r>
                <a:r>
                  <a:rPr lang="pt-BR" spc="-10" dirty="0">
                    <a:solidFill>
                      <a:schemeClr val="tx1"/>
                    </a:solidFill>
                    <a:latin typeface="Times New Roman"/>
                    <a:cs typeface="Times New Roman"/>
                  </a:rPr>
                  <a:t>3</a:t>
                </a:r>
                <a:r>
                  <a:rPr lang="pt-BR" i="1" spc="-5" dirty="0">
                    <a:solidFill>
                      <a:schemeClr val="tx1"/>
                    </a:solidFill>
                    <a:latin typeface="Times New Roman"/>
                    <a:cs typeface="Times New Roman"/>
                  </a:rPr>
                  <a:t>a</a:t>
                </a:r>
                <a:r>
                  <a:rPr lang="pt-BR" spc="-7" baseline="-25000" dirty="0">
                    <a:solidFill>
                      <a:schemeClr val="tx1"/>
                    </a:solidFill>
                    <a:latin typeface="Times New Roman"/>
                    <a:cs typeface="Times New Roman"/>
                  </a:rPr>
                  <a:t>2</a:t>
                </a:r>
                <a:r>
                  <a:rPr lang="pt-BR" spc="-7" baseline="-11111" dirty="0">
                    <a:solidFill>
                      <a:schemeClr val="tx1"/>
                    </a:solidFill>
                    <a:latin typeface="Times New Roman"/>
                    <a:cs typeface="Times New Roman"/>
                  </a:rPr>
                  <a:t> </a:t>
                </a:r>
                <a:r>
                  <a:rPr lang="pt-BR" spc="-25" dirty="0">
                    <a:solidFill>
                      <a:schemeClr val="tx1"/>
                    </a:solidFill>
                    <a:latin typeface="Lucida Sans Unicode"/>
                    <a:cs typeface="Lucida Sans Unicode"/>
                  </a:rPr>
                  <a:t>=</a:t>
                </a:r>
                <a:r>
                  <a:rPr lang="pt-BR" spc="-40" dirty="0">
                    <a:solidFill>
                      <a:schemeClr val="tx1"/>
                    </a:solidFill>
                    <a:latin typeface="Lucida Sans Unicode"/>
                    <a:cs typeface="Lucida Sans Unicode"/>
                  </a:rPr>
                  <a:t> </a:t>
                </a:r>
                <a:r>
                  <a:rPr lang="pt-BR" spc="-190" dirty="0">
                    <a:solidFill>
                      <a:schemeClr val="tx1"/>
                    </a:solidFill>
                    <a:latin typeface="Lucida Sans Unicode"/>
                    <a:cs typeface="Lucida Sans Unicode"/>
                  </a:rPr>
                  <a:t>−</a:t>
                </a:r>
                <a:r>
                  <a:rPr lang="pt-BR" i="1" spc="-5" dirty="0">
                    <a:solidFill>
                      <a:schemeClr val="tx1"/>
                    </a:solidFill>
                    <a:latin typeface="Times New Roman"/>
                    <a:cs typeface="Times New Roman"/>
                  </a:rPr>
                  <a:t>a</a:t>
                </a:r>
                <a:r>
                  <a:rPr lang="pt-BR" spc="75" baseline="-25000" dirty="0">
                    <a:solidFill>
                      <a:schemeClr val="tx1"/>
                    </a:solidFill>
                    <a:latin typeface="Times New Roman"/>
                    <a:cs typeface="Times New Roman"/>
                  </a:rPr>
                  <a:t>0</a:t>
                </a:r>
                <a:r>
                  <a:rPr lang="pt-BR" spc="-5" dirty="0">
                    <a:solidFill>
                      <a:schemeClr val="tx1"/>
                    </a:solidFill>
                    <a:latin typeface="Times New Roman"/>
                    <a:cs typeface="Times New Roman"/>
                  </a:rPr>
                  <a:t>, </a:t>
                </a:r>
                <a:r>
                  <a:rPr lang="pt-BR" spc="-10" dirty="0">
                    <a:solidFill>
                      <a:schemeClr val="tx1"/>
                    </a:solidFill>
                    <a:latin typeface="Times New Roman"/>
                    <a:cs typeface="Times New Roman"/>
                  </a:rPr>
                  <a:t>8</a:t>
                </a:r>
                <a:r>
                  <a:rPr lang="pt-BR" i="1" spc="-5" dirty="0">
                    <a:solidFill>
                      <a:schemeClr val="tx1"/>
                    </a:solidFill>
                    <a:latin typeface="Times New Roman"/>
                    <a:cs typeface="Times New Roman"/>
                  </a:rPr>
                  <a:t>a</a:t>
                </a:r>
                <a:r>
                  <a:rPr lang="pt-BR" spc="-7" baseline="-25000" dirty="0">
                    <a:solidFill>
                      <a:schemeClr val="tx1"/>
                    </a:solidFill>
                    <a:latin typeface="Times New Roman"/>
                    <a:cs typeface="Times New Roman"/>
                  </a:rPr>
                  <a:t>3</a:t>
                </a:r>
                <a:r>
                  <a:rPr lang="pt-BR" spc="-7" baseline="-11111" dirty="0">
                    <a:solidFill>
                      <a:schemeClr val="tx1"/>
                    </a:solidFill>
                    <a:latin typeface="Times New Roman"/>
                    <a:cs typeface="Times New Roman"/>
                  </a:rPr>
                  <a:t> </a:t>
                </a:r>
                <a:r>
                  <a:rPr lang="pt-BR" spc="-25" dirty="0">
                    <a:solidFill>
                      <a:schemeClr val="tx1"/>
                    </a:solidFill>
                    <a:latin typeface="Lucida Sans Unicode"/>
                    <a:cs typeface="Lucida Sans Unicode"/>
                  </a:rPr>
                  <a:t>=</a:t>
                </a:r>
                <a:r>
                  <a:rPr lang="pt-BR" spc="-40" dirty="0">
                    <a:solidFill>
                      <a:schemeClr val="tx1"/>
                    </a:solidFill>
                    <a:latin typeface="Lucida Sans Unicode"/>
                    <a:cs typeface="Lucida Sans Unicode"/>
                  </a:rPr>
                  <a:t> </a:t>
                </a:r>
                <a:r>
                  <a:rPr lang="pt-BR" spc="-190" dirty="0">
                    <a:solidFill>
                      <a:schemeClr val="tx1"/>
                    </a:solidFill>
                    <a:latin typeface="Lucida Sans Unicode"/>
                    <a:cs typeface="Lucida Sans Unicode"/>
                  </a:rPr>
                  <a:t>−</a:t>
                </a:r>
                <a:r>
                  <a:rPr lang="pt-BR" i="1" spc="-5" dirty="0">
                    <a:solidFill>
                      <a:schemeClr val="tx1"/>
                    </a:solidFill>
                    <a:latin typeface="Times New Roman"/>
                    <a:cs typeface="Times New Roman"/>
                  </a:rPr>
                  <a:t>a</a:t>
                </a:r>
                <a:r>
                  <a:rPr lang="pt-BR" spc="75" baseline="-25000" dirty="0">
                    <a:solidFill>
                      <a:schemeClr val="tx1"/>
                    </a:solidFill>
                    <a:latin typeface="Times New Roman"/>
                    <a:cs typeface="Times New Roman"/>
                  </a:rPr>
                  <a:t>1</a:t>
                </a:r>
                <a:r>
                  <a:rPr lang="pt-BR" spc="-5" dirty="0">
                    <a:solidFill>
                      <a:schemeClr val="tx1"/>
                    </a:solidFill>
                    <a:latin typeface="Times New Roman"/>
                    <a:cs typeface="Times New Roman"/>
                  </a:rPr>
                  <a:t>, </a:t>
                </a:r>
                <a:r>
                  <a:rPr lang="pt-BR" spc="-10" dirty="0">
                    <a:solidFill>
                      <a:schemeClr val="tx1"/>
                    </a:solidFill>
                    <a:latin typeface="Times New Roman"/>
                    <a:cs typeface="Times New Roman"/>
                  </a:rPr>
                  <a:t>15</a:t>
                </a:r>
                <a:r>
                  <a:rPr lang="pt-BR" i="1" spc="-5" dirty="0">
                    <a:solidFill>
                      <a:schemeClr val="tx1"/>
                    </a:solidFill>
                    <a:latin typeface="Times New Roman"/>
                    <a:cs typeface="Times New Roman"/>
                  </a:rPr>
                  <a:t>a</a:t>
                </a:r>
                <a:r>
                  <a:rPr lang="pt-BR" spc="-7" baseline="-25000" dirty="0">
                    <a:solidFill>
                      <a:schemeClr val="tx1"/>
                    </a:solidFill>
                    <a:latin typeface="Times New Roman"/>
                    <a:cs typeface="Times New Roman"/>
                  </a:rPr>
                  <a:t>4</a:t>
                </a:r>
                <a:r>
                  <a:rPr lang="pt-BR" spc="-7" baseline="-11111" dirty="0">
                    <a:solidFill>
                      <a:schemeClr val="tx1"/>
                    </a:solidFill>
                    <a:latin typeface="Times New Roman"/>
                    <a:cs typeface="Times New Roman"/>
                  </a:rPr>
                  <a:t> </a:t>
                </a:r>
                <a:r>
                  <a:rPr lang="pt-BR" spc="-25" dirty="0">
                    <a:solidFill>
                      <a:schemeClr val="tx1"/>
                    </a:solidFill>
                    <a:latin typeface="Lucida Sans Unicode"/>
                    <a:cs typeface="Lucida Sans Unicode"/>
                  </a:rPr>
                  <a:t>=</a:t>
                </a:r>
                <a:r>
                  <a:rPr lang="pt-BR" spc="-40" dirty="0">
                    <a:solidFill>
                      <a:schemeClr val="tx1"/>
                    </a:solidFill>
                    <a:latin typeface="Lucida Sans Unicode"/>
                    <a:cs typeface="Lucida Sans Unicode"/>
                  </a:rPr>
                  <a:t> </a:t>
                </a:r>
                <a:r>
                  <a:rPr lang="pt-BR" spc="-190" dirty="0">
                    <a:solidFill>
                      <a:schemeClr val="tx1"/>
                    </a:solidFill>
                    <a:latin typeface="Lucida Sans Unicode"/>
                    <a:cs typeface="Lucida Sans Unicode"/>
                  </a:rPr>
                  <a:t>−</a:t>
                </a:r>
                <a:r>
                  <a:rPr lang="pt-BR" i="1" spc="-5" dirty="0">
                    <a:solidFill>
                      <a:schemeClr val="tx1"/>
                    </a:solidFill>
                    <a:latin typeface="Times New Roman"/>
                    <a:cs typeface="Times New Roman"/>
                  </a:rPr>
                  <a:t>a</a:t>
                </a:r>
                <a:r>
                  <a:rPr lang="pt-BR" spc="-7" baseline="-25000" dirty="0">
                    <a:solidFill>
                      <a:schemeClr val="tx1"/>
                    </a:solidFill>
                    <a:latin typeface="Times New Roman"/>
                    <a:cs typeface="Times New Roman"/>
                  </a:rPr>
                  <a:t>2</a:t>
                </a:r>
                <a:r>
                  <a:rPr lang="pt-BR" spc="-7" dirty="0">
                    <a:solidFill>
                      <a:schemeClr val="tx1"/>
                    </a:solidFill>
                    <a:latin typeface="Times New Roman"/>
                    <a:cs typeface="Times New Roman"/>
                  </a:rPr>
                  <a:t>, ... (8)</a:t>
                </a:r>
                <a:endParaRPr lang="pt-BR" dirty="0">
                  <a:solidFill>
                    <a:schemeClr val="tx1"/>
                  </a:solidFill>
                  <a:latin typeface="Times New Roman"/>
                  <a:cs typeface="Times New Roman"/>
                </a:endParaRPr>
              </a:p>
              <a:p>
                <a:pPr marL="0" marR="5080" indent="0" algn="just">
                  <a:lnSpc>
                    <a:spcPct val="100000"/>
                  </a:lnSpc>
                  <a:buNone/>
                </a:pPr>
                <a:r>
                  <a:rPr lang="en-US" spc="-5" dirty="0">
                    <a:solidFill>
                      <a:schemeClr val="tx1"/>
                    </a:solidFill>
                    <a:latin typeface="Times New Roman"/>
                    <a:cs typeface="Times New Roman"/>
                  </a:rPr>
                  <a:t>In general, (</a:t>
                </a:r>
                <a:r>
                  <a:rPr lang="en-US" i="1" spc="30" dirty="0">
                    <a:solidFill>
                      <a:schemeClr val="tx1"/>
                    </a:solidFill>
                    <a:latin typeface="Times New Roman"/>
                    <a:cs typeface="Times New Roman"/>
                  </a:rPr>
                  <a:t>n</a:t>
                </a:r>
                <a:r>
                  <a:rPr lang="en-US" baseline="29629" dirty="0">
                    <a:solidFill>
                      <a:schemeClr val="tx1"/>
                    </a:solidFill>
                    <a:latin typeface="Times New Roman"/>
                    <a:cs typeface="Times New Roman"/>
                  </a:rPr>
                  <a:t>2</a:t>
                </a:r>
                <a:r>
                  <a:rPr lang="en-US" spc="120" baseline="29629"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i="1" spc="-5" dirty="0">
                    <a:solidFill>
                      <a:schemeClr val="tx1"/>
                    </a:solidFill>
                    <a:latin typeface="Times New Roman"/>
                    <a:cs typeface="Times New Roman"/>
                  </a:rPr>
                  <a:t>a</a:t>
                </a:r>
                <a:r>
                  <a:rPr lang="en-US" i="1" spc="-7" baseline="-25000" dirty="0">
                    <a:solidFill>
                      <a:schemeClr val="tx1"/>
                    </a:solidFill>
                    <a:latin typeface="Times New Roman"/>
                    <a:cs typeface="Times New Roman"/>
                  </a:rPr>
                  <a:t>n</a:t>
                </a:r>
                <a:r>
                  <a:rPr lang="en-US" i="1" spc="-7"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90" dirty="0">
                    <a:solidFill>
                      <a:schemeClr val="tx1"/>
                    </a:solidFill>
                    <a:latin typeface="Lucida Sans Unicode"/>
                    <a:cs typeface="Lucida Sans Unicode"/>
                  </a:rPr>
                  <a:t>−</a:t>
                </a:r>
                <a:r>
                  <a:rPr lang="en-US" i="1" spc="-5" dirty="0">
                    <a:latin typeface="Times New Roman"/>
                    <a:cs typeface="Times New Roman"/>
                  </a:rPr>
                  <a:t>a</a:t>
                </a:r>
                <a:r>
                  <a:rPr lang="en-US" i="1" spc="-5" baseline="-25000" dirty="0">
                    <a:latin typeface="Times New Roman"/>
                    <a:cs typeface="Times New Roman"/>
                  </a:rPr>
                  <a:t>𝑛 − </a:t>
                </a:r>
                <a:r>
                  <a:rPr lang="en-US" spc="-5" baseline="-25000" dirty="0">
                    <a:latin typeface="Times New Roman"/>
                    <a:cs typeface="Times New Roman"/>
                  </a:rPr>
                  <a:t>2</a:t>
                </a:r>
                <a:r>
                  <a:rPr lang="en-US" spc="-5" dirty="0">
                    <a:solidFill>
                      <a:schemeClr val="tx1"/>
                    </a:solidFill>
                    <a:latin typeface="Times New Roman"/>
                    <a:cs typeface="Times New Roman"/>
                  </a:rPr>
                  <a:t>, which yields the recursion relation</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𝑛</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−2</m:t>
                              </m:r>
                            </m:sub>
                          </m:sSub>
                        </m:num>
                        <m:den>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𝑛</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 </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ea typeface="Cambria Math" panose="02040503050406030204" pitchFamily="18" charset="0"/>
                              <a:cs typeface="Times New Roman"/>
                            </a:rPr>
                            <m:t>≥2</m:t>
                          </m:r>
                        </m:e>
                      </m:d>
                      <m:r>
                        <a:rPr lang="en-US" b="0" i="1" smtClean="0">
                          <a:solidFill>
                            <a:schemeClr val="tx1"/>
                          </a:solidFill>
                          <a:latin typeface="Cambria Math" panose="02040503050406030204" pitchFamily="18" charset="0"/>
                          <a:ea typeface="Cambria Math" panose="02040503050406030204" pitchFamily="18" charset="0"/>
                          <a:cs typeface="Times New Roman"/>
                        </a:rPr>
                        <m:t> </m:t>
                      </m:r>
                      <m:r>
                        <a:rPr lang="en-US" b="0" i="0" smtClean="0">
                          <a:solidFill>
                            <a:schemeClr val="tx1"/>
                          </a:solidFill>
                          <a:latin typeface="Cambria Math" panose="02040503050406030204" pitchFamily="18" charset="0"/>
                          <a:ea typeface="Cambria Math" panose="02040503050406030204" pitchFamily="18" charset="0"/>
                          <a:cs typeface="Times New Roman"/>
                        </a:rPr>
                        <m:t>(9)</m:t>
                      </m:r>
                    </m:oMath>
                  </m:oMathPara>
                </a14:m>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41387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11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spc="-10" dirty="0">
                    <a:latin typeface="Times New Roman"/>
                    <a:cs typeface="Times New Roman"/>
                  </a:rPr>
                  <a:t>Not</a:t>
                </a:r>
                <a:r>
                  <a:rPr lang="en-US" spc="-5" dirty="0">
                    <a:latin typeface="Times New Roman"/>
                    <a:cs typeface="Times New Roman"/>
                  </a:rPr>
                  <a:t>e </a:t>
                </a:r>
                <a:r>
                  <a:rPr lang="en-US" spc="-10" dirty="0">
                    <a:latin typeface="Times New Roman"/>
                    <a:cs typeface="Times New Roman"/>
                  </a:rPr>
                  <a:t>th</a:t>
                </a:r>
                <a:r>
                  <a:rPr lang="en-US" spc="-5" dirty="0">
                    <a:latin typeface="Times New Roman"/>
                    <a:cs typeface="Times New Roman"/>
                  </a:rPr>
                  <a:t>e f</a:t>
                </a:r>
                <a:r>
                  <a:rPr lang="en-US" spc="-10" dirty="0">
                    <a:latin typeface="Times New Roman"/>
                    <a:cs typeface="Times New Roman"/>
                  </a:rPr>
                  <a:t>ollowin</a:t>
                </a:r>
                <a:r>
                  <a:rPr lang="en-US" spc="-5" dirty="0">
                    <a:latin typeface="Times New Roman"/>
                    <a:cs typeface="Times New Roman"/>
                  </a:rPr>
                  <a:t>g </a:t>
                </a:r>
                <a:r>
                  <a:rPr lang="en-US" spc="-10" dirty="0">
                    <a:latin typeface="Times New Roman"/>
                    <a:cs typeface="Times New Roman"/>
                  </a:rPr>
                  <a:t>tw</a:t>
                </a:r>
                <a:r>
                  <a:rPr lang="en-US" spc="-5" dirty="0">
                    <a:latin typeface="Times New Roman"/>
                    <a:cs typeface="Times New Roman"/>
                  </a:rPr>
                  <a:t>o f</a:t>
                </a:r>
                <a:r>
                  <a:rPr lang="en-US" spc="-10" dirty="0">
                    <a:latin typeface="Times New Roman"/>
                    <a:cs typeface="Times New Roman"/>
                  </a:rPr>
                  <a:t>act</a:t>
                </a:r>
                <a:r>
                  <a:rPr lang="en-US" spc="-5" dirty="0">
                    <a:latin typeface="Times New Roman"/>
                    <a:cs typeface="Times New Roman"/>
                  </a:rPr>
                  <a:t>s </a:t>
                </a:r>
                <a:r>
                  <a:rPr lang="en-US" spc="-10" dirty="0">
                    <a:latin typeface="Times New Roman"/>
                    <a:cs typeface="Times New Roman"/>
                  </a:rPr>
                  <a:t>abou</a:t>
                </a:r>
                <a:r>
                  <a:rPr lang="en-US" spc="-5" dirty="0">
                    <a:latin typeface="Times New Roman"/>
                    <a:cs typeface="Times New Roman"/>
                  </a:rPr>
                  <a:t>t </a:t>
                </a:r>
                <a:r>
                  <a:rPr lang="en-US" spc="-10" dirty="0">
                    <a:latin typeface="Times New Roman"/>
                    <a:cs typeface="Times New Roman"/>
                  </a:rPr>
                  <a:t>sequences:</a:t>
                </a:r>
                <a:endParaRPr lang="en-US" dirty="0">
                  <a:latin typeface="Times New Roman"/>
                  <a:cs typeface="Times New Roman"/>
                </a:endParaRPr>
              </a:p>
              <a:p>
                <a:pPr>
                  <a:lnSpc>
                    <a:spcPct val="100000"/>
                  </a:lnSpc>
                  <a:spcBef>
                    <a:spcPts val="32"/>
                  </a:spcBef>
                </a:pPr>
                <a:endParaRPr lang="en-US" sz="800" dirty="0"/>
              </a:p>
              <a:p>
                <a:pPr marL="443230" marR="12700" indent="-342900">
                  <a:lnSpc>
                    <a:spcPct val="100000"/>
                  </a:lnSpc>
                  <a:buSzPct val="60000"/>
                  <a:tabLst>
                    <a:tab pos="201930" algn="l"/>
                  </a:tabLst>
                </a:pPr>
                <a:r>
                  <a:rPr lang="en-US" spc="-15" dirty="0">
                    <a:solidFill>
                      <a:schemeClr val="tx1"/>
                    </a:solidFill>
                  </a:rPr>
                  <a:t>Th</a:t>
                </a:r>
                <a:r>
                  <a:rPr lang="en-US" spc="-5" dirty="0">
                    <a:solidFill>
                      <a:schemeClr val="tx1"/>
                    </a:solidFill>
                  </a:rPr>
                  <a:t>e </a:t>
                </a:r>
                <a:r>
                  <a:rPr lang="en-US" spc="-10" dirty="0">
                    <a:solidFill>
                      <a:schemeClr val="tx1"/>
                    </a:solidFill>
                  </a:rPr>
                  <a:t>limi</a:t>
                </a:r>
                <a:r>
                  <a:rPr lang="en-US" spc="-5" dirty="0">
                    <a:solidFill>
                      <a:schemeClr val="tx1"/>
                    </a:solidFill>
                  </a:rPr>
                  <a:t>t </a:t>
                </a:r>
                <a:r>
                  <a:rPr lang="en-US" spc="-10" dirty="0">
                    <a:solidFill>
                      <a:schemeClr val="tx1"/>
                    </a:solidFill>
                  </a:rPr>
                  <a:t>doe</a:t>
                </a:r>
                <a:r>
                  <a:rPr lang="en-US" spc="-5" dirty="0">
                    <a:solidFill>
                      <a:schemeClr val="tx1"/>
                    </a:solidFill>
                  </a:rPr>
                  <a:t>s </a:t>
                </a:r>
                <a:r>
                  <a:rPr lang="en-US" spc="-10" dirty="0">
                    <a:solidFill>
                      <a:schemeClr val="tx1"/>
                    </a:solidFill>
                  </a:rPr>
                  <a:t>no</a:t>
                </a:r>
                <a:r>
                  <a:rPr lang="en-US" spc="-5" dirty="0">
                    <a:solidFill>
                      <a:schemeClr val="tx1"/>
                    </a:solidFill>
                  </a:rPr>
                  <a:t>t </a:t>
                </a:r>
                <a:r>
                  <a:rPr lang="en-US" spc="-10" dirty="0">
                    <a:solidFill>
                      <a:schemeClr val="tx1"/>
                    </a:solidFill>
                  </a:rPr>
                  <a:t>chang</a:t>
                </a:r>
                <a:r>
                  <a:rPr lang="en-US" spc="-5" dirty="0">
                    <a:solidFill>
                      <a:schemeClr val="tx1"/>
                    </a:solidFill>
                  </a:rPr>
                  <a:t>e </a:t>
                </a:r>
                <a:r>
                  <a:rPr lang="en-US" spc="-10" dirty="0">
                    <a:solidFill>
                      <a:schemeClr val="tx1"/>
                    </a:solidFill>
                  </a:rPr>
                  <a:t>i</a:t>
                </a:r>
                <a:r>
                  <a:rPr lang="en-US" spc="-5" dirty="0">
                    <a:solidFill>
                      <a:schemeClr val="tx1"/>
                    </a:solidFill>
                  </a:rPr>
                  <a:t>f </a:t>
                </a:r>
                <a:r>
                  <a:rPr lang="en-US" spc="-15" dirty="0">
                    <a:solidFill>
                      <a:schemeClr val="tx1"/>
                    </a:solidFill>
                  </a:rPr>
                  <a:t>w</a:t>
                </a:r>
                <a:r>
                  <a:rPr lang="en-US" spc="-5" dirty="0">
                    <a:solidFill>
                      <a:schemeClr val="tx1"/>
                    </a:solidFill>
                  </a:rPr>
                  <a:t>e </a:t>
                </a:r>
                <a:r>
                  <a:rPr lang="en-US" spc="-10" dirty="0">
                    <a:solidFill>
                      <a:schemeClr val="tx1"/>
                    </a:solidFill>
                  </a:rPr>
                  <a:t>chang</a:t>
                </a:r>
                <a:r>
                  <a:rPr lang="en-US" spc="-5" dirty="0">
                    <a:solidFill>
                      <a:schemeClr val="tx1"/>
                    </a:solidFill>
                  </a:rPr>
                  <a:t>e </a:t>
                </a:r>
                <a:r>
                  <a:rPr lang="en-US" spc="-10" dirty="0">
                    <a:solidFill>
                      <a:schemeClr val="tx1"/>
                    </a:solidFill>
                  </a:rPr>
                  <a:t>o</a:t>
                </a:r>
                <a:r>
                  <a:rPr lang="en-US" spc="-5" dirty="0">
                    <a:solidFill>
                      <a:schemeClr val="tx1"/>
                    </a:solidFill>
                  </a:rPr>
                  <a:t>r </a:t>
                </a:r>
                <a:r>
                  <a:rPr lang="en-US" spc="-10" dirty="0">
                    <a:solidFill>
                      <a:schemeClr val="tx1"/>
                    </a:solidFill>
                  </a:rPr>
                  <a:t>dro</a:t>
                </a:r>
                <a:r>
                  <a:rPr lang="en-US" spc="-5" dirty="0">
                    <a:solidFill>
                      <a:schemeClr val="tx1"/>
                    </a:solidFill>
                  </a:rPr>
                  <a:t>p </a:t>
                </a:r>
                <a:r>
                  <a:rPr lang="en-US" spc="-10" dirty="0">
                    <a:solidFill>
                      <a:schemeClr val="tx1"/>
                    </a:solidFill>
                  </a:rPr>
                  <a:t>finitel</a:t>
                </a:r>
                <a:r>
                  <a:rPr lang="en-US" spc="-5" dirty="0">
                    <a:solidFill>
                      <a:schemeClr val="tx1"/>
                    </a:solidFill>
                  </a:rPr>
                  <a:t>y </a:t>
                </a:r>
                <a:r>
                  <a:rPr lang="en-US" spc="-15" dirty="0">
                    <a:solidFill>
                      <a:schemeClr val="tx1"/>
                    </a:solidFill>
                  </a:rPr>
                  <a:t>man</a:t>
                </a:r>
                <a:r>
                  <a:rPr lang="en-US" spc="-5" dirty="0">
                    <a:solidFill>
                      <a:schemeClr val="tx1"/>
                    </a:solidFill>
                  </a:rPr>
                  <a:t>y </a:t>
                </a:r>
                <a:r>
                  <a:rPr lang="en-US" spc="-10" dirty="0">
                    <a:solidFill>
                      <a:schemeClr val="tx1"/>
                    </a:solidFill>
                  </a:rPr>
                  <a:t>term</a:t>
                </a:r>
                <a:r>
                  <a:rPr lang="en-US" spc="-5" dirty="0">
                    <a:solidFill>
                      <a:schemeClr val="tx1"/>
                    </a:solidFill>
                  </a:rPr>
                  <a:t>s </a:t>
                </a:r>
                <a:r>
                  <a:rPr lang="en-US" spc="-10" dirty="0">
                    <a:solidFill>
                      <a:schemeClr val="tx1"/>
                    </a:solidFill>
                  </a:rPr>
                  <a:t>o</a:t>
                </a:r>
                <a:r>
                  <a:rPr lang="en-US" spc="-5" dirty="0">
                    <a:solidFill>
                      <a:schemeClr val="tx1"/>
                    </a:solidFill>
                  </a:rPr>
                  <a:t>f t</a:t>
                </a:r>
                <a:r>
                  <a:rPr lang="en-US" spc="-10" dirty="0">
                    <a:solidFill>
                      <a:schemeClr val="tx1"/>
                    </a:solidFill>
                  </a:rPr>
                  <a:t>he sequence.</a:t>
                </a:r>
                <a:endParaRPr lang="en-US" dirty="0">
                  <a:solidFill>
                    <a:schemeClr val="tx1"/>
                  </a:solidFill>
                </a:endParaRPr>
              </a:p>
              <a:p>
                <a:pPr marL="443230" indent="-342900">
                  <a:lnSpc>
                    <a:spcPct val="100000"/>
                  </a:lnSpc>
                  <a:buSzPct val="60000"/>
                  <a:tabLst>
                    <a:tab pos="201930" algn="l"/>
                  </a:tabLst>
                </a:pPr>
                <a:r>
                  <a:rPr lang="en-US" spc="-5" dirty="0">
                    <a:solidFill>
                      <a:schemeClr val="tx1"/>
                    </a:solidFill>
                  </a:rPr>
                  <a:t>If</a:t>
                </a:r>
                <a:r>
                  <a:rPr lang="en-US" spc="80" dirty="0">
                    <a:solidFill>
                      <a:schemeClr val="tx1"/>
                    </a:solidFill>
                  </a:rPr>
                  <a:t> </a:t>
                </a:r>
                <a:r>
                  <a:rPr lang="en-US" i="1" spc="-10" dirty="0">
                    <a:solidFill>
                      <a:schemeClr val="tx1"/>
                    </a:solidFill>
                  </a:rPr>
                  <a:t>C </a:t>
                </a:r>
                <a:r>
                  <a:rPr lang="en-US" spc="-10" dirty="0">
                    <a:solidFill>
                      <a:schemeClr val="tx1"/>
                    </a:solidFill>
                  </a:rPr>
                  <a:t>i</a:t>
                </a:r>
                <a:r>
                  <a:rPr lang="en-US" spc="-5" dirty="0">
                    <a:solidFill>
                      <a:schemeClr val="tx1"/>
                    </a:solidFill>
                  </a:rPr>
                  <a:t>s</a:t>
                </a:r>
                <a:r>
                  <a:rPr lang="en-US" spc="80" dirty="0">
                    <a:solidFill>
                      <a:schemeClr val="tx1"/>
                    </a:solidFill>
                  </a:rPr>
                  <a:t> </a:t>
                </a:r>
                <a:r>
                  <a:rPr lang="en-US" spc="-5" dirty="0">
                    <a:solidFill>
                      <a:schemeClr val="tx1"/>
                    </a:solidFill>
                  </a:rPr>
                  <a:t>a</a:t>
                </a:r>
                <a:r>
                  <a:rPr lang="en-US" spc="85" dirty="0">
                    <a:solidFill>
                      <a:schemeClr val="tx1"/>
                    </a:solidFill>
                  </a:rPr>
                  <a:t> </a:t>
                </a:r>
                <a:r>
                  <a:rPr lang="en-US" spc="-10" dirty="0">
                    <a:solidFill>
                      <a:schemeClr val="tx1"/>
                    </a:solidFill>
                  </a:rPr>
                  <a:t>constan</a:t>
                </a:r>
                <a:r>
                  <a:rPr lang="en-US" spc="-5" dirty="0">
                    <a:solidFill>
                      <a:schemeClr val="tx1"/>
                    </a:solidFill>
                  </a:rPr>
                  <a:t>t</a:t>
                </a:r>
                <a:r>
                  <a:rPr lang="en-US" spc="85" dirty="0">
                    <a:solidFill>
                      <a:schemeClr val="tx1"/>
                    </a:solidFill>
                  </a:rPr>
                  <a:t> </a:t>
                </a:r>
                <a:r>
                  <a:rPr lang="en-US" spc="-10" dirty="0">
                    <a:solidFill>
                      <a:schemeClr val="tx1"/>
                    </a:solidFill>
                  </a:rPr>
                  <a:t>an</a:t>
                </a:r>
                <a:r>
                  <a:rPr lang="en-US" spc="-5" dirty="0">
                    <a:solidFill>
                      <a:schemeClr val="tx1"/>
                    </a:solidFill>
                  </a:rPr>
                  <a:t>d</a:t>
                </a:r>
                <a:r>
                  <a:rPr lang="en-US" spc="80" dirty="0">
                    <a:solidFill>
                      <a:schemeClr val="tx1"/>
                    </a:solidFill>
                  </a:rPr>
                  <a:t> </a:t>
                </a:r>
                <a:r>
                  <a:rPr lang="en-US" i="1" spc="-5" dirty="0">
                    <a:solidFill>
                      <a:schemeClr val="tx1"/>
                    </a:solidFill>
                  </a:rPr>
                  <a:t>a</a:t>
                </a:r>
                <a:r>
                  <a:rPr lang="en-US" i="1" spc="-7" baseline="-11111" dirty="0">
                    <a:solidFill>
                      <a:schemeClr val="tx1"/>
                    </a:solidFill>
                  </a:rPr>
                  <a:t>n </a:t>
                </a:r>
                <a:r>
                  <a:rPr lang="en-US" spc="-25" dirty="0">
                    <a:solidFill>
                      <a:schemeClr val="tx1"/>
                    </a:solidFill>
                  </a:rPr>
                  <a:t>=</a:t>
                </a:r>
                <a:r>
                  <a:rPr lang="en-US" spc="-45" dirty="0">
                    <a:solidFill>
                      <a:schemeClr val="tx1"/>
                    </a:solidFill>
                  </a:rPr>
                  <a:t> </a:t>
                </a:r>
                <a:r>
                  <a:rPr lang="en-US" i="1" spc="-10" dirty="0">
                    <a:solidFill>
                      <a:schemeClr val="tx1"/>
                    </a:solidFill>
                  </a:rPr>
                  <a:t>C </a:t>
                </a:r>
                <a:r>
                  <a:rPr lang="en-US" spc="-5" dirty="0">
                    <a:solidFill>
                      <a:schemeClr val="tx1"/>
                    </a:solidFill>
                  </a:rPr>
                  <a:t>for</a:t>
                </a:r>
                <a:r>
                  <a:rPr lang="en-US" spc="85" dirty="0">
                    <a:solidFill>
                      <a:schemeClr val="tx1"/>
                    </a:solidFill>
                  </a:rPr>
                  <a:t> </a:t>
                </a:r>
                <a:r>
                  <a:rPr lang="en-US" spc="-10" dirty="0">
                    <a:solidFill>
                      <a:schemeClr val="tx1"/>
                    </a:solidFill>
                  </a:rPr>
                  <a:t>a</a:t>
                </a:r>
                <a:r>
                  <a:rPr lang="en-US" spc="-5" dirty="0">
                    <a:solidFill>
                      <a:schemeClr val="tx1"/>
                    </a:solidFill>
                  </a:rPr>
                  <a:t>ll</a:t>
                </a:r>
                <a:r>
                  <a:rPr lang="en-US" spc="85" dirty="0">
                    <a:solidFill>
                      <a:schemeClr val="tx1"/>
                    </a:solidFill>
                  </a:rPr>
                  <a:t> </a:t>
                </a:r>
                <a:r>
                  <a:rPr lang="en-US" i="1" spc="-5" dirty="0">
                    <a:solidFill>
                      <a:schemeClr val="tx1"/>
                    </a:solidFill>
                  </a:rPr>
                  <a:t>n </a:t>
                </a:r>
                <a:r>
                  <a:rPr lang="en-US" spc="-10" dirty="0">
                    <a:solidFill>
                      <a:schemeClr val="tx1"/>
                    </a:solidFill>
                  </a:rPr>
                  <a:t>greate</a:t>
                </a:r>
                <a:r>
                  <a:rPr lang="en-US" spc="-5" dirty="0">
                    <a:solidFill>
                      <a:schemeClr val="tx1"/>
                    </a:solidFill>
                  </a:rPr>
                  <a:t>r</a:t>
                </a:r>
                <a:r>
                  <a:rPr lang="en-US" spc="85" dirty="0">
                    <a:solidFill>
                      <a:schemeClr val="tx1"/>
                    </a:solidFill>
                  </a:rPr>
                  <a:t> </a:t>
                </a:r>
                <a:r>
                  <a:rPr lang="en-US" spc="-10" dirty="0">
                    <a:solidFill>
                      <a:schemeClr val="tx1"/>
                    </a:solidFill>
                  </a:rPr>
                  <a:t>tha</a:t>
                </a:r>
                <a:r>
                  <a:rPr lang="en-US" spc="-5" dirty="0">
                    <a:solidFill>
                      <a:schemeClr val="tx1"/>
                    </a:solidFill>
                  </a:rPr>
                  <a:t>n</a:t>
                </a:r>
                <a:r>
                  <a:rPr lang="en-US" spc="85" dirty="0">
                    <a:solidFill>
                      <a:schemeClr val="tx1"/>
                    </a:solidFill>
                  </a:rPr>
                  <a:t> </a:t>
                </a:r>
                <a:r>
                  <a:rPr lang="en-US" spc="-15" dirty="0">
                    <a:solidFill>
                      <a:schemeClr val="tx1"/>
                    </a:solidFill>
                  </a:rPr>
                  <a:t>som</a:t>
                </a:r>
                <a:r>
                  <a:rPr lang="en-US" spc="-5" dirty="0">
                    <a:solidFill>
                      <a:schemeClr val="tx1"/>
                    </a:solidFill>
                  </a:rPr>
                  <a:t>e</a:t>
                </a:r>
                <a:r>
                  <a:rPr lang="en-US" spc="85" dirty="0">
                    <a:solidFill>
                      <a:schemeClr val="tx1"/>
                    </a:solidFill>
                  </a:rPr>
                  <a:t> </a:t>
                </a:r>
                <a:r>
                  <a:rPr lang="en-US" spc="-10" dirty="0">
                    <a:solidFill>
                      <a:schemeClr val="tx1"/>
                    </a:solidFill>
                  </a:rPr>
                  <a:t>fixe</a:t>
                </a:r>
                <a:r>
                  <a:rPr lang="en-US" spc="-5" dirty="0">
                    <a:solidFill>
                      <a:schemeClr val="tx1"/>
                    </a:solidFill>
                  </a:rPr>
                  <a:t>d</a:t>
                </a:r>
                <a:r>
                  <a:rPr lang="en-US" spc="85" dirty="0">
                    <a:solidFill>
                      <a:schemeClr val="tx1"/>
                    </a:solidFill>
                  </a:rPr>
                  <a:t> </a:t>
                </a:r>
                <a:r>
                  <a:rPr lang="en-US" spc="-10" dirty="0">
                    <a:solidFill>
                      <a:schemeClr val="tx1"/>
                    </a:solidFill>
                  </a:rPr>
                  <a:t>valu</a:t>
                </a:r>
                <a:r>
                  <a:rPr lang="en-US" spc="-5" dirty="0">
                    <a:solidFill>
                      <a:schemeClr val="tx1"/>
                    </a:solidFill>
                  </a:rPr>
                  <a:t>e </a:t>
                </a:r>
                <a:r>
                  <a:rPr lang="en-US" i="1" spc="-10" dirty="0">
                    <a:solidFill>
                      <a:schemeClr val="tx1"/>
                    </a:solidFill>
                  </a:rPr>
                  <a:t>N</a:t>
                </a:r>
                <a:r>
                  <a:rPr lang="en-US" spc="-5" dirty="0">
                    <a:solidFill>
                      <a:schemeClr val="tx1"/>
                    </a:solidFill>
                  </a:rPr>
                  <a:t>,</a:t>
                </a:r>
                <a:r>
                  <a:rPr lang="en-US" spc="85" dirty="0">
                    <a:solidFill>
                      <a:schemeClr val="tx1"/>
                    </a:solidFill>
                  </a:rPr>
                  <a:t> </a:t>
                </a:r>
                <a:r>
                  <a:rPr lang="en-US" spc="-5" dirty="0">
                    <a:solidFill>
                      <a:schemeClr val="tx1"/>
                    </a:solidFill>
                  </a:rPr>
                  <a:t>t</a:t>
                </a:r>
                <a:r>
                  <a:rPr lang="en-US" spc="-10" dirty="0">
                    <a:solidFill>
                      <a:schemeClr val="tx1"/>
                    </a:solidFill>
                  </a:rPr>
                  <a:t>hen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e>
                    </m:func>
                  </m:oMath>
                </a14:m>
                <a:endParaRPr lang="en-US" dirty="0">
                  <a:solidFill>
                    <a:schemeClr val="tx1"/>
                  </a:solidFill>
                </a:endParaRPr>
              </a:p>
              <a:p>
                <a:pPr marL="0" marR="5080" indent="0" algn="just">
                  <a:lnSpc>
                    <a:spcPct val="100000"/>
                  </a:lnSpc>
                  <a:buNone/>
                </a:pPr>
                <a:endParaRPr lang="en-US" sz="2400" spc="-15" dirty="0">
                  <a:solidFill>
                    <a:srgbClr val="231F20"/>
                  </a:solidFill>
                  <a:latin typeface="Times New Roman"/>
                  <a:cs typeface="Times New Roman"/>
                </a:endParaRPr>
              </a:p>
              <a:p>
                <a:pPr marL="0" marR="5080" indent="0" algn="just">
                  <a:lnSpc>
                    <a:spcPct val="100000"/>
                  </a:lnSpc>
                  <a:buNone/>
                </a:pPr>
                <a:r>
                  <a:rPr lang="en-US" spc="-15" dirty="0"/>
                  <a:t>Man</a:t>
                </a:r>
                <a:r>
                  <a:rPr lang="en-US" spc="-5" dirty="0"/>
                  <a:t>y</a:t>
                </a:r>
                <a:r>
                  <a:rPr lang="en-US" spc="25" dirty="0"/>
                  <a:t> </a:t>
                </a:r>
                <a:r>
                  <a:rPr lang="en-US" spc="-10" dirty="0"/>
                  <a:t>o</a:t>
                </a:r>
                <a:r>
                  <a:rPr lang="en-US" spc="-5" dirty="0"/>
                  <a:t>f</a:t>
                </a:r>
                <a:r>
                  <a:rPr lang="en-US" spc="20" dirty="0"/>
                  <a:t> </a:t>
                </a:r>
                <a:r>
                  <a:rPr lang="en-US" spc="-10" dirty="0"/>
                  <a:t>th</a:t>
                </a:r>
                <a:r>
                  <a:rPr lang="en-US" spc="-5" dirty="0"/>
                  <a:t>e</a:t>
                </a:r>
                <a:r>
                  <a:rPr lang="en-US" spc="25" dirty="0"/>
                  <a:t> </a:t>
                </a:r>
                <a:r>
                  <a:rPr lang="en-US" spc="-5" dirty="0"/>
                  <a:t>s</a:t>
                </a:r>
                <a:r>
                  <a:rPr lang="en-US" spc="-10" dirty="0"/>
                  <a:t>equence</a:t>
                </a:r>
                <a:r>
                  <a:rPr lang="en-US" spc="-5" dirty="0"/>
                  <a:t>s</a:t>
                </a:r>
                <a:r>
                  <a:rPr lang="en-US" spc="25" dirty="0"/>
                  <a:t> </a:t>
                </a:r>
                <a:r>
                  <a:rPr lang="en-US" spc="-15" dirty="0"/>
                  <a:t>w</a:t>
                </a:r>
                <a:r>
                  <a:rPr lang="en-US" spc="-5" dirty="0"/>
                  <a:t>e</a:t>
                </a:r>
                <a:r>
                  <a:rPr lang="en-US" spc="25" dirty="0"/>
                  <a:t> </a:t>
                </a:r>
                <a:r>
                  <a:rPr lang="en-US" spc="-10" dirty="0"/>
                  <a:t>conside</a:t>
                </a:r>
                <a:r>
                  <a:rPr lang="en-US" spc="-5" dirty="0"/>
                  <a:t>r</a:t>
                </a:r>
                <a:r>
                  <a:rPr lang="en-US" spc="25" dirty="0"/>
                  <a:t> </a:t>
                </a:r>
                <a:r>
                  <a:rPr lang="en-US" spc="-10" dirty="0"/>
                  <a:t>ar</a:t>
                </a:r>
                <a:r>
                  <a:rPr lang="en-US" spc="-5" dirty="0"/>
                  <a:t>e</a:t>
                </a:r>
                <a:r>
                  <a:rPr lang="en-US" spc="25" dirty="0"/>
                  <a:t> </a:t>
                </a:r>
                <a:r>
                  <a:rPr lang="en-US" spc="-10" dirty="0"/>
                  <a:t>define</a:t>
                </a:r>
                <a:r>
                  <a:rPr lang="en-US" spc="-5" dirty="0"/>
                  <a:t>d</a:t>
                </a:r>
                <a:r>
                  <a:rPr lang="en-US" spc="25" dirty="0"/>
                  <a:t> </a:t>
                </a:r>
                <a:r>
                  <a:rPr lang="en-US" spc="-10" dirty="0"/>
                  <a:t>b</a:t>
                </a:r>
                <a:r>
                  <a:rPr lang="en-US" spc="-5" dirty="0"/>
                  <a:t>y</a:t>
                </a:r>
                <a:r>
                  <a:rPr lang="en-US" spc="25" dirty="0"/>
                  <a:t> </a:t>
                </a:r>
                <a:r>
                  <a:rPr lang="en-US" spc="-10" dirty="0"/>
                  <a:t>functions</a:t>
                </a:r>
                <a:r>
                  <a:rPr lang="en-US" spc="-5" dirty="0"/>
                  <a:t>;</a:t>
                </a:r>
                <a:r>
                  <a:rPr lang="en-US" spc="25" dirty="0"/>
                  <a:t> </a:t>
                </a:r>
                <a:r>
                  <a:rPr lang="en-US" spc="-5" dirty="0"/>
                  <a:t>t</a:t>
                </a:r>
                <a:r>
                  <a:rPr lang="en-US" spc="-10" dirty="0"/>
                  <a:t>ha</a:t>
                </a:r>
                <a:r>
                  <a:rPr lang="en-US" spc="-5" dirty="0"/>
                  <a:t>t</a:t>
                </a:r>
                <a:r>
                  <a:rPr lang="en-US" spc="25" dirty="0"/>
                  <a:t> </a:t>
                </a:r>
                <a:r>
                  <a:rPr lang="en-US" spc="-10" dirty="0"/>
                  <a:t>is</a:t>
                </a:r>
                <a:r>
                  <a:rPr lang="en-US" spc="-5" dirty="0"/>
                  <a:t>,</a:t>
                </a:r>
                <a:r>
                  <a:rPr lang="en-US" spc="20" dirty="0"/>
                  <a:t> </a:t>
                </a:r>
                <a:r>
                  <a:rPr lang="en-US" i="1" spc="-5" dirty="0"/>
                  <a:t>a</a:t>
                </a:r>
                <a:r>
                  <a:rPr lang="en-US" i="1" spc="-7" baseline="-11111" dirty="0"/>
                  <a:t>n </a:t>
                </a:r>
                <a:r>
                  <a:rPr lang="en-US" spc="-25" dirty="0"/>
                  <a:t>= </a:t>
                </a:r>
                <a:r>
                  <a:rPr lang="en-US" i="1" spc="-5" dirty="0"/>
                  <a:t>f</a:t>
                </a:r>
                <a:r>
                  <a:rPr lang="en-US" i="1" spc="-5" baseline="-25000" dirty="0"/>
                  <a:t> </a:t>
                </a:r>
                <a:r>
                  <a:rPr lang="en-US" spc="-5" dirty="0"/>
                  <a:t>(</a:t>
                </a:r>
                <a:r>
                  <a:rPr lang="en-US" i="1" spc="30" dirty="0"/>
                  <a:t>n</a:t>
                </a:r>
                <a:r>
                  <a:rPr lang="en-US" spc="-5" dirty="0"/>
                  <a:t>)</a:t>
                </a:r>
                <a:r>
                  <a:rPr lang="en-US" spc="20" dirty="0"/>
                  <a:t> </a:t>
                </a:r>
                <a:r>
                  <a:rPr lang="en-US" spc="-5" dirty="0"/>
                  <a:t>for some function </a:t>
                </a:r>
                <a:r>
                  <a:rPr lang="en-US" i="1" spc="-5" dirty="0"/>
                  <a:t>f</a:t>
                </a:r>
                <a:r>
                  <a:rPr lang="en-US" i="1" spc="-45" dirty="0"/>
                  <a:t> </a:t>
                </a:r>
                <a:r>
                  <a:rPr lang="en-US" spc="-5" dirty="0"/>
                  <a:t>. </a:t>
                </a:r>
                <a:r>
                  <a:rPr lang="en-US" spc="-15" dirty="0"/>
                  <a:t>Fo</a:t>
                </a:r>
                <a:r>
                  <a:rPr lang="en-US" spc="-5" dirty="0"/>
                  <a:t>r </a:t>
                </a:r>
                <a:r>
                  <a:rPr lang="en-US" spc="-10" dirty="0"/>
                  <a:t>example,</a:t>
                </a:r>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defined</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by</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𝑥</m:t>
                          </m:r>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195522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23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spc="-10" dirty="0">
                    <a:latin typeface="Times New Roman"/>
                    <a:cs typeface="Times New Roman"/>
                  </a:rPr>
                  <a:t>Not</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 </a:t>
                </a:r>
                <a:r>
                  <a:rPr lang="en-US" i="1" spc="-5" dirty="0">
                    <a:latin typeface="Times New Roman"/>
                    <a:cs typeface="Times New Roman"/>
                  </a:rPr>
                  <a:t>a</a:t>
                </a:r>
                <a:r>
                  <a:rPr lang="en-US" spc="-7" baseline="-25000" dirty="0">
                    <a:latin typeface="Times New Roman"/>
                    <a:cs typeface="Times New Roman"/>
                  </a:rPr>
                  <a:t>0</a:t>
                </a:r>
                <a:r>
                  <a:rPr lang="en-US" spc="-7"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a:t>
                </a:r>
                <a:r>
                  <a:rPr lang="en-US" spc="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5" dirty="0">
                    <a:latin typeface="Times New Roman"/>
                    <a:cs typeface="Times New Roman"/>
                  </a:rPr>
                  <a:t> </a:t>
                </a:r>
                <a:r>
                  <a:rPr lang="en-US" spc="-15" dirty="0">
                    <a:latin typeface="Times New Roman"/>
                    <a:cs typeface="Times New Roman"/>
                  </a:rPr>
                  <a:t>Eq</a:t>
                </a:r>
                <a:r>
                  <a:rPr lang="en-US" spc="-5" dirty="0">
                    <a:latin typeface="Times New Roman"/>
                    <a:cs typeface="Times New Roman"/>
                  </a:rPr>
                  <a:t>.</a:t>
                </a:r>
                <a:r>
                  <a:rPr lang="en-US" spc="5" dirty="0">
                    <a:latin typeface="Times New Roman"/>
                    <a:cs typeface="Times New Roman"/>
                  </a:rPr>
                  <a:t> </a:t>
                </a:r>
                <a:r>
                  <a:rPr lang="en-US" spc="-5" dirty="0">
                    <a:latin typeface="Times New Roman"/>
                    <a:cs typeface="Times New Roman"/>
                  </a:rPr>
                  <a:t>(</a:t>
                </a:r>
                <a:r>
                  <a:rPr lang="en-US" spc="-10" dirty="0">
                    <a:latin typeface="Times New Roman"/>
                    <a:cs typeface="Times New Roman"/>
                  </a:rPr>
                  <a:t>8)</a:t>
                </a:r>
                <a:r>
                  <a:rPr lang="en-US" spc="-5" dirty="0">
                    <a:latin typeface="Times New Roman"/>
                    <a:cs typeface="Times New Roman"/>
                  </a:rPr>
                  <a:t>.</a:t>
                </a:r>
                <a:r>
                  <a:rPr lang="en-US" spc="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recursio</a:t>
                </a:r>
                <a:r>
                  <a:rPr lang="en-US" spc="-5" dirty="0">
                    <a:latin typeface="Times New Roman"/>
                    <a:cs typeface="Times New Roman"/>
                  </a:rPr>
                  <a:t>n</a:t>
                </a:r>
                <a:r>
                  <a:rPr lang="en-US" spc="5" dirty="0">
                    <a:latin typeface="Times New Roman"/>
                    <a:cs typeface="Times New Roman"/>
                  </a:rPr>
                  <a:t> </a:t>
                </a:r>
                <a:r>
                  <a:rPr lang="en-US" spc="-10" dirty="0">
                    <a:latin typeface="Times New Roman"/>
                    <a:cs typeface="Times New Roman"/>
                  </a:rPr>
                  <a:t>relatio</a:t>
                </a:r>
                <a:r>
                  <a:rPr lang="en-US" spc="-5" dirty="0">
                    <a:latin typeface="Times New Roman"/>
                    <a:cs typeface="Times New Roman"/>
                  </a:rPr>
                  <a:t>n</a:t>
                </a:r>
                <a:r>
                  <a:rPr lang="en-US" spc="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orce</a:t>
                </a:r>
                <a:r>
                  <a:rPr lang="en-US" spc="-5" dirty="0">
                    <a:latin typeface="Times New Roman"/>
                    <a:cs typeface="Times New Roman"/>
                  </a:rPr>
                  <a:t>s</a:t>
                </a:r>
                <a:r>
                  <a:rPr lang="en-US" spc="5" dirty="0">
                    <a:latin typeface="Times New Roman"/>
                    <a:cs typeface="Times New Roman"/>
                  </a:rPr>
                  <a:t> </a:t>
                </a:r>
                <a:r>
                  <a:rPr lang="en-US" spc="-10" dirty="0">
                    <a:latin typeface="Times New Roman"/>
                    <a:cs typeface="Times New Roman"/>
                  </a:rPr>
                  <a:t>al</a:t>
                </a:r>
                <a:r>
                  <a:rPr lang="en-US" spc="-5" dirty="0">
                    <a:latin typeface="Times New Roman"/>
                    <a:cs typeface="Times New Roman"/>
                  </a:rPr>
                  <a:t>l</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eve</a:t>
                </a:r>
                <a:r>
                  <a:rPr lang="en-US" spc="-5" dirty="0">
                    <a:latin typeface="Times New Roman"/>
                    <a:cs typeface="Times New Roman"/>
                  </a:rPr>
                  <a:t>n</a:t>
                </a:r>
                <a:r>
                  <a:rPr lang="en-US" spc="5" dirty="0">
                    <a:latin typeface="Times New Roman"/>
                    <a:cs typeface="Times New Roman"/>
                  </a:rPr>
                  <a:t> </a:t>
                </a:r>
                <a:r>
                  <a:rPr lang="en-US" spc="-10" dirty="0">
                    <a:latin typeface="Times New Roman"/>
                    <a:cs typeface="Times New Roman"/>
                  </a:rPr>
                  <a:t>coefficient</a:t>
                </a:r>
                <a:r>
                  <a:rPr lang="en-US" spc="-5" dirty="0">
                    <a:latin typeface="Times New Roman"/>
                    <a:cs typeface="Times New Roman"/>
                  </a:rPr>
                  <a:t>s</a:t>
                </a:r>
                <a:r>
                  <a:rPr lang="en-US" spc="5" dirty="0">
                    <a:latin typeface="Times New Roman"/>
                    <a:cs typeface="Times New Roman"/>
                  </a:rPr>
                  <a:t> </a:t>
                </a:r>
                <a:r>
                  <a:rPr lang="en-US" i="1" spc="-5" dirty="0">
                    <a:latin typeface="Times New Roman"/>
                    <a:cs typeface="Times New Roman"/>
                  </a:rPr>
                  <a:t>a</a:t>
                </a:r>
                <a:r>
                  <a:rPr lang="en-US" spc="75" baseline="-25000" dirty="0">
                    <a:latin typeface="Times New Roman"/>
                    <a:cs typeface="Times New Roman"/>
                  </a:rPr>
                  <a:t>2</a:t>
                </a:r>
                <a:r>
                  <a:rPr lang="en-US" i="1" spc="-5" baseline="-25000" dirty="0">
                    <a:latin typeface="Times New Roman"/>
                    <a:cs typeface="Times New Roman"/>
                  </a:rPr>
                  <a:t>n</a:t>
                </a:r>
                <a:r>
                  <a:rPr lang="en-US" i="1" spc="-140" dirty="0">
                    <a:latin typeface="Arial"/>
                    <a:cs typeface="Arial"/>
                  </a:rPr>
                  <a:t>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b</a:t>
                </a:r>
                <a:r>
                  <a:rPr lang="en-US" spc="-5" dirty="0">
                    <a:latin typeface="Times New Roman"/>
                    <a:cs typeface="Times New Roman"/>
                  </a:rPr>
                  <a:t>e </a:t>
                </a:r>
                <a:r>
                  <a:rPr lang="en-US" spc="-10" dirty="0">
                    <a:latin typeface="Times New Roman"/>
                    <a:cs typeface="Times New Roman"/>
                  </a:rPr>
                  <a:t>zero: </a:t>
                </a:r>
                <a14:m>
                  <m:oMath xmlns:m="http://schemas.openxmlformats.org/officeDocument/2006/math">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𝑎</m:t>
                        </m:r>
                      </m:e>
                      <m:sub>
                        <m:r>
                          <a:rPr lang="en-US" i="1">
                            <a:latin typeface="Cambria Math" panose="02040503050406030204" pitchFamily="18" charset="0"/>
                            <a:cs typeface="Times New Roman"/>
                          </a:rPr>
                          <m:t>2</m:t>
                        </m:r>
                      </m:sub>
                    </m:sSub>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𝑎</m:t>
                            </m:r>
                          </m:e>
                          <m:sub>
                            <m:r>
                              <a:rPr lang="en-US" i="1">
                                <a:latin typeface="Cambria Math" panose="02040503050406030204" pitchFamily="18" charset="0"/>
                                <a:cs typeface="Times New Roman"/>
                              </a:rPr>
                              <m:t>0</m:t>
                            </m:r>
                          </m:sub>
                        </m:sSub>
                      </m:num>
                      <m:den>
                        <m:r>
                          <a:rPr lang="en-US" i="1">
                            <a:latin typeface="Cambria Math" panose="02040503050406030204" pitchFamily="18" charset="0"/>
                            <a:cs typeface="Times New Roman"/>
                          </a:rPr>
                          <m:t>4</m:t>
                        </m:r>
                        <m:r>
                          <a:rPr lang="en-US" b="0" i="1" smtClean="0">
                            <a:latin typeface="Cambria Math" panose="02040503050406030204" pitchFamily="18" charset="0"/>
                            <a:cs typeface="Times New Roman"/>
                          </a:rPr>
                          <m:t> </m:t>
                        </m:r>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 </m:t>
                        </m:r>
                        <m:r>
                          <a:rPr lang="en-US" i="1">
                            <a:latin typeface="Cambria Math" panose="02040503050406030204" pitchFamily="18" charset="0"/>
                            <a:cs typeface="Times New Roman"/>
                          </a:rPr>
                          <m:t>1</m:t>
                        </m:r>
                      </m:den>
                    </m:f>
                    <m:r>
                      <a:rPr lang="en-US" i="1">
                        <a:latin typeface="Cambria Math" panose="02040503050406030204" pitchFamily="18" charset="0"/>
                        <a:cs typeface="Times New Roman"/>
                      </a:rPr>
                      <m:t>=0,</m:t>
                    </m:r>
                  </m:oMath>
                </a14:m>
                <a:r>
                  <a:rPr lang="en-US" dirty="0">
                    <a:latin typeface="Times New Roman"/>
                    <a:cs typeface="Times New Roman"/>
                  </a:rPr>
                  <a:t> </a:t>
                </a:r>
                <a14:m>
                  <m:oMath xmlns:m="http://schemas.openxmlformats.org/officeDocument/2006/math">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𝑎</m:t>
                        </m:r>
                      </m:e>
                      <m:sub>
                        <m:r>
                          <a:rPr lang="en-US" i="1">
                            <a:latin typeface="Cambria Math" panose="02040503050406030204" pitchFamily="18" charset="0"/>
                            <a:cs typeface="Times New Roman"/>
                          </a:rPr>
                          <m:t>4</m:t>
                        </m:r>
                      </m:sub>
                    </m:sSub>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𝑎</m:t>
                            </m:r>
                          </m:e>
                          <m:sub>
                            <m:r>
                              <a:rPr lang="en-US" i="1">
                                <a:latin typeface="Cambria Math" panose="02040503050406030204" pitchFamily="18" charset="0"/>
                                <a:cs typeface="Times New Roman"/>
                              </a:rPr>
                              <m:t>2</m:t>
                            </m:r>
                          </m:sub>
                        </m:sSub>
                      </m:num>
                      <m:den>
                        <m:r>
                          <a:rPr lang="en-US" i="1">
                            <a:latin typeface="Cambria Math" panose="02040503050406030204" pitchFamily="18" charset="0"/>
                            <a:cs typeface="Times New Roman"/>
                          </a:rPr>
                          <m:t>16</m:t>
                        </m:r>
                        <m:r>
                          <a:rPr lang="en-US" b="0" i="1" smtClean="0">
                            <a:latin typeface="Cambria Math" panose="02040503050406030204" pitchFamily="18" charset="0"/>
                            <a:cs typeface="Times New Roman"/>
                          </a:rPr>
                          <m:t> </m:t>
                        </m:r>
                        <m:r>
                          <a:rPr lang="en-US" i="1">
                            <a:latin typeface="Cambria Math" panose="02040503050406030204" pitchFamily="18" charset="0"/>
                            <a:cs typeface="Times New Roman"/>
                          </a:rPr>
                          <m:t>−</m:t>
                        </m:r>
                        <m:r>
                          <a:rPr lang="en-US" b="0" i="1" smtClean="0">
                            <a:latin typeface="Cambria Math" panose="02040503050406030204" pitchFamily="18" charset="0"/>
                            <a:cs typeface="Times New Roman"/>
                          </a:rPr>
                          <m:t> </m:t>
                        </m:r>
                        <m:r>
                          <a:rPr lang="en-US" i="1">
                            <a:latin typeface="Cambria Math" panose="02040503050406030204" pitchFamily="18" charset="0"/>
                            <a:cs typeface="Times New Roman"/>
                          </a:rPr>
                          <m:t>1</m:t>
                        </m:r>
                      </m:den>
                    </m:f>
                    <m:r>
                      <a:rPr lang="en-US" i="1">
                        <a:latin typeface="Cambria Math" panose="02040503050406030204" pitchFamily="18" charset="0"/>
                        <a:cs typeface="Times New Roman"/>
                      </a:rPr>
                      <m:t>=0,</m:t>
                    </m:r>
                  </m:oMath>
                </a14:m>
                <a:r>
                  <a:rPr lang="en-US" dirty="0">
                    <a:latin typeface="Times New Roman"/>
                    <a:cs typeface="Times New Roman"/>
                  </a:rPr>
                  <a:t> and so on.</a:t>
                </a:r>
              </a:p>
              <a:p>
                <a:pPr marL="0" indent="0">
                  <a:lnSpc>
                    <a:spcPct val="100000"/>
                  </a:lnSpc>
                  <a:buNone/>
                </a:pPr>
                <a:endParaRPr lang="en-US" spc="-10" dirty="0">
                  <a:latin typeface="Times New Roman"/>
                  <a:cs typeface="Times New Roman"/>
                </a:endParaRPr>
              </a:p>
              <a:p>
                <a:pPr marL="0" indent="0">
                  <a:lnSpc>
                    <a:spcPct val="100000"/>
                  </a:lnSpc>
                  <a:buNone/>
                </a:pPr>
                <a:r>
                  <a:rPr lang="en-US" spc="-10" dirty="0">
                    <a:latin typeface="Times New Roman"/>
                    <a:cs typeface="Times New Roman"/>
                  </a:rPr>
                  <a:t>As</a:t>
                </a:r>
                <a:r>
                  <a:rPr lang="en-US" spc="95" dirty="0">
                    <a:latin typeface="Times New Roman"/>
                    <a:cs typeface="Times New Roman"/>
                  </a:rPr>
                  <a:t> </a:t>
                </a:r>
                <a:r>
                  <a:rPr lang="en-US" spc="-5" dirty="0">
                    <a:latin typeface="Times New Roman"/>
                    <a:cs typeface="Times New Roman"/>
                  </a:rPr>
                  <a:t>for</a:t>
                </a:r>
                <a:r>
                  <a:rPr lang="en-US" spc="95" dirty="0">
                    <a:latin typeface="Times New Roman"/>
                    <a:cs typeface="Times New Roman"/>
                  </a:rPr>
                  <a:t> </a:t>
                </a:r>
                <a:r>
                  <a:rPr lang="en-US" spc="-5" dirty="0">
                    <a:latin typeface="Times New Roman"/>
                    <a:cs typeface="Times New Roman"/>
                  </a:rPr>
                  <a:t>the</a:t>
                </a:r>
                <a:r>
                  <a:rPr lang="en-US" spc="95" dirty="0">
                    <a:latin typeface="Times New Roman"/>
                    <a:cs typeface="Times New Roman"/>
                  </a:rPr>
                  <a:t> </a:t>
                </a:r>
                <a:r>
                  <a:rPr lang="en-US" spc="-5" dirty="0">
                    <a:latin typeface="Times New Roman"/>
                    <a:cs typeface="Times New Roman"/>
                  </a:rPr>
                  <a:t>odd</a:t>
                </a:r>
                <a:r>
                  <a:rPr lang="en-US" spc="95" dirty="0">
                    <a:latin typeface="Times New Roman"/>
                    <a:cs typeface="Times New Roman"/>
                  </a:rPr>
                  <a:t> </a:t>
                </a:r>
                <a:r>
                  <a:rPr lang="en-US" spc="-5" dirty="0">
                    <a:latin typeface="Times New Roman"/>
                    <a:cs typeface="Times New Roman"/>
                  </a:rPr>
                  <a:t>coefficients,</a:t>
                </a:r>
                <a:r>
                  <a:rPr lang="en-US" spc="95" dirty="0">
                    <a:latin typeface="Times New Roman"/>
                    <a:cs typeface="Times New Roman"/>
                  </a:rPr>
                  <a:t> </a:t>
                </a:r>
                <a:r>
                  <a:rPr lang="en-US" i="1" spc="-5" dirty="0">
                    <a:latin typeface="Times New Roman"/>
                    <a:cs typeface="Times New Roman"/>
                  </a:rPr>
                  <a:t>a</a:t>
                </a:r>
                <a:r>
                  <a:rPr lang="en-US" spc="-7" baseline="-25000" dirty="0">
                    <a:latin typeface="Times New Roman"/>
                    <a:cs typeface="Times New Roman"/>
                  </a:rPr>
                  <a:t>1</a:t>
                </a:r>
                <a:r>
                  <a:rPr lang="en-US" spc="-7" baseline="-11111" dirty="0">
                    <a:latin typeface="Times New Roman"/>
                    <a:cs typeface="Times New Roman"/>
                  </a:rPr>
                  <a:t> </a:t>
                </a:r>
                <a:r>
                  <a:rPr lang="en-US" spc="-10" dirty="0">
                    <a:latin typeface="Times New Roman"/>
                    <a:cs typeface="Times New Roman"/>
                  </a:rPr>
                  <a:t>may</a:t>
                </a:r>
                <a:r>
                  <a:rPr lang="en-US" spc="9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95" dirty="0">
                    <a:latin typeface="Times New Roman"/>
                    <a:cs typeface="Times New Roman"/>
                  </a:rPr>
                  <a:t> </a:t>
                </a:r>
                <a:r>
                  <a:rPr lang="en-US" spc="-5" dirty="0">
                    <a:latin typeface="Times New Roman"/>
                    <a:cs typeface="Times New Roman"/>
                  </a:rPr>
                  <a:t>chosen</a:t>
                </a:r>
                <a:r>
                  <a:rPr lang="en-US" spc="95" dirty="0">
                    <a:latin typeface="Times New Roman"/>
                    <a:cs typeface="Times New Roman"/>
                  </a:rPr>
                  <a:t> </a:t>
                </a:r>
                <a:r>
                  <a:rPr lang="en-US" spc="-5" dirty="0">
                    <a:latin typeface="Times New Roman"/>
                    <a:cs typeface="Times New Roman"/>
                  </a:rPr>
                  <a:t>arbitrarily.</a:t>
                </a:r>
                <a:r>
                  <a:rPr lang="en-US" spc="95" dirty="0">
                    <a:latin typeface="Times New Roman"/>
                    <a:cs typeface="Times New Roman"/>
                  </a:rPr>
                  <a:t> </a:t>
                </a:r>
                <a:r>
                  <a:rPr lang="en-US" spc="-15" dirty="0">
                    <a:latin typeface="Times New Roman"/>
                    <a:cs typeface="Times New Roman"/>
                  </a:rPr>
                  <a:t>B</a:t>
                </a:r>
                <a:r>
                  <a:rPr lang="en-US" spc="-5" dirty="0">
                    <a:latin typeface="Times New Roman"/>
                    <a:cs typeface="Times New Roman"/>
                  </a:rPr>
                  <a:t>ecause </a:t>
                </a:r>
                <a14:m>
                  <m:oMath xmlns:m="http://schemas.openxmlformats.org/officeDocument/2006/math">
                    <m:sSup>
                      <m:sSupPr>
                        <m:ctrlPr>
                          <a:rPr lang="en-US" b="0" i="1" spc="-10" dirty="0" smtClean="0">
                            <a:latin typeface="Cambria Math" panose="02040503050406030204" pitchFamily="18" charset="0"/>
                            <a:cs typeface="Times New Roman"/>
                          </a:rPr>
                        </m:ctrlPr>
                      </m:sSupPr>
                      <m:e>
                        <m:r>
                          <a:rPr lang="en-US" b="0" i="1" spc="-10" dirty="0" smtClean="0">
                            <a:latin typeface="Cambria Math" panose="02040503050406030204" pitchFamily="18" charset="0"/>
                            <a:cs typeface="Times New Roman"/>
                          </a:rPr>
                          <m:t>𝐹</m:t>
                        </m:r>
                      </m:e>
                      <m:sup>
                        <m:r>
                          <a:rPr lang="en-US" b="0" i="1" spc="-10" dirty="0" smtClean="0">
                            <a:latin typeface="Cambria Math" panose="02040503050406030204" pitchFamily="18" charset="0"/>
                            <a:cs typeface="Times New Roman"/>
                          </a:rPr>
                          <m:t>′</m:t>
                        </m:r>
                      </m:sup>
                    </m:sSup>
                    <m:d>
                      <m:dPr>
                        <m:ctrlPr>
                          <a:rPr lang="en-US" b="0" i="1" spc="-10" dirty="0" smtClean="0">
                            <a:latin typeface="Cambria Math" panose="02040503050406030204" pitchFamily="18" charset="0"/>
                            <a:cs typeface="Times New Roman"/>
                          </a:rPr>
                        </m:ctrlPr>
                      </m:dPr>
                      <m:e>
                        <m:r>
                          <a:rPr lang="en-US" b="0" i="1" spc="-10" dirty="0" smtClean="0">
                            <a:latin typeface="Cambria Math" panose="02040503050406030204" pitchFamily="18" charset="0"/>
                            <a:cs typeface="Times New Roman"/>
                          </a:rPr>
                          <m:t>0</m:t>
                        </m:r>
                      </m:e>
                    </m:d>
                    <m:r>
                      <a:rPr lang="en-US" b="0" i="1" spc="-10" dirty="0" smtClean="0">
                        <a:latin typeface="Cambria Math" panose="02040503050406030204" pitchFamily="18" charset="0"/>
                        <a:cs typeface="Times New Roman"/>
                      </a:rPr>
                      <m:t>=</m:t>
                    </m:r>
                    <m:sSub>
                      <m:sSubPr>
                        <m:ctrlPr>
                          <a:rPr lang="en-US" b="0" i="1" spc="-10" dirty="0" smtClean="0">
                            <a:latin typeface="Cambria Math" panose="02040503050406030204" pitchFamily="18" charset="0"/>
                            <a:cs typeface="Times New Roman"/>
                          </a:rPr>
                        </m:ctrlPr>
                      </m:sSubPr>
                      <m:e>
                        <m:r>
                          <a:rPr lang="en-US" b="0" i="1" spc="-10" dirty="0" smtClean="0">
                            <a:latin typeface="Cambria Math" panose="02040503050406030204" pitchFamily="18" charset="0"/>
                            <a:cs typeface="Times New Roman"/>
                          </a:rPr>
                          <m:t>𝑎</m:t>
                        </m:r>
                      </m:e>
                      <m:sub>
                        <m:r>
                          <a:rPr lang="en-US" b="0" i="1" spc="-10" dirty="0" smtClean="0">
                            <a:latin typeface="Cambria Math" panose="02040503050406030204" pitchFamily="18" charset="0"/>
                            <a:cs typeface="Times New Roman"/>
                          </a:rPr>
                          <m:t>1</m:t>
                        </m:r>
                      </m:sub>
                    </m:sSub>
                  </m:oMath>
                </a14:m>
                <a:r>
                  <a:rPr lang="en-US" spc="-5" dirty="0">
                    <a:latin typeface="Times New Roman"/>
                    <a:cs typeface="Times New Roman"/>
                  </a:rPr>
                  <a:t>,</a:t>
                </a:r>
                <a:r>
                  <a:rPr lang="en-US" spc="9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9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a:t>
                </a:r>
                <a:r>
                  <a:rPr lang="en-US" spc="-5" dirty="0">
                    <a:latin typeface="Times New Roman"/>
                    <a:cs typeface="Times New Roman"/>
                  </a:rPr>
                  <a:t>t</a:t>
                </a:r>
                <a:endParaRPr lang="en-US" dirty="0">
                  <a:latin typeface="Times New Roman"/>
                  <a:cs typeface="Times New Roman"/>
                </a:endParaRPr>
              </a:p>
              <a:p>
                <a:pPr marL="0" marR="12700" indent="0">
                  <a:lnSpc>
                    <a:spcPct val="100000"/>
                  </a:lnSpc>
                  <a:buNone/>
                </a:pPr>
                <a:r>
                  <a:rPr lang="en-US" i="1" spc="-5" dirty="0">
                    <a:latin typeface="Times New Roman"/>
                    <a:cs typeface="Times New Roman"/>
                  </a:rPr>
                  <a:t>a</a:t>
                </a:r>
                <a:r>
                  <a:rPr lang="en-US" spc="-7" baseline="-25000" dirty="0">
                    <a:latin typeface="Times New Roman"/>
                    <a:cs typeface="Times New Roman"/>
                  </a:rPr>
                  <a:t>1</a:t>
                </a:r>
                <a:r>
                  <a:rPr lang="en-US" spc="-7"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1 to obtain a solution</a:t>
                </a:r>
                <a:r>
                  <a:rPr lang="en-US" spc="6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30" dirty="0">
                    <a:latin typeface="Lucida Sans Unicode"/>
                    <a:cs typeface="Lucida Sans Unicode"/>
                  </a:rPr>
                  <a:t> </a:t>
                </a:r>
                <a:r>
                  <a:rPr lang="en-US" i="1" spc="-10" dirty="0">
                    <a:latin typeface="Times New Roman"/>
                    <a:cs typeface="Times New Roman"/>
                  </a:rPr>
                  <a:t>F</a:t>
                </a:r>
                <a:r>
                  <a:rPr lang="en-US" i="1" spc="-160"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satisfying</a:t>
                </a:r>
                <a:r>
                  <a:rPr lang="en-US" spc="65" dirty="0">
                    <a:latin typeface="Times New Roman"/>
                    <a:cs typeface="Times New Roman"/>
                  </a:rPr>
                  <a:t> </a:t>
                </a:r>
                <a14:m>
                  <m:oMath xmlns:m="http://schemas.openxmlformats.org/officeDocument/2006/math">
                    <m:r>
                      <a:rPr lang="en-US" b="0" i="1" spc="-10" dirty="0" smtClean="0">
                        <a:latin typeface="Cambria Math" panose="02040503050406030204" pitchFamily="18" charset="0"/>
                        <a:cs typeface="Times New Roman"/>
                      </a:rPr>
                      <m:t>𝐹</m:t>
                    </m:r>
                    <m:r>
                      <a:rPr lang="en-US" b="0" i="1" spc="-10" dirty="0" smtClean="0">
                        <a:latin typeface="Cambria Math" panose="02040503050406030204" pitchFamily="18" charset="0"/>
                        <a:cs typeface="Times New Roman"/>
                      </a:rPr>
                      <m:t>′(0)</m:t>
                    </m:r>
                  </m:oMath>
                </a14:m>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 </a:t>
                </a:r>
              </a:p>
              <a:p>
                <a:pPr marL="0" marR="12700" indent="0">
                  <a:lnSpc>
                    <a:spcPct val="100000"/>
                  </a:lnSpc>
                  <a:buNone/>
                </a:pPr>
                <a:r>
                  <a:rPr lang="en-US" spc="-5" dirty="0">
                    <a:latin typeface="Times New Roman"/>
                    <a:cs typeface="Times New Roman"/>
                  </a:rPr>
                  <a:t>Every odd number </a:t>
                </a:r>
                <a:r>
                  <a:rPr lang="en-US" i="1" spc="-5" dirty="0">
                    <a:latin typeface="Times New Roman"/>
                    <a:cs typeface="Times New Roman"/>
                  </a:rPr>
                  <a:t>n</a:t>
                </a:r>
                <a:r>
                  <a:rPr lang="en-US" spc="-5" dirty="0">
                    <a:latin typeface="Times New Roman"/>
                    <a:cs typeface="Times New Roman"/>
                  </a:rPr>
                  <a:t> can be written as </a:t>
                </a:r>
                <a:r>
                  <a:rPr lang="en-US" i="1" spc="-5" dirty="0">
                    <a:latin typeface="Times New Roman"/>
                    <a:cs typeface="Times New Roman"/>
                  </a:rPr>
                  <a:t>n</a:t>
                </a:r>
                <a:r>
                  <a:rPr lang="en-US" i="1" spc="7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2</a:t>
                </a:r>
                <a:r>
                  <a:rPr lang="en-US" i="1" spc="-5" dirty="0">
                    <a:latin typeface="Times New Roman"/>
                    <a:cs typeface="Times New Roman"/>
                  </a:rPr>
                  <a:t>k</a:t>
                </a:r>
                <a:r>
                  <a:rPr lang="en-US" i="1" spc="3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 Therefore, </a:t>
                </a:r>
              </a:p>
              <a:p>
                <a:pPr marL="0" marR="12700" indent="0" algn="ctr">
                  <a:lnSpc>
                    <a:spcPct val="100000"/>
                  </a:lnSpc>
                  <a:buNone/>
                </a:pPr>
                <a:r>
                  <a:rPr lang="en-US" i="1" spc="30" dirty="0">
                    <a:latin typeface="Times New Roman"/>
                    <a:cs typeface="Times New Roman"/>
                  </a:rPr>
                  <a:t>n</a:t>
                </a:r>
                <a:r>
                  <a:rPr lang="en-US" baseline="29629" dirty="0">
                    <a:latin typeface="Times New Roman"/>
                    <a:cs typeface="Times New Roman"/>
                  </a:rPr>
                  <a:t>2</a:t>
                </a:r>
                <a:r>
                  <a:rPr lang="en-US" spc="120" baseline="29629"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1</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a:t>
                </a:r>
                <a:r>
                  <a:rPr lang="en-US" spc="-10" dirty="0">
                    <a:latin typeface="Times New Roman"/>
                    <a:cs typeface="Times New Roman"/>
                  </a:rPr>
                  <a:t>2</a:t>
                </a:r>
                <a:r>
                  <a:rPr lang="en-US" i="1" spc="-5" dirty="0">
                    <a:latin typeface="Times New Roman"/>
                    <a:cs typeface="Times New Roman"/>
                  </a:rPr>
                  <a:t>k</a:t>
                </a:r>
                <a:r>
                  <a:rPr lang="en-US" i="1" spc="3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spc="-7" baseline="29629" dirty="0">
                    <a:latin typeface="Times New Roman"/>
                    <a:cs typeface="Times New Roman"/>
                  </a:rPr>
                  <a:t>2</a:t>
                </a:r>
                <a:r>
                  <a:rPr lang="en-US" spc="120" baseline="29629"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1</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4</a:t>
                </a:r>
                <a:r>
                  <a:rPr lang="en-US" i="1" spc="50" dirty="0">
                    <a:latin typeface="Times New Roman"/>
                    <a:cs typeface="Times New Roman"/>
                  </a:rPr>
                  <a:t>k</a:t>
                </a:r>
                <a:r>
                  <a:rPr lang="en-US" baseline="29629" dirty="0">
                    <a:latin typeface="Times New Roman"/>
                    <a:cs typeface="Times New Roman"/>
                  </a:rPr>
                  <a:t>2</a:t>
                </a:r>
                <a:r>
                  <a:rPr lang="en-US" spc="120" baseline="29629"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4</a:t>
                </a:r>
                <a:r>
                  <a:rPr lang="en-US" i="1" spc="-5" dirty="0">
                    <a:latin typeface="Times New Roman"/>
                    <a:cs typeface="Times New Roman"/>
                  </a:rPr>
                  <a:t>k</a:t>
                </a:r>
                <a:r>
                  <a:rPr lang="en-US" i="1" spc="8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4</a:t>
                </a:r>
                <a:r>
                  <a:rPr lang="en-US" i="1" spc="50" dirty="0">
                    <a:latin typeface="Times New Roman"/>
                    <a:cs typeface="Times New Roman"/>
                  </a:rPr>
                  <a:t>k</a:t>
                </a:r>
                <a:r>
                  <a:rPr lang="en-US" spc="-5" dirty="0">
                    <a:latin typeface="Times New Roman"/>
                    <a:cs typeface="Times New Roman"/>
                  </a:rPr>
                  <a:t>(</a:t>
                </a:r>
                <a:r>
                  <a:rPr lang="en-US" i="1" spc="-5" dirty="0">
                    <a:latin typeface="Times New Roman"/>
                    <a:cs typeface="Times New Roman"/>
                  </a:rPr>
                  <a:t>k</a:t>
                </a:r>
                <a:r>
                  <a:rPr lang="en-US" i="1" spc="3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 </a:t>
                </a:r>
              </a:p>
              <a:p>
                <a:pPr marL="0" marR="12700" indent="0">
                  <a:lnSpc>
                    <a:spcPct val="100000"/>
                  </a:lnSpc>
                  <a:buNone/>
                </a:pPr>
                <a:r>
                  <a:rPr lang="en-US" spc="-10" dirty="0">
                    <a:latin typeface="Times New Roman"/>
                    <a:cs typeface="Times New Roman"/>
                  </a:rPr>
                  <a:t>This allows us to rewrite Eq. (9) in terms of </a:t>
                </a:r>
                <a:r>
                  <a:rPr lang="en-US" i="1" spc="-10" dirty="0">
                    <a:latin typeface="Times New Roman"/>
                    <a:cs typeface="Times New Roman"/>
                  </a:rPr>
                  <a:t>k</a:t>
                </a:r>
                <a:r>
                  <a:rPr lang="en-US" spc="-10" dirty="0">
                    <a:latin typeface="Times New Roman"/>
                    <a:cs typeface="Times New Roman"/>
                  </a:rPr>
                  <a:t> as </a:t>
                </a:r>
              </a:p>
              <a:p>
                <a:pPr marL="0" marR="1270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a:rPr>
                          </m:ctrlPr>
                        </m:sSubPr>
                        <m:e>
                          <m:r>
                            <a:rPr lang="en-US" b="0" i="1" smtClean="0">
                              <a:latin typeface="Cambria Math" panose="02040503050406030204" pitchFamily="18" charset="0"/>
                              <a:cs typeface="Times New Roman"/>
                            </a:rPr>
                            <m:t>𝑎</m:t>
                          </m:r>
                        </m:e>
                        <m:sub>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+1</m:t>
                          </m:r>
                        </m:sub>
                      </m:sSub>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sSub>
                            <m:sSubPr>
                              <m:ctrlPr>
                                <a:rPr lang="en-US" b="0" i="1" smtClean="0">
                                  <a:latin typeface="Cambria Math" panose="02040503050406030204" pitchFamily="18" charset="0"/>
                                  <a:cs typeface="Times New Roman"/>
                                </a:rPr>
                              </m:ctrlPr>
                            </m:sSubPr>
                            <m:e>
                              <m:r>
                                <a:rPr lang="en-US" b="0" i="1" smtClean="0">
                                  <a:latin typeface="Cambria Math" panose="02040503050406030204" pitchFamily="18" charset="0"/>
                                  <a:cs typeface="Times New Roman"/>
                                </a:rPr>
                                <m:t>𝑎</m:t>
                              </m:r>
                            </m:e>
                            <m:sub>
                              <m:r>
                                <a:rPr lang="en-US" b="0" i="1" smtClean="0">
                                  <a:latin typeface="Cambria Math" panose="02040503050406030204" pitchFamily="18" charset="0"/>
                                  <a:cs typeface="Times New Roman"/>
                                </a:rPr>
                                <m:t>2</m:t>
                              </m:r>
                              <m: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−1</m:t>
                              </m:r>
                            </m:sub>
                          </m:sSub>
                        </m:num>
                        <m:den>
                          <m:r>
                            <a:rPr lang="en-US" b="0" i="1" smtClean="0">
                              <a:latin typeface="Cambria Math" panose="02040503050406030204" pitchFamily="18" charset="0"/>
                              <a:cs typeface="Times New Roman"/>
                            </a:rPr>
                            <m:t>4</m:t>
                          </m:r>
                          <m:r>
                            <a:rPr lang="en-US" b="0" i="1" smtClean="0">
                              <a:latin typeface="Cambria Math" panose="02040503050406030204" pitchFamily="18" charset="0"/>
                              <a:cs typeface="Times New Roman"/>
                            </a:rPr>
                            <m:t>𝑘</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𝑘</m:t>
                              </m:r>
                              <m:r>
                                <a:rPr lang="en-US" b="0" i="1" smtClean="0">
                                  <a:latin typeface="Cambria Math" panose="02040503050406030204" pitchFamily="18" charset="0"/>
                                  <a:cs typeface="Times New Roman"/>
                                </a:rPr>
                                <m:t>+1</m:t>
                              </m:r>
                            </m:e>
                          </m:d>
                        </m:den>
                      </m:f>
                    </m:oMath>
                  </m:oMathPara>
                </a14:m>
                <a:endParaRPr lang="en-US" dirty="0">
                  <a:latin typeface="Times New Roman"/>
                  <a:cs typeface="Times New Roman"/>
                </a:endParaRPr>
              </a:p>
              <a:p>
                <a:pPr marL="0" marR="12700" indent="0">
                  <a:lnSpc>
                    <a:spcPct val="100000"/>
                  </a:lnSpc>
                  <a:buNone/>
                </a:pPr>
                <a:endParaRPr lang="en-US" sz="2400" dirty="0">
                  <a:latin typeface="Times New Roman"/>
                  <a:cs typeface="Times New Roman"/>
                </a:endParaRPr>
              </a:p>
              <a:p>
                <a:pPr marL="0" indent="0">
                  <a:lnSpc>
                    <a:spcPts val="1195"/>
                  </a:lnSpc>
                  <a:buNone/>
                </a:pP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395"/>
                </a:stretch>
              </a:blipFill>
            </p:spPr>
            <p:txBody>
              <a:bodyPr/>
              <a:lstStyle/>
              <a:p>
                <a:r>
                  <a:rPr lang="en-US">
                    <a:noFill/>
                  </a:rPr>
                  <a:t> </a:t>
                </a:r>
              </a:p>
            </p:txBody>
          </p:sp>
        </mc:Fallback>
      </mc:AlternateContent>
    </p:spTree>
    <p:extLst>
      <p:ext uri="{BB962C8B-B14F-4D97-AF65-F5344CB8AC3E}">
        <p14:creationId xmlns:p14="http://schemas.microsoft.com/office/powerpoint/2010/main" val="26648477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24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nSpc>
                    <a:spcPct val="100000"/>
                  </a:lnSpc>
                  <a:buNone/>
                </a:pPr>
                <a:r>
                  <a:rPr lang="en-US" spc="-5" dirty="0">
                    <a:latin typeface="Times New Roman"/>
                    <a:cs typeface="Times New Roman"/>
                  </a:rPr>
                  <a:t>Applying this recursion relation </a:t>
                </a:r>
                <a:r>
                  <a:rPr lang="en-US" i="1" spc="-5" dirty="0">
                    <a:latin typeface="Times New Roman"/>
                    <a:cs typeface="Times New Roman"/>
                  </a:rPr>
                  <a:t>k</a:t>
                </a:r>
                <a:r>
                  <a:rPr lang="en-US" i="1" spc="55" dirty="0">
                    <a:latin typeface="Times New Roman"/>
                    <a:cs typeface="Times New Roman"/>
                  </a:rPr>
                  <a:t> </a:t>
                </a:r>
                <a:r>
                  <a:rPr lang="en-US" spc="-5" dirty="0">
                    <a:latin typeface="Times New Roman"/>
                    <a:cs typeface="Times New Roman"/>
                  </a:rPr>
                  <a:t>times, </a:t>
                </a:r>
                <a:r>
                  <a:rPr lang="en-US" spc="-15" dirty="0">
                    <a:latin typeface="Times New Roman"/>
                    <a:cs typeface="Times New Roman"/>
                  </a:rPr>
                  <a:t>w</a:t>
                </a:r>
                <a:r>
                  <a:rPr lang="en-US" spc="-5" dirty="0">
                    <a:latin typeface="Times New Roman"/>
                    <a:cs typeface="Times New Roman"/>
                  </a:rPr>
                  <a:t>e obtain the closed formula</a:t>
                </a:r>
                <a:endParaRPr lang="en-US" dirty="0">
                  <a:latin typeface="Times New Roman"/>
                  <a:cs typeface="Times New Roman"/>
                </a:endParaRPr>
              </a:p>
              <a:p>
                <a:pPr marL="0" marR="12700" indent="0">
                  <a:lnSpc>
                    <a:spcPct val="100000"/>
                  </a:lnSpc>
                  <a:buNone/>
                </a:pPr>
                <a14:m>
                  <m:oMathPara xmlns:m="http://schemas.openxmlformats.org/officeDocument/2006/math">
                    <m:oMathParaPr>
                      <m:jc m:val="centerGroup"/>
                    </m:oMathParaPr>
                    <m:oMath xmlns:m="http://schemas.openxmlformats.org/officeDocument/2006/math">
                      <m:sSub>
                        <m:sSubPr>
                          <m:ctrlPr>
                            <a:rPr lang="en-US" i="1" spc="-10">
                              <a:latin typeface="Cambria Math" panose="02040503050406030204" pitchFamily="18" charset="0"/>
                              <a:cs typeface="Times New Roman"/>
                            </a:rPr>
                          </m:ctrlPr>
                        </m:sSubPr>
                        <m:e>
                          <m:r>
                            <a:rPr lang="en-US" i="1" spc="-10">
                              <a:latin typeface="Cambria Math" panose="02040503050406030204" pitchFamily="18" charset="0"/>
                              <a:cs typeface="Times New Roman"/>
                            </a:rPr>
                            <m:t>𝑎</m:t>
                          </m:r>
                        </m:e>
                        <m:sub>
                          <m:r>
                            <a:rPr lang="en-US" i="1" spc="-10">
                              <a:latin typeface="Cambria Math" panose="02040503050406030204" pitchFamily="18" charset="0"/>
                              <a:cs typeface="Times New Roman"/>
                            </a:rPr>
                            <m:t>2</m:t>
                          </m:r>
                          <m:r>
                            <a:rPr lang="en-US" i="1" spc="-10">
                              <a:latin typeface="Cambria Math" panose="02040503050406030204" pitchFamily="18" charset="0"/>
                              <a:cs typeface="Times New Roman"/>
                            </a:rPr>
                            <m:t>𝑘</m:t>
                          </m:r>
                          <m:r>
                            <a:rPr lang="en-US" i="1" spc="-10">
                              <a:latin typeface="Cambria Math" panose="02040503050406030204" pitchFamily="18" charset="0"/>
                              <a:cs typeface="Times New Roman"/>
                            </a:rPr>
                            <m:t>+1</m:t>
                          </m:r>
                        </m:sub>
                      </m:sSub>
                      <m:r>
                        <a:rPr lang="en-US" i="1" spc="-10">
                          <a:latin typeface="Cambria Math" panose="02040503050406030204" pitchFamily="18" charset="0"/>
                          <a:cs typeface="Times New Roman"/>
                        </a:rPr>
                        <m:t>=</m:t>
                      </m:r>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(−1)</m:t>
                          </m:r>
                        </m:e>
                        <m:sup>
                          <m:r>
                            <a:rPr lang="en-US" i="1" spc="-10">
                              <a:latin typeface="Cambria Math" panose="02040503050406030204" pitchFamily="18" charset="0"/>
                              <a:cs typeface="Times New Roman"/>
                            </a:rPr>
                            <m:t>𝑘</m:t>
                          </m:r>
                        </m:sup>
                      </m:sSup>
                      <m:f>
                        <m:fPr>
                          <m:ctrlPr>
                            <a:rPr lang="en-US" i="1" spc="-10">
                              <a:latin typeface="Cambria Math" panose="02040503050406030204" pitchFamily="18" charset="0"/>
                              <a:cs typeface="Times New Roman"/>
                            </a:rPr>
                          </m:ctrlPr>
                        </m:fPr>
                        <m:num>
                          <m:r>
                            <a:rPr lang="en-US" i="1" spc="-10">
                              <a:latin typeface="Cambria Math" panose="02040503050406030204" pitchFamily="18" charset="0"/>
                              <a:cs typeface="Times New Roman"/>
                            </a:rPr>
                            <m:t>1</m:t>
                          </m:r>
                        </m:num>
                        <m:den>
                          <m:r>
                            <a:rPr lang="en-US" i="1" spc="-10">
                              <a:latin typeface="Cambria Math" panose="02040503050406030204" pitchFamily="18" charset="0"/>
                              <a:cs typeface="Times New Roman"/>
                            </a:rPr>
                            <m:t>4</m:t>
                          </m:r>
                          <m:r>
                            <a:rPr lang="en-US" i="1" spc="-10">
                              <a:latin typeface="Cambria Math" panose="02040503050406030204" pitchFamily="18" charset="0"/>
                              <a:cs typeface="Times New Roman"/>
                            </a:rPr>
                            <m:t>𝑘</m:t>
                          </m:r>
                          <m:d>
                            <m:dPr>
                              <m:ctrlPr>
                                <a:rPr lang="en-US" i="1" spc="-10">
                                  <a:latin typeface="Cambria Math" panose="02040503050406030204" pitchFamily="18" charset="0"/>
                                  <a:cs typeface="Times New Roman"/>
                                </a:rPr>
                              </m:ctrlPr>
                            </m:dPr>
                            <m:e>
                              <m:r>
                                <a:rPr lang="en-US" i="1" spc="-10">
                                  <a:latin typeface="Cambria Math" panose="02040503050406030204" pitchFamily="18" charset="0"/>
                                  <a:cs typeface="Times New Roman"/>
                                </a:rPr>
                                <m:t>𝑘</m:t>
                              </m:r>
                              <m:r>
                                <a:rPr lang="en-US" i="1" spc="-10">
                                  <a:latin typeface="Cambria Math" panose="02040503050406030204" pitchFamily="18" charset="0"/>
                                  <a:cs typeface="Times New Roman"/>
                                </a:rPr>
                                <m:t>+1</m:t>
                              </m:r>
                            </m:e>
                          </m:d>
                          <m:r>
                            <a:rPr lang="en-US" i="1" spc="-10">
                              <a:latin typeface="Cambria Math" panose="02040503050406030204" pitchFamily="18" charset="0"/>
                              <a:cs typeface="Times New Roman"/>
                            </a:rPr>
                            <m:t>4</m:t>
                          </m:r>
                          <m:r>
                            <a:rPr lang="en-US" i="1" spc="-10">
                              <a:latin typeface="Cambria Math" panose="02040503050406030204" pitchFamily="18" charset="0"/>
                              <a:cs typeface="Times New Roman"/>
                            </a:rPr>
                            <m:t>𝑘</m:t>
                          </m:r>
                        </m:den>
                      </m:f>
                      <m:f>
                        <m:fPr>
                          <m:ctrlPr>
                            <a:rPr lang="en-US" i="1" spc="-10">
                              <a:latin typeface="Cambria Math" panose="02040503050406030204" pitchFamily="18" charset="0"/>
                              <a:cs typeface="Times New Roman"/>
                            </a:rPr>
                          </m:ctrlPr>
                        </m:fPr>
                        <m:num>
                          <m:r>
                            <a:rPr lang="en-US" i="1" spc="-10">
                              <a:latin typeface="Cambria Math" panose="02040503050406030204" pitchFamily="18" charset="0"/>
                              <a:cs typeface="Times New Roman"/>
                            </a:rPr>
                            <m:t>1</m:t>
                          </m:r>
                        </m:num>
                        <m:den>
                          <m:r>
                            <a:rPr lang="en-US" i="1" spc="-10">
                              <a:latin typeface="Cambria Math" panose="02040503050406030204" pitchFamily="18" charset="0"/>
                              <a:cs typeface="Times New Roman"/>
                            </a:rPr>
                            <m:t>(</m:t>
                          </m:r>
                          <m:r>
                            <a:rPr lang="en-US" i="1" spc="-10">
                              <a:latin typeface="Cambria Math" panose="02040503050406030204" pitchFamily="18" charset="0"/>
                              <a:cs typeface="Times New Roman"/>
                            </a:rPr>
                            <m:t>𝑘</m:t>
                          </m:r>
                          <m:r>
                            <a:rPr lang="en-US" i="1" spc="-10">
                              <a:latin typeface="Cambria Math" panose="02040503050406030204" pitchFamily="18" charset="0"/>
                              <a:cs typeface="Times New Roman"/>
                            </a:rPr>
                            <m:t>−1)</m:t>
                          </m:r>
                        </m:den>
                      </m:f>
                      <m:r>
                        <a:rPr lang="en-US" i="1" spc="-10">
                          <a:latin typeface="Cambria Math" panose="02040503050406030204" pitchFamily="18" charset="0"/>
                          <a:ea typeface="Cambria Math" panose="02040503050406030204" pitchFamily="18" charset="0"/>
                          <a:cs typeface="Times New Roman"/>
                        </a:rPr>
                        <m:t>⋯</m:t>
                      </m:r>
                      <m:f>
                        <m:fPr>
                          <m:ctrlPr>
                            <a:rPr lang="en-US" i="1" spc="-10">
                              <a:latin typeface="Cambria Math" panose="02040503050406030204" pitchFamily="18" charset="0"/>
                              <a:ea typeface="Cambria Math" panose="02040503050406030204" pitchFamily="18" charset="0"/>
                              <a:cs typeface="Times New Roman"/>
                            </a:rPr>
                          </m:ctrlPr>
                        </m:fPr>
                        <m:num>
                          <m:r>
                            <a:rPr lang="en-US" i="1" spc="-10">
                              <a:latin typeface="Cambria Math" panose="02040503050406030204" pitchFamily="18" charset="0"/>
                              <a:ea typeface="Cambria Math" panose="02040503050406030204" pitchFamily="18" charset="0"/>
                              <a:cs typeface="Times New Roman"/>
                            </a:rPr>
                            <m:t>1</m:t>
                          </m:r>
                        </m:num>
                        <m:den>
                          <m:r>
                            <a:rPr lang="en-US" i="1" spc="-10">
                              <a:latin typeface="Cambria Math" panose="02040503050406030204" pitchFamily="18" charset="0"/>
                              <a:ea typeface="Cambria Math" panose="02040503050406030204" pitchFamily="18" charset="0"/>
                              <a:cs typeface="Times New Roman"/>
                            </a:rPr>
                            <m:t>4∙1∙2</m:t>
                          </m:r>
                        </m:den>
                      </m:f>
                      <m:r>
                        <a:rPr lang="en-US" i="1" spc="-10">
                          <a:latin typeface="Cambria Math" panose="02040503050406030204" pitchFamily="18" charset="0"/>
                          <a:ea typeface="Cambria Math" panose="02040503050406030204" pitchFamily="18" charset="0"/>
                          <a:cs typeface="Times New Roman"/>
                        </a:rPr>
                        <m:t>=</m:t>
                      </m:r>
                      <m:sSup>
                        <m:sSupPr>
                          <m:ctrlPr>
                            <a:rPr lang="en-US" i="1" spc="-10">
                              <a:latin typeface="Cambria Math" panose="02040503050406030204" pitchFamily="18" charset="0"/>
                              <a:ea typeface="Cambria Math" panose="02040503050406030204" pitchFamily="18" charset="0"/>
                              <a:cs typeface="Times New Roman"/>
                            </a:rPr>
                          </m:ctrlPr>
                        </m:sSupPr>
                        <m:e>
                          <m:r>
                            <a:rPr lang="en-US" i="1" spc="-10">
                              <a:latin typeface="Cambria Math" panose="02040503050406030204" pitchFamily="18" charset="0"/>
                              <a:ea typeface="Cambria Math" panose="02040503050406030204" pitchFamily="18" charset="0"/>
                              <a:cs typeface="Times New Roman"/>
                            </a:rPr>
                            <m:t>(−1)</m:t>
                          </m:r>
                        </m:e>
                        <m:sup>
                          <m:r>
                            <a:rPr lang="en-US" i="1" spc="-10">
                              <a:latin typeface="Cambria Math" panose="02040503050406030204" pitchFamily="18" charset="0"/>
                              <a:ea typeface="Cambria Math" panose="02040503050406030204" pitchFamily="18" charset="0"/>
                              <a:cs typeface="Times New Roman"/>
                            </a:rPr>
                            <m:t>𝑘</m:t>
                          </m:r>
                        </m:sup>
                      </m:sSup>
                      <m:f>
                        <m:fPr>
                          <m:ctrlPr>
                            <a:rPr lang="en-US" i="1" spc="-10">
                              <a:latin typeface="Cambria Math" panose="02040503050406030204" pitchFamily="18" charset="0"/>
                              <a:ea typeface="Cambria Math" panose="02040503050406030204" pitchFamily="18" charset="0"/>
                              <a:cs typeface="Times New Roman"/>
                            </a:rPr>
                          </m:ctrlPr>
                        </m:fPr>
                        <m:num>
                          <m:r>
                            <a:rPr lang="en-US" i="1" spc="-10">
                              <a:latin typeface="Cambria Math" panose="02040503050406030204" pitchFamily="18" charset="0"/>
                              <a:ea typeface="Cambria Math" panose="02040503050406030204" pitchFamily="18" charset="0"/>
                              <a:cs typeface="Times New Roman"/>
                            </a:rPr>
                            <m:t>1</m:t>
                          </m:r>
                        </m:num>
                        <m:den>
                          <m:sSup>
                            <m:sSupPr>
                              <m:ctrlPr>
                                <a:rPr lang="en-US" i="1" spc="-10">
                                  <a:latin typeface="Cambria Math" panose="02040503050406030204" pitchFamily="18" charset="0"/>
                                  <a:ea typeface="Cambria Math" panose="02040503050406030204" pitchFamily="18" charset="0"/>
                                  <a:cs typeface="Times New Roman"/>
                                </a:rPr>
                              </m:ctrlPr>
                            </m:sSupPr>
                            <m:e>
                              <m:r>
                                <a:rPr lang="en-US" i="1" spc="-10">
                                  <a:latin typeface="Cambria Math" panose="02040503050406030204" pitchFamily="18" charset="0"/>
                                  <a:ea typeface="Cambria Math" panose="02040503050406030204" pitchFamily="18" charset="0"/>
                                  <a:cs typeface="Times New Roman"/>
                                </a:rPr>
                                <m:t>4</m:t>
                              </m:r>
                            </m:e>
                            <m:sup>
                              <m:r>
                                <a:rPr lang="en-US" i="1" spc="-10">
                                  <a:latin typeface="Cambria Math" panose="02040503050406030204" pitchFamily="18" charset="0"/>
                                  <a:ea typeface="Cambria Math" panose="02040503050406030204" pitchFamily="18" charset="0"/>
                                  <a:cs typeface="Times New Roman"/>
                                </a:rPr>
                                <m:t>𝑘</m:t>
                              </m:r>
                            </m:sup>
                          </m:sSup>
                          <m:r>
                            <a:rPr lang="en-US" i="1" spc="-10">
                              <a:latin typeface="Cambria Math" panose="02040503050406030204" pitchFamily="18" charset="0"/>
                              <a:ea typeface="Cambria Math" panose="02040503050406030204" pitchFamily="18" charset="0"/>
                              <a:cs typeface="Times New Roman"/>
                            </a:rPr>
                            <m:t>𝑘</m:t>
                          </m:r>
                          <m:r>
                            <a:rPr lang="en-US" i="1" spc="-10">
                              <a:latin typeface="Cambria Math" panose="02040503050406030204" pitchFamily="18" charset="0"/>
                              <a:ea typeface="Cambria Math" panose="02040503050406030204" pitchFamily="18" charset="0"/>
                              <a:cs typeface="Times New Roman"/>
                            </a:rPr>
                            <m:t>!</m:t>
                          </m:r>
                          <m:d>
                            <m:dPr>
                              <m:ctrlPr>
                                <a:rPr lang="en-US" i="1" spc="-10">
                                  <a:latin typeface="Cambria Math" panose="02040503050406030204" pitchFamily="18" charset="0"/>
                                  <a:ea typeface="Cambria Math" panose="02040503050406030204" pitchFamily="18" charset="0"/>
                                  <a:cs typeface="Times New Roman"/>
                                </a:rPr>
                              </m:ctrlPr>
                            </m:dPr>
                            <m:e>
                              <m:r>
                                <a:rPr lang="en-US" i="1" spc="-10">
                                  <a:latin typeface="Cambria Math" panose="02040503050406030204" pitchFamily="18" charset="0"/>
                                  <a:ea typeface="Cambria Math" panose="02040503050406030204" pitchFamily="18" charset="0"/>
                                  <a:cs typeface="Times New Roman"/>
                                </a:rPr>
                                <m:t>𝑘</m:t>
                              </m:r>
                              <m:r>
                                <a:rPr lang="en-US" i="1" spc="-10">
                                  <a:latin typeface="Cambria Math" panose="02040503050406030204" pitchFamily="18" charset="0"/>
                                  <a:ea typeface="Cambria Math" panose="02040503050406030204" pitchFamily="18" charset="0"/>
                                  <a:cs typeface="Times New Roman"/>
                                </a:rPr>
                                <m:t>+1</m:t>
                              </m:r>
                            </m:e>
                          </m:d>
                          <m:r>
                            <a:rPr lang="en-US" i="1" spc="-10">
                              <a:latin typeface="Cambria Math" panose="02040503050406030204" pitchFamily="18" charset="0"/>
                              <a:ea typeface="Cambria Math" panose="02040503050406030204" pitchFamily="18" charset="0"/>
                              <a:cs typeface="Times New Roman"/>
                            </a:rPr>
                            <m:t>!</m:t>
                          </m:r>
                        </m:den>
                      </m:f>
                    </m:oMath>
                  </m:oMathPara>
                </a14:m>
                <a:endParaRPr lang="en-US" spc="-10" dirty="0">
                  <a:latin typeface="Times New Roman"/>
                  <a:cs typeface="Times New Roman"/>
                </a:endParaRPr>
              </a:p>
              <a:p>
                <a:pPr marL="0" marR="5080" indent="0">
                  <a:lnSpc>
                    <a:spcPct val="100000"/>
                  </a:lnSpc>
                  <a:buNone/>
                </a:pPr>
                <a:r>
                  <a:rPr lang="en-US" spc="-10" dirty="0">
                    <a:solidFill>
                      <a:schemeClr val="tx1"/>
                    </a:solidFill>
                  </a:rPr>
                  <a:t>Thus</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obtai</a:t>
                </a:r>
                <a:r>
                  <a:rPr lang="en-US" spc="-5" dirty="0">
                    <a:solidFill>
                      <a:schemeClr val="tx1"/>
                    </a:solidFill>
                  </a:rPr>
                  <a:t>n a </a:t>
                </a:r>
                <a:r>
                  <a:rPr lang="en-US" spc="-15" dirty="0">
                    <a:solidFill>
                      <a:schemeClr val="tx1"/>
                    </a:solidFill>
                  </a:rPr>
                  <a:t>powe</a:t>
                </a:r>
                <a:r>
                  <a:rPr lang="en-US" spc="-5" dirty="0">
                    <a:solidFill>
                      <a:schemeClr val="tx1"/>
                    </a:solidFill>
                  </a:rPr>
                  <a:t>r </a:t>
                </a:r>
                <a:r>
                  <a:rPr lang="en-US" spc="-10" dirty="0">
                    <a:solidFill>
                      <a:schemeClr val="tx1"/>
                    </a:solidFill>
                  </a:rPr>
                  <a:t>serie</a:t>
                </a:r>
                <a:r>
                  <a:rPr lang="en-US" spc="-5" dirty="0">
                    <a:solidFill>
                      <a:schemeClr val="tx1"/>
                    </a:solidFill>
                  </a:rPr>
                  <a:t>s </a:t>
                </a:r>
                <a:r>
                  <a:rPr lang="en-US" spc="-10" dirty="0">
                    <a:solidFill>
                      <a:schemeClr val="tx1"/>
                    </a:solidFill>
                  </a:rPr>
                  <a:t>representatio</a:t>
                </a:r>
                <a:r>
                  <a:rPr lang="en-US" spc="-5" dirty="0">
                    <a:solidFill>
                      <a:schemeClr val="tx1"/>
                    </a:solidFill>
                  </a:rPr>
                  <a:t>n </a:t>
                </a:r>
                <a:r>
                  <a:rPr lang="en-US" spc="-10" dirty="0">
                    <a:solidFill>
                      <a:schemeClr val="tx1"/>
                    </a:solidFill>
                  </a:rPr>
                  <a:t>o</a:t>
                </a:r>
                <a:r>
                  <a:rPr lang="en-US" spc="-5" dirty="0">
                    <a:solidFill>
                      <a:schemeClr val="tx1"/>
                    </a:solidFill>
                  </a:rPr>
                  <a:t>f </a:t>
                </a:r>
                <a:r>
                  <a:rPr lang="en-US" spc="-10" dirty="0">
                    <a:solidFill>
                      <a:schemeClr val="tx1"/>
                    </a:solidFill>
                  </a:rPr>
                  <a:t>ou</a:t>
                </a:r>
                <a:r>
                  <a:rPr lang="en-US" spc="-5" dirty="0">
                    <a:solidFill>
                      <a:schemeClr val="tx1"/>
                    </a:solidFill>
                  </a:rPr>
                  <a:t>r </a:t>
                </a:r>
                <a:r>
                  <a:rPr lang="en-US" spc="-10" dirty="0">
                    <a:solidFill>
                      <a:schemeClr val="tx1"/>
                    </a:solidFill>
                  </a:rPr>
                  <a:t>solution:</a:t>
                </a:r>
              </a:p>
              <a:p>
                <a:pPr marL="0" marR="508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𝐹</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𝑘</m:t>
                          </m:r>
                          <m: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m:t>
                          </m:r>
                        </m:sup>
                        <m:e>
                          <m:sSup>
                            <m:sSupPr>
                              <m:ctrlPr>
                                <a:rPr lang="en-US" i="1" spc="-10">
                                  <a:solidFill>
                                    <a:schemeClr val="tx1"/>
                                  </a:solidFill>
                                  <a:latin typeface="Cambria Math" panose="02040503050406030204" pitchFamily="18" charset="0"/>
                                  <a:ea typeface="Cambria Math" panose="02040503050406030204" pitchFamily="18" charset="0"/>
                                  <a:cs typeface="Times New Roman"/>
                                </a:rPr>
                              </m:ctrlPr>
                            </m:sSupPr>
                            <m:e>
                              <m:r>
                                <a:rPr lang="en-US" i="1" spc="-10">
                                  <a:solidFill>
                                    <a:schemeClr val="tx1"/>
                                  </a:solidFill>
                                  <a:latin typeface="Cambria Math" panose="02040503050406030204" pitchFamily="18" charset="0"/>
                                  <a:ea typeface="Cambria Math" panose="02040503050406030204" pitchFamily="18" charset="0"/>
                                  <a:cs typeface="Times New Roman"/>
                                </a:rPr>
                                <m:t>(−1)</m:t>
                              </m:r>
                            </m:e>
                            <m:sup>
                              <m:r>
                                <a:rPr lang="en-US" i="1" spc="-10">
                                  <a:solidFill>
                                    <a:schemeClr val="tx1"/>
                                  </a:solidFill>
                                  <a:latin typeface="Cambria Math" panose="02040503050406030204" pitchFamily="18" charset="0"/>
                                  <a:ea typeface="Cambria Math" panose="02040503050406030204" pitchFamily="18" charset="0"/>
                                  <a:cs typeface="Times New Roman"/>
                                </a:rPr>
                                <m:t>𝑘</m:t>
                              </m:r>
                            </m:sup>
                          </m:sSup>
                          <m:f>
                            <m:fPr>
                              <m:ctrlPr>
                                <a:rPr lang="en-US" i="1" spc="-10">
                                  <a:solidFill>
                                    <a:schemeClr val="tx1"/>
                                  </a:solidFill>
                                  <a:latin typeface="Cambria Math" panose="02040503050406030204" pitchFamily="18" charset="0"/>
                                  <a:ea typeface="Cambria Math" panose="02040503050406030204" pitchFamily="18" charset="0"/>
                                  <a:cs typeface="Times New Roman"/>
                                </a:rPr>
                              </m:ctrlPr>
                            </m:fPr>
                            <m:num>
                              <m:r>
                                <a:rPr lang="en-US" i="1" spc="-10">
                                  <a:solidFill>
                                    <a:schemeClr val="tx1"/>
                                  </a:solidFill>
                                  <a:latin typeface="Cambria Math" panose="02040503050406030204" pitchFamily="18" charset="0"/>
                                  <a:ea typeface="Cambria Math" panose="02040503050406030204" pitchFamily="18" charset="0"/>
                                  <a:cs typeface="Times New Roman"/>
                                </a:rPr>
                                <m:t>1</m:t>
                              </m:r>
                            </m:num>
                            <m:den>
                              <m:sSup>
                                <m:sSupPr>
                                  <m:ctrlPr>
                                    <a:rPr lang="en-US" i="1" spc="-10">
                                      <a:solidFill>
                                        <a:schemeClr val="tx1"/>
                                      </a:solidFill>
                                      <a:latin typeface="Cambria Math" panose="02040503050406030204" pitchFamily="18" charset="0"/>
                                      <a:ea typeface="Cambria Math" panose="02040503050406030204" pitchFamily="18" charset="0"/>
                                      <a:cs typeface="Times New Roman"/>
                                    </a:rPr>
                                  </m:ctrlPr>
                                </m:sSupPr>
                                <m:e>
                                  <m:r>
                                    <a:rPr lang="en-US" i="1" spc="-10">
                                      <a:solidFill>
                                        <a:schemeClr val="tx1"/>
                                      </a:solidFill>
                                      <a:latin typeface="Cambria Math" panose="02040503050406030204" pitchFamily="18" charset="0"/>
                                      <a:ea typeface="Cambria Math" panose="02040503050406030204" pitchFamily="18" charset="0"/>
                                      <a:cs typeface="Times New Roman"/>
                                    </a:rPr>
                                    <m:t>4</m:t>
                                  </m:r>
                                </m:e>
                                <m:sup>
                                  <m:r>
                                    <a:rPr lang="en-US" i="1" spc="-10">
                                      <a:solidFill>
                                        <a:schemeClr val="tx1"/>
                                      </a:solidFill>
                                      <a:latin typeface="Cambria Math" panose="02040503050406030204" pitchFamily="18" charset="0"/>
                                      <a:ea typeface="Cambria Math" panose="02040503050406030204" pitchFamily="18" charset="0"/>
                                      <a:cs typeface="Times New Roman"/>
                                    </a:rPr>
                                    <m:t>𝑘</m:t>
                                  </m:r>
                                </m:sup>
                              </m:sSup>
                              <m:r>
                                <a:rPr lang="en-US" i="1" spc="-10">
                                  <a:solidFill>
                                    <a:schemeClr val="tx1"/>
                                  </a:solidFill>
                                  <a:latin typeface="Cambria Math" panose="02040503050406030204" pitchFamily="18" charset="0"/>
                                  <a:ea typeface="Cambria Math" panose="02040503050406030204" pitchFamily="18" charset="0"/>
                                  <a:cs typeface="Times New Roman"/>
                                </a:rPr>
                                <m:t>𝑘</m:t>
                              </m:r>
                              <m:r>
                                <a:rPr lang="en-US" i="1" spc="-10">
                                  <a:solidFill>
                                    <a:schemeClr val="tx1"/>
                                  </a:solidFill>
                                  <a:latin typeface="Cambria Math" panose="02040503050406030204" pitchFamily="18" charset="0"/>
                                  <a:ea typeface="Cambria Math" panose="02040503050406030204" pitchFamily="18" charset="0"/>
                                  <a:cs typeface="Times New Roman"/>
                                </a:rPr>
                                <m:t>!</m:t>
                              </m:r>
                              <m:d>
                                <m:dPr>
                                  <m:ctrlPr>
                                    <a:rPr lang="en-US" i="1" spc="-10">
                                      <a:solidFill>
                                        <a:schemeClr val="tx1"/>
                                      </a:solidFill>
                                      <a:latin typeface="Cambria Math" panose="02040503050406030204" pitchFamily="18" charset="0"/>
                                      <a:ea typeface="Cambria Math" panose="02040503050406030204" pitchFamily="18" charset="0"/>
                                      <a:cs typeface="Times New Roman"/>
                                    </a:rPr>
                                  </m:ctrlPr>
                                </m:dPr>
                                <m:e>
                                  <m:r>
                                    <a:rPr lang="en-US" i="1" spc="-10">
                                      <a:solidFill>
                                        <a:schemeClr val="tx1"/>
                                      </a:solidFill>
                                      <a:latin typeface="Cambria Math" panose="02040503050406030204" pitchFamily="18" charset="0"/>
                                      <a:ea typeface="Cambria Math" panose="02040503050406030204" pitchFamily="18" charset="0"/>
                                      <a:cs typeface="Times New Roman"/>
                                    </a:rPr>
                                    <m:t>𝑘</m:t>
                                  </m:r>
                                  <m:r>
                                    <a:rPr lang="en-US" i="1" spc="-10">
                                      <a:solidFill>
                                        <a:schemeClr val="tx1"/>
                                      </a:solidFill>
                                      <a:latin typeface="Cambria Math" panose="02040503050406030204" pitchFamily="18" charset="0"/>
                                      <a:ea typeface="Cambria Math" panose="02040503050406030204" pitchFamily="18" charset="0"/>
                                      <a:cs typeface="Times New Roman"/>
                                    </a:rPr>
                                    <m:t>+1</m:t>
                                  </m:r>
                                </m:e>
                              </m:d>
                              <m:r>
                                <a:rPr lang="en-US" i="1" spc="-10">
                                  <a:solidFill>
                                    <a:schemeClr val="tx1"/>
                                  </a:solidFill>
                                  <a:latin typeface="Cambria Math" panose="02040503050406030204" pitchFamily="18" charset="0"/>
                                  <a:ea typeface="Cambria Math" panose="02040503050406030204" pitchFamily="18" charset="0"/>
                                  <a:cs typeface="Times New Roman"/>
                                </a:rPr>
                                <m:t>!</m:t>
                              </m:r>
                            </m:den>
                          </m:f>
                          <m:sSup>
                            <m:sSupPr>
                              <m:ctrlPr>
                                <a:rPr lang="en-US" i="1" spc="-1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ea typeface="Cambria Math" panose="02040503050406030204" pitchFamily="18" charset="0"/>
                                  <a:cs typeface="Times New Roman"/>
                                </a:rPr>
                                <m:t>2</m:t>
                              </m:r>
                              <m:r>
                                <a:rPr lang="en-US" b="0" i="1" spc="-10" smtClean="0">
                                  <a:solidFill>
                                    <a:schemeClr val="tx1"/>
                                  </a:solidFill>
                                  <a:latin typeface="Cambria Math" panose="02040503050406030204" pitchFamily="18" charset="0"/>
                                  <a:ea typeface="Cambria Math" panose="02040503050406030204" pitchFamily="18" charset="0"/>
                                  <a:cs typeface="Times New Roman"/>
                                </a:rPr>
                                <m:t>𝑘</m:t>
                              </m:r>
                              <m:r>
                                <a:rPr lang="en-US" b="0" i="1" spc="-10" smtClean="0">
                                  <a:solidFill>
                                    <a:schemeClr val="tx1"/>
                                  </a:solidFill>
                                  <a:latin typeface="Cambria Math" panose="02040503050406030204" pitchFamily="18" charset="0"/>
                                  <a:ea typeface="Cambria Math" panose="02040503050406030204" pitchFamily="18" charset="0"/>
                                  <a:cs typeface="Times New Roman"/>
                                </a:rPr>
                                <m:t>+1</m:t>
                              </m:r>
                            </m:sup>
                          </m:sSup>
                        </m:e>
                      </m:nary>
                    </m:oMath>
                  </m:oMathPara>
                </a14:m>
                <a:endParaRPr lang="en-US" dirty="0">
                  <a:solidFill>
                    <a:schemeClr val="tx1"/>
                  </a:solidFill>
                </a:endParaRPr>
              </a:p>
              <a:p>
                <a:pPr marL="0" marR="5080" indent="0">
                  <a:lnSpc>
                    <a:spcPct val="100000"/>
                  </a:lnSpc>
                  <a:buNone/>
                </a:pPr>
                <a:r>
                  <a:rPr lang="en-US" spc="-10" dirty="0">
                    <a:solidFill>
                      <a:schemeClr val="tx1"/>
                    </a:solidFill>
                  </a:rPr>
                  <a:t>A</a:t>
                </a:r>
                <a:r>
                  <a:rPr lang="en-US" spc="95" dirty="0">
                    <a:solidFill>
                      <a:schemeClr val="tx1"/>
                    </a:solidFill>
                  </a:rPr>
                  <a:t> </a:t>
                </a:r>
                <a:r>
                  <a:rPr lang="en-US" spc="-5" dirty="0">
                    <a:solidFill>
                      <a:schemeClr val="tx1"/>
                    </a:solidFill>
                  </a:rPr>
                  <a:t>straightforward</a:t>
                </a:r>
                <a:r>
                  <a:rPr lang="en-US" spc="95" dirty="0">
                    <a:solidFill>
                      <a:schemeClr val="tx1"/>
                    </a:solidFill>
                  </a:rPr>
                  <a:t> </a:t>
                </a:r>
                <a:r>
                  <a:rPr lang="en-US" spc="-5" dirty="0">
                    <a:solidFill>
                      <a:schemeClr val="tx1"/>
                    </a:solidFill>
                  </a:rPr>
                  <a:t>application</a:t>
                </a:r>
                <a:r>
                  <a:rPr lang="en-US" spc="100" dirty="0">
                    <a:solidFill>
                      <a:schemeClr val="tx1"/>
                    </a:solidFill>
                  </a:rPr>
                  <a:t> </a:t>
                </a:r>
                <a:r>
                  <a:rPr lang="en-US" spc="-10" dirty="0">
                    <a:solidFill>
                      <a:schemeClr val="tx1"/>
                    </a:solidFill>
                  </a:rPr>
                  <a:t>o</a:t>
                </a:r>
                <a:r>
                  <a:rPr lang="en-US" spc="-5" dirty="0">
                    <a:solidFill>
                      <a:schemeClr val="tx1"/>
                    </a:solidFill>
                  </a:rPr>
                  <a:t>f</a:t>
                </a:r>
                <a:r>
                  <a:rPr lang="en-US" spc="100" dirty="0">
                    <a:solidFill>
                      <a:schemeClr val="tx1"/>
                    </a:solidFill>
                  </a:rPr>
                  <a:t> </a:t>
                </a:r>
                <a:r>
                  <a:rPr lang="en-US" spc="-5" dirty="0">
                    <a:solidFill>
                      <a:schemeClr val="tx1"/>
                    </a:solidFill>
                  </a:rPr>
                  <a:t>the</a:t>
                </a:r>
                <a:r>
                  <a:rPr lang="en-US" spc="95" dirty="0">
                    <a:solidFill>
                      <a:schemeClr val="tx1"/>
                    </a:solidFill>
                  </a:rPr>
                  <a:t> </a:t>
                </a:r>
                <a:r>
                  <a:rPr lang="en-US" spc="-5" dirty="0">
                    <a:solidFill>
                      <a:schemeClr val="tx1"/>
                    </a:solidFill>
                  </a:rPr>
                  <a:t>Ratio</a:t>
                </a:r>
                <a:r>
                  <a:rPr lang="en-US" spc="95" dirty="0">
                    <a:solidFill>
                      <a:schemeClr val="tx1"/>
                    </a:solidFill>
                  </a:rPr>
                  <a:t> </a:t>
                </a:r>
                <a:r>
                  <a:rPr lang="en-US" spc="-5" dirty="0">
                    <a:solidFill>
                      <a:schemeClr val="tx1"/>
                    </a:solidFill>
                  </a:rPr>
                  <a:t>Test</a:t>
                </a:r>
                <a:r>
                  <a:rPr lang="en-US" spc="95" dirty="0">
                    <a:solidFill>
                      <a:schemeClr val="tx1"/>
                    </a:solidFill>
                  </a:rPr>
                  <a:t> </a:t>
                </a:r>
                <a:r>
                  <a:rPr lang="en-US" spc="-5" dirty="0">
                    <a:solidFill>
                      <a:schemeClr val="tx1"/>
                    </a:solidFill>
                  </a:rPr>
                  <a:t>shows</a:t>
                </a:r>
                <a:r>
                  <a:rPr lang="en-US" spc="100" dirty="0">
                    <a:solidFill>
                      <a:schemeClr val="tx1"/>
                    </a:solidFill>
                  </a:rPr>
                  <a:t> </a:t>
                </a:r>
                <a:r>
                  <a:rPr lang="en-US" spc="-5" dirty="0">
                    <a:solidFill>
                      <a:schemeClr val="tx1"/>
                    </a:solidFill>
                  </a:rPr>
                  <a:t>that </a:t>
                </a:r>
                <a:r>
                  <a:rPr lang="en-US" i="1" spc="-10" dirty="0">
                    <a:solidFill>
                      <a:schemeClr val="tx1"/>
                    </a:solidFill>
                  </a:rPr>
                  <a:t>F </a:t>
                </a:r>
                <a:r>
                  <a:rPr lang="en-US" spc="-10" dirty="0">
                    <a:solidFill>
                      <a:schemeClr val="tx1"/>
                    </a:solidFill>
                  </a:rPr>
                  <a:t>ha</a:t>
                </a:r>
                <a:r>
                  <a:rPr lang="en-US" spc="-5" dirty="0">
                    <a:solidFill>
                      <a:schemeClr val="tx1"/>
                    </a:solidFill>
                  </a:rPr>
                  <a:t>s</a:t>
                </a:r>
                <a:r>
                  <a:rPr lang="en-US" spc="100" dirty="0">
                    <a:solidFill>
                      <a:schemeClr val="tx1"/>
                    </a:solidFill>
                  </a:rPr>
                  <a:t> </a:t>
                </a:r>
                <a:r>
                  <a:rPr lang="en-US" spc="-10" dirty="0">
                    <a:solidFill>
                      <a:schemeClr val="tx1"/>
                    </a:solidFill>
                  </a:rPr>
                  <a:t>a</a:t>
                </a:r>
                <a:r>
                  <a:rPr lang="en-US" spc="-5" dirty="0">
                    <a:solidFill>
                      <a:schemeClr val="tx1"/>
                    </a:solidFill>
                  </a:rPr>
                  <a:t>n</a:t>
                </a:r>
                <a:r>
                  <a:rPr lang="en-US" spc="95" dirty="0">
                    <a:solidFill>
                      <a:schemeClr val="tx1"/>
                    </a:solidFill>
                  </a:rPr>
                  <a:t> </a:t>
                </a:r>
                <a:r>
                  <a:rPr lang="en-US" spc="-10" dirty="0">
                    <a:solidFill>
                      <a:schemeClr val="tx1"/>
                    </a:solidFill>
                  </a:rPr>
                  <a:t>infinit</a:t>
                </a:r>
                <a:r>
                  <a:rPr lang="en-US" spc="-5" dirty="0">
                    <a:solidFill>
                      <a:schemeClr val="tx1"/>
                    </a:solidFill>
                  </a:rPr>
                  <a:t>e</a:t>
                </a:r>
                <a:r>
                  <a:rPr lang="en-US" spc="95" dirty="0">
                    <a:solidFill>
                      <a:schemeClr val="tx1"/>
                    </a:solidFill>
                  </a:rPr>
                  <a:t> </a:t>
                </a:r>
                <a:r>
                  <a:rPr lang="en-US" spc="-10" dirty="0">
                    <a:solidFill>
                      <a:schemeClr val="tx1"/>
                    </a:solidFill>
                  </a:rPr>
                  <a:t>radiu</a:t>
                </a:r>
                <a:r>
                  <a:rPr lang="en-US" spc="-5" dirty="0">
                    <a:solidFill>
                      <a:schemeClr val="tx1"/>
                    </a:solidFill>
                  </a:rPr>
                  <a:t>s</a:t>
                </a:r>
                <a:r>
                  <a:rPr lang="en-US" spc="100" dirty="0">
                    <a:solidFill>
                      <a:schemeClr val="tx1"/>
                    </a:solidFill>
                  </a:rPr>
                  <a:t> </a:t>
                </a:r>
                <a:r>
                  <a:rPr lang="en-US" spc="-10" dirty="0">
                    <a:solidFill>
                      <a:schemeClr val="tx1"/>
                    </a:solidFill>
                  </a:rPr>
                  <a:t>of convergence</a:t>
                </a:r>
                <a:r>
                  <a:rPr lang="en-US" spc="-5" dirty="0">
                    <a:solidFill>
                      <a:schemeClr val="tx1"/>
                    </a:solidFill>
                  </a:rPr>
                  <a:t>. </a:t>
                </a:r>
                <a:r>
                  <a:rPr lang="en-US" spc="-10" dirty="0">
                    <a:solidFill>
                      <a:schemeClr val="tx1"/>
                    </a:solidFill>
                  </a:rPr>
                  <a:t>Therefore</a:t>
                </a:r>
                <a:r>
                  <a:rPr lang="en-US" spc="-5" dirty="0">
                    <a:solidFill>
                      <a:schemeClr val="tx1"/>
                    </a:solidFill>
                  </a:rPr>
                  <a:t>,</a:t>
                </a:r>
                <a:r>
                  <a:rPr lang="en-US" spc="70"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is a solution </a:t>
                </a:r>
                <a:r>
                  <a:rPr lang="en-US" spc="-10" dirty="0">
                    <a:solidFill>
                      <a:schemeClr val="tx1"/>
                    </a:solidFill>
                  </a:rPr>
                  <a:t>o</a:t>
                </a:r>
                <a:r>
                  <a:rPr lang="en-US" spc="-5" dirty="0">
                    <a:solidFill>
                      <a:schemeClr val="tx1"/>
                    </a:solidFill>
                  </a:rPr>
                  <a:t>f the Initial </a:t>
                </a:r>
                <a:r>
                  <a:rPr lang="en-US" spc="-15" dirty="0">
                    <a:solidFill>
                      <a:schemeClr val="tx1"/>
                    </a:solidFill>
                  </a:rPr>
                  <a:t>V</a:t>
                </a:r>
                <a:r>
                  <a:rPr lang="en-US" spc="-5" dirty="0">
                    <a:solidFill>
                      <a:schemeClr val="tx1"/>
                    </a:solidFill>
                  </a:rPr>
                  <a:t>alue Problem for </a:t>
                </a:r>
                <a:r>
                  <a:rPr lang="en-US" spc="-10" dirty="0">
                    <a:solidFill>
                      <a:schemeClr val="tx1"/>
                    </a:solidFill>
                  </a:rPr>
                  <a:t>a</a:t>
                </a:r>
                <a:r>
                  <a:rPr lang="en-US" spc="-5" dirty="0">
                    <a:solidFill>
                      <a:schemeClr val="tx1"/>
                    </a:solidFill>
                  </a:rPr>
                  <a:t>ll</a:t>
                </a:r>
                <a:r>
                  <a:rPr lang="en-US" spc="25" dirty="0">
                    <a:solidFill>
                      <a:schemeClr val="tx1"/>
                    </a:solidFill>
                  </a:rPr>
                  <a:t> real numbers </a:t>
                </a:r>
                <a:r>
                  <a:rPr lang="en-US" i="1" spc="-5" dirty="0">
                    <a:solidFill>
                      <a:schemeClr val="tx1"/>
                    </a:solidFill>
                  </a:rPr>
                  <a:t>x</a:t>
                </a:r>
                <a:r>
                  <a:rPr lang="en-US" i="1" spc="-165" dirty="0">
                    <a:solidFill>
                      <a:schemeClr val="tx1"/>
                    </a:solidFill>
                  </a:rPr>
                  <a:t> </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7294251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smtClean="0"/>
              <a:t>Polynomials (1 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nSpc>
                <a:spcPct val="100000"/>
              </a:lnSpc>
              <a:buNone/>
            </a:pPr>
            <a:r>
              <a:rPr lang="en-US" spc="-10" dirty="0">
                <a:latin typeface="Times New Roman"/>
                <a:cs typeface="Times New Roman"/>
              </a:rPr>
              <a:t>Usin</a:t>
            </a:r>
            <a:r>
              <a:rPr lang="en-US" spc="-5" dirty="0">
                <a:latin typeface="Times New Roman"/>
                <a:cs typeface="Times New Roman"/>
              </a:rPr>
              <a:t>g</a:t>
            </a:r>
            <a:r>
              <a:rPr lang="en-US" spc="-10" dirty="0">
                <a:latin typeface="Times New Roman"/>
                <a:cs typeface="Times New Roman"/>
              </a:rPr>
              <a:t> </a:t>
            </a:r>
            <a:r>
              <a:rPr lang="en-US" spc="-15" dirty="0">
                <a:latin typeface="Times New Roman"/>
                <a:cs typeface="Times New Roman"/>
              </a:rPr>
              <a:t>powe</a:t>
            </a:r>
            <a:r>
              <a:rPr lang="en-US" spc="-5" dirty="0">
                <a:latin typeface="Times New Roman"/>
                <a:cs typeface="Times New Roman"/>
              </a:rPr>
              <a:t>r </a:t>
            </a:r>
            <a:r>
              <a:rPr lang="en-US" spc="-10" dirty="0">
                <a:latin typeface="Times New Roman"/>
                <a:cs typeface="Times New Roman"/>
              </a:rPr>
              <a:t>series</a:t>
            </a:r>
            <a:r>
              <a:rPr lang="en-US" spc="-5" dirty="0">
                <a:latin typeface="Times New Roman"/>
                <a:cs typeface="Times New Roman"/>
              </a:rPr>
              <a:t>,</a:t>
            </a:r>
            <a:r>
              <a:rPr lang="en-US" spc="-1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0" dirty="0">
                <a:latin typeface="Times New Roman"/>
                <a:cs typeface="Times New Roman"/>
              </a:rPr>
              <a:t> hav</a:t>
            </a:r>
            <a:r>
              <a:rPr lang="en-US" spc="-5" dirty="0">
                <a:latin typeface="Times New Roman"/>
                <a:cs typeface="Times New Roman"/>
              </a:rPr>
              <a:t>e </a:t>
            </a:r>
            <a:r>
              <a:rPr lang="en-US" spc="-10" dirty="0">
                <a:latin typeface="Times New Roman"/>
                <a:cs typeface="Times New Roman"/>
              </a:rPr>
              <a:t>see</a:t>
            </a:r>
            <a:r>
              <a:rPr lang="en-US" spc="-5" dirty="0">
                <a:latin typeface="Times New Roman"/>
                <a:cs typeface="Times New Roman"/>
              </a:rPr>
              <a:t>n</a:t>
            </a:r>
            <a:r>
              <a:rPr lang="en-US" spc="-10" dirty="0">
                <a:latin typeface="Times New Roman"/>
                <a:cs typeface="Times New Roman"/>
              </a:rPr>
              <a:t> how</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0" dirty="0">
                <a:latin typeface="Times New Roman"/>
                <a:cs typeface="Times New Roman"/>
              </a:rPr>
              <a:t> ca</a:t>
            </a:r>
            <a:r>
              <a:rPr lang="en-US" spc="-5" dirty="0">
                <a:latin typeface="Times New Roman"/>
                <a:cs typeface="Times New Roman"/>
              </a:rPr>
              <a:t>n </a:t>
            </a:r>
            <a:r>
              <a:rPr lang="en-US" spc="-10" dirty="0">
                <a:latin typeface="Times New Roman"/>
                <a:cs typeface="Times New Roman"/>
              </a:rPr>
              <a:t>expres</a:t>
            </a:r>
            <a:r>
              <a:rPr lang="en-US" spc="-5" dirty="0">
                <a:latin typeface="Times New Roman"/>
                <a:cs typeface="Times New Roman"/>
              </a:rPr>
              <a:t>s s</a:t>
            </a:r>
            <a:r>
              <a:rPr lang="en-US" spc="-15" dirty="0">
                <a:latin typeface="Times New Roman"/>
                <a:cs typeface="Times New Roman"/>
              </a:rPr>
              <a:t>om</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s </a:t>
            </a:r>
            <a:r>
              <a:rPr lang="en-US" spc="-10" dirty="0">
                <a:latin typeface="Times New Roman"/>
                <a:cs typeface="Times New Roman"/>
              </a:rPr>
              <a:t>a</a:t>
            </a:r>
            <a:r>
              <a:rPr lang="en-US" spc="-5" dirty="0">
                <a:latin typeface="Times New Roman"/>
                <a:cs typeface="Times New Roman"/>
              </a:rPr>
              <a:t>s </a:t>
            </a:r>
            <a:r>
              <a:rPr lang="en-US" spc="-10" dirty="0">
                <a:latin typeface="Times New Roman"/>
                <a:cs typeface="Times New Roman"/>
              </a:rPr>
              <a:t>polynomial</a:t>
            </a:r>
            <a:r>
              <a:rPr lang="en-US" spc="-5" dirty="0">
                <a:latin typeface="Times New Roman"/>
                <a:cs typeface="Times New Roman"/>
              </a:rPr>
              <a:t>s </a:t>
            </a:r>
            <a:r>
              <a:rPr lang="en-US" spc="-10" dirty="0">
                <a:latin typeface="Times New Roman"/>
                <a:cs typeface="Times New Roman"/>
              </a:rPr>
              <a:t>of infinit</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degree</a:t>
            </a:r>
            <a:r>
              <a:rPr lang="en-US" spc="-5" dirty="0">
                <a:latin typeface="Times New Roman"/>
                <a:cs typeface="Times New Roman"/>
              </a:rPr>
              <a:t>.</a:t>
            </a:r>
            <a:r>
              <a:rPr lang="en-US" spc="2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saw</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2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tak</a:t>
            </a:r>
            <a:r>
              <a:rPr lang="en-US" spc="-5" dirty="0">
                <a:latin typeface="Times New Roman"/>
                <a:cs typeface="Times New Roman"/>
              </a:rPr>
              <a:t>e</a:t>
            </a:r>
            <a:r>
              <a:rPr lang="en-US" spc="25" dirty="0">
                <a:latin typeface="Times New Roman"/>
                <a:cs typeface="Times New Roman"/>
              </a:rPr>
              <a:t> </a:t>
            </a:r>
            <a:r>
              <a:rPr lang="en-US" spc="-15" dirty="0">
                <a:latin typeface="Times New Roman"/>
                <a:cs typeface="Times New Roman"/>
              </a:rPr>
              <a:t>powe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serie</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2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pecifi</a:t>
            </a:r>
            <a:r>
              <a:rPr lang="en-US" spc="-5" dirty="0">
                <a:latin typeface="Times New Roman"/>
                <a:cs typeface="Times New Roman"/>
              </a:rPr>
              <a:t>c</a:t>
            </a:r>
            <a:r>
              <a:rPr lang="en-US" spc="2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5" dirty="0">
                <a:latin typeface="Times New Roman"/>
                <a:cs typeface="Times New Roman"/>
              </a:rPr>
              <a:t> </a:t>
            </a:r>
            <a:r>
              <a:rPr lang="en-US" spc="-10" dirty="0">
                <a:latin typeface="Times New Roman"/>
                <a:cs typeface="Times New Roman"/>
              </a:rPr>
              <a:t>manip</a:t>
            </a:r>
            <a:r>
              <a:rPr lang="en-US" spc="-5" dirty="0">
                <a:latin typeface="Times New Roman"/>
                <a:cs typeface="Times New Roman"/>
              </a:rPr>
              <a:t>ulate</a:t>
            </a:r>
            <a:r>
              <a:rPr lang="en-US" spc="-10" dirty="0">
                <a:latin typeface="Times New Roman"/>
                <a:cs typeface="Times New Roman"/>
              </a:rPr>
              <a:t> </a:t>
            </a:r>
            <a:r>
              <a:rPr lang="en-US" spc="-5" dirty="0">
                <a:latin typeface="Times New Roman"/>
                <a:cs typeface="Times New Roman"/>
              </a:rPr>
              <a:t>them</a:t>
            </a:r>
            <a:r>
              <a:rPr lang="en-US" spc="-10" dirty="0">
                <a:latin typeface="Times New Roman"/>
                <a:cs typeface="Times New Roman"/>
              </a:rPr>
              <a:t> </a:t>
            </a:r>
            <a:r>
              <a:rPr lang="en-US" spc="-5" dirty="0">
                <a:latin typeface="Times New Roman"/>
                <a:cs typeface="Times New Roman"/>
              </a:rPr>
              <a:t>by</a:t>
            </a:r>
            <a:r>
              <a:rPr lang="en-US" spc="-10" dirty="0">
                <a:latin typeface="Times New Roman"/>
                <a:cs typeface="Times New Roman"/>
              </a:rPr>
              <a:t> </a:t>
            </a:r>
            <a:r>
              <a:rPr lang="en-US" spc="-5" dirty="0">
                <a:latin typeface="Times New Roman"/>
                <a:cs typeface="Times New Roman"/>
              </a:rPr>
              <a:t>substitution,</a:t>
            </a:r>
            <a:r>
              <a:rPr lang="en-US" spc="-10" dirty="0">
                <a:latin typeface="Times New Roman"/>
                <a:cs typeface="Times New Roman"/>
              </a:rPr>
              <a:t> </a:t>
            </a:r>
            <a:r>
              <a:rPr lang="en-US" spc="-5" dirty="0">
                <a:latin typeface="Times New Roman"/>
                <a:cs typeface="Times New Roman"/>
              </a:rPr>
              <a:t>differentiation,</a:t>
            </a:r>
            <a:r>
              <a:rPr lang="en-US" spc="-10" dirty="0">
                <a:latin typeface="Times New Roman"/>
                <a:cs typeface="Times New Roman"/>
              </a:rPr>
              <a:t> </a:t>
            </a:r>
            <a:r>
              <a:rPr lang="en-US" spc="-5" dirty="0">
                <a:latin typeface="Times New Roman"/>
                <a:cs typeface="Times New Roman"/>
              </a:rPr>
              <a:t>integration,</a:t>
            </a:r>
            <a:r>
              <a:rPr lang="en-US" spc="-10" dirty="0">
                <a:latin typeface="Times New Roman"/>
                <a:cs typeface="Times New Roman"/>
              </a:rPr>
              <a:t> </a:t>
            </a:r>
            <a:r>
              <a:rPr lang="en-US" spc="-5" dirty="0">
                <a:latin typeface="Times New Roman"/>
                <a:cs typeface="Times New Roman"/>
              </a:rPr>
              <a:t>and</a:t>
            </a:r>
            <a:r>
              <a:rPr lang="en-US" spc="-10" dirty="0">
                <a:latin typeface="Times New Roman"/>
                <a:cs typeface="Times New Roman"/>
              </a:rPr>
              <a:t> </a:t>
            </a:r>
            <a:r>
              <a:rPr lang="en-US" spc="-5" dirty="0">
                <a:latin typeface="Times New Roman"/>
                <a:cs typeface="Times New Roman"/>
              </a:rPr>
              <a:t>algebraic</a:t>
            </a:r>
            <a:r>
              <a:rPr lang="en-US" spc="-10" dirty="0">
                <a:latin typeface="Times New Roman"/>
                <a:cs typeface="Times New Roman"/>
              </a:rPr>
              <a:t> </a:t>
            </a:r>
            <a:r>
              <a:rPr lang="en-US" spc="-5" dirty="0">
                <a:latin typeface="Times New Roman"/>
                <a:cs typeface="Times New Roman"/>
              </a:rPr>
              <a:t>operations</a:t>
            </a:r>
            <a:r>
              <a:rPr lang="en-US" spc="-10" dirty="0">
                <a:latin typeface="Times New Roman"/>
                <a:cs typeface="Times New Roman"/>
              </a:rPr>
              <a:t> </a:t>
            </a:r>
            <a:r>
              <a:rPr lang="en-US" spc="-5" dirty="0">
                <a:latin typeface="Times New Roman"/>
                <a:cs typeface="Times New Roman"/>
              </a:rPr>
              <a:t>to</a:t>
            </a:r>
            <a:r>
              <a:rPr lang="en-US" spc="-10" dirty="0">
                <a:latin typeface="Times New Roman"/>
                <a:cs typeface="Times New Roman"/>
              </a:rPr>
              <a:t> </a:t>
            </a:r>
            <a:r>
              <a:rPr lang="en-US" spc="-5" dirty="0">
                <a:latin typeface="Times New Roman"/>
                <a:cs typeface="Times New Roman"/>
              </a:rPr>
              <a:t>obtain </a:t>
            </a:r>
            <a:r>
              <a:rPr lang="en-US" spc="-15" dirty="0">
                <a:latin typeface="Times New Roman"/>
                <a:cs typeface="Times New Roman"/>
              </a:rPr>
              <a:t>powe</a:t>
            </a:r>
            <a:r>
              <a:rPr lang="en-US" spc="-5" dirty="0">
                <a:latin typeface="Times New Roman"/>
                <a:cs typeface="Times New Roman"/>
              </a:rPr>
              <a:t>r </a:t>
            </a:r>
            <a:r>
              <a:rPr lang="en-US" spc="-10" dirty="0">
                <a:latin typeface="Times New Roman"/>
                <a:cs typeface="Times New Roman"/>
              </a:rPr>
              <a:t>serie</a:t>
            </a:r>
            <a:r>
              <a:rPr lang="en-US" spc="-5" dirty="0">
                <a:latin typeface="Times New Roman"/>
                <a:cs typeface="Times New Roman"/>
              </a:rPr>
              <a:t>s </a:t>
            </a:r>
            <a:r>
              <a:rPr lang="en-US" spc="-10" dirty="0">
                <a:latin typeface="Times New Roman"/>
                <a:cs typeface="Times New Roman"/>
              </a:rPr>
              <a:t>fo</a:t>
            </a:r>
            <a:r>
              <a:rPr lang="en-US" spc="-5" dirty="0">
                <a:latin typeface="Times New Roman"/>
                <a:cs typeface="Times New Roman"/>
              </a:rPr>
              <a:t>r </a:t>
            </a:r>
            <a:r>
              <a:rPr lang="en-US" spc="-10" dirty="0">
                <a:latin typeface="Times New Roman"/>
                <a:cs typeface="Times New Roman"/>
              </a:rPr>
              <a:t>othe</a:t>
            </a:r>
            <a:r>
              <a:rPr lang="en-US" spc="-5" dirty="0">
                <a:latin typeface="Times New Roman"/>
                <a:cs typeface="Times New Roman"/>
              </a:rPr>
              <a:t>r </a:t>
            </a:r>
            <a:r>
              <a:rPr lang="en-US" spc="-10" dirty="0">
                <a:latin typeface="Times New Roman"/>
                <a:cs typeface="Times New Roman"/>
              </a:rPr>
              <a:t>functions.</a:t>
            </a:r>
            <a:endParaRPr lang="en-US" dirty="0">
              <a:latin typeface="Times New Roman"/>
              <a:cs typeface="Times New Roman"/>
            </a:endParaRPr>
          </a:p>
          <a:p>
            <a:pPr marL="12700" marR="12700" indent="0">
              <a:lnSpc>
                <a:spcPct val="100000"/>
              </a:lnSpc>
              <a:buNone/>
            </a:pPr>
            <a:r>
              <a:rPr lang="en-US" spc="-10" dirty="0">
                <a:latin typeface="Times New Roman"/>
                <a:cs typeface="Times New Roman"/>
              </a:rPr>
              <a:t>Next</a:t>
            </a:r>
            <a:r>
              <a:rPr lang="en-US" spc="-5" dirty="0">
                <a:latin typeface="Times New Roman"/>
                <a:cs typeface="Times New Roman"/>
              </a:rPr>
              <a:t>,</a:t>
            </a:r>
            <a:r>
              <a:rPr lang="en-US" spc="5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50" dirty="0">
                <a:latin typeface="Times New Roman"/>
                <a:cs typeface="Times New Roman"/>
              </a:rPr>
              <a:t> </a:t>
            </a:r>
            <a:r>
              <a:rPr lang="en-US" spc="-10" dirty="0">
                <a:latin typeface="Times New Roman"/>
                <a:cs typeface="Times New Roman"/>
              </a:rPr>
              <a:t>how</a:t>
            </a:r>
            <a:r>
              <a:rPr lang="en-US" spc="4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50" dirty="0">
                <a:latin typeface="Times New Roman"/>
                <a:cs typeface="Times New Roman"/>
              </a:rPr>
              <a:t> </a:t>
            </a:r>
            <a:r>
              <a:rPr lang="en-US" spc="-10" dirty="0">
                <a:latin typeface="Times New Roman"/>
                <a:cs typeface="Times New Roman"/>
              </a:rPr>
              <a:t>obtai</a:t>
            </a:r>
            <a:r>
              <a:rPr lang="en-US" spc="-5" dirty="0">
                <a:latin typeface="Times New Roman"/>
                <a:cs typeface="Times New Roman"/>
              </a:rPr>
              <a:t>n</a:t>
            </a:r>
            <a:r>
              <a:rPr lang="en-US" spc="45" dirty="0">
                <a:latin typeface="Times New Roman"/>
                <a:cs typeface="Times New Roman"/>
              </a:rPr>
              <a:t> </a:t>
            </a:r>
            <a:r>
              <a:rPr lang="en-US" spc="-5" dirty="0">
                <a:latin typeface="Times New Roman"/>
                <a:cs typeface="Times New Roman"/>
              </a:rPr>
              <a:t>a</a:t>
            </a:r>
            <a:r>
              <a:rPr lang="en-US" spc="45" dirty="0">
                <a:latin typeface="Times New Roman"/>
                <a:cs typeface="Times New Roman"/>
              </a:rPr>
              <a:t> </a:t>
            </a:r>
            <a:r>
              <a:rPr lang="en-US" spc="-15" dirty="0">
                <a:latin typeface="Times New Roman"/>
                <a:cs typeface="Times New Roman"/>
              </a:rPr>
              <a:t>powe</a:t>
            </a:r>
            <a:r>
              <a:rPr lang="en-US" spc="-5" dirty="0">
                <a:latin typeface="Times New Roman"/>
                <a:cs typeface="Times New Roman"/>
              </a:rPr>
              <a:t>r</a:t>
            </a:r>
            <a:r>
              <a:rPr lang="en-US" spc="50" dirty="0">
                <a:latin typeface="Times New Roman"/>
                <a:cs typeface="Times New Roman"/>
              </a:rPr>
              <a:t> </a:t>
            </a:r>
            <a:r>
              <a:rPr lang="en-US" spc="-10" dirty="0">
                <a:latin typeface="Times New Roman"/>
                <a:cs typeface="Times New Roman"/>
              </a:rPr>
              <a:t>serie</a:t>
            </a:r>
            <a:r>
              <a:rPr lang="en-US" spc="-5" dirty="0">
                <a:latin typeface="Times New Roman"/>
                <a:cs typeface="Times New Roman"/>
              </a:rPr>
              <a:t>s</a:t>
            </a:r>
            <a:r>
              <a:rPr lang="en-US" spc="45"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45" dirty="0">
                <a:latin typeface="Times New Roman"/>
                <a:cs typeface="Times New Roman"/>
              </a:rPr>
              <a:t> </a:t>
            </a:r>
            <a:r>
              <a:rPr lang="en-US" spc="-5" dirty="0">
                <a:latin typeface="Times New Roman"/>
                <a:cs typeface="Times New Roman"/>
              </a:rPr>
              <a:t>a</a:t>
            </a:r>
            <a:r>
              <a:rPr lang="en-US" spc="45" dirty="0">
                <a:latin typeface="Times New Roman"/>
                <a:cs typeface="Times New Roman"/>
              </a:rPr>
              <a:t> </a:t>
            </a:r>
            <a:r>
              <a:rPr lang="en-US" spc="-10" dirty="0">
                <a:latin typeface="Times New Roman"/>
                <a:cs typeface="Times New Roman"/>
              </a:rPr>
              <a:t>function</a:t>
            </a:r>
            <a:r>
              <a:rPr lang="en-US" spc="-5" dirty="0">
                <a:latin typeface="Times New Roman"/>
                <a:cs typeface="Times New Roman"/>
              </a:rPr>
              <a:t>.</a:t>
            </a:r>
            <a:r>
              <a:rPr lang="en-US" spc="5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o</a:t>
            </a:r>
            <a:r>
              <a:rPr lang="en-US" spc="45" dirty="0">
                <a:latin typeface="Times New Roman"/>
                <a:cs typeface="Times New Roman"/>
              </a:rPr>
              <a:t> </a:t>
            </a:r>
            <a:r>
              <a:rPr lang="en-US" spc="-10" dirty="0">
                <a:latin typeface="Times New Roman"/>
                <a:cs typeface="Times New Roman"/>
              </a:rPr>
              <a:t>d</a:t>
            </a:r>
            <a:r>
              <a:rPr lang="en-US" spc="-5" dirty="0">
                <a:latin typeface="Times New Roman"/>
                <a:cs typeface="Times New Roman"/>
              </a:rPr>
              <a:t>o</a:t>
            </a:r>
            <a:r>
              <a:rPr lang="en-US" spc="45" dirty="0">
                <a:latin typeface="Times New Roman"/>
                <a:cs typeface="Times New Roman"/>
              </a:rPr>
              <a:t> </a:t>
            </a:r>
            <a:r>
              <a:rPr lang="en-US" spc="-10" dirty="0">
                <a:latin typeface="Times New Roman"/>
                <a:cs typeface="Times New Roman"/>
              </a:rPr>
              <a:t>so</a:t>
            </a:r>
            <a:r>
              <a:rPr lang="en-US" spc="-5" dirty="0">
                <a:latin typeface="Times New Roman"/>
                <a:cs typeface="Times New Roman"/>
              </a:rPr>
              <a:t>,</a:t>
            </a:r>
            <a:r>
              <a:rPr lang="en-US" spc="4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irst w</a:t>
            </a:r>
            <a:r>
              <a:rPr lang="en-US" spc="-5" dirty="0">
                <a:latin typeface="Times New Roman"/>
                <a:cs typeface="Times New Roman"/>
              </a:rPr>
              <a:t>e </a:t>
            </a:r>
            <a:r>
              <a:rPr lang="en-US" spc="-10" dirty="0">
                <a:latin typeface="Times New Roman"/>
                <a:cs typeface="Times New Roman"/>
              </a:rPr>
              <a:t>introduc</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Taylo</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polynomials</a:t>
            </a:r>
            <a:r>
              <a:rPr lang="en-US" spc="-5" dirty="0">
                <a:latin typeface="Times New Roman"/>
                <a:cs typeface="Times New Roman"/>
              </a:rPr>
              <a:t>,</a:t>
            </a:r>
            <a:r>
              <a:rPr lang="en-US" spc="-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pecia</a:t>
            </a:r>
            <a:r>
              <a:rPr lang="en-US" spc="-5" dirty="0">
                <a:latin typeface="Times New Roman"/>
                <a:cs typeface="Times New Roman"/>
              </a:rPr>
              <a:t>l</a:t>
            </a:r>
            <a:r>
              <a:rPr lang="en-US" spc="-15" dirty="0">
                <a:latin typeface="Times New Roman"/>
                <a:cs typeface="Times New Roman"/>
              </a:rPr>
              <a:t> </a:t>
            </a:r>
            <a:r>
              <a:rPr lang="en-US" spc="-10" dirty="0">
                <a:latin typeface="Times New Roman"/>
                <a:cs typeface="Times New Roman"/>
              </a:rPr>
              <a:t>polynomia</a:t>
            </a:r>
            <a:r>
              <a:rPr lang="en-US" spc="-5" dirty="0">
                <a:latin typeface="Times New Roman"/>
                <a:cs typeface="Times New Roman"/>
              </a:rPr>
              <a:t>l</a:t>
            </a:r>
            <a:r>
              <a:rPr lang="en-US" spc="-1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tur</a:t>
            </a:r>
            <a:r>
              <a:rPr lang="en-US" spc="-5" dirty="0">
                <a:latin typeface="Times New Roman"/>
                <a:cs typeface="Times New Roman"/>
              </a:rPr>
              <a:t>n</a:t>
            </a:r>
            <a:r>
              <a:rPr lang="en-US" spc="-15" dirty="0">
                <a:latin typeface="Times New Roman"/>
                <a:cs typeface="Times New Roman"/>
              </a:rPr>
              <a:t> </a:t>
            </a:r>
            <a:r>
              <a:rPr lang="en-US" spc="-10" dirty="0">
                <a:latin typeface="Times New Roman"/>
                <a:cs typeface="Times New Roman"/>
              </a:rPr>
              <a:t>ou</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1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partial </a:t>
            </a:r>
            <a:r>
              <a:rPr lang="en-US" spc="-15" dirty="0">
                <a:latin typeface="Times New Roman"/>
                <a:cs typeface="Times New Roman"/>
              </a:rPr>
              <a:t>sum</a:t>
            </a:r>
            <a:r>
              <a:rPr lang="en-US" spc="-5" dirty="0">
                <a:latin typeface="Times New Roman"/>
                <a:cs typeface="Times New Roman"/>
              </a:rPr>
              <a:t>s</a:t>
            </a:r>
            <a:r>
              <a:rPr lang="en-US" spc="8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8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5" dirty="0">
                <a:latin typeface="Times New Roman"/>
                <a:cs typeface="Times New Roman"/>
              </a:rPr>
              <a:t> </a:t>
            </a:r>
            <a:r>
              <a:rPr lang="en-US" spc="-15" dirty="0">
                <a:latin typeface="Times New Roman"/>
                <a:cs typeface="Times New Roman"/>
              </a:rPr>
              <a:t>powe</a:t>
            </a:r>
            <a:r>
              <a:rPr lang="en-US" spc="-5" dirty="0">
                <a:latin typeface="Times New Roman"/>
                <a:cs typeface="Times New Roman"/>
              </a:rPr>
              <a:t>r</a:t>
            </a:r>
            <a:r>
              <a:rPr lang="en-US" spc="90" dirty="0">
                <a:latin typeface="Times New Roman"/>
                <a:cs typeface="Times New Roman"/>
              </a:rPr>
              <a:t> </a:t>
            </a:r>
            <a:r>
              <a:rPr lang="en-US" spc="-10" dirty="0">
                <a:latin typeface="Times New Roman"/>
                <a:cs typeface="Times New Roman"/>
              </a:rPr>
              <a:t>serie</a:t>
            </a:r>
            <a:r>
              <a:rPr lang="en-US" spc="-5" dirty="0">
                <a:latin typeface="Times New Roman"/>
                <a:cs typeface="Times New Roman"/>
              </a:rPr>
              <a:t>s</a:t>
            </a:r>
            <a:r>
              <a:rPr lang="en-US" spc="8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85" dirty="0">
                <a:latin typeface="Times New Roman"/>
                <a:cs typeface="Times New Roman"/>
              </a:rPr>
              <a:t> </a:t>
            </a:r>
            <a:r>
              <a:rPr lang="en-US" spc="-5" dirty="0">
                <a:latin typeface="Times New Roman"/>
                <a:cs typeface="Times New Roman"/>
              </a:rPr>
              <a:t>a</a:t>
            </a:r>
            <a:r>
              <a:rPr lang="en-US" spc="8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a:t>
            </a:r>
            <a:r>
              <a:rPr lang="en-US" spc="90"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85" dirty="0">
                <a:latin typeface="Times New Roman"/>
                <a:cs typeface="Times New Roman"/>
              </a:rPr>
              <a:t> </a:t>
            </a:r>
            <a:r>
              <a:rPr lang="en-US" spc="-10" dirty="0">
                <a:latin typeface="Times New Roman"/>
                <a:cs typeface="Times New Roman"/>
              </a:rPr>
              <a:t>Taylo</a:t>
            </a:r>
            <a:r>
              <a:rPr lang="en-US" spc="-5" dirty="0">
                <a:latin typeface="Times New Roman"/>
                <a:cs typeface="Times New Roman"/>
              </a:rPr>
              <a:t>r</a:t>
            </a:r>
            <a:r>
              <a:rPr lang="en-US" spc="90" dirty="0">
                <a:latin typeface="Times New Roman"/>
                <a:cs typeface="Times New Roman"/>
              </a:rPr>
              <a:t> </a:t>
            </a:r>
            <a:r>
              <a:rPr lang="en-US" spc="-10" dirty="0">
                <a:latin typeface="Times New Roman"/>
                <a:cs typeface="Times New Roman"/>
              </a:rPr>
              <a:t>polynomial</a:t>
            </a:r>
            <a:r>
              <a:rPr lang="en-US" spc="-5" dirty="0">
                <a:latin typeface="Times New Roman"/>
                <a:cs typeface="Times New Roman"/>
              </a:rPr>
              <a:t>s</a:t>
            </a:r>
            <a:r>
              <a:rPr lang="en-US" spc="9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8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mportan</a:t>
            </a:r>
            <a:r>
              <a:rPr lang="en-US" spc="-5" dirty="0">
                <a:latin typeface="Times New Roman"/>
                <a:cs typeface="Times New Roman"/>
              </a:rPr>
              <a:t>t</a:t>
            </a:r>
            <a:r>
              <a:rPr lang="en-US" spc="9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85" dirty="0">
                <a:latin typeface="Times New Roman"/>
                <a:cs typeface="Times New Roman"/>
              </a:rPr>
              <a:t> </a:t>
            </a:r>
            <a:r>
              <a:rPr lang="en-US" spc="-10" dirty="0">
                <a:latin typeface="Times New Roman"/>
                <a:cs typeface="Times New Roman"/>
              </a:rPr>
              <a:t>their ow</a:t>
            </a:r>
            <a:r>
              <a:rPr lang="en-US" spc="-5" dirty="0">
                <a:latin typeface="Times New Roman"/>
                <a:cs typeface="Times New Roman"/>
              </a:rPr>
              <a:t>n</a:t>
            </a:r>
            <a:r>
              <a:rPr lang="en-US" spc="-1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igh</a:t>
            </a:r>
            <a:r>
              <a:rPr lang="en-US" spc="-5" dirty="0">
                <a:latin typeface="Times New Roman"/>
                <a:cs typeface="Times New Roman"/>
              </a:rPr>
              <a:t>t</a:t>
            </a:r>
            <a:r>
              <a:rPr lang="en-US" spc="-10" dirty="0">
                <a:latin typeface="Times New Roman"/>
                <a:cs typeface="Times New Roman"/>
              </a:rPr>
              <a:t> sinc</a:t>
            </a:r>
            <a:r>
              <a:rPr lang="en-US" spc="-5" dirty="0">
                <a:latin typeface="Times New Roman"/>
                <a:cs typeface="Times New Roman"/>
              </a:rPr>
              <a:t>e</a:t>
            </a:r>
            <a:r>
              <a:rPr lang="en-US" spc="-10" dirty="0">
                <a:latin typeface="Times New Roman"/>
                <a:cs typeface="Times New Roman"/>
              </a:rPr>
              <a:t> the</a:t>
            </a:r>
            <a:r>
              <a:rPr lang="en-US" spc="-5" dirty="0">
                <a:latin typeface="Times New Roman"/>
                <a:cs typeface="Times New Roman"/>
              </a:rPr>
              <a:t>y</a:t>
            </a:r>
            <a:r>
              <a:rPr lang="en-US" spc="-10" dirty="0">
                <a:latin typeface="Times New Roman"/>
                <a:cs typeface="Times New Roman"/>
              </a:rPr>
              <a:t> ar</a:t>
            </a:r>
            <a:r>
              <a:rPr lang="en-US" spc="-5" dirty="0">
                <a:latin typeface="Times New Roman"/>
                <a:cs typeface="Times New Roman"/>
              </a:rPr>
              <a:t>e</a:t>
            </a:r>
            <a:r>
              <a:rPr lang="en-US" spc="-10" dirty="0">
                <a:latin typeface="Times New Roman"/>
                <a:cs typeface="Times New Roman"/>
              </a:rPr>
              <a:t> usefu</a:t>
            </a:r>
            <a:r>
              <a:rPr lang="en-US" spc="-5" dirty="0">
                <a:latin typeface="Times New Roman"/>
                <a:cs typeface="Times New Roman"/>
              </a:rPr>
              <a:t>l</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ool</a:t>
            </a:r>
            <a:r>
              <a:rPr lang="en-US" spc="-5" dirty="0">
                <a:latin typeface="Times New Roman"/>
                <a:cs typeface="Times New Roman"/>
              </a:rPr>
              <a:t>s</a:t>
            </a:r>
            <a:r>
              <a:rPr lang="en-US" spc="-1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a:t>
            </a:r>
            <a:r>
              <a:rPr lang="en-US" spc="-5" dirty="0">
                <a:latin typeface="Times New Roman"/>
                <a:cs typeface="Times New Roman"/>
              </a:rPr>
              <a:t>r</a:t>
            </a:r>
            <a:r>
              <a:rPr lang="en-US" spc="-10" dirty="0">
                <a:latin typeface="Times New Roman"/>
                <a:cs typeface="Times New Roman"/>
              </a:rPr>
              <a:t> approximatin</a:t>
            </a:r>
            <a:r>
              <a:rPr lang="en-US" spc="-5" dirty="0">
                <a:latin typeface="Times New Roman"/>
                <a:cs typeface="Times New Roman"/>
              </a:rPr>
              <a:t>g</a:t>
            </a:r>
            <a:r>
              <a:rPr lang="en-US" spc="-1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unctions</a:t>
            </a:r>
            <a:r>
              <a:rPr lang="en-US" spc="-5" dirty="0">
                <a:latin typeface="Times New Roman"/>
                <a:cs typeface="Times New Roman"/>
              </a:rPr>
              <a:t>.</a:t>
            </a:r>
            <a:r>
              <a:rPr lang="en-US" spc="-10" dirty="0">
                <a:latin typeface="Times New Roman"/>
                <a:cs typeface="Times New Roman"/>
              </a:rPr>
              <a:t> </a:t>
            </a:r>
            <a:r>
              <a:rPr lang="en-US" spc="-5" dirty="0">
                <a:latin typeface="Times New Roman"/>
                <a:cs typeface="Times New Roman"/>
              </a:rPr>
              <a:t>In</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nex</a:t>
            </a:r>
            <a:r>
              <a:rPr lang="en-US" spc="-5" dirty="0">
                <a:latin typeface="Times New Roman"/>
                <a:cs typeface="Times New Roman"/>
              </a:rPr>
              <a:t>t</a:t>
            </a:r>
            <a:r>
              <a:rPr lang="en-US" spc="-10" dirty="0">
                <a:latin typeface="Times New Roman"/>
                <a:cs typeface="Times New Roman"/>
              </a:rPr>
              <a:t> section</a:t>
            </a:r>
            <a:r>
              <a:rPr lang="en-US" spc="-5" dirty="0">
                <a:latin typeface="Times New Roman"/>
                <a:cs typeface="Times New Roman"/>
              </a:rPr>
              <a:t>,</a:t>
            </a:r>
            <a:r>
              <a:rPr lang="en-US" spc="-10" dirty="0">
                <a:latin typeface="Times New Roman"/>
                <a:cs typeface="Times New Roman"/>
              </a:rPr>
              <a:t> </a:t>
            </a:r>
            <a:r>
              <a:rPr lang="en-US" spc="-15" dirty="0">
                <a:latin typeface="Times New Roman"/>
                <a:cs typeface="Times New Roman"/>
              </a:rPr>
              <a:t>we</a:t>
            </a:r>
            <a:r>
              <a:rPr lang="en-US" spc="-10" dirty="0">
                <a:latin typeface="Times New Roman"/>
                <a:cs typeface="Times New Roman"/>
              </a:rPr>
              <a:t> exten</a:t>
            </a:r>
            <a:r>
              <a:rPr lang="en-US" spc="-5" dirty="0">
                <a:latin typeface="Times New Roman"/>
                <a:cs typeface="Times New Roman"/>
              </a:rPr>
              <a:t>d </a:t>
            </a:r>
            <a:r>
              <a:rPr lang="en-US" spc="-10" dirty="0">
                <a:latin typeface="Times New Roman"/>
                <a:cs typeface="Times New Roman"/>
              </a:rPr>
              <a:t>thes</a:t>
            </a:r>
            <a:r>
              <a:rPr lang="en-US" spc="-5" dirty="0">
                <a:latin typeface="Times New Roman"/>
                <a:cs typeface="Times New Roman"/>
              </a:rPr>
              <a:t>e </a:t>
            </a:r>
            <a:r>
              <a:rPr lang="en-US" spc="-10" dirty="0">
                <a:latin typeface="Times New Roman"/>
                <a:cs typeface="Times New Roman"/>
              </a:rPr>
              <a:t>Taylo</a:t>
            </a:r>
            <a:r>
              <a:rPr lang="en-US" spc="-5" dirty="0">
                <a:latin typeface="Times New Roman"/>
                <a:cs typeface="Times New Roman"/>
              </a:rPr>
              <a:t>r </a:t>
            </a:r>
            <a:r>
              <a:rPr lang="en-US" spc="-10" dirty="0">
                <a:latin typeface="Times New Roman"/>
                <a:cs typeface="Times New Roman"/>
              </a:rPr>
              <a:t>polynomial</a:t>
            </a:r>
            <a:r>
              <a:rPr lang="en-US" spc="-5" dirty="0">
                <a:latin typeface="Times New Roman"/>
                <a:cs typeface="Times New Roman"/>
              </a:rPr>
              <a:t>s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Taylo</a:t>
            </a:r>
            <a:r>
              <a:rPr lang="en-US" spc="-5" dirty="0">
                <a:latin typeface="Times New Roman"/>
                <a:cs typeface="Times New Roman"/>
              </a:rPr>
              <a:t>r </a:t>
            </a:r>
            <a:r>
              <a:rPr lang="en-US" spc="-10" dirty="0">
                <a:latin typeface="Times New Roman"/>
                <a:cs typeface="Times New Roman"/>
              </a:rPr>
              <a:t>serie</a:t>
            </a:r>
            <a:r>
              <a:rPr lang="en-US" spc="-5" dirty="0">
                <a:latin typeface="Times New Roman"/>
                <a:cs typeface="Times New Roman"/>
              </a:rPr>
              <a:t>s </a:t>
            </a:r>
            <a:r>
              <a:rPr lang="en-US" spc="-10" dirty="0">
                <a:latin typeface="Times New Roman"/>
                <a:cs typeface="Times New Roman"/>
              </a:rPr>
              <a:t>representation</a:t>
            </a:r>
            <a:r>
              <a:rPr lang="en-US" spc="-5" dirty="0">
                <a:latin typeface="Times New Roman"/>
                <a:cs typeface="Times New Roman"/>
              </a:rPr>
              <a:t>s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functions.</a:t>
            </a:r>
            <a:endParaRPr lang="en-US"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1123698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(2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spc="-10" dirty="0">
                    <a:latin typeface="Times New Roman"/>
                    <a:cs typeface="Times New Roman"/>
                  </a:rPr>
                  <a:t>Many</a:t>
                </a:r>
                <a:r>
                  <a:rPr lang="en-US" spc="-40" dirty="0">
                    <a:latin typeface="Times New Roman"/>
                    <a:cs typeface="Times New Roman"/>
                  </a:rPr>
                  <a:t> </a:t>
                </a:r>
                <a:r>
                  <a:rPr lang="en-US" spc="-5" dirty="0">
                    <a:latin typeface="Times New Roman"/>
                    <a:cs typeface="Times New Roman"/>
                  </a:rPr>
                  <a:t>functions</a:t>
                </a:r>
                <a:r>
                  <a:rPr lang="en-US" spc="-40" dirty="0">
                    <a:latin typeface="Times New Roman"/>
                    <a:cs typeface="Times New Roman"/>
                  </a:rPr>
                  <a:t> </a:t>
                </a:r>
                <a:r>
                  <a:rPr lang="en-US" spc="-5" dirty="0">
                    <a:latin typeface="Times New Roman"/>
                    <a:cs typeface="Times New Roman"/>
                  </a:rPr>
                  <a:t>are</a:t>
                </a:r>
                <a:r>
                  <a:rPr lang="en-US" spc="-45"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ifficult</a:t>
                </a:r>
                <a:r>
                  <a:rPr lang="en-US" spc="-45" dirty="0">
                    <a:latin typeface="Times New Roman"/>
                    <a:cs typeface="Times New Roman"/>
                  </a:rPr>
                  <a:t> </a:t>
                </a:r>
                <a:r>
                  <a:rPr lang="en-US" spc="-5" dirty="0">
                    <a:latin typeface="Times New Roman"/>
                    <a:cs typeface="Times New Roman"/>
                  </a:rPr>
                  <a:t>to</a:t>
                </a:r>
                <a:r>
                  <a:rPr lang="en-US" spc="-4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ork</a:t>
                </a:r>
                <a:r>
                  <a:rPr lang="en-US" spc="-4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a:t>
                </a:r>
                <a:r>
                  <a:rPr lang="en-US" spc="-45" dirty="0">
                    <a:latin typeface="Times New Roman"/>
                    <a:cs typeface="Times New Roman"/>
                  </a:rPr>
                  <a:t> </a:t>
                </a:r>
                <a:r>
                  <a:rPr lang="en-US" spc="-5" dirty="0">
                    <a:latin typeface="Times New Roman"/>
                    <a:cs typeface="Times New Roman"/>
                  </a:rPr>
                  <a:t>For</a:t>
                </a:r>
                <a:r>
                  <a:rPr lang="en-US" spc="-40" dirty="0">
                    <a:latin typeface="Times New Roman"/>
                    <a:cs typeface="Times New Roman"/>
                  </a:rPr>
                  <a:t> </a:t>
                </a:r>
                <a:r>
                  <a:rPr lang="en-US" spc="-5" dirty="0">
                    <a:latin typeface="Times New Roman"/>
                    <a:cs typeface="Times New Roman"/>
                  </a:rPr>
                  <a:t>instance,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sin</a:t>
                </a:r>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67" baseline="25925" dirty="0">
                    <a:latin typeface="Times New Roman"/>
                    <a:cs typeface="Times New Roman"/>
                  </a:rPr>
                  <a:t>2</a:t>
                </a:r>
                <a:r>
                  <a:rPr lang="en-US" spc="-5" dirty="0">
                    <a:latin typeface="Times New Roman"/>
                    <a:cs typeface="Times New Roman"/>
                  </a:rPr>
                  <a:t>)</a:t>
                </a:r>
                <a:r>
                  <a:rPr lang="en-US" spc="-45" dirty="0">
                    <a:latin typeface="Times New Roman"/>
                    <a:cs typeface="Times New Roman"/>
                  </a:rPr>
                  <a:t> or </a:t>
                </a:r>
                <a14:m>
                  <m:oMath xmlns:m="http://schemas.openxmlformats.org/officeDocument/2006/math">
                    <m:r>
                      <a:rPr lang="de-DE" b="0" i="1" spc="-45" smtClean="0">
                        <a:latin typeface="Cambria Math" panose="02040503050406030204" pitchFamily="18" charset="0"/>
                        <a:cs typeface="Times New Roman"/>
                      </a:rPr>
                      <m:t>𝑓</m:t>
                    </m:r>
                    <m:d>
                      <m:dPr>
                        <m:ctrlPr>
                          <a:rPr lang="en-US" b="0" i="1" spc="-45" smtClean="0">
                            <a:latin typeface="Cambria Math" panose="02040503050406030204" pitchFamily="18" charset="0"/>
                            <a:cs typeface="Times New Roman"/>
                          </a:rPr>
                        </m:ctrlPr>
                      </m:dPr>
                      <m:e>
                        <m:r>
                          <a:rPr lang="en-US" b="0" i="1" spc="-45" smtClean="0">
                            <a:latin typeface="Cambria Math" panose="02040503050406030204" pitchFamily="18" charset="0"/>
                            <a:cs typeface="Times New Roman"/>
                          </a:rPr>
                          <m:t>𝑥</m:t>
                        </m:r>
                      </m:e>
                    </m:d>
                    <m:r>
                      <a:rPr lang="en-US" b="0" i="1" spc="-45" smtClean="0">
                        <a:latin typeface="Cambria Math" panose="02040503050406030204" pitchFamily="18" charset="0"/>
                        <a:cs typeface="Times New Roman"/>
                      </a:rPr>
                      <m:t>=</m:t>
                    </m:r>
                    <m:sSup>
                      <m:sSupPr>
                        <m:ctrlPr>
                          <a:rPr lang="en-US" b="0" i="1" spc="-45" smtClean="0">
                            <a:latin typeface="Cambria Math" panose="02040503050406030204" pitchFamily="18" charset="0"/>
                            <a:cs typeface="Times New Roman"/>
                          </a:rPr>
                        </m:ctrlPr>
                      </m:sSupPr>
                      <m:e>
                        <m:r>
                          <a:rPr lang="en-US" b="0" i="1" spc="-45" smtClean="0">
                            <a:latin typeface="Cambria Math" panose="02040503050406030204" pitchFamily="18" charset="0"/>
                            <a:cs typeface="Times New Roman"/>
                          </a:rPr>
                          <m:t>𝑒</m:t>
                        </m:r>
                      </m:e>
                      <m:sup>
                        <m:sSup>
                          <m:sSupPr>
                            <m:ctrlPr>
                              <a:rPr lang="en-US" b="0" i="1" spc="-45" smtClean="0">
                                <a:latin typeface="Cambria Math" panose="02040503050406030204" pitchFamily="18" charset="0"/>
                                <a:cs typeface="Times New Roman"/>
                              </a:rPr>
                            </m:ctrlPr>
                          </m:sSupPr>
                          <m:e>
                            <m:r>
                              <a:rPr lang="en-US" b="0" i="1" spc="-45" smtClean="0">
                                <a:latin typeface="Cambria Math" panose="02040503050406030204" pitchFamily="18" charset="0"/>
                                <a:cs typeface="Times New Roman"/>
                              </a:rPr>
                              <m:t>𝑥</m:t>
                            </m:r>
                          </m:e>
                          <m:sup>
                            <m:r>
                              <a:rPr lang="en-US" b="0" i="1" spc="-45" smtClean="0">
                                <a:latin typeface="Cambria Math" panose="02040503050406030204" pitchFamily="18" charset="0"/>
                                <a:cs typeface="Times New Roman"/>
                              </a:rPr>
                              <m:t>2</m:t>
                            </m:r>
                          </m:sup>
                        </m:sSup>
                      </m:sup>
                    </m:sSup>
                  </m:oMath>
                </a14:m>
                <a:r>
                  <a:rPr lang="en-US" spc="-10" dirty="0">
                    <a:latin typeface="Times New Roman"/>
                    <a:cs typeface="Times New Roman"/>
                  </a:rPr>
                  <a:t> canno</a:t>
                </a:r>
                <a:r>
                  <a:rPr lang="en-US" spc="-5" dirty="0">
                    <a:latin typeface="Times New Roman"/>
                    <a:cs typeface="Times New Roman"/>
                  </a:rPr>
                  <a:t>t</a:t>
                </a:r>
                <a:r>
                  <a:rPr lang="en-US" spc="-4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integrate</a:t>
                </a:r>
                <a:r>
                  <a:rPr lang="en-US" spc="-5" dirty="0">
                    <a:latin typeface="Times New Roman"/>
                    <a:cs typeface="Times New Roman"/>
                  </a:rPr>
                  <a:t>d</a:t>
                </a:r>
                <a:r>
                  <a:rPr lang="en-US" spc="-35" dirty="0">
                    <a:latin typeface="Times New Roman"/>
                    <a:cs typeface="Times New Roman"/>
                  </a:rPr>
                  <a:t> </a:t>
                </a:r>
                <a:r>
                  <a:rPr lang="en-US" spc="-10" dirty="0">
                    <a:latin typeface="Times New Roman"/>
                    <a:cs typeface="Times New Roman"/>
                  </a:rPr>
                  <a:t>usin</a:t>
                </a:r>
                <a:r>
                  <a:rPr lang="en-US" spc="-5" dirty="0">
                    <a:latin typeface="Times New Roman"/>
                    <a:cs typeface="Times New Roman"/>
                  </a:rPr>
                  <a:t>g</a:t>
                </a:r>
                <a:r>
                  <a:rPr lang="en-US" spc="-35" dirty="0">
                    <a:latin typeface="Times New Roman"/>
                    <a:cs typeface="Times New Roman"/>
                  </a:rPr>
                  <a:t> </a:t>
                </a:r>
                <a:r>
                  <a:rPr lang="en-US" spc="-10" dirty="0">
                    <a:latin typeface="Times New Roman"/>
                    <a:cs typeface="Times New Roman"/>
                  </a:rPr>
                  <a:t>elementar</a:t>
                </a:r>
                <a:r>
                  <a:rPr lang="en-US" spc="-5" dirty="0">
                    <a:latin typeface="Times New Roman"/>
                    <a:cs typeface="Times New Roman"/>
                  </a:rPr>
                  <a:t>y</a:t>
                </a:r>
                <a:r>
                  <a:rPr lang="en-US" spc="-3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unctions</a:t>
                </a:r>
                <a:r>
                  <a:rPr lang="en-US" spc="-5" dirty="0">
                    <a:latin typeface="Times New Roman"/>
                    <a:cs typeface="Times New Roman"/>
                  </a:rPr>
                  <a:t>.</a:t>
                </a:r>
                <a:r>
                  <a:rPr lang="en-US" spc="-35" dirty="0">
                    <a:latin typeface="Times New Roman"/>
                    <a:cs typeface="Times New Roman"/>
                  </a:rPr>
                  <a:t> </a:t>
                </a:r>
                <a:r>
                  <a:rPr lang="en-US" spc="-5" dirty="0">
                    <a:latin typeface="Times New Roman"/>
                    <a:cs typeface="Times New Roman"/>
                  </a:rPr>
                  <a:t>In</a:t>
                </a:r>
                <a:r>
                  <a:rPr lang="en-US" spc="-3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act</a:t>
                </a:r>
                <a:r>
                  <a:rPr lang="en-US" spc="-5" dirty="0">
                    <a:latin typeface="Times New Roman"/>
                    <a:cs typeface="Times New Roman"/>
                  </a:rPr>
                  <a:t>,</a:t>
                </a:r>
                <a:r>
                  <a:rPr lang="en-US" spc="-35" dirty="0">
                    <a:latin typeface="Times New Roman"/>
                    <a:cs typeface="Times New Roman"/>
                  </a:rPr>
                  <a:t> </a:t>
                </a:r>
                <a:r>
                  <a:rPr lang="en-US" spc="-10" dirty="0">
                    <a:latin typeface="Times New Roman"/>
                    <a:cs typeface="Times New Roman"/>
                  </a:rPr>
                  <a:t>eve</a:t>
                </a:r>
                <a:r>
                  <a:rPr lang="en-US" spc="-5" dirty="0">
                    <a:latin typeface="Times New Roman"/>
                    <a:cs typeface="Times New Roman"/>
                  </a:rPr>
                  <a:t>n</a:t>
                </a:r>
                <a:r>
                  <a:rPr lang="en-US" spc="-35" dirty="0">
                    <a:latin typeface="Times New Roman"/>
                    <a:cs typeface="Times New Roman"/>
                  </a:rPr>
                  <a:t> many </a:t>
                </a:r>
                <a:r>
                  <a:rPr lang="en-US" spc="-10" dirty="0">
                    <a:latin typeface="Times New Roman"/>
                    <a:cs typeface="Times New Roman"/>
                  </a:rPr>
                  <a:t>simpl</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functions </a:t>
                </a:r>
                <a:r>
                  <a:rPr lang="en-US" spc="-5" dirty="0">
                    <a:latin typeface="Times New Roman"/>
                    <a:cs typeface="Times New Roman"/>
                  </a:rPr>
                  <a:t>like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sin</a:t>
                </a:r>
                <a:r>
                  <a:rPr lang="en-US" spc="-60"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 </a:t>
                </a:r>
                <a:r>
                  <a:rPr lang="en-US" i="1" spc="-5" dirty="0">
                    <a:latin typeface="Times New Roman"/>
                    <a:cs typeface="Times New Roman"/>
                  </a:rPr>
                  <a:t>f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co</a:t>
                </a:r>
                <a:r>
                  <a:rPr lang="en-US" spc="-5" dirty="0">
                    <a:latin typeface="Times New Roman"/>
                    <a:cs typeface="Times New Roman"/>
                  </a:rPr>
                  <a:t>s</a:t>
                </a:r>
                <a:r>
                  <a:rPr lang="en-US" spc="-60"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30" dirty="0">
                    <a:latin typeface="Times New Roman"/>
                    <a:cs typeface="Times New Roman"/>
                  </a:rPr>
                  <a:t>e</a:t>
                </a:r>
                <a:r>
                  <a:rPr lang="en-US" i="1" baseline="25925" dirty="0">
                    <a:latin typeface="Times New Roman"/>
                    <a:cs typeface="Times New Roman"/>
                  </a:rPr>
                  <a:t>x</a:t>
                </a:r>
                <a:r>
                  <a:rPr lang="en-US" spc="-10" dirty="0">
                    <a:latin typeface="Times New Roman"/>
                    <a:cs typeface="Times New Roman"/>
                  </a:rPr>
                  <a:t>, an</a:t>
                </a:r>
                <a:r>
                  <a:rPr lang="en-US" spc="-5" dirty="0">
                    <a:latin typeface="Times New Roman"/>
                    <a:cs typeface="Times New Roman"/>
                  </a:rPr>
                  <a:t>d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ln</a:t>
                </a:r>
                <a:r>
                  <a:rPr lang="en-US" spc="-60" dirty="0">
                    <a:latin typeface="Times New Roman"/>
                    <a:cs typeface="Times New Roman"/>
                  </a:rPr>
                  <a:t> </a:t>
                </a:r>
                <a:r>
                  <a:rPr lang="en-US" i="1" spc="-5" dirty="0">
                    <a:latin typeface="Times New Roman"/>
                    <a:cs typeface="Times New Roman"/>
                  </a:rPr>
                  <a:t>x </a:t>
                </a:r>
                <a:r>
                  <a:rPr lang="en-US" spc="-10" dirty="0">
                    <a:latin typeface="Times New Roman"/>
                    <a:cs typeface="Times New Roman"/>
                  </a:rPr>
                  <a:t>ca</a:t>
                </a:r>
                <a:r>
                  <a:rPr lang="en-US" spc="-5" dirty="0">
                    <a:latin typeface="Times New Roman"/>
                    <a:cs typeface="Times New Roman"/>
                  </a:rPr>
                  <a:t>n</a:t>
                </a:r>
                <a:r>
                  <a:rPr lang="en-US" spc="7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evaluate</a:t>
                </a:r>
                <a:r>
                  <a:rPr lang="en-US" spc="-5" dirty="0">
                    <a:latin typeface="Times New Roman"/>
                    <a:cs typeface="Times New Roman"/>
                  </a:rPr>
                  <a:t>d</a:t>
                </a:r>
                <a:r>
                  <a:rPr lang="en-US" spc="75" dirty="0">
                    <a:latin typeface="Times New Roman"/>
                    <a:cs typeface="Times New Roman"/>
                  </a:rPr>
                  <a:t> </a:t>
                </a:r>
                <a:r>
                  <a:rPr lang="en-US" spc="-10" dirty="0">
                    <a:latin typeface="Times New Roman"/>
                    <a:cs typeface="Times New Roman"/>
                  </a:rPr>
                  <a:t>exactl</a:t>
                </a:r>
                <a:r>
                  <a:rPr lang="en-US" spc="-5" dirty="0">
                    <a:latin typeface="Times New Roman"/>
                    <a:cs typeface="Times New Roman"/>
                  </a:rPr>
                  <a:t>y</a:t>
                </a:r>
                <a:r>
                  <a:rPr lang="en-US" spc="-2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20" dirty="0">
                    <a:latin typeface="Times New Roman"/>
                    <a:cs typeface="Times New Roman"/>
                  </a:rPr>
                  <a:t> </a:t>
                </a:r>
                <a:r>
                  <a:rPr lang="en-US" spc="-10" dirty="0">
                    <a:latin typeface="Times New Roman"/>
                    <a:cs typeface="Times New Roman"/>
                  </a:rPr>
                  <a:t>onl</a:t>
                </a:r>
                <a:r>
                  <a:rPr lang="en-US" spc="-5" dirty="0">
                    <a:latin typeface="Times New Roman"/>
                    <a:cs typeface="Times New Roman"/>
                  </a:rPr>
                  <a:t>y a </a:t>
                </a:r>
                <a:r>
                  <a:rPr lang="en-US" spc="-10" dirty="0">
                    <a:latin typeface="Times New Roman"/>
                    <a:cs typeface="Times New Roman"/>
                  </a:rPr>
                  <a:t>relativel</a:t>
                </a:r>
                <a:r>
                  <a:rPr lang="en-US" spc="-5" dirty="0">
                    <a:latin typeface="Times New Roman"/>
                    <a:cs typeface="Times New Roman"/>
                  </a:rPr>
                  <a:t>y</a:t>
                </a:r>
                <a:r>
                  <a:rPr lang="en-US" spc="-2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ew</a:t>
                </a:r>
                <a:r>
                  <a:rPr lang="en-US" spc="-20" dirty="0">
                    <a:latin typeface="Times New Roman"/>
                    <a:cs typeface="Times New Roman"/>
                  </a:rPr>
                  <a:t> </a:t>
                </a:r>
                <a:r>
                  <a:rPr lang="en-US" spc="-10" dirty="0">
                    <a:latin typeface="Times New Roman"/>
                    <a:cs typeface="Times New Roman"/>
                  </a:rPr>
                  <a:t>value</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t>
                </a:r>
                <a:r>
                  <a:rPr lang="en-US" i="1" spc="-5" dirty="0">
                    <a:latin typeface="Times New Roman"/>
                    <a:cs typeface="Times New Roman"/>
                  </a:rPr>
                  <a:t> </a:t>
                </a:r>
                <a:r>
                  <a:rPr lang="en-US" spc="-5" dirty="0">
                    <a:latin typeface="Times New Roman"/>
                    <a:cs typeface="Times New Roman"/>
                  </a:rPr>
                  <a:t>and</a:t>
                </a:r>
                <a:r>
                  <a:rPr lang="en-US" spc="-20" dirty="0">
                    <a:latin typeface="Times New Roman"/>
                    <a:cs typeface="Times New Roman"/>
                  </a:rPr>
                  <a:t> </a:t>
                </a:r>
                <a:r>
                  <a:rPr lang="en-US" spc="-5" dirty="0">
                    <a:latin typeface="Times New Roman"/>
                    <a:cs typeface="Times New Roman"/>
                  </a:rPr>
                  <a:t>otherwise</a:t>
                </a:r>
                <a:r>
                  <a:rPr lang="en-US" spc="-20" dirty="0">
                    <a:latin typeface="Times New Roman"/>
                    <a:cs typeface="Times New Roman"/>
                  </a:rPr>
                  <a:t> </a:t>
                </a:r>
                <a:r>
                  <a:rPr lang="en-US" spc="-5" dirty="0">
                    <a:latin typeface="Times New Roman"/>
                    <a:cs typeface="Times New Roman"/>
                  </a:rPr>
                  <a:t>they</a:t>
                </a:r>
                <a:r>
                  <a:rPr lang="en-US" spc="-20" dirty="0">
                    <a:latin typeface="Times New Roman"/>
                    <a:cs typeface="Times New Roman"/>
                  </a:rPr>
                  <a:t> </a:t>
                </a:r>
                <a:r>
                  <a:rPr lang="en-US" spc="-5" dirty="0">
                    <a:latin typeface="Times New Roman"/>
                    <a:cs typeface="Times New Roman"/>
                  </a:rPr>
                  <a:t>must</a:t>
                </a:r>
                <a:r>
                  <a:rPr lang="en-US" spc="-20" dirty="0">
                    <a:latin typeface="Times New Roman"/>
                    <a:cs typeface="Times New Roman"/>
                  </a:rPr>
                  <a:t> </a:t>
                </a:r>
                <a:r>
                  <a:rPr lang="en-US" spc="-5" dirty="0">
                    <a:latin typeface="Times New Roman"/>
                    <a:cs typeface="Times New Roman"/>
                  </a:rPr>
                  <a:t>be</a:t>
                </a:r>
                <a:r>
                  <a:rPr lang="en-US" spc="-20" dirty="0">
                    <a:latin typeface="Times New Roman"/>
                    <a:cs typeface="Times New Roman"/>
                  </a:rPr>
                  <a:t> </a:t>
                </a:r>
                <a:r>
                  <a:rPr lang="en-US" spc="-5" dirty="0">
                    <a:latin typeface="Times New Roman"/>
                    <a:cs typeface="Times New Roman"/>
                  </a:rPr>
                  <a:t>numerically</a:t>
                </a:r>
                <a:r>
                  <a:rPr lang="en-US" spc="-20" dirty="0">
                    <a:latin typeface="Times New Roman"/>
                    <a:cs typeface="Times New Roman"/>
                  </a:rPr>
                  <a:t> </a:t>
                </a:r>
                <a:r>
                  <a:rPr lang="en-US" spc="-5" dirty="0">
                    <a:latin typeface="Times New Roman"/>
                    <a:cs typeface="Times New Roman"/>
                  </a:rPr>
                  <a:t>approximated. </a:t>
                </a:r>
                <a:r>
                  <a:rPr lang="en-US" spc="-15" dirty="0">
                    <a:latin typeface="Times New Roman"/>
                    <a:cs typeface="Times New Roman"/>
                  </a:rPr>
                  <a:t>O</a:t>
                </a:r>
                <a:r>
                  <a:rPr lang="en-US" spc="-5" dirty="0">
                    <a:latin typeface="Times New Roman"/>
                    <a:cs typeface="Times New Roman"/>
                  </a:rPr>
                  <a:t>n</a:t>
                </a:r>
                <a:r>
                  <a:rPr lang="en-US" spc="-3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othe</a:t>
                </a:r>
                <a:r>
                  <a:rPr lang="en-US" spc="-5" dirty="0">
                    <a:latin typeface="Times New Roman"/>
                    <a:cs typeface="Times New Roman"/>
                  </a:rPr>
                  <a:t>r</a:t>
                </a:r>
                <a:r>
                  <a:rPr lang="en-US" spc="-35" dirty="0">
                    <a:latin typeface="Times New Roman"/>
                    <a:cs typeface="Times New Roman"/>
                  </a:rPr>
                  <a:t> </a:t>
                </a:r>
                <a:r>
                  <a:rPr lang="en-US" spc="-10" dirty="0">
                    <a:latin typeface="Times New Roman"/>
                    <a:cs typeface="Times New Roman"/>
                  </a:rPr>
                  <a:t>hand</a:t>
                </a:r>
                <a:r>
                  <a:rPr lang="en-US" spc="-5" dirty="0">
                    <a:latin typeface="Times New Roman"/>
                    <a:cs typeface="Times New Roman"/>
                  </a:rPr>
                  <a:t>,</a:t>
                </a:r>
                <a:r>
                  <a:rPr lang="en-US" spc="-35" dirty="0">
                    <a:latin typeface="Times New Roman"/>
                    <a:cs typeface="Times New Roman"/>
                  </a:rPr>
                  <a:t> </a:t>
                </a:r>
                <a:r>
                  <a:rPr lang="en-US" spc="-10" dirty="0">
                    <a:latin typeface="Times New Roman"/>
                    <a:cs typeface="Times New Roman"/>
                  </a:rPr>
                  <a:t>polynomial</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a:t>
                </a:r>
                <a:r>
                  <a:rPr lang="en-US" spc="-3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20" dirty="0">
                    <a:latin typeface="Times New Roman"/>
                    <a:cs typeface="Times New Roman"/>
                  </a:rPr>
                  <a:t>3</a:t>
                </a:r>
                <a:r>
                  <a:rPr lang="en-US" i="1" spc="-5" dirty="0">
                    <a:latin typeface="Times New Roman"/>
                    <a:cs typeface="Times New Roman"/>
                  </a:rPr>
                  <a:t>x</a:t>
                </a:r>
                <a:r>
                  <a:rPr lang="en-US" i="1" spc="-165" dirty="0">
                    <a:latin typeface="Times New Roman"/>
                    <a:cs typeface="Times New Roman"/>
                  </a:rPr>
                  <a:t> </a:t>
                </a:r>
                <a:r>
                  <a:rPr lang="en-US" baseline="25925" dirty="0">
                    <a:latin typeface="Times New Roman"/>
                    <a:cs typeface="Times New Roman"/>
                  </a:rPr>
                  <a:t>4</a:t>
                </a:r>
                <a:r>
                  <a:rPr lang="en-US" spc="120" baseline="25925"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20" dirty="0">
                    <a:latin typeface="Times New Roman"/>
                    <a:cs typeface="Times New Roman"/>
                  </a:rPr>
                  <a:t>7</a:t>
                </a:r>
                <a:r>
                  <a:rPr lang="en-US" i="1" spc="-5" dirty="0">
                    <a:latin typeface="Times New Roman"/>
                    <a:cs typeface="Times New Roman"/>
                  </a:rPr>
                  <a:t>x</a:t>
                </a:r>
                <a:r>
                  <a:rPr lang="en-US" i="1" spc="-165" dirty="0">
                    <a:latin typeface="Times New Roman"/>
                    <a:cs typeface="Times New Roman"/>
                  </a:rPr>
                  <a:t> </a:t>
                </a:r>
                <a:r>
                  <a:rPr lang="en-US" baseline="25925" dirty="0">
                    <a:latin typeface="Times New Roman"/>
                    <a:cs typeface="Times New Roman"/>
                  </a:rPr>
                  <a:t>3</a:t>
                </a:r>
                <a:r>
                  <a:rPr lang="en-US" spc="120" baseline="2592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20" dirty="0">
                    <a:latin typeface="Times New Roman"/>
                    <a:cs typeface="Times New Roman"/>
                  </a:rPr>
                  <a:t>2</a:t>
                </a:r>
                <a:r>
                  <a:rPr lang="en-US" i="1" spc="-5" dirty="0">
                    <a:latin typeface="Times New Roman"/>
                    <a:cs typeface="Times New Roman"/>
                  </a:rPr>
                  <a:t>x</a:t>
                </a:r>
                <a:r>
                  <a:rPr lang="en-US" i="1" spc="6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4</a:t>
                </a:r>
                <a:r>
                  <a:rPr lang="en-US" spc="-35" dirty="0">
                    <a:latin typeface="Times New Roman"/>
                    <a:cs typeface="Times New Roman"/>
                  </a:rPr>
                  <a:t> </a:t>
                </a:r>
                <a:r>
                  <a:rPr lang="en-US" spc="-5" dirty="0">
                    <a:latin typeface="Times New Roman"/>
                    <a:cs typeface="Times New Roman"/>
                  </a:rPr>
                  <a:t>can</a:t>
                </a:r>
                <a:r>
                  <a:rPr lang="en-US" spc="-35" dirty="0">
                    <a:latin typeface="Times New Roman"/>
                    <a:cs typeface="Times New Roman"/>
                  </a:rPr>
                  <a:t> </a:t>
                </a:r>
                <a:r>
                  <a:rPr lang="en-US" spc="-5" dirty="0">
                    <a:latin typeface="Times New Roman"/>
                    <a:cs typeface="Times New Roman"/>
                  </a:rPr>
                  <a:t>be</a:t>
                </a:r>
                <a:r>
                  <a:rPr lang="en-US" spc="-35" dirty="0">
                    <a:latin typeface="Times New Roman"/>
                    <a:cs typeface="Times New Roman"/>
                  </a:rPr>
                  <a:t> </a:t>
                </a:r>
                <a:r>
                  <a:rPr lang="en-US" spc="-5" dirty="0">
                    <a:latin typeface="Times New Roman"/>
                    <a:cs typeface="Times New Roman"/>
                  </a:rPr>
                  <a:t>easily</a:t>
                </a:r>
                <a:r>
                  <a:rPr lang="en-US" spc="-35" dirty="0">
                    <a:latin typeface="Times New Roman"/>
                    <a:cs typeface="Times New Roman"/>
                  </a:rPr>
                  <a:t> </a:t>
                </a:r>
                <a:r>
                  <a:rPr lang="en-US" spc="-5" dirty="0">
                    <a:latin typeface="Times New Roman"/>
                    <a:cs typeface="Times New Roman"/>
                  </a:rPr>
                  <a:t>differ</a:t>
                </a:r>
                <a:r>
                  <a:rPr lang="en-US" spc="-10" dirty="0">
                    <a:latin typeface="Times New Roman"/>
                    <a:cs typeface="Times New Roman"/>
                  </a:rPr>
                  <a:t>entiate</a:t>
                </a:r>
                <a:r>
                  <a:rPr lang="en-US" spc="-5" dirty="0">
                    <a:latin typeface="Times New Roman"/>
                    <a:cs typeface="Times New Roman"/>
                  </a:rPr>
                  <a:t>d</a:t>
                </a:r>
                <a:r>
                  <a:rPr lang="en-US" spc="-10" dirty="0">
                    <a:latin typeface="Times New Roman"/>
                    <a:cs typeface="Times New Roman"/>
                  </a:rPr>
                  <a:t> an</a:t>
                </a:r>
                <a:r>
                  <a:rPr lang="en-US" spc="-5" dirty="0">
                    <a:latin typeface="Times New Roman"/>
                    <a:cs typeface="Times New Roman"/>
                  </a:rPr>
                  <a:t>d</a:t>
                </a:r>
                <a:r>
                  <a:rPr lang="en-US" spc="-10" dirty="0">
                    <a:latin typeface="Times New Roman"/>
                    <a:cs typeface="Times New Roman"/>
                  </a:rPr>
                  <a:t> integrated</a:t>
                </a:r>
                <a:r>
                  <a:rPr lang="en-US" spc="-5" dirty="0">
                    <a:latin typeface="Times New Roman"/>
                    <a:cs typeface="Times New Roman"/>
                  </a:rPr>
                  <a:t>.</a:t>
                </a:r>
                <a:r>
                  <a:rPr lang="en-US" spc="-10" dirty="0">
                    <a:latin typeface="Times New Roman"/>
                    <a:cs typeface="Times New Roman"/>
                  </a:rPr>
                  <a:t> </a:t>
                </a:r>
                <a:r>
                  <a:rPr lang="en-US" spc="-15" dirty="0">
                    <a:latin typeface="Times New Roman"/>
                    <a:cs typeface="Times New Roman"/>
                  </a:rPr>
                  <a:t>The</a:t>
                </a:r>
                <a:r>
                  <a:rPr lang="en-US" spc="-5" dirty="0">
                    <a:latin typeface="Times New Roman"/>
                    <a:cs typeface="Times New Roman"/>
                  </a:rPr>
                  <a:t>y</a:t>
                </a:r>
                <a:r>
                  <a:rPr lang="en-US" spc="-10" dirty="0">
                    <a:latin typeface="Times New Roman"/>
                    <a:cs typeface="Times New Roman"/>
                  </a:rPr>
                  <a:t> ca</a:t>
                </a:r>
                <a:r>
                  <a:rPr lang="en-US" spc="-5" dirty="0">
                    <a:latin typeface="Times New Roman"/>
                    <a:cs typeface="Times New Roman"/>
                  </a:rPr>
                  <a:t>n</a:t>
                </a:r>
                <a:r>
                  <a:rPr lang="en-US" spc="-10" dirty="0">
                    <a:latin typeface="Times New Roman"/>
                    <a:cs typeface="Times New Roman"/>
                  </a:rPr>
                  <a:t> b</a:t>
                </a:r>
                <a:r>
                  <a:rPr lang="en-US" spc="-5" dirty="0">
                    <a:latin typeface="Times New Roman"/>
                    <a:cs typeface="Times New Roman"/>
                  </a:rPr>
                  <a:t>e</a:t>
                </a:r>
                <a:r>
                  <a:rPr lang="en-US" spc="-10" dirty="0">
                    <a:latin typeface="Times New Roman"/>
                    <a:cs typeface="Times New Roman"/>
                  </a:rPr>
                  <a:t> evaluate</a:t>
                </a:r>
                <a:r>
                  <a:rPr lang="en-US" spc="-5" dirty="0">
                    <a:latin typeface="Times New Roman"/>
                    <a:cs typeface="Times New Roman"/>
                  </a:rPr>
                  <a:t>d</a:t>
                </a:r>
                <a:r>
                  <a:rPr lang="en-US" spc="-10" dirty="0">
                    <a:latin typeface="Times New Roman"/>
                    <a:cs typeface="Times New Roman"/>
                  </a:rPr>
                  <a:t> a</a:t>
                </a:r>
                <a:r>
                  <a:rPr lang="en-US" spc="-5" dirty="0">
                    <a:latin typeface="Times New Roman"/>
                    <a:cs typeface="Times New Roman"/>
                  </a:rPr>
                  <a:t>t</a:t>
                </a:r>
                <a:r>
                  <a:rPr lang="en-US" spc="-10" dirty="0">
                    <a:latin typeface="Times New Roman"/>
                    <a:cs typeface="Times New Roman"/>
                  </a:rPr>
                  <a:t> an</a:t>
                </a:r>
                <a:r>
                  <a:rPr lang="en-US" spc="-5" dirty="0">
                    <a:latin typeface="Times New Roman"/>
                    <a:cs typeface="Times New Roman"/>
                  </a:rPr>
                  <a:t>y</a:t>
                </a:r>
                <a:r>
                  <a:rPr lang="en-US" spc="-10" dirty="0">
                    <a:latin typeface="Times New Roman"/>
                    <a:cs typeface="Times New Roman"/>
                  </a:rPr>
                  <a:t> valu</a:t>
                </a:r>
                <a:r>
                  <a:rPr lang="en-US" spc="-5" dirty="0">
                    <a:latin typeface="Times New Roman"/>
                    <a:cs typeface="Times New Roman"/>
                  </a:rPr>
                  <a:t>e</a:t>
                </a:r>
                <a:r>
                  <a:rPr lang="en-US" spc="-10" dirty="0">
                    <a:latin typeface="Times New Roman"/>
                    <a:cs typeface="Times New Roman"/>
                  </a:rPr>
                  <a:t> o</a:t>
                </a:r>
                <a:r>
                  <a:rPr lang="en-US" spc="-5" dirty="0">
                    <a:latin typeface="Times New Roman"/>
                    <a:cs typeface="Times New Roman"/>
                  </a:rPr>
                  <a:t>f </a:t>
                </a:r>
                <a:r>
                  <a:rPr lang="en-US" i="1" spc="-5" dirty="0">
                    <a:latin typeface="Times New Roman"/>
                    <a:cs typeface="Times New Roman"/>
                  </a:rPr>
                  <a:t>x </a:t>
                </a:r>
                <a:r>
                  <a:rPr lang="en-US" spc="-5" dirty="0">
                    <a:latin typeface="Times New Roman"/>
                    <a:cs typeface="Times New Roman"/>
                  </a:rPr>
                  <a:t>using</a:t>
                </a:r>
                <a:r>
                  <a:rPr lang="en-US" spc="-10" dirty="0">
                    <a:latin typeface="Times New Roman"/>
                    <a:cs typeface="Times New Roman"/>
                  </a:rPr>
                  <a:t> </a:t>
                </a:r>
                <a:r>
                  <a:rPr lang="en-US" spc="-5" dirty="0">
                    <a:latin typeface="Times New Roman"/>
                    <a:cs typeface="Times New Roman"/>
                  </a:rPr>
                  <a:t>just</a:t>
                </a:r>
                <a:r>
                  <a:rPr lang="en-US" spc="-15" dirty="0">
                    <a:latin typeface="Times New Roman"/>
                    <a:cs typeface="Times New Roman"/>
                  </a:rPr>
                  <a:t> m</a:t>
                </a:r>
                <a:r>
                  <a:rPr lang="en-US" spc="-5" dirty="0">
                    <a:latin typeface="Times New Roman"/>
                    <a:cs typeface="Times New Roman"/>
                  </a:rPr>
                  <a:t>ultiplication </a:t>
                </a:r>
                <a:r>
                  <a:rPr lang="en-US" spc="-10" dirty="0">
                    <a:latin typeface="Times New Roman"/>
                    <a:cs typeface="Times New Roman"/>
                  </a:rPr>
                  <a:t>an</a:t>
                </a:r>
                <a:r>
                  <a:rPr lang="en-US" spc="-5" dirty="0">
                    <a:latin typeface="Times New Roman"/>
                    <a:cs typeface="Times New Roman"/>
                  </a:rPr>
                  <a:t>d</a:t>
                </a:r>
                <a:r>
                  <a:rPr lang="en-US" spc="75" dirty="0">
                    <a:latin typeface="Times New Roman"/>
                    <a:cs typeface="Times New Roman"/>
                  </a:rPr>
                  <a:t> </a:t>
                </a:r>
                <a:r>
                  <a:rPr lang="en-US" spc="-10" dirty="0">
                    <a:latin typeface="Times New Roman"/>
                    <a:cs typeface="Times New Roman"/>
                  </a:rPr>
                  <a:t>addition</a:t>
                </a:r>
                <a:r>
                  <a:rPr lang="en-US" spc="-5" dirty="0">
                    <a:latin typeface="Times New Roman"/>
                    <a:cs typeface="Times New Roman"/>
                  </a:rPr>
                  <a:t>.</a:t>
                </a:r>
                <a:r>
                  <a:rPr lang="en-US" spc="75" dirty="0">
                    <a:latin typeface="Times New Roman"/>
                    <a:cs typeface="Times New Roman"/>
                  </a:rPr>
                  <a:t> </a:t>
                </a:r>
                <a:r>
                  <a:rPr lang="en-US" spc="-10" dirty="0">
                    <a:latin typeface="Times New Roman"/>
                    <a:cs typeface="Times New Roman"/>
                  </a:rPr>
                  <a:t>Thus</a:t>
                </a:r>
                <a:r>
                  <a:rPr lang="en-US" spc="-5" dirty="0">
                    <a:latin typeface="Times New Roman"/>
                    <a:cs typeface="Times New Roman"/>
                  </a:rPr>
                  <a:t>,</a:t>
                </a:r>
                <a:r>
                  <a:rPr lang="en-US" spc="75"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75" dirty="0">
                    <a:latin typeface="Times New Roman"/>
                    <a:cs typeface="Times New Roman"/>
                  </a:rPr>
                  <a:t> </a:t>
                </a:r>
                <a:r>
                  <a:rPr lang="en-US" spc="-5" dirty="0">
                    <a:latin typeface="Times New Roman"/>
                    <a:cs typeface="Times New Roman"/>
                  </a:rPr>
                  <a:t>a</a:t>
                </a:r>
                <a:r>
                  <a:rPr lang="en-US" spc="7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a:t>
                </a:r>
                <a:r>
                  <a:rPr lang="en-US" spc="7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t</a:t>
                </a:r>
                <a:r>
                  <a:rPr lang="en-US" spc="7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70" dirty="0">
                    <a:latin typeface="Times New Roman"/>
                    <a:cs typeface="Times New Roman"/>
                  </a:rPr>
                  <a:t> </a:t>
                </a:r>
                <a:r>
                  <a:rPr lang="en-US" spc="-10" dirty="0">
                    <a:latin typeface="Times New Roman"/>
                    <a:cs typeface="Times New Roman"/>
                  </a:rPr>
                  <a:t>natura</a:t>
                </a:r>
                <a:r>
                  <a:rPr lang="en-US" spc="-5" dirty="0">
                    <a:latin typeface="Times New Roman"/>
                    <a:cs typeface="Times New Roman"/>
                  </a:rPr>
                  <a:t>l</a:t>
                </a:r>
                <a:r>
                  <a:rPr lang="en-US" spc="7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70" dirty="0">
                    <a:latin typeface="Times New Roman"/>
                    <a:cs typeface="Times New Roman"/>
                  </a:rPr>
                  <a:t> </a:t>
                </a:r>
                <a:r>
                  <a:rPr lang="en-US" spc="-10" dirty="0">
                    <a:latin typeface="Times New Roman"/>
                    <a:cs typeface="Times New Roman"/>
                  </a:rPr>
                  <a:t>as</a:t>
                </a:r>
                <a:r>
                  <a:rPr lang="en-US" spc="-5" dirty="0">
                    <a:latin typeface="Times New Roman"/>
                    <a:cs typeface="Times New Roman"/>
                  </a:rPr>
                  <a:t>k</a:t>
                </a:r>
                <a:r>
                  <a:rPr lang="en-US" spc="75" dirty="0">
                    <a:latin typeface="Times New Roman"/>
                    <a:cs typeface="Times New Roman"/>
                  </a:rPr>
                  <a:t> </a:t>
                </a:r>
                <a:r>
                  <a:rPr lang="en-US" spc="-5" dirty="0">
                    <a:latin typeface="Times New Roman"/>
                    <a:cs typeface="Times New Roman"/>
                  </a:rPr>
                  <a:t>if</a:t>
                </a:r>
                <a:r>
                  <a:rPr lang="en-US" spc="7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her</a:t>
                </a:r>
                <a:r>
                  <a:rPr lang="en-US" spc="-5" dirty="0">
                    <a:latin typeface="Times New Roman"/>
                    <a:cs typeface="Times New Roman"/>
                  </a:rPr>
                  <a:t>e</a:t>
                </a:r>
                <a:r>
                  <a:rPr lang="en-US" spc="75" dirty="0">
                    <a:latin typeface="Times New Roman"/>
                    <a:cs typeface="Times New Roman"/>
                  </a:rPr>
                  <a:t> </a:t>
                </a:r>
                <a:r>
                  <a:rPr lang="en-US" spc="-5" dirty="0">
                    <a:latin typeface="Times New Roman"/>
                    <a:cs typeface="Times New Roman"/>
                  </a:rPr>
                  <a:t>is</a:t>
                </a:r>
                <a:r>
                  <a:rPr lang="en-US" spc="70" dirty="0">
                    <a:latin typeface="Times New Roman"/>
                    <a:cs typeface="Times New Roman"/>
                  </a:rPr>
                  <a:t> </a:t>
                </a:r>
                <a:r>
                  <a:rPr lang="en-US" spc="-5" dirty="0">
                    <a:latin typeface="Times New Roman"/>
                    <a:cs typeface="Times New Roman"/>
                  </a:rPr>
                  <a:t>a</a:t>
                </a:r>
                <a:r>
                  <a:rPr lang="en-US" spc="70" dirty="0">
                    <a:latin typeface="Times New Roman"/>
                    <a:cs typeface="Times New Roman"/>
                  </a:rPr>
                  <a:t> </a:t>
                </a:r>
                <a:r>
                  <a:rPr lang="en-US" spc="-15" dirty="0">
                    <a:latin typeface="Times New Roman"/>
                    <a:cs typeface="Times New Roman"/>
                  </a:rPr>
                  <a:t>wa</a:t>
                </a:r>
                <a:r>
                  <a:rPr lang="en-US" spc="-5" dirty="0">
                    <a:latin typeface="Times New Roman"/>
                    <a:cs typeface="Times New Roman"/>
                  </a:rPr>
                  <a:t>y</a:t>
                </a:r>
                <a:r>
                  <a:rPr lang="en-US" spc="75" dirty="0">
                    <a:latin typeface="Times New Roman"/>
                    <a:cs typeface="Times New Roman"/>
                  </a:rPr>
                  <a:t> </a:t>
                </a:r>
                <a:r>
                  <a:rPr lang="en-US" spc="-5" dirty="0">
                    <a:latin typeface="Times New Roman"/>
                    <a:cs typeface="Times New Roman"/>
                  </a:rPr>
                  <a:t>to</a:t>
                </a:r>
                <a:r>
                  <a:rPr lang="en-US" spc="70" dirty="0">
                    <a:latin typeface="Times New Roman"/>
                    <a:cs typeface="Times New Roman"/>
                  </a:rPr>
                  <a:t> </a:t>
                </a:r>
                <a:r>
                  <a:rPr lang="en-US" spc="-10" dirty="0">
                    <a:latin typeface="Times New Roman"/>
                    <a:cs typeface="Times New Roman"/>
                  </a:rPr>
                  <a:t>accurately approximat</a:t>
                </a:r>
                <a:r>
                  <a:rPr lang="en-US" spc="-5" dirty="0">
                    <a:latin typeface="Times New Roman"/>
                    <a:cs typeface="Times New Roman"/>
                  </a:rPr>
                  <a:t>e </a:t>
                </a:r>
                <a:r>
                  <a:rPr lang="en-US" spc="-10" dirty="0">
                    <a:latin typeface="Times New Roman"/>
                    <a:cs typeface="Times New Roman"/>
                  </a:rPr>
                  <a:t>th</a:t>
                </a:r>
                <a:r>
                  <a:rPr lang="en-US" spc="-5" dirty="0">
                    <a:latin typeface="Times New Roman"/>
                    <a:cs typeface="Times New Roman"/>
                  </a:rPr>
                  <a:t>e f</a:t>
                </a:r>
                <a:r>
                  <a:rPr lang="en-US" spc="-10" dirty="0">
                    <a:latin typeface="Times New Roman"/>
                    <a:cs typeface="Times New Roman"/>
                  </a:rPr>
                  <a:t>unctio</a:t>
                </a:r>
                <a:r>
                  <a:rPr lang="en-US" spc="-5" dirty="0">
                    <a:latin typeface="Times New Roman"/>
                    <a:cs typeface="Times New Roman"/>
                  </a:rPr>
                  <a:t>n </a:t>
                </a:r>
                <a:r>
                  <a:rPr lang="en-US" spc="-10" dirty="0">
                    <a:latin typeface="Times New Roman"/>
                    <a:cs typeface="Times New Roman"/>
                  </a:rPr>
                  <a:t>usin</a:t>
                </a:r>
                <a:r>
                  <a:rPr lang="en-US" spc="-5" dirty="0">
                    <a:latin typeface="Times New Roman"/>
                    <a:cs typeface="Times New Roman"/>
                  </a:rPr>
                  <a:t>g a </a:t>
                </a:r>
                <a:r>
                  <a:rPr lang="en-US" spc="-10" dirty="0">
                    <a:latin typeface="Times New Roman"/>
                    <a:cs typeface="Times New Roman"/>
                  </a:rPr>
                  <a:t>polynomia</a:t>
                </a:r>
                <a:r>
                  <a:rPr lang="en-US" spc="-5" dirty="0">
                    <a:latin typeface="Times New Roman"/>
                    <a:cs typeface="Times New Roman"/>
                  </a:rPr>
                  <a:t>l f</a:t>
                </a:r>
                <a:r>
                  <a:rPr lang="en-US" spc="-10" dirty="0">
                    <a:latin typeface="Times New Roman"/>
                    <a:cs typeface="Times New Roman"/>
                  </a:rPr>
                  <a:t>unction.</a:t>
                </a:r>
                <a:endParaRPr lang="en-US" dirty="0">
                  <a:latin typeface="Times New Roman"/>
                  <a:cs typeface="Times New Roman"/>
                </a:endParaRPr>
              </a:p>
              <a:p>
                <a:pPr marL="11429" indent="0">
                  <a:lnSpc>
                    <a:spcPct val="100000"/>
                  </a:lnSpc>
                  <a:buNone/>
                </a:pPr>
                <a:r>
                  <a:rPr lang="en-US" spc="-10" dirty="0">
                    <a:latin typeface="Times New Roman"/>
                    <a:cs typeface="Times New Roman"/>
                  </a:rPr>
                  <a:t>We</a:t>
                </a:r>
                <a:r>
                  <a:rPr lang="en-US" spc="65" dirty="0">
                    <a:latin typeface="Times New Roman"/>
                    <a:cs typeface="Times New Roman"/>
                  </a:rPr>
                  <a:t> </a:t>
                </a:r>
                <a:r>
                  <a:rPr lang="en-US" spc="-5" dirty="0">
                    <a:latin typeface="Times New Roman"/>
                    <a:cs typeface="Times New Roman"/>
                  </a:rPr>
                  <a:t>have</a:t>
                </a:r>
                <a:r>
                  <a:rPr lang="en-US" spc="65" dirty="0">
                    <a:latin typeface="Times New Roman"/>
                    <a:cs typeface="Times New Roman"/>
                  </a:rPr>
                  <a:t> </a:t>
                </a:r>
                <a:r>
                  <a:rPr lang="en-US" spc="-5" dirty="0">
                    <a:latin typeface="Times New Roman"/>
                    <a:cs typeface="Times New Roman"/>
                  </a:rPr>
                  <a:t>worked</a:t>
                </a:r>
                <a:r>
                  <a:rPr lang="en-US" spc="65" dirty="0">
                    <a:latin typeface="Times New Roman"/>
                    <a:cs typeface="Times New Roman"/>
                  </a:rPr>
                  <a:t> </a:t>
                </a:r>
                <a:r>
                  <a:rPr lang="en-US" spc="-5" dirty="0">
                    <a:latin typeface="Times New Roman"/>
                    <a:cs typeface="Times New Roman"/>
                  </a:rPr>
                  <a:t>with</a:t>
                </a:r>
                <a:r>
                  <a:rPr lang="en-US" spc="65" dirty="0">
                    <a:latin typeface="Times New Roman"/>
                    <a:cs typeface="Times New Roman"/>
                  </a:rPr>
                  <a:t> </a:t>
                </a:r>
                <a:r>
                  <a:rPr lang="en-US" spc="-5" dirty="0">
                    <a:latin typeface="Times New Roman"/>
                    <a:cs typeface="Times New Roman"/>
                  </a:rPr>
                  <a:t>a</a:t>
                </a:r>
                <a:r>
                  <a:rPr lang="en-US" spc="65" dirty="0">
                    <a:latin typeface="Times New Roman"/>
                    <a:cs typeface="Times New Roman"/>
                  </a:rPr>
                  <a:t> </a:t>
                </a:r>
                <a:r>
                  <a:rPr lang="en-US" spc="-5" dirty="0">
                    <a:latin typeface="Times New Roman"/>
                    <a:cs typeface="Times New Roman"/>
                  </a:rPr>
                  <a:t>simple</a:t>
                </a:r>
                <a:r>
                  <a:rPr lang="en-US" spc="60" dirty="0">
                    <a:latin typeface="Times New Roman"/>
                    <a:cs typeface="Times New Roman"/>
                  </a:rPr>
                  <a:t> </a:t>
                </a:r>
                <a:r>
                  <a:rPr lang="en-US" spc="-5" dirty="0">
                    <a:latin typeface="Times New Roman"/>
                    <a:cs typeface="Times New Roman"/>
                  </a:rPr>
                  <a:t>polynomial</a:t>
                </a:r>
                <a:r>
                  <a:rPr lang="en-US" spc="65" dirty="0">
                    <a:latin typeface="Times New Roman"/>
                    <a:cs typeface="Times New Roman"/>
                  </a:rPr>
                  <a:t> </a:t>
                </a:r>
                <a:r>
                  <a:rPr lang="en-US" spc="-5" dirty="0">
                    <a:latin typeface="Times New Roman"/>
                    <a:cs typeface="Times New Roman"/>
                  </a:rPr>
                  <a:t>approximation</a:t>
                </a:r>
                <a:r>
                  <a:rPr lang="en-US" spc="6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5" dirty="0">
                    <a:latin typeface="Times New Roman"/>
                    <a:cs typeface="Times New Roman"/>
                  </a:rPr>
                  <a:t> </a:t>
                </a:r>
                <a:r>
                  <a:rPr lang="en-US" spc="-5" dirty="0">
                    <a:latin typeface="Times New Roman"/>
                    <a:cs typeface="Times New Roman"/>
                  </a:rPr>
                  <a:t>a</a:t>
                </a:r>
                <a:r>
                  <a:rPr lang="en-US" spc="65" dirty="0">
                    <a:latin typeface="Times New Roman"/>
                    <a:cs typeface="Times New Roman"/>
                  </a:rPr>
                  <a:t> </a:t>
                </a:r>
                <a:r>
                  <a:rPr lang="en-US" spc="-5" dirty="0">
                    <a:latin typeface="Times New Roman"/>
                    <a:cs typeface="Times New Roman"/>
                  </a:rPr>
                  <a:t>function</a:t>
                </a:r>
                <a:r>
                  <a:rPr lang="en-US" spc="65" dirty="0">
                    <a:latin typeface="Times New Roman"/>
                    <a:cs typeface="Times New Roman"/>
                  </a:rPr>
                  <a:t> </a:t>
                </a:r>
                <a:r>
                  <a:rPr lang="en-US" spc="-5" dirty="0">
                    <a:latin typeface="Times New Roman"/>
                    <a:cs typeface="Times New Roman"/>
                  </a:rPr>
                  <a:t>before.</a:t>
                </a:r>
                <a:r>
                  <a:rPr lang="en-US" spc="65" dirty="0">
                    <a:latin typeface="Times New Roman"/>
                    <a:cs typeface="Times New Roman"/>
                  </a:rPr>
                  <a:t> </a:t>
                </a:r>
                <a:r>
                  <a:rPr lang="en-US" spc="-5" dirty="0">
                    <a:latin typeface="Times New Roman"/>
                    <a:cs typeface="Times New Roman"/>
                  </a:rPr>
                  <a:t>In Section</a:t>
                </a:r>
                <a:r>
                  <a:rPr lang="en-US" spc="15" dirty="0">
                    <a:latin typeface="Times New Roman"/>
                    <a:cs typeface="Times New Roman"/>
                  </a:rPr>
                  <a:t> </a:t>
                </a:r>
                <a:r>
                  <a:rPr lang="en-US" spc="-10" dirty="0">
                    <a:latin typeface="Times New Roman"/>
                    <a:cs typeface="Times New Roman"/>
                  </a:rPr>
                  <a:t>4</a:t>
                </a:r>
                <a:r>
                  <a:rPr lang="en-US" spc="-5" dirty="0">
                    <a:latin typeface="Times New Roman"/>
                    <a:cs typeface="Times New Roman"/>
                  </a:rPr>
                  <a:t>.1,</a:t>
                </a:r>
                <a:r>
                  <a:rPr lang="en-US" spc="1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u</a:t>
                </a:r>
                <a:r>
                  <a:rPr lang="en-US" spc="-5" dirty="0">
                    <a:latin typeface="Times New Roman"/>
                    <a:cs typeface="Times New Roman"/>
                  </a:rPr>
                  <a:t>sed</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linearization</a:t>
                </a:r>
                <a:r>
                  <a:rPr lang="en-US" spc="70" dirty="0">
                    <a:latin typeface="Times New Roman"/>
                    <a:cs typeface="Times New Roman"/>
                  </a:rPr>
                  <a:t> </a:t>
                </a:r>
                <a:r>
                  <a:rPr lang="en-US" i="1" spc="65" dirty="0">
                    <a:latin typeface="Times New Roman"/>
                    <a:cs typeface="Times New Roman"/>
                  </a:rPr>
                  <a:t>L</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30" dirty="0">
                    <a:latin typeface="Times New Roman"/>
                    <a:cs typeface="Times New Roman"/>
                  </a:rPr>
                  <a:t> </a:t>
                </a:r>
                <a:r>
                  <a:rPr lang="en-US" spc="-25" dirty="0">
                    <a:latin typeface="Lucida Sans Unicode"/>
                    <a:cs typeface="Lucida Sans Unicode"/>
                  </a:rPr>
                  <a:t>+</a:t>
                </a:r>
                <a:r>
                  <a:rPr lang="en-US" spc="120" dirty="0">
                    <a:latin typeface="Lucida Sans Unicode"/>
                    <a:cs typeface="Lucida Sans Unicode"/>
                  </a:rPr>
                  <a:t> </a:t>
                </a:r>
                <a14:m>
                  <m:oMath xmlns:m="http://schemas.openxmlformats.org/officeDocument/2006/math">
                    <m:r>
                      <a:rPr lang="en-US" b="0" i="1" spc="-5" dirty="0" smtClean="0">
                        <a:latin typeface="Cambria Math" panose="02040503050406030204" pitchFamily="18" charset="0"/>
                        <a:cs typeface="Times New Roman"/>
                      </a:rPr>
                      <m:t>𝑓</m:t>
                    </m:r>
                    <m:r>
                      <a:rPr lang="en-US" b="0" i="1" spc="-5" dirty="0" smtClean="0">
                        <a:latin typeface="Cambria Math" panose="02040503050406030204" pitchFamily="18" charset="0"/>
                        <a:cs typeface="Times New Roman"/>
                      </a:rPr>
                      <m:t>′</m:t>
                    </m:r>
                  </m:oMath>
                </a14:m>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20" dirty="0">
                    <a:latin typeface="Times New Roman"/>
                    <a:cs typeface="Times New Roman"/>
                  </a:rPr>
                  <a:t>(</a:t>
                </a:r>
                <a:r>
                  <a:rPr lang="en-US" i="1" spc="-5" dirty="0">
                    <a:latin typeface="Times New Roman"/>
                    <a:cs typeface="Times New Roman"/>
                  </a:rPr>
                  <a:t>x</a:t>
                </a:r>
                <a:r>
                  <a:rPr lang="en-US" i="1" spc="55" dirty="0">
                    <a:latin typeface="Times New Roman"/>
                    <a:cs typeface="Times New Roman"/>
                  </a:rPr>
                  <a:t> </a:t>
                </a:r>
                <a:r>
                  <a:rPr lang="en-US" spc="-185" dirty="0">
                    <a:latin typeface="Lucida Sans Unicode"/>
                    <a:cs typeface="Lucida Sans Unicode"/>
                  </a:rPr>
                  <a:t>−</a:t>
                </a:r>
                <a:r>
                  <a:rPr lang="en-US" spc="-100" dirty="0">
                    <a:latin typeface="Lucida Sans Unicode"/>
                    <a:cs typeface="Lucida Sans Unicode"/>
                  </a:rPr>
                  <a:t> </a:t>
                </a:r>
                <a:r>
                  <a:rPr lang="en-US" i="1" spc="35" dirty="0">
                    <a:latin typeface="Times New Roman"/>
                    <a:cs typeface="Times New Roman"/>
                  </a:rPr>
                  <a:t>a</a:t>
                </a:r>
                <a:r>
                  <a:rPr lang="en-US" spc="-5" dirty="0">
                    <a:latin typeface="Times New Roman"/>
                    <a:cs typeface="Times New Roman"/>
                  </a:rPr>
                  <a:t>)</a:t>
                </a:r>
                <a:r>
                  <a:rPr lang="en-US" spc="15" dirty="0">
                    <a:latin typeface="Times New Roman"/>
                    <a:cs typeface="Times New Roman"/>
                  </a:rPr>
                  <a:t> </a:t>
                </a:r>
                <a:r>
                  <a:rPr lang="en-US" spc="-5" dirty="0">
                    <a:latin typeface="Times New Roman"/>
                    <a:cs typeface="Times New Roman"/>
                  </a:rPr>
                  <a:t>to</a:t>
                </a:r>
                <a:r>
                  <a:rPr lang="en-US" spc="15" dirty="0">
                    <a:latin typeface="Times New Roman"/>
                    <a:cs typeface="Times New Roman"/>
                  </a:rPr>
                  <a:t> </a:t>
                </a:r>
                <a:r>
                  <a:rPr lang="en-US" spc="-5" dirty="0">
                    <a:latin typeface="Times New Roman"/>
                    <a:cs typeface="Times New Roman"/>
                  </a:rPr>
                  <a:t>approximate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t>
                </a:r>
                <a:r>
                  <a:rPr lang="en-US" spc="-10" dirty="0">
                    <a:latin typeface="Times New Roman"/>
                    <a:cs typeface="Times New Roman"/>
                  </a:rPr>
                  <a:t>nea</a:t>
                </a:r>
                <a:r>
                  <a:rPr lang="en-US" spc="-5" dirty="0">
                    <a:latin typeface="Times New Roman"/>
                    <a:cs typeface="Times New Roman"/>
                  </a:rPr>
                  <a:t>r a </a:t>
                </a:r>
                <a:r>
                  <a:rPr lang="en-US" spc="-10" dirty="0">
                    <a:latin typeface="Times New Roman"/>
                    <a:cs typeface="Times New Roman"/>
                  </a:rPr>
                  <a:t>poin</a:t>
                </a:r>
                <a:r>
                  <a:rPr lang="en-US" spc="-5" dirty="0">
                    <a:latin typeface="Times New Roman"/>
                    <a:cs typeface="Times New Roman"/>
                  </a:rPr>
                  <a:t>t</a:t>
                </a:r>
                <a:r>
                  <a:rPr lang="en-US" spc="2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35" dirty="0">
                    <a:latin typeface="Times New Roman"/>
                    <a:cs typeface="Times New Roman"/>
                  </a:rPr>
                  <a:t>a</a:t>
                </a:r>
                <a:r>
                  <a:rPr lang="en-US" spc="-5" dirty="0">
                    <a:latin typeface="Times New Roman"/>
                    <a:cs typeface="Times New Roman"/>
                  </a:rPr>
                  <a:t>:</a:t>
                </a:r>
                <a:endParaRPr lang="en-US" dirty="0">
                  <a:latin typeface="Times New Roman"/>
                  <a:cs typeface="Times New Roman"/>
                </a:endParaRPr>
              </a:p>
              <a:p>
                <a:pPr marL="0" marR="5080" indent="0" algn="ctr">
                  <a:lnSpc>
                    <a:spcPct val="100000"/>
                  </a:lnSpc>
                  <a:buNone/>
                </a:pP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10" dirty="0">
                    <a:solidFill>
                      <a:schemeClr val="tx1"/>
                    </a:solidFill>
                    <a:latin typeface="Times New Roman"/>
                    <a:cs typeface="Times New Roman"/>
                  </a:rPr>
                  <a:t>(</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20" dirty="0">
                    <a:solidFill>
                      <a:schemeClr val="tx1"/>
                    </a:solidFill>
                    <a:latin typeface="Lucida Sans Unicode"/>
                    <a:cs typeface="Lucida Sans Unicode"/>
                  </a:rPr>
                  <a:t> </a:t>
                </a:r>
                <a14:m>
                  <m:oMath xmlns:m="http://schemas.openxmlformats.org/officeDocument/2006/math">
                    <m:r>
                      <a:rPr lang="en-US" b="0" i="1" spc="120" smtClean="0">
                        <a:solidFill>
                          <a:schemeClr val="tx1"/>
                        </a:solidFill>
                        <a:latin typeface="Cambria Math" panose="02040503050406030204" pitchFamily="18" charset="0"/>
                        <a:cs typeface="Lucida Sans Unicode"/>
                      </a:rPr>
                      <m:t>𝑓</m:t>
                    </m:r>
                    <m:r>
                      <a:rPr lang="en-US" b="0" i="1" spc="120" smtClean="0">
                        <a:solidFill>
                          <a:schemeClr val="tx1"/>
                        </a:solidFill>
                        <a:latin typeface="Cambria Math" panose="02040503050406030204" pitchFamily="18" charset="0"/>
                        <a:cs typeface="Lucida Sans Unicode"/>
                      </a:rPr>
                      <m:t>′</m:t>
                    </m:r>
                  </m:oMath>
                </a14:m>
                <a:r>
                  <a:rPr lang="en-US" spc="-10" dirty="0">
                    <a:solidFill>
                      <a:schemeClr val="tx1"/>
                    </a:solidFill>
                    <a:latin typeface="Times New Roman"/>
                    <a:cs typeface="Times New Roman"/>
                  </a:rPr>
                  <a:t>(</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5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564" t="-418" r="-620"/>
                </a:stretch>
              </a:blipFill>
            </p:spPr>
            <p:txBody>
              <a:bodyPr/>
              <a:lstStyle/>
              <a:p>
                <a:r>
                  <a:rPr lang="en-US">
                    <a:noFill/>
                  </a:rPr>
                  <a:t> </a:t>
                </a:r>
              </a:p>
            </p:txBody>
          </p:sp>
        </mc:Fallback>
      </mc:AlternateContent>
    </p:spTree>
    <p:extLst>
      <p:ext uri="{BB962C8B-B14F-4D97-AF65-F5344CB8AC3E}">
        <p14:creationId xmlns:p14="http://schemas.microsoft.com/office/powerpoint/2010/main" val="33556034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(3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8" y="1371600"/>
                <a:ext cx="7163973" cy="4370567"/>
              </a:xfrm>
            </p:spPr>
            <p:txBody>
              <a:bodyPr>
                <a:noAutofit/>
              </a:bodyPr>
              <a:lstStyle/>
              <a:p>
                <a:pPr marL="0" marR="12700" indent="0" algn="just">
                  <a:lnSpc>
                    <a:spcPct val="100000"/>
                  </a:lnSpc>
                  <a:buNone/>
                </a:pPr>
                <a:r>
                  <a:rPr lang="en-US" spc="-10" dirty="0">
                    <a:latin typeface="Times New Roman"/>
                    <a:cs typeface="Times New Roman"/>
                  </a:rPr>
                  <a:t>We</a:t>
                </a:r>
                <a:r>
                  <a:rPr lang="en-US" spc="100" dirty="0">
                    <a:latin typeface="Times New Roman"/>
                    <a:cs typeface="Times New Roman"/>
                  </a:rPr>
                  <a:t> </a:t>
                </a:r>
                <a:r>
                  <a:rPr lang="en-US" spc="-5" dirty="0">
                    <a:latin typeface="Times New Roman"/>
                    <a:cs typeface="Times New Roman"/>
                  </a:rPr>
                  <a:t>refer</a:t>
                </a:r>
                <a:r>
                  <a:rPr lang="en-US" spc="100" dirty="0">
                    <a:latin typeface="Times New Roman"/>
                    <a:cs typeface="Times New Roman"/>
                  </a:rPr>
                  <a:t> </a:t>
                </a:r>
                <a:r>
                  <a:rPr lang="en-US" spc="-5" dirty="0">
                    <a:latin typeface="Times New Roman"/>
                    <a:cs typeface="Times New Roman"/>
                  </a:rPr>
                  <a:t>to </a:t>
                </a:r>
                <a:r>
                  <a:rPr lang="en-US" i="1" spc="65" dirty="0">
                    <a:latin typeface="Times New Roman"/>
                    <a:cs typeface="Times New Roman"/>
                  </a:rPr>
                  <a:t>L</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as</a:t>
                </a:r>
                <a:r>
                  <a:rPr lang="en-US" spc="100" dirty="0">
                    <a:latin typeface="Times New Roman"/>
                    <a:cs typeface="Times New Roman"/>
                  </a:rPr>
                  <a:t> </a:t>
                </a:r>
                <a:r>
                  <a:rPr lang="en-US" spc="-5" dirty="0">
                    <a:latin typeface="Times New Roman"/>
                    <a:cs typeface="Times New Roman"/>
                  </a:rPr>
                  <a:t>a</a:t>
                </a:r>
                <a:r>
                  <a:rPr lang="en-US" spc="100" dirty="0">
                    <a:latin typeface="Times New Roman"/>
                    <a:cs typeface="Times New Roman"/>
                  </a:rPr>
                  <a:t> </a:t>
                </a:r>
                <a:r>
                  <a:rPr lang="en-US" spc="-10" dirty="0">
                    <a:latin typeface="Times New Roman"/>
                    <a:cs typeface="Times New Roman"/>
                  </a:rPr>
                  <a:t>“</a:t>
                </a:r>
                <a:r>
                  <a:rPr lang="en-US" spc="-5" dirty="0">
                    <a:latin typeface="Times New Roman"/>
                    <a:cs typeface="Times New Roman"/>
                  </a:rPr>
                  <a:t>first-order”</a:t>
                </a:r>
                <a:r>
                  <a:rPr lang="en-US" spc="100" dirty="0">
                    <a:latin typeface="Times New Roman"/>
                    <a:cs typeface="Times New Roman"/>
                  </a:rPr>
                  <a:t> </a:t>
                </a:r>
                <a:r>
                  <a:rPr lang="en-US" spc="-5" dirty="0">
                    <a:latin typeface="Times New Roman"/>
                    <a:cs typeface="Times New Roman"/>
                  </a:rPr>
                  <a:t>approximation</a:t>
                </a:r>
                <a:r>
                  <a:rPr lang="en-US" spc="105" dirty="0">
                    <a:latin typeface="Times New Roman"/>
                    <a:cs typeface="Times New Roman"/>
                  </a:rPr>
                  <a:t> </a:t>
                </a:r>
                <a:r>
                  <a:rPr lang="en-US" spc="-5" dirty="0">
                    <a:latin typeface="Times New Roman"/>
                    <a:cs typeface="Times New Roman"/>
                  </a:rPr>
                  <a:t>to </a:t>
                </a:r>
                <a:r>
                  <a:rPr lang="en-US" i="1" spc="-5" dirty="0">
                    <a:latin typeface="Times New Roman"/>
                    <a:cs typeface="Times New Roman"/>
                  </a:rPr>
                  <a:t>f</a:t>
                </a:r>
                <a:r>
                  <a:rPr lang="en-US" i="1" spc="-5" baseline="-25000"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10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5" dirty="0">
                    <a:latin typeface="Times New Roman"/>
                    <a:cs typeface="Times New Roman"/>
                  </a:rPr>
                  <a:t>a </a:t>
                </a:r>
                <a:r>
                  <a:rPr lang="en-US" spc="-10" dirty="0">
                    <a:latin typeface="Times New Roman"/>
                    <a:cs typeface="Times New Roman"/>
                  </a:rPr>
                  <a:t>becaus</a:t>
                </a:r>
                <a:r>
                  <a:rPr lang="en-US" spc="-5" dirty="0">
                    <a:latin typeface="Times New Roman"/>
                    <a:cs typeface="Times New Roman"/>
                  </a:rPr>
                  <a:t>e </a:t>
                </a:r>
                <a:r>
                  <a:rPr lang="en-US" i="1" spc="-5" dirty="0">
                    <a:latin typeface="Times New Roman"/>
                    <a:cs typeface="Times New Roman"/>
                  </a:rPr>
                  <a:t>f</a:t>
                </a:r>
                <a:r>
                  <a:rPr lang="en-US" i="1" spc="-45" baseline="-25000"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100" dirty="0">
                    <a:latin typeface="Times New Roman"/>
                    <a:cs typeface="Times New Roman"/>
                  </a:rPr>
                  <a:t> </a:t>
                </a:r>
                <a:r>
                  <a:rPr lang="en-US" spc="-10" dirty="0">
                    <a:latin typeface="Times New Roman"/>
                    <a:cs typeface="Times New Roman"/>
                  </a:rPr>
                  <a:t>and </a:t>
                </a:r>
                <a:r>
                  <a:rPr lang="en-US" i="1" spc="65" dirty="0">
                    <a:latin typeface="Times New Roman"/>
                    <a:cs typeface="Times New Roman"/>
                  </a:rPr>
                  <a:t>L</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 </a:t>
                </a:r>
                <a:r>
                  <a:rPr lang="en-US" spc="-10" dirty="0">
                    <a:latin typeface="Times New Roman"/>
                    <a:cs typeface="Times New Roman"/>
                  </a:rPr>
                  <a:t>th</a:t>
                </a:r>
                <a:r>
                  <a:rPr lang="en-US" spc="-5" dirty="0">
                    <a:latin typeface="Times New Roman"/>
                    <a:cs typeface="Times New Roman"/>
                  </a:rPr>
                  <a:t>e s</a:t>
                </a:r>
                <a:r>
                  <a:rPr lang="en-US" spc="-15" dirty="0">
                    <a:latin typeface="Times New Roman"/>
                    <a:cs typeface="Times New Roman"/>
                  </a:rPr>
                  <a:t>am</a:t>
                </a:r>
                <a:r>
                  <a:rPr lang="en-US" spc="-5" dirty="0">
                    <a:latin typeface="Times New Roman"/>
                    <a:cs typeface="Times New Roman"/>
                  </a:rPr>
                  <a:t>e </a:t>
                </a:r>
                <a:r>
                  <a:rPr lang="en-US" spc="-10" dirty="0">
                    <a:latin typeface="Times New Roman"/>
                    <a:cs typeface="Times New Roman"/>
                  </a:rPr>
                  <a:t>valu</a:t>
                </a:r>
                <a:r>
                  <a:rPr lang="en-US" spc="-5" dirty="0">
                    <a:latin typeface="Times New Roman"/>
                    <a:cs typeface="Times New Roman"/>
                  </a:rPr>
                  <a:t>e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th</a:t>
                </a:r>
                <a:r>
                  <a:rPr lang="en-US" spc="-5" dirty="0">
                    <a:latin typeface="Times New Roman"/>
                    <a:cs typeface="Times New Roman"/>
                  </a:rPr>
                  <a:t>e s</a:t>
                </a:r>
                <a:r>
                  <a:rPr lang="en-US" spc="-15" dirty="0">
                    <a:latin typeface="Times New Roman"/>
                    <a:cs typeface="Times New Roman"/>
                  </a:rPr>
                  <a:t>am</a:t>
                </a:r>
                <a:r>
                  <a:rPr lang="en-US" spc="-5" dirty="0">
                    <a:latin typeface="Times New Roman"/>
                    <a:cs typeface="Times New Roman"/>
                  </a:rPr>
                  <a:t>e f</a:t>
                </a:r>
                <a:r>
                  <a:rPr lang="en-US" spc="-10" dirty="0">
                    <a:latin typeface="Times New Roman"/>
                    <a:cs typeface="Times New Roman"/>
                  </a:rPr>
                  <a:t>irs</a:t>
                </a:r>
                <a:r>
                  <a:rPr lang="en-US" spc="-5" dirty="0">
                    <a:latin typeface="Times New Roman"/>
                    <a:cs typeface="Times New Roman"/>
                  </a:rPr>
                  <a:t>t </a:t>
                </a:r>
                <a:r>
                  <a:rPr lang="en-US" spc="-10" dirty="0">
                    <a:latin typeface="Times New Roman"/>
                    <a:cs typeface="Times New Roman"/>
                  </a:rPr>
                  <a:t>derivativ</a:t>
                </a:r>
                <a:r>
                  <a:rPr lang="en-US" spc="-5" dirty="0">
                    <a:latin typeface="Times New Roman"/>
                    <a:cs typeface="Times New Roman"/>
                  </a:rPr>
                  <a:t>e </a:t>
                </a:r>
                <a:r>
                  <a:rPr lang="en-US" spc="-10" dirty="0">
                    <a:latin typeface="Times New Roman"/>
                    <a:cs typeface="Times New Roman"/>
                  </a:rPr>
                  <a:t>a</a:t>
                </a:r>
                <a:r>
                  <a:rPr lang="en-US" spc="-5" dirty="0">
                    <a:latin typeface="Times New Roman"/>
                    <a:cs typeface="Times New Roman"/>
                  </a:rPr>
                  <a:t>t</a:t>
                </a:r>
                <a:r>
                  <a:rPr lang="en-US" spc="2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5" dirty="0">
                    <a:latin typeface="Times New Roman"/>
                    <a:cs typeface="Times New Roman"/>
                  </a:rPr>
                  <a:t>a</a:t>
                </a:r>
                <a:r>
                  <a:rPr lang="en-US" i="1" spc="45" dirty="0">
                    <a:latin typeface="Times New Roman"/>
                    <a:cs typeface="Times New Roman"/>
                  </a:rPr>
                  <a:t> </a:t>
                </a:r>
                <a:r>
                  <a:rPr lang="en-US" spc="-5" dirty="0">
                    <a:latin typeface="Times New Roman"/>
                    <a:cs typeface="Times New Roman"/>
                  </a:rPr>
                  <a:t>(Figure </a:t>
                </a:r>
                <a:r>
                  <a:rPr lang="en-US" spc="-10" dirty="0">
                    <a:latin typeface="Times New Roman"/>
                    <a:cs typeface="Times New Roman"/>
                  </a:rPr>
                  <a:t>1</a:t>
                </a:r>
                <a:r>
                  <a:rPr lang="en-US" spc="-5" dirty="0">
                    <a:latin typeface="Times New Roman"/>
                    <a:cs typeface="Times New Roman"/>
                  </a:rPr>
                  <a:t>):</a:t>
                </a:r>
                <a:endParaRPr lang="en-US" dirty="0">
                  <a:latin typeface="Times New Roman"/>
                  <a:cs typeface="Times New Roman"/>
                </a:endParaRPr>
              </a:p>
              <a:p>
                <a:pPr marL="0" marR="690245" indent="0" algn="ctr">
                  <a:lnSpc>
                    <a:spcPct val="100000"/>
                  </a:lnSpc>
                  <a:buNone/>
                </a:pPr>
                <a:r>
                  <a:rPr lang="en-US" i="1" spc="65" dirty="0">
                    <a:latin typeface="Times New Roman"/>
                    <a:cs typeface="Times New Roman"/>
                  </a:rPr>
                  <a:t>L</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	</a:t>
                </a:r>
                <a14:m>
                  <m:oMath xmlns:m="http://schemas.openxmlformats.org/officeDocument/2006/math">
                    <m:r>
                      <a:rPr lang="en-US" b="0" i="1" spc="65" dirty="0" smtClean="0">
                        <a:latin typeface="Cambria Math" panose="02040503050406030204" pitchFamily="18" charset="0"/>
                        <a:cs typeface="Times New Roman"/>
                      </a:rPr>
                      <m:t>𝐿</m:t>
                    </m:r>
                    <m:r>
                      <a:rPr lang="en-US" b="0" i="1" spc="65" dirty="0" smtClean="0">
                        <a:latin typeface="Cambria Math" panose="02040503050406030204" pitchFamily="18" charset="0"/>
                        <a:cs typeface="Times New Roman"/>
                      </a:rPr>
                      <m:t>′</m:t>
                    </m:r>
                  </m:oMath>
                </a14:m>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 </a:t>
                </a:r>
                <a14:m>
                  <m:oMath xmlns:m="http://schemas.openxmlformats.org/officeDocument/2006/math">
                    <m:r>
                      <a:rPr lang="en-US" b="0" i="1" spc="-5" dirty="0" smtClean="0">
                        <a:latin typeface="Cambria Math" panose="02040503050406030204" pitchFamily="18" charset="0"/>
                        <a:cs typeface="Times New Roman"/>
                      </a:rPr>
                      <m:t>𝑓</m:t>
                    </m:r>
                    <m:r>
                      <a:rPr lang="en-US" b="0" i="1" spc="-5" dirty="0" smtClean="0">
                        <a:latin typeface="Cambria Math" panose="02040503050406030204" pitchFamily="18" charset="0"/>
                        <a:cs typeface="Times New Roman"/>
                      </a:rPr>
                      <m:t>′</m:t>
                    </m:r>
                  </m:oMath>
                </a14:m>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endParaRPr lang="en-US" dirty="0">
                  <a:latin typeface="Times New Roman"/>
                  <a:cs typeface="Times New Roman"/>
                </a:endParaRPr>
              </a:p>
              <a:p>
                <a:pPr marL="12700" marR="12700" indent="0">
                  <a:lnSpc>
                    <a:spcPct val="100000"/>
                  </a:lnSpc>
                  <a:buNone/>
                </a:pPr>
                <a:r>
                  <a:rPr lang="en-US" spc="-10" dirty="0">
                    <a:latin typeface="Times New Roman"/>
                    <a:cs typeface="Times New Roman"/>
                  </a:rPr>
                  <a:t>A</a:t>
                </a:r>
                <a:r>
                  <a:rPr lang="en-US" spc="40" dirty="0">
                    <a:latin typeface="Times New Roman"/>
                    <a:cs typeface="Times New Roman"/>
                  </a:rPr>
                  <a:t> </a:t>
                </a:r>
                <a:r>
                  <a:rPr lang="en-US" spc="-5" dirty="0">
                    <a:latin typeface="Times New Roman"/>
                    <a:cs typeface="Times New Roman"/>
                  </a:rPr>
                  <a:t>first-order</a:t>
                </a:r>
                <a:r>
                  <a:rPr lang="en-US" spc="40" dirty="0">
                    <a:latin typeface="Times New Roman"/>
                    <a:cs typeface="Times New Roman"/>
                  </a:rPr>
                  <a:t> </a:t>
                </a:r>
                <a:r>
                  <a:rPr lang="en-US" spc="-5" dirty="0">
                    <a:latin typeface="Times New Roman"/>
                    <a:cs typeface="Times New Roman"/>
                  </a:rPr>
                  <a:t>approximation</a:t>
                </a:r>
                <a:r>
                  <a:rPr lang="en-US" spc="40" dirty="0">
                    <a:latin typeface="Times New Roman"/>
                    <a:cs typeface="Times New Roman"/>
                  </a:rPr>
                  <a:t> </a:t>
                </a:r>
                <a:r>
                  <a:rPr lang="en-US" spc="-5" dirty="0">
                    <a:latin typeface="Times New Roman"/>
                    <a:cs typeface="Times New Roman"/>
                  </a:rPr>
                  <a:t>is</a:t>
                </a:r>
                <a:r>
                  <a:rPr lang="en-US" spc="40" dirty="0">
                    <a:latin typeface="Times New Roman"/>
                    <a:cs typeface="Times New Roman"/>
                  </a:rPr>
                  <a:t> </a:t>
                </a:r>
                <a:r>
                  <a:rPr lang="en-US" spc="-10" dirty="0">
                    <a:latin typeface="Times New Roman"/>
                    <a:cs typeface="Times New Roman"/>
                  </a:rPr>
                  <a:t>u</a:t>
                </a:r>
                <a:r>
                  <a:rPr lang="en-US" spc="-5" dirty="0">
                    <a:latin typeface="Times New Roman"/>
                    <a:cs typeface="Times New Roman"/>
                  </a:rPr>
                  <a:t>seful</a:t>
                </a:r>
                <a:r>
                  <a:rPr lang="en-US" spc="40" dirty="0">
                    <a:latin typeface="Times New Roman"/>
                    <a:cs typeface="Times New Roman"/>
                  </a:rPr>
                  <a:t> </a:t>
                </a:r>
                <a:r>
                  <a:rPr lang="en-US" spc="-5" dirty="0">
                    <a:latin typeface="Times New Roman"/>
                    <a:cs typeface="Times New Roman"/>
                  </a:rPr>
                  <a:t>only</a:t>
                </a:r>
                <a:r>
                  <a:rPr lang="en-US" spc="40" dirty="0">
                    <a:latin typeface="Times New Roman"/>
                    <a:cs typeface="Times New Roman"/>
                  </a:rPr>
                  <a:t> </a:t>
                </a:r>
                <a:r>
                  <a:rPr lang="en-US" spc="-5" dirty="0">
                    <a:latin typeface="Times New Roman"/>
                    <a:cs typeface="Times New Roman"/>
                  </a:rPr>
                  <a:t>in</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5" dirty="0">
                    <a:latin typeface="Times New Roman"/>
                    <a:cs typeface="Times New Roman"/>
                  </a:rPr>
                  <a:t>small</a:t>
                </a:r>
                <a:r>
                  <a:rPr lang="en-US" spc="40" dirty="0">
                    <a:latin typeface="Times New Roman"/>
                    <a:cs typeface="Times New Roman"/>
                  </a:rPr>
                  <a:t> </a:t>
                </a:r>
                <a:r>
                  <a:rPr lang="en-US" spc="-5" dirty="0">
                    <a:latin typeface="Times New Roman"/>
                    <a:cs typeface="Times New Roman"/>
                  </a:rPr>
                  <a:t>interval</a:t>
                </a:r>
                <a:r>
                  <a:rPr lang="en-US" spc="40" dirty="0">
                    <a:latin typeface="Times New Roman"/>
                    <a:cs typeface="Times New Roman"/>
                  </a:rPr>
                  <a:t> </a:t>
                </a:r>
                <a:r>
                  <a:rPr lang="en-US" spc="-5" dirty="0">
                    <a:latin typeface="Times New Roman"/>
                    <a:cs typeface="Times New Roman"/>
                  </a:rPr>
                  <a:t>around</a:t>
                </a:r>
                <a:r>
                  <a:rPr lang="en-US" spc="70"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35" dirty="0">
                    <a:latin typeface="Times New Roman"/>
                    <a:cs typeface="Times New Roman"/>
                  </a:rPr>
                  <a:t>a</a:t>
                </a:r>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In</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hi</a:t>
                </a:r>
                <a:r>
                  <a:rPr lang="en-US" spc="-5" dirty="0">
                    <a:latin typeface="Times New Roman"/>
                    <a:cs typeface="Times New Roman"/>
                  </a:rPr>
                  <a:t>s</a:t>
                </a:r>
                <a:r>
                  <a:rPr lang="en-US" spc="4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ection</a:t>
                </a:r>
                <a:r>
                  <a:rPr lang="en-US" spc="-5" dirty="0">
                    <a:latin typeface="Times New Roman"/>
                    <a:cs typeface="Times New Roman"/>
                  </a:rPr>
                  <a:t>,</a:t>
                </a:r>
                <a:r>
                  <a:rPr lang="en-US" spc="-4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achiev</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greate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accurac</a:t>
                </a:r>
                <a:r>
                  <a:rPr lang="en-US" spc="-5" dirty="0">
                    <a:latin typeface="Times New Roman"/>
                    <a:cs typeface="Times New Roman"/>
                  </a:rPr>
                  <a:t>y</a:t>
                </a:r>
                <a:r>
                  <a:rPr lang="en-US" spc="-40" dirty="0">
                    <a:latin typeface="Times New Roman"/>
                    <a:cs typeface="Times New Roman"/>
                  </a:rPr>
                  <a:t> </a:t>
                </a:r>
                <a:r>
                  <a:rPr lang="en-US" spc="-10" dirty="0">
                    <a:latin typeface="Times New Roman"/>
                    <a:cs typeface="Times New Roman"/>
                  </a:rPr>
                  <a:t>ove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large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interval</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usin</a:t>
                </a:r>
                <a:r>
                  <a:rPr lang="en-US" spc="-5" dirty="0">
                    <a:latin typeface="Times New Roman"/>
                    <a:cs typeface="Times New Roman"/>
                  </a:rPr>
                  <a:t>g</a:t>
                </a:r>
                <a:r>
                  <a:rPr lang="en-US" spc="-40" dirty="0">
                    <a:latin typeface="Times New Roman"/>
                    <a:cs typeface="Times New Roman"/>
                  </a:rPr>
                  <a:t> </a:t>
                </a:r>
                <a:r>
                  <a:rPr lang="en-US" spc="-10" dirty="0">
                    <a:latin typeface="Times New Roman"/>
                    <a:cs typeface="Times New Roman"/>
                  </a:rPr>
                  <a:t>higher-orde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approximations </a:t>
                </a:r>
                <a:r>
                  <a:rPr lang="en-US" spc="-5" dirty="0">
                    <a:latin typeface="Times New Roman"/>
                    <a:cs typeface="Times New Roman"/>
                  </a:rPr>
                  <a:t>(Figure</a:t>
                </a:r>
                <a:r>
                  <a:rPr lang="en-US" spc="75" dirty="0">
                    <a:latin typeface="Times New Roman"/>
                    <a:cs typeface="Times New Roman"/>
                  </a:rPr>
                  <a:t> </a:t>
                </a:r>
                <a:r>
                  <a:rPr lang="en-US" spc="-10" dirty="0">
                    <a:latin typeface="Times New Roman"/>
                    <a:cs typeface="Times New Roman"/>
                  </a:rPr>
                  <a:t>2</a:t>
                </a:r>
                <a:r>
                  <a:rPr lang="en-US" spc="-5" dirty="0">
                    <a:latin typeface="Times New Roman"/>
                    <a:cs typeface="Times New Roman"/>
                  </a:rPr>
                  <a:t>).</a:t>
                </a:r>
                <a:r>
                  <a:rPr lang="en-US" spc="75" dirty="0">
                    <a:latin typeface="Times New Roman"/>
                    <a:cs typeface="Times New Roman"/>
                  </a:rPr>
                  <a:t> </a:t>
                </a:r>
                <a:r>
                  <a:rPr lang="en-US" spc="-5" dirty="0">
                    <a:latin typeface="Times New Roman"/>
                    <a:cs typeface="Times New Roman"/>
                  </a:rPr>
                  <a:t>These</a:t>
                </a:r>
                <a:r>
                  <a:rPr lang="en-US" spc="75" dirty="0">
                    <a:latin typeface="Times New Roman"/>
                    <a:cs typeface="Times New Roman"/>
                  </a:rPr>
                  <a:t> </a:t>
                </a:r>
                <a:r>
                  <a:rPr lang="en-US" spc="-10" dirty="0">
                    <a:latin typeface="Times New Roman"/>
                    <a:cs typeface="Times New Roman"/>
                  </a:rPr>
                  <a:t>h</a:t>
                </a:r>
                <a:r>
                  <a:rPr lang="en-US" spc="-5" dirty="0">
                    <a:latin typeface="Times New Roman"/>
                    <a:cs typeface="Times New Roman"/>
                  </a:rPr>
                  <a:t>igher-order</a:t>
                </a:r>
                <a:r>
                  <a:rPr lang="en-US" spc="75" dirty="0">
                    <a:latin typeface="Times New Roman"/>
                    <a:cs typeface="Times New Roman"/>
                  </a:rPr>
                  <a:t> </a:t>
                </a:r>
                <a:r>
                  <a:rPr lang="en-US" spc="-5" dirty="0">
                    <a:latin typeface="Times New Roman"/>
                    <a:cs typeface="Times New Roman"/>
                  </a:rPr>
                  <a:t>approximations</a:t>
                </a:r>
                <a:r>
                  <a:rPr lang="en-US" spc="75" dirty="0">
                    <a:latin typeface="Times New Roman"/>
                    <a:cs typeface="Times New Roman"/>
                  </a:rPr>
                  <a:t> </a:t>
                </a:r>
                <a:r>
                  <a:rPr lang="en-US" spc="-5" dirty="0">
                    <a:latin typeface="Times New Roman"/>
                    <a:cs typeface="Times New Roman"/>
                  </a:rPr>
                  <a:t>will</a:t>
                </a:r>
                <a:r>
                  <a:rPr lang="en-US" spc="75" dirty="0">
                    <a:latin typeface="Times New Roman"/>
                    <a:cs typeface="Times New Roman"/>
                  </a:rPr>
                  <a:t> </a:t>
                </a:r>
                <a:r>
                  <a:rPr lang="en-US" spc="-5" dirty="0">
                    <a:latin typeface="Times New Roman"/>
                    <a:cs typeface="Times New Roman"/>
                  </a:rPr>
                  <a:t>simply</a:t>
                </a:r>
                <a:r>
                  <a:rPr lang="en-US" spc="70" dirty="0">
                    <a:latin typeface="Times New Roman"/>
                    <a:cs typeface="Times New Roman"/>
                  </a:rPr>
                  <a:t> </a:t>
                </a:r>
                <a:r>
                  <a:rPr lang="en-US" spc="-5" dirty="0">
                    <a:latin typeface="Times New Roman"/>
                    <a:cs typeface="Times New Roman"/>
                  </a:rPr>
                  <a:t>be</a:t>
                </a:r>
                <a:r>
                  <a:rPr lang="en-US" spc="75" dirty="0">
                    <a:latin typeface="Times New Roman"/>
                    <a:cs typeface="Times New Roman"/>
                  </a:rPr>
                  <a:t> </a:t>
                </a:r>
                <a:r>
                  <a:rPr lang="en-US" spc="-5" dirty="0">
                    <a:latin typeface="Times New Roman"/>
                    <a:cs typeface="Times New Roman"/>
                  </a:rPr>
                  <a:t>polynomials</a:t>
                </a:r>
                <a:r>
                  <a:rPr lang="en-US" spc="75" dirty="0">
                    <a:latin typeface="Times New Roman"/>
                    <a:cs typeface="Times New Roman"/>
                  </a:rPr>
                  <a:t> </a:t>
                </a:r>
                <a:r>
                  <a:rPr lang="en-US" spc="-5" dirty="0">
                    <a:latin typeface="Times New Roman"/>
                    <a:cs typeface="Times New Roman"/>
                  </a:rPr>
                  <a:t>with</a:t>
                </a:r>
                <a:r>
                  <a:rPr lang="en-US" spc="70" dirty="0">
                    <a:latin typeface="Times New Roman"/>
                    <a:cs typeface="Times New Roman"/>
                  </a:rPr>
                  <a:t> </a:t>
                </a:r>
                <a:r>
                  <a:rPr lang="en-US" spc="-5" dirty="0">
                    <a:latin typeface="Times New Roman"/>
                    <a:cs typeface="Times New Roman"/>
                  </a:rPr>
                  <a:t>higher powers,</a:t>
                </a:r>
                <a:r>
                  <a:rPr lang="en-US" spc="80" dirty="0">
                    <a:latin typeface="Times New Roman"/>
                    <a:cs typeface="Times New Roman"/>
                  </a:rPr>
                  <a:t> </a:t>
                </a:r>
                <a:r>
                  <a:rPr lang="en-US" spc="-5" dirty="0">
                    <a:latin typeface="Times New Roman"/>
                    <a:cs typeface="Times New Roman"/>
                  </a:rPr>
                  <a:t>the</a:t>
                </a:r>
                <a:r>
                  <a:rPr lang="en-US" spc="8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aylor</a:t>
                </a:r>
                <a:r>
                  <a:rPr lang="en-US" spc="80" dirty="0">
                    <a:latin typeface="Times New Roman"/>
                    <a:cs typeface="Times New Roman"/>
                  </a:rPr>
                  <a:t> </a:t>
                </a:r>
                <a:r>
                  <a:rPr lang="en-US" spc="-5" dirty="0">
                    <a:latin typeface="Times New Roman"/>
                    <a:cs typeface="Times New Roman"/>
                  </a:rPr>
                  <a:t>polynomials.</a:t>
                </a:r>
                <a:r>
                  <a:rPr lang="en-US" spc="85" dirty="0">
                    <a:latin typeface="Times New Roman"/>
                    <a:cs typeface="Times New Roman"/>
                  </a:rPr>
                  <a:t> </a:t>
                </a:r>
                <a:r>
                  <a:rPr lang="en-US" spc="-15" dirty="0">
                    <a:latin typeface="Times New Roman"/>
                    <a:cs typeface="Times New Roman"/>
                  </a:rPr>
                  <a:t>A</a:t>
                </a:r>
                <a:r>
                  <a:rPr lang="en-US" spc="-5" dirty="0">
                    <a:latin typeface="Times New Roman"/>
                    <a:cs typeface="Times New Roman"/>
                  </a:rPr>
                  <a:t>long</a:t>
                </a:r>
                <a:r>
                  <a:rPr lang="en-US" spc="80" dirty="0">
                    <a:latin typeface="Times New Roman"/>
                    <a:cs typeface="Times New Roman"/>
                  </a:rPr>
                  <a:t> </a:t>
                </a:r>
                <a:r>
                  <a:rPr lang="en-US" spc="-5" dirty="0">
                    <a:latin typeface="Times New Roman"/>
                    <a:cs typeface="Times New Roman"/>
                  </a:rPr>
                  <a:t>with</a:t>
                </a:r>
                <a:r>
                  <a:rPr lang="en-US" spc="80" dirty="0">
                    <a:latin typeface="Times New Roman"/>
                    <a:cs typeface="Times New Roman"/>
                  </a:rPr>
                  <a:t> </a:t>
                </a:r>
                <a:r>
                  <a:rPr lang="en-US" spc="-5" dirty="0">
                    <a:latin typeface="Times New Roman"/>
                    <a:cs typeface="Times New Roman"/>
                  </a:rPr>
                  <a:t>using</a:t>
                </a:r>
                <a:r>
                  <a:rPr lang="en-US" spc="8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aylor</a:t>
                </a:r>
                <a:r>
                  <a:rPr lang="en-US" spc="85" dirty="0">
                    <a:latin typeface="Times New Roman"/>
                    <a:cs typeface="Times New Roman"/>
                  </a:rPr>
                  <a:t> </a:t>
                </a:r>
                <a:r>
                  <a:rPr lang="en-US" spc="-5" dirty="0">
                    <a:latin typeface="Times New Roman"/>
                    <a:cs typeface="Times New Roman"/>
                  </a:rPr>
                  <a:t>polynomials</a:t>
                </a:r>
                <a:r>
                  <a:rPr lang="en-US" spc="85" dirty="0">
                    <a:latin typeface="Times New Roman"/>
                    <a:cs typeface="Times New Roman"/>
                  </a:rPr>
                  <a:t> </a:t>
                </a:r>
                <a:r>
                  <a:rPr lang="en-US" spc="-5" dirty="0">
                    <a:latin typeface="Times New Roman"/>
                    <a:cs typeface="Times New Roman"/>
                  </a:rPr>
                  <a:t>to</a:t>
                </a:r>
                <a:r>
                  <a:rPr lang="en-US" spc="80" dirty="0">
                    <a:latin typeface="Times New Roman"/>
                    <a:cs typeface="Times New Roman"/>
                  </a:rPr>
                  <a:t> </a:t>
                </a:r>
                <a:r>
                  <a:rPr lang="en-US" spc="-5" dirty="0">
                    <a:latin typeface="Times New Roman"/>
                    <a:cs typeface="Times New Roman"/>
                  </a:rPr>
                  <a:t>approximate </a:t>
                </a:r>
                <a:r>
                  <a:rPr lang="en-US" spc="-10" dirty="0">
                    <a:latin typeface="Times New Roman"/>
                    <a:cs typeface="Times New Roman"/>
                  </a:rPr>
                  <a:t>functions</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wil</a:t>
                </a:r>
                <a:r>
                  <a:rPr lang="en-US" spc="-5" dirty="0">
                    <a:latin typeface="Times New Roman"/>
                    <a:cs typeface="Times New Roman"/>
                  </a:rPr>
                  <a:t>l </a:t>
                </a:r>
                <a:r>
                  <a:rPr lang="en-US" spc="-10" dirty="0">
                    <a:latin typeface="Times New Roman"/>
                    <a:cs typeface="Times New Roman"/>
                  </a:rPr>
                  <a:t>develo</a:t>
                </a:r>
                <a:r>
                  <a:rPr lang="en-US" spc="-5" dirty="0">
                    <a:latin typeface="Times New Roman"/>
                    <a:cs typeface="Times New Roman"/>
                  </a:rPr>
                  <a:t>p </a:t>
                </a:r>
                <a:r>
                  <a:rPr lang="en-US" spc="-10" dirty="0">
                    <a:latin typeface="Times New Roman"/>
                    <a:cs typeface="Times New Roman"/>
                  </a:rPr>
                  <a:t>tool</a:t>
                </a:r>
                <a:r>
                  <a:rPr lang="en-US" spc="-5" dirty="0">
                    <a:latin typeface="Times New Roman"/>
                    <a:cs typeface="Times New Roman"/>
                  </a:rPr>
                  <a:t>s f</a:t>
                </a:r>
                <a:r>
                  <a:rPr lang="en-US" spc="-10" dirty="0">
                    <a:latin typeface="Times New Roman"/>
                    <a:cs typeface="Times New Roman"/>
                  </a:rPr>
                  <a:t>o</a:t>
                </a:r>
                <a:r>
                  <a:rPr lang="en-US" spc="-5" dirty="0">
                    <a:latin typeface="Times New Roman"/>
                    <a:cs typeface="Times New Roman"/>
                  </a:rPr>
                  <a:t>r </a:t>
                </a:r>
                <a:r>
                  <a:rPr lang="en-US" spc="-10" dirty="0">
                    <a:latin typeface="Times New Roman"/>
                    <a:cs typeface="Times New Roman"/>
                  </a:rPr>
                  <a:t>estimatin</a:t>
                </a:r>
                <a:r>
                  <a:rPr lang="en-US" spc="-5" dirty="0">
                    <a:latin typeface="Times New Roman"/>
                    <a:cs typeface="Times New Roman"/>
                  </a:rPr>
                  <a:t>g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erro</a:t>
                </a:r>
                <a:r>
                  <a:rPr lang="en-US" spc="-5" dirty="0">
                    <a:latin typeface="Times New Roman"/>
                    <a:cs typeface="Times New Roman"/>
                  </a:rPr>
                  <a:t>r in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approximation.</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8" y="1371600"/>
                <a:ext cx="7163973" cy="4370567"/>
              </a:xfrm>
              <a:blipFill rotWithShape="0">
                <a:blip r:embed="rId2"/>
                <a:stretch>
                  <a:fillRect l="-1020" t="-976" r="-850" b="-2789"/>
                </a:stretch>
              </a:blipFill>
            </p:spPr>
            <p:txBody>
              <a:bodyPr/>
              <a:lstStyle/>
              <a:p>
                <a:r>
                  <a:rPr lang="en-US">
                    <a:noFill/>
                  </a:rPr>
                  <a:t> </a:t>
                </a:r>
              </a:p>
            </p:txBody>
          </p:sp>
        </mc:Fallback>
      </mc:AlternateContent>
      <p:pic>
        <p:nvPicPr>
          <p:cNvPr id="7" name="Picture 2" descr="A graph shows the curve of y equals f of x and the line y equals capital L of x and circles the shared points. The x axis has the point a labeled. The y axis is not scaled. In quadrant 1, an increasing concave up curve is labeled y equals f of x. The line y equals capital L of x has a positive slope and follows the curve of y equals f of x for a short distance on either side of x equals a. The interval of common points is enclosed within a circle with center at x equals a."/>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66417" y="235226"/>
            <a:ext cx="3650760" cy="32335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 graph shows the curve of y equals f of x and the tangent line y equals capital L of x and circles the shared points. The x axis has the point a labeled. The y axis is not scaled. In quadrant 1, an increasing concave up curve is labeled y equals f of x. The line y equals capital L of x has a positive slope and follows the curve of y equals f of x for a short distance on either side of x equals a. A curve labeled second-order approximation is more concave than and has common points with the curve of y equals f of x on either side of x equals a. The interval of common points between the two concave curves is enclosed within a circle with center at x equals a."/>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61309" y="3468757"/>
            <a:ext cx="3655868" cy="3216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4244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(4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5" dirty="0">
                    <a:solidFill>
                      <a:schemeClr val="tx1"/>
                    </a:solidFill>
                    <a:latin typeface="Times New Roman"/>
                    <a:cs typeface="Times New Roman"/>
                  </a:rPr>
                  <a:t>In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what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follows,</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ssume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that </a:t>
                </a:r>
                <a:r>
                  <a:rPr lang="en-US" i="1" spc="-5" dirty="0">
                    <a:solidFill>
                      <a:schemeClr val="tx1"/>
                    </a:solidFill>
                    <a:latin typeface="Times New Roman"/>
                    <a:cs typeface="Times New Roman"/>
                  </a:rPr>
                  <a:t>f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define</a:t>
                </a:r>
                <a:r>
                  <a:rPr lang="en-US" spc="-5" dirty="0">
                    <a:solidFill>
                      <a:schemeClr val="tx1"/>
                    </a:solidFill>
                    <a:latin typeface="Times New Roman"/>
                    <a:cs typeface="Times New Roman"/>
                  </a:rPr>
                  <a:t>d</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ope</a:t>
                </a:r>
                <a:r>
                  <a:rPr lang="en-US" spc="-5" dirty="0">
                    <a:solidFill>
                      <a:schemeClr val="tx1"/>
                    </a:solidFill>
                    <a:latin typeface="Times New Roman"/>
                    <a:cs typeface="Times New Roman"/>
                  </a:rPr>
                  <a:t>n</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interva</a:t>
                </a:r>
                <a:r>
                  <a:rPr lang="en-US" spc="-5" dirty="0">
                    <a:solidFill>
                      <a:schemeClr val="tx1"/>
                    </a:solidFill>
                    <a:latin typeface="Times New Roman"/>
                    <a:cs typeface="Times New Roman"/>
                  </a:rPr>
                  <a:t>l </a:t>
                </a:r>
                <a:r>
                  <a:rPr lang="en-US" i="1" spc="-5" dirty="0">
                    <a:solidFill>
                      <a:schemeClr val="tx1"/>
                    </a:solidFill>
                    <a:latin typeface="Times New Roman"/>
                    <a:cs typeface="Times New Roman"/>
                  </a:rPr>
                  <a:t>I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al</a:t>
                </a:r>
                <a:r>
                  <a:rPr lang="en-US" spc="-5" dirty="0">
                    <a:solidFill>
                      <a:schemeClr val="tx1"/>
                    </a:solidFill>
                    <a:latin typeface="Times New Roman"/>
                    <a:cs typeface="Times New Roman"/>
                  </a:rPr>
                  <a:t>l</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higher derivative</a:t>
                </a:r>
                <a:r>
                  <a:rPr lang="en-US" spc="-5" dirty="0">
                    <a:solidFill>
                      <a:schemeClr val="tx1"/>
                    </a:solidFill>
                    <a:latin typeface="Times New Roman"/>
                    <a:cs typeface="Times New Roman"/>
                  </a:rPr>
                  <a:t>s </a:t>
                </a:r>
              </a:p>
              <a:p>
                <a:pPr marL="0" marR="5080" indent="0" algn="just">
                  <a:lnSpc>
                    <a:spcPct val="100000"/>
                  </a:lnSpc>
                  <a:buNone/>
                </a:pP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7" baseline="25925" dirty="0">
                    <a:solidFill>
                      <a:schemeClr val="tx1"/>
                    </a:solidFill>
                    <a:latin typeface="Times New Roman"/>
                    <a:cs typeface="Times New Roman"/>
                  </a:rPr>
                  <a:t>(</a:t>
                </a:r>
                <a:r>
                  <a:rPr lang="en-US" i="1" spc="67" baseline="25925" dirty="0">
                    <a:solidFill>
                      <a:schemeClr val="tx1"/>
                    </a:solidFill>
                    <a:latin typeface="Times New Roman"/>
                    <a:cs typeface="Times New Roman"/>
                  </a:rPr>
                  <a:t>k</a:t>
                </a:r>
                <a:r>
                  <a:rPr lang="en-US" baseline="25925" dirty="0">
                    <a:solidFill>
                      <a:schemeClr val="tx1"/>
                    </a:solidFill>
                    <a:latin typeface="Times New Roman"/>
                    <a:cs typeface="Times New Roman"/>
                  </a:rPr>
                  <a:t>) </a:t>
                </a:r>
                <a:r>
                  <a:rPr lang="en-US" spc="-5" dirty="0">
                    <a:solidFill>
                      <a:schemeClr val="tx1"/>
                    </a:solidFill>
                    <a:latin typeface="Times New Roman"/>
                    <a:cs typeface="Times New Roman"/>
                  </a:rPr>
                  <a:t>exist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on</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I</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L</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175" dirty="0">
                    <a:solidFill>
                      <a:schemeClr val="tx1"/>
                    </a:solidFill>
                    <a:latin typeface="Lucida Sans Unicode"/>
                    <a:cs typeface="Lucida Sans Unicode"/>
                  </a:rPr>
                  <a:t>∈</a:t>
                </a:r>
                <a:r>
                  <a:rPr lang="en-US" spc="30" dirty="0">
                    <a:solidFill>
                      <a:schemeClr val="tx1"/>
                    </a:solidFill>
                    <a:latin typeface="Lucida Sans Unicode"/>
                    <a:cs typeface="Lucida Sans Unicode"/>
                  </a:rPr>
                  <a:t> </a:t>
                </a:r>
                <a:r>
                  <a:rPr lang="en-US" i="1" spc="-5" dirty="0">
                    <a:solidFill>
                      <a:schemeClr val="tx1"/>
                    </a:solidFill>
                    <a:latin typeface="Times New Roman"/>
                    <a:cs typeface="Times New Roman"/>
                  </a:rPr>
                  <a:t>I</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We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y</a:t>
                </a:r>
                <a:r>
                  <a:rPr lang="en-US" spc="-10" dirty="0">
                    <a:solidFill>
                      <a:schemeClr val="tx1"/>
                    </a:solidFill>
                    <a:latin typeface="Times New Roman"/>
                    <a:cs typeface="Times New Roman"/>
                  </a:rPr>
                  <a:t> tha</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tw</a:t>
                </a:r>
                <a:r>
                  <a:rPr lang="en-US" spc="-5" dirty="0">
                    <a:solidFill>
                      <a:schemeClr val="tx1"/>
                    </a:solidFill>
                    <a:latin typeface="Times New Roman"/>
                    <a:cs typeface="Times New Roman"/>
                  </a:rPr>
                  <a:t>o</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unction</a:t>
                </a:r>
                <a:r>
                  <a:rPr lang="en-US" spc="-5" dirty="0">
                    <a:solidFill>
                      <a:schemeClr val="tx1"/>
                    </a:solidFill>
                    <a:latin typeface="Times New Roman"/>
                    <a:cs typeface="Times New Roman"/>
                  </a:rPr>
                  <a:t>s </a:t>
                </a:r>
                <a:r>
                  <a:rPr lang="en-US" i="1" spc="-5" dirty="0">
                    <a:solidFill>
                      <a:schemeClr val="tx1"/>
                    </a:solidFill>
                    <a:latin typeface="Times New Roman"/>
                    <a:cs typeface="Times New Roman"/>
                  </a:rPr>
                  <a:t>f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i="1" spc="-5" dirty="0">
                    <a:solidFill>
                      <a:schemeClr val="tx1"/>
                    </a:solidFill>
                    <a:latin typeface="Times New Roman"/>
                    <a:cs typeface="Times New Roman"/>
                  </a:rPr>
                  <a:t>g</a:t>
                </a:r>
                <a:r>
                  <a:rPr lang="en-US" i="1" spc="30" dirty="0">
                    <a:solidFill>
                      <a:schemeClr val="tx1"/>
                    </a:solidFill>
                    <a:latin typeface="Times New Roman"/>
                    <a:cs typeface="Times New Roman"/>
                  </a:rPr>
                  <a:t> </a:t>
                </a:r>
                <a:r>
                  <a:rPr lang="en-US" b="1" i="1" spc="-10" dirty="0">
                    <a:solidFill>
                      <a:schemeClr val="tx1"/>
                    </a:solidFill>
                    <a:latin typeface="Times New Roman"/>
                    <a:cs typeface="Times New Roman"/>
                  </a:rPr>
                  <a:t>agre</a:t>
                </a:r>
                <a:r>
                  <a:rPr lang="en-US" b="1" i="1" spc="-5" dirty="0">
                    <a:solidFill>
                      <a:schemeClr val="tx1"/>
                    </a:solidFill>
                    <a:latin typeface="Times New Roman"/>
                    <a:cs typeface="Times New Roman"/>
                  </a:rPr>
                  <a:t>e</a:t>
                </a:r>
                <a:r>
                  <a:rPr lang="en-US" b="1" i="1" spc="-10" dirty="0">
                    <a:solidFill>
                      <a:schemeClr val="tx1"/>
                    </a:solidFill>
                    <a:latin typeface="Times New Roman"/>
                    <a:cs typeface="Times New Roman"/>
                  </a:rPr>
                  <a:t> t</a:t>
                </a:r>
                <a:r>
                  <a:rPr lang="en-US" b="1" i="1" spc="-5" dirty="0">
                    <a:solidFill>
                      <a:schemeClr val="tx1"/>
                    </a:solidFill>
                    <a:latin typeface="Times New Roman"/>
                    <a:cs typeface="Times New Roman"/>
                  </a:rPr>
                  <a:t>o</a:t>
                </a:r>
                <a:r>
                  <a:rPr lang="en-US" b="1" i="1" spc="-10" dirty="0">
                    <a:solidFill>
                      <a:schemeClr val="tx1"/>
                    </a:solidFill>
                    <a:latin typeface="Times New Roman"/>
                    <a:cs typeface="Times New Roman"/>
                  </a:rPr>
                  <a:t> order n</a:t>
                </a:r>
                <a:r>
                  <a:rPr lang="en-US" b="1" i="1"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5" dirty="0">
                    <a:solidFill>
                      <a:schemeClr val="tx1"/>
                    </a:solidFill>
                    <a:latin typeface="Times New Roman"/>
                    <a:cs typeface="Times New Roman"/>
                  </a:rPr>
                  <a:t>a</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if their derivatives up to order </a:t>
                </a:r>
                <a:r>
                  <a:rPr lang="en-US" i="1" spc="-5" dirty="0">
                    <a:solidFill>
                      <a:schemeClr val="tx1"/>
                    </a:solidFill>
                    <a:latin typeface="Times New Roman"/>
                    <a:cs typeface="Times New Roman"/>
                  </a:rPr>
                  <a:t>n</a:t>
                </a:r>
                <a:r>
                  <a:rPr lang="en-US" i="1" spc="4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5" dirty="0">
                    <a:solidFill>
                      <a:schemeClr val="tx1"/>
                    </a:solidFill>
                    <a:latin typeface="Times New Roman"/>
                    <a:cs typeface="Times New Roman"/>
                  </a:rPr>
                  <a:t>a</a:t>
                </a:r>
                <a:r>
                  <a:rPr lang="en-US" i="1" spc="45"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equal:</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𝑔</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𝑔</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𝑔</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also say that</a:t>
                </a:r>
                <a:r>
                  <a:rPr lang="en-US" spc="20" dirty="0">
                    <a:solidFill>
                      <a:schemeClr val="tx1"/>
                    </a:solidFill>
                    <a:latin typeface="Times New Roman"/>
                    <a:cs typeface="Times New Roman"/>
                  </a:rPr>
                  <a:t> </a:t>
                </a:r>
                <a:r>
                  <a:rPr lang="en-US" i="1" spc="-5" dirty="0">
                    <a:solidFill>
                      <a:schemeClr val="tx1"/>
                    </a:solidFill>
                    <a:latin typeface="Times New Roman"/>
                    <a:cs typeface="Times New Roman"/>
                  </a:rPr>
                  <a:t>g</a:t>
                </a:r>
                <a:r>
                  <a:rPr lang="en-US" i="1" spc="35" dirty="0">
                    <a:solidFill>
                      <a:schemeClr val="tx1"/>
                    </a:solidFill>
                    <a:latin typeface="Times New Roman"/>
                    <a:cs typeface="Times New Roman"/>
                  </a:rPr>
                  <a:t> </a:t>
                </a:r>
                <a:r>
                  <a:rPr lang="en-US" i="1" spc="-10" dirty="0">
                    <a:solidFill>
                      <a:schemeClr val="tx1"/>
                    </a:solidFill>
                    <a:latin typeface="Times New Roman"/>
                    <a:cs typeface="Times New Roman"/>
                  </a:rPr>
                  <a:t>approximate</a:t>
                </a:r>
                <a:r>
                  <a:rPr lang="en-US" i="1" spc="-5" dirty="0">
                    <a:solidFill>
                      <a:schemeClr val="tx1"/>
                    </a:solidFill>
                    <a:latin typeface="Times New Roman"/>
                    <a:cs typeface="Times New Roman"/>
                  </a:rPr>
                  <a:t>s</a:t>
                </a:r>
                <a:r>
                  <a:rPr lang="en-US" b="1" spc="-5" dirty="0">
                    <a:solidFill>
                      <a:schemeClr val="tx1"/>
                    </a:solidFill>
                    <a:latin typeface="Times New Roman"/>
                    <a:cs typeface="Times New Roman"/>
                  </a:rPr>
                  <a:t> </a:t>
                </a:r>
                <a:r>
                  <a:rPr lang="en-US" i="1" spc="-5" dirty="0">
                    <a:solidFill>
                      <a:schemeClr val="tx1"/>
                    </a:solidFill>
                    <a:latin typeface="Times New Roman"/>
                    <a:cs typeface="Times New Roman"/>
                  </a:rPr>
                  <a:t>f </a:t>
                </a:r>
                <a:r>
                  <a:rPr lang="en-US" b="1" i="1" spc="-10" dirty="0">
                    <a:solidFill>
                      <a:schemeClr val="tx1"/>
                    </a:solidFill>
                    <a:latin typeface="Times New Roman"/>
                    <a:cs typeface="Times New Roman"/>
                  </a:rPr>
                  <a:t>t</a:t>
                </a:r>
                <a:r>
                  <a:rPr lang="en-US" b="1" i="1" spc="-5" dirty="0">
                    <a:solidFill>
                      <a:schemeClr val="tx1"/>
                    </a:solidFill>
                    <a:latin typeface="Times New Roman"/>
                    <a:cs typeface="Times New Roman"/>
                  </a:rPr>
                  <a:t>o </a:t>
                </a:r>
                <a:r>
                  <a:rPr lang="en-US" b="1" i="1" spc="-10" dirty="0">
                    <a:solidFill>
                      <a:schemeClr val="tx1"/>
                    </a:solidFill>
                    <a:latin typeface="Times New Roman"/>
                    <a:cs typeface="Times New Roman"/>
                  </a:rPr>
                  <a:t>orde</a:t>
                </a:r>
                <a:r>
                  <a:rPr lang="en-US" b="1" i="1" spc="-5" dirty="0">
                    <a:solidFill>
                      <a:schemeClr val="tx1"/>
                    </a:solidFill>
                    <a:latin typeface="Times New Roman"/>
                    <a:cs typeface="Times New Roman"/>
                  </a:rPr>
                  <a:t>r </a:t>
                </a:r>
                <a:r>
                  <a:rPr lang="en-US" i="1" spc="-5" dirty="0">
                    <a:solidFill>
                      <a:schemeClr val="tx1"/>
                    </a:solidFill>
                    <a:latin typeface="Times New Roman"/>
                    <a:cs typeface="Times New Roman"/>
                  </a:rPr>
                  <a:t>n</a:t>
                </a:r>
                <a:r>
                  <a:rPr lang="en-US" i="1" spc="4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p>
              <a:p>
                <a:pPr marL="0" marR="5080" indent="0" algn="just">
                  <a:lnSpc>
                    <a:spcPct val="100000"/>
                  </a:lnSpc>
                  <a:buNone/>
                </a:pPr>
                <a:endParaRPr lang="en-US" dirty="0">
                  <a:solidFill>
                    <a:schemeClr val="tx1"/>
                  </a:solidFill>
                  <a:latin typeface="Times New Roman"/>
                  <a:cs typeface="Times New Roman"/>
                </a:endParaRPr>
              </a:p>
              <a:p>
                <a:pPr marL="0" marR="5080" indent="0" algn="just">
                  <a:lnSpc>
                    <a:spcPct val="100000"/>
                  </a:lnSpc>
                  <a:buNone/>
                </a:pPr>
                <a:r>
                  <a:rPr lang="en-US" spc="-5" dirty="0">
                    <a:solidFill>
                      <a:schemeClr val="tx1"/>
                    </a:solidFill>
                    <a:latin typeface="Times New Roman"/>
                    <a:cs typeface="Times New Roman"/>
                  </a:rPr>
                  <a:t>Define the </a:t>
                </a:r>
                <a:r>
                  <a:rPr lang="en-US" i="1" spc="30" dirty="0">
                    <a:solidFill>
                      <a:schemeClr val="tx1"/>
                    </a:solidFill>
                    <a:latin typeface="Times New Roman"/>
                    <a:cs typeface="Times New Roman"/>
                  </a:rPr>
                  <a:t>n</a:t>
                </a:r>
                <a:r>
                  <a:rPr lang="en-US" spc="-5" dirty="0">
                    <a:solidFill>
                      <a:schemeClr val="tx1"/>
                    </a:solidFill>
                    <a:latin typeface="Times New Roman"/>
                    <a:cs typeface="Times New Roman"/>
                  </a:rPr>
                  <a:t>th </a:t>
                </a:r>
                <a:r>
                  <a:rPr lang="en-US" b="1" i="1" spc="-10" dirty="0">
                    <a:solidFill>
                      <a:schemeClr val="tx1"/>
                    </a:solidFill>
                    <a:latin typeface="Times New Roman"/>
                    <a:cs typeface="Times New Roman"/>
                  </a:rPr>
                  <a:t>Taylo</a:t>
                </a:r>
                <a:r>
                  <a:rPr lang="en-US" b="1" i="1" spc="-5" dirty="0">
                    <a:solidFill>
                      <a:schemeClr val="tx1"/>
                    </a:solidFill>
                    <a:latin typeface="Times New Roman"/>
                    <a:cs typeface="Times New Roman"/>
                  </a:rPr>
                  <a:t>r </a:t>
                </a:r>
                <a:r>
                  <a:rPr lang="en-US" b="1" i="1" spc="-10" dirty="0">
                    <a:solidFill>
                      <a:schemeClr val="tx1"/>
                    </a:solidFill>
                    <a:latin typeface="Times New Roman"/>
                    <a:cs typeface="Times New Roman"/>
                  </a:rPr>
                  <a:t>polynomia</a:t>
                </a:r>
                <a:r>
                  <a:rPr lang="en-US" b="1" i="1" spc="-5" dirty="0">
                    <a:solidFill>
                      <a:schemeClr val="tx1"/>
                    </a:solidFill>
                    <a:latin typeface="Times New Roman"/>
                    <a:cs typeface="Times New Roman"/>
                  </a:rPr>
                  <a:t>l</a:t>
                </a:r>
                <a:r>
                  <a:rPr lang="en-US" b="1" i="1" spc="20" dirty="0">
                    <a:solidFill>
                      <a:schemeClr val="tx1"/>
                    </a:solidFill>
                    <a:latin typeface="Times New Roman"/>
                    <a:cs typeface="Times New Roman"/>
                  </a:rPr>
                  <a:t> </a:t>
                </a:r>
                <a:r>
                  <a:rPr lang="en-US" i="1" spc="-50" dirty="0">
                    <a:solidFill>
                      <a:schemeClr val="tx1"/>
                    </a:solidFill>
                    <a:latin typeface="Times New Roman"/>
                    <a:cs typeface="Times New Roman"/>
                  </a:rPr>
                  <a:t>T</a:t>
                </a:r>
                <a:r>
                  <a:rPr lang="en-US" i="1" baseline="-11111" dirty="0">
                    <a:solidFill>
                      <a:schemeClr val="tx1"/>
                    </a:solidFill>
                    <a:latin typeface="Times New Roman"/>
                    <a:cs typeface="Times New Roman"/>
                  </a:rPr>
                  <a:t>n </a:t>
                </a:r>
                <a:r>
                  <a:rPr lang="en-US" b="1" i="1" spc="-10" dirty="0">
                    <a:solidFill>
                      <a:schemeClr val="tx1"/>
                    </a:solidFill>
                    <a:latin typeface="Times New Roman"/>
                    <a:cs typeface="Times New Roman"/>
                  </a:rPr>
                  <a:t>o</a:t>
                </a:r>
                <a:r>
                  <a:rPr lang="en-US" b="1" i="1" spc="-5" dirty="0">
                    <a:solidFill>
                      <a:schemeClr val="tx1"/>
                    </a:solidFill>
                    <a:latin typeface="Times New Roman"/>
                    <a:cs typeface="Times New Roman"/>
                  </a:rPr>
                  <a:t>f</a:t>
                </a:r>
                <a:r>
                  <a:rPr lang="en-US" b="1" spc="-5" dirty="0">
                    <a:solidFill>
                      <a:schemeClr val="tx1"/>
                    </a:solidFill>
                    <a:latin typeface="Times New Roman"/>
                    <a:cs typeface="Times New Roman"/>
                  </a:rPr>
                  <a:t> </a:t>
                </a:r>
                <a:r>
                  <a:rPr lang="en-US" i="1" spc="-5" dirty="0">
                    <a:solidFill>
                      <a:schemeClr val="tx1"/>
                    </a:solidFill>
                    <a:latin typeface="Times New Roman"/>
                    <a:cs typeface="Times New Roman"/>
                  </a:rPr>
                  <a:t>f </a:t>
                </a:r>
                <a:r>
                  <a:rPr lang="en-US" b="1" i="1" spc="-10" dirty="0">
                    <a:solidFill>
                      <a:schemeClr val="tx1"/>
                    </a:solidFill>
                    <a:latin typeface="Times New Roman"/>
                    <a:cs typeface="Times New Roman"/>
                  </a:rPr>
                  <a:t>centered a</a:t>
                </a:r>
                <a:r>
                  <a:rPr lang="en-US" b="1" i="1" spc="-5" dirty="0">
                    <a:solidFill>
                      <a:schemeClr val="tx1"/>
                    </a:solidFill>
                    <a:latin typeface="Times New Roman"/>
                    <a:cs typeface="Times New Roman"/>
                  </a:rPr>
                  <a:t>t</a:t>
                </a:r>
                <a:r>
                  <a:rPr lang="en-US" b="1"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5" dirty="0">
                    <a:solidFill>
                      <a:schemeClr val="tx1"/>
                    </a:solidFill>
                    <a:latin typeface="Times New Roman"/>
                    <a:cs typeface="Times New Roman"/>
                  </a:rPr>
                  <a:t>a</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as follows:</a:t>
                </a:r>
              </a:p>
              <a:p>
                <a:pPr marL="0" marR="5080" indent="0" algn="just">
                  <a:lnSpc>
                    <a:spcPct val="100000"/>
                  </a:lnSpc>
                  <a:buNone/>
                </a:pP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𝑛</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num>
                        <m:den>
                          <m:r>
                            <a:rPr lang="en-US" b="0" i="1" smtClean="0">
                              <a:solidFill>
                                <a:schemeClr val="tx1"/>
                              </a:solidFill>
                              <a:latin typeface="Cambria Math" panose="02040503050406030204" pitchFamily="18" charset="0"/>
                            </a:rPr>
                            <m:t>1!</m:t>
                          </m:r>
                        </m:den>
                      </m:f>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num>
                        <m:den>
                          <m:r>
                            <a:rPr lang="en-US" b="0" i="1" smtClean="0">
                              <a:solidFill>
                                <a:schemeClr val="tx1"/>
                              </a:solidFill>
                              <a:latin typeface="Cambria Math" panose="02040503050406030204" pitchFamily="18" charset="0"/>
                            </a:rPr>
                            <m:t>2!</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𝑓</m:t>
                              </m:r>
                            </m:e>
                            <m:sup>
                              <m:r>
                                <a:rPr lang="en-US" b="0" i="1" smtClean="0">
                                  <a:solidFill>
                                    <a:schemeClr val="tx1"/>
                                  </a:solidFill>
                                  <a:latin typeface="Cambria Math" panose="02040503050406030204" pitchFamily="18" charset="0"/>
                                  <a:ea typeface="Cambria Math" panose="02040503050406030204" pitchFamily="18" charset="0"/>
                                </a:rPr>
                                <m:t>𝑛</m:t>
                              </m:r>
                            </m:sup>
                          </m:s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m:t>
                          </m:r>
                        </m:num>
                        <m:den>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𝑛</m:t>
                          </m:r>
                        </m:sup>
                      </m:sSup>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1276949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(5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spc="-10" dirty="0">
                    <a:solidFill>
                      <a:schemeClr val="tx1"/>
                    </a:solidFill>
                  </a:rPr>
                  <a:t>The</a:t>
                </a:r>
                <a:r>
                  <a:rPr lang="en-US" spc="-5" dirty="0">
                    <a:solidFill>
                      <a:schemeClr val="tx1"/>
                    </a:solidFill>
                  </a:rPr>
                  <a:t> first few </a:t>
                </a:r>
                <a:r>
                  <a:rPr lang="en-US" spc="-15" dirty="0">
                    <a:solidFill>
                      <a:schemeClr val="tx1"/>
                    </a:solidFill>
                  </a:rPr>
                  <a:t>T</a:t>
                </a:r>
                <a:r>
                  <a:rPr lang="en-US" spc="-5" dirty="0">
                    <a:solidFill>
                      <a:schemeClr val="tx1"/>
                    </a:solidFill>
                  </a:rPr>
                  <a:t>aylor polynomials are</a:t>
                </a:r>
                <a:endParaRPr lang="en-US" dirty="0"/>
              </a:p>
              <a:p>
                <a:pPr>
                  <a:lnSpc>
                    <a:spcPct val="100000"/>
                  </a:lnSpc>
                </a:pPr>
                <a:r>
                  <a:rPr lang="en-US" i="1" spc="-50" dirty="0">
                    <a:solidFill>
                      <a:schemeClr val="tx1"/>
                    </a:solidFill>
                  </a:rPr>
                  <a:t>T</a:t>
                </a:r>
                <a:r>
                  <a:rPr lang="en-US" spc="67" baseline="-25000" dirty="0">
                    <a:solidFill>
                      <a:schemeClr val="tx1"/>
                    </a:solidFill>
                  </a:rPr>
                  <a:t>0</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endParaRPr lang="en-US" dirty="0"/>
              </a:p>
              <a:p>
                <a:pPr>
                  <a:lnSpc>
                    <a:spcPct val="100000"/>
                  </a:lnSpc>
                </a:pPr>
                <a:r>
                  <a:rPr lang="en-US" i="1" spc="-50" dirty="0">
                    <a:solidFill>
                      <a:schemeClr val="tx1"/>
                    </a:solidFill>
                  </a:rPr>
                  <a:t>T</a:t>
                </a:r>
                <a:r>
                  <a:rPr lang="en-US" spc="67" baseline="-25000" dirty="0">
                    <a:solidFill>
                      <a:schemeClr val="tx1"/>
                    </a:solidFill>
                  </a:rPr>
                  <a:t>1</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30" dirty="0">
                    <a:solidFill>
                      <a:schemeClr val="tx1"/>
                    </a:solidFill>
                  </a:rPr>
                  <a:t> </a:t>
                </a:r>
                <a:r>
                  <a:rPr lang="en-US" spc="-25" dirty="0">
                    <a:solidFill>
                      <a:schemeClr val="tx1"/>
                    </a:solidFill>
                  </a:rPr>
                  <a:t>+</a:t>
                </a:r>
                <a:r>
                  <a:rPr lang="en-US" spc="120" dirty="0">
                    <a:solidFill>
                      <a:schemeClr val="tx1"/>
                    </a:solidFill>
                  </a:rPr>
                  <a:t> </a:t>
                </a:r>
                <a14:m>
                  <m:oMath xmlns:m="http://schemas.openxmlformats.org/officeDocument/2006/math">
                    <m:r>
                      <a:rPr lang="en-US" i="1" spc="-5" dirty="0">
                        <a:solidFill>
                          <a:schemeClr val="tx1"/>
                        </a:solidFill>
                        <a:latin typeface="Cambria Math" panose="02040503050406030204" pitchFamily="18" charset="0"/>
                        <a:cs typeface="Times New Roman"/>
                      </a:rPr>
                      <m:t>𝑓</m:t>
                    </m:r>
                    <m:r>
                      <a:rPr lang="en-US" i="1" spc="-5" dirty="0">
                        <a:solidFill>
                          <a:schemeClr val="tx1"/>
                        </a:solidFill>
                        <a:latin typeface="Cambria Math" panose="02040503050406030204" pitchFamily="18" charset="0"/>
                        <a:cs typeface="Times New Roman"/>
                      </a:rPr>
                      <m:t>′ </m:t>
                    </m:r>
                  </m:oMath>
                </a14:m>
                <a:r>
                  <a:rPr lang="en-US" spc="-10" dirty="0">
                    <a:solidFill>
                      <a:schemeClr val="tx1"/>
                    </a:solidFill>
                  </a:rPr>
                  <a:t>(</a:t>
                </a:r>
                <a:r>
                  <a:rPr lang="en-US" i="1" spc="35" dirty="0">
                    <a:solidFill>
                      <a:schemeClr val="tx1"/>
                    </a:solidFill>
                  </a:rPr>
                  <a:t>a</a:t>
                </a:r>
                <a:r>
                  <a:rPr lang="en-US" spc="-5" dirty="0">
                    <a:solidFill>
                      <a:schemeClr val="tx1"/>
                    </a:solidFill>
                  </a:rPr>
                  <a:t>)</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185" dirty="0">
                    <a:solidFill>
                      <a:schemeClr val="tx1"/>
                    </a:solidFill>
                  </a:rPr>
                  <a:t>−</a:t>
                </a:r>
                <a:r>
                  <a:rPr lang="en-US" spc="-100" dirty="0">
                    <a:solidFill>
                      <a:schemeClr val="tx1"/>
                    </a:solidFill>
                  </a:rPr>
                  <a:t> </a:t>
                </a:r>
                <a:r>
                  <a:rPr lang="en-US" i="1" spc="35" dirty="0">
                    <a:solidFill>
                      <a:schemeClr val="tx1"/>
                    </a:solidFill>
                  </a:rPr>
                  <a:t>a</a:t>
                </a:r>
                <a:r>
                  <a:rPr lang="en-US" spc="-5" dirty="0">
                    <a:solidFill>
                      <a:schemeClr val="tx1"/>
                    </a:solidFill>
                  </a:rPr>
                  <a:t>)</a:t>
                </a:r>
                <a:endParaRPr lang="en-US" dirty="0">
                  <a:solidFill>
                    <a:schemeClr val="tx1"/>
                  </a:solidFill>
                </a:endParaRPr>
              </a:p>
              <a:p>
                <a:pPr marR="5080" algn="just">
                  <a:lnSpc>
                    <a:spcPct val="100000"/>
                  </a:lnSpc>
                </a:pPr>
                <a:r>
                  <a:rPr lang="en-US" i="1" spc="-50" dirty="0">
                    <a:solidFill>
                      <a:schemeClr val="tx1"/>
                    </a:solidFill>
                  </a:rPr>
                  <a:t>T</a:t>
                </a:r>
                <a:r>
                  <a:rPr lang="en-US" spc="67" baseline="-25000" dirty="0">
                    <a:solidFill>
                      <a:schemeClr val="tx1"/>
                    </a:solidFill>
                  </a:rPr>
                  <a:t>2</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30" dirty="0">
                    <a:solidFill>
                      <a:schemeClr val="tx1"/>
                    </a:solidFill>
                  </a:rPr>
                  <a:t> </a:t>
                </a:r>
                <a:r>
                  <a:rPr lang="en-US" spc="-25" dirty="0">
                    <a:solidFill>
                      <a:schemeClr val="tx1"/>
                    </a:solidFill>
                  </a:rPr>
                  <a:t>+</a:t>
                </a:r>
                <a:r>
                  <a:rPr lang="en-US" spc="120"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oMath>
                </a14:m>
                <a:r>
                  <a:rPr lang="en-US" spc="-10" dirty="0">
                    <a:solidFill>
                      <a:schemeClr val="tx1"/>
                    </a:solidFill>
                  </a:rPr>
                  <a:t>(</a:t>
                </a:r>
                <a:r>
                  <a:rPr lang="en-US" i="1" spc="35" dirty="0">
                    <a:solidFill>
                      <a:schemeClr val="tx1"/>
                    </a:solidFill>
                  </a:rPr>
                  <a:t>a</a:t>
                </a:r>
                <a:r>
                  <a:rPr lang="en-US" spc="-5" dirty="0">
                    <a:solidFill>
                      <a:schemeClr val="tx1"/>
                    </a:solidFill>
                  </a:rPr>
                  <a:t>)</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185" dirty="0">
                    <a:solidFill>
                      <a:schemeClr val="tx1"/>
                    </a:solidFill>
                  </a:rPr>
                  <a:t>−</a:t>
                </a:r>
                <a:r>
                  <a:rPr lang="en-US" spc="-100" dirty="0">
                    <a:solidFill>
                      <a:schemeClr val="tx1"/>
                    </a:solidFill>
                  </a:rPr>
                  <a:t> </a:t>
                </a:r>
                <a:r>
                  <a:rPr lang="en-US" i="1" spc="35" dirty="0">
                    <a:solidFill>
                      <a:schemeClr val="tx1"/>
                    </a:solidFill>
                  </a:rPr>
                  <a:t>a</a:t>
                </a:r>
                <a:r>
                  <a:rPr lang="en-US" spc="-5" dirty="0">
                    <a:solidFill>
                      <a:schemeClr val="tx1"/>
                    </a:solidFill>
                  </a:rPr>
                  <a:t>)</a:t>
                </a:r>
                <a:r>
                  <a:rPr lang="en-US" spc="-30" dirty="0">
                    <a:solidFill>
                      <a:schemeClr val="tx1"/>
                    </a:solidFill>
                  </a:rPr>
                  <a:t> </a:t>
                </a:r>
                <a:r>
                  <a:rPr lang="en-US" spc="-25" dirty="0">
                    <a:solidFill>
                      <a:schemeClr val="tx1"/>
                    </a:solidFill>
                  </a:rPr>
                  <a:t>+</a:t>
                </a:r>
                <a:r>
                  <a:rPr lang="en-US" spc="20" dirty="0">
                    <a:solidFill>
                      <a:schemeClr val="tx1"/>
                    </a:solidFill>
                  </a:rPr>
                  <a:t> </a:t>
                </a:r>
                <a14:m>
                  <m:oMath xmlns:m="http://schemas.openxmlformats.org/officeDocument/2006/math">
                    <m:f>
                      <m:fPr>
                        <m:ctrlPr>
                          <a:rPr lang="en-US" i="1" spc="20" smtClean="0">
                            <a:solidFill>
                              <a:schemeClr val="tx1"/>
                            </a:solidFill>
                            <a:latin typeface="Cambria Math" panose="02040503050406030204" pitchFamily="18" charset="0"/>
                            <a:cs typeface="Lucida Sans Unicode"/>
                          </a:rPr>
                        </m:ctrlPr>
                      </m:fPr>
                      <m:num>
                        <m:r>
                          <a:rPr lang="en-US" b="0" i="1" spc="20" smtClean="0">
                            <a:solidFill>
                              <a:schemeClr val="tx1"/>
                            </a:solidFill>
                            <a:latin typeface="Cambria Math" panose="02040503050406030204" pitchFamily="18" charset="0"/>
                            <a:cs typeface="Lucida Sans Unicode"/>
                          </a:rPr>
                          <m:t>1</m:t>
                        </m:r>
                      </m:num>
                      <m:den>
                        <m:r>
                          <a:rPr lang="en-US" b="0" i="1" spc="20" smtClean="0">
                            <a:solidFill>
                              <a:schemeClr val="tx1"/>
                            </a:solidFill>
                            <a:latin typeface="Cambria Math" panose="02040503050406030204" pitchFamily="18" charset="0"/>
                            <a:cs typeface="Lucida Sans Unicode"/>
                          </a:rPr>
                          <m:t>2</m:t>
                        </m:r>
                      </m:den>
                    </m:f>
                    <m:r>
                      <a:rPr lang="en-US" b="0" i="1" spc="20" smtClean="0">
                        <a:solidFill>
                          <a:schemeClr val="tx1"/>
                        </a:solidFill>
                        <a:latin typeface="Cambria Math" panose="02040503050406030204" pitchFamily="18" charset="0"/>
                        <a:cs typeface="Lucida Sans Unicode"/>
                      </a:rPr>
                      <m:t>𝑓</m:t>
                    </m:r>
                    <m:r>
                      <a:rPr lang="en-US" b="0" i="1" spc="20" smtClean="0">
                        <a:solidFill>
                          <a:schemeClr val="tx1"/>
                        </a:solidFill>
                        <a:latin typeface="Cambria Math" panose="02040503050406030204" pitchFamily="18" charset="0"/>
                        <a:cs typeface="Lucida Sans Unicode"/>
                      </a:rPr>
                      <m:t>′′</m:t>
                    </m:r>
                  </m:oMath>
                </a14:m>
                <a:r>
                  <a:rPr lang="en-US" spc="-10" dirty="0">
                    <a:solidFill>
                      <a:schemeClr val="tx1"/>
                    </a:solidFill>
                  </a:rPr>
                  <a:t>(</a:t>
                </a:r>
                <a:r>
                  <a:rPr lang="en-US" i="1" spc="35" dirty="0">
                    <a:solidFill>
                      <a:schemeClr val="tx1"/>
                    </a:solidFill>
                  </a:rPr>
                  <a:t>a</a:t>
                </a:r>
                <a:r>
                  <a:rPr lang="en-US" spc="-5" dirty="0">
                    <a:solidFill>
                      <a:schemeClr val="tx1"/>
                    </a:solidFill>
                  </a:rPr>
                  <a:t>)</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185" dirty="0">
                    <a:solidFill>
                      <a:schemeClr val="tx1"/>
                    </a:solidFill>
                  </a:rPr>
                  <a:t>−</a:t>
                </a:r>
                <a:r>
                  <a:rPr lang="en-US" spc="-100" dirty="0">
                    <a:solidFill>
                      <a:schemeClr val="tx1"/>
                    </a:solidFill>
                  </a:rPr>
                  <a:t> </a:t>
                </a:r>
                <a:r>
                  <a:rPr lang="en-US" i="1" spc="35" dirty="0">
                    <a:solidFill>
                      <a:schemeClr val="tx1"/>
                    </a:solidFill>
                  </a:rPr>
                  <a:t>a</a:t>
                </a:r>
                <a:r>
                  <a:rPr lang="en-US" spc="-5" dirty="0">
                    <a:solidFill>
                      <a:schemeClr val="tx1"/>
                    </a:solidFill>
                  </a:rPr>
                  <a:t>)</a:t>
                </a:r>
                <a:r>
                  <a:rPr lang="en-US" spc="-5" baseline="30000" dirty="0">
                    <a:solidFill>
                      <a:schemeClr val="tx1"/>
                    </a:solidFill>
                  </a:rPr>
                  <a:t>2</a:t>
                </a:r>
                <a:endParaRPr lang="en-US" baseline="30000" dirty="0">
                  <a:solidFill>
                    <a:schemeClr val="tx1"/>
                  </a:solidFill>
                </a:endParaRPr>
              </a:p>
              <a:p>
                <a:pPr marR="5080" algn="just">
                  <a:lnSpc>
                    <a:spcPct val="100000"/>
                  </a:lnSpc>
                </a:pPr>
                <a:r>
                  <a:rPr lang="en-US" i="1" spc="-50" dirty="0">
                    <a:solidFill>
                      <a:schemeClr val="tx1"/>
                    </a:solidFill>
                  </a:rPr>
                  <a:t>T</a:t>
                </a:r>
                <a:r>
                  <a:rPr lang="en-US" spc="67" baseline="-25000" dirty="0">
                    <a:solidFill>
                      <a:schemeClr val="tx1"/>
                    </a:solidFill>
                  </a:rPr>
                  <a:t>3</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30" dirty="0">
                    <a:solidFill>
                      <a:schemeClr val="tx1"/>
                    </a:solidFill>
                  </a:rPr>
                  <a:t> </a:t>
                </a:r>
                <a:r>
                  <a:rPr lang="en-US" spc="-25" dirty="0">
                    <a:solidFill>
                      <a:schemeClr val="tx1"/>
                    </a:solidFill>
                  </a:rPr>
                  <a:t>+</a:t>
                </a:r>
                <a:r>
                  <a:rPr lang="en-US" spc="120" dirty="0">
                    <a:solidFill>
                      <a:schemeClr val="tx1"/>
                    </a:solidFill>
                  </a:rPr>
                  <a:t> </a:t>
                </a:r>
                <a14:m>
                  <m:oMath xmlns:m="http://schemas.openxmlformats.org/officeDocument/2006/math">
                    <m:r>
                      <a:rPr lang="en-US" i="1" spc="-5" dirty="0">
                        <a:solidFill>
                          <a:schemeClr val="tx1"/>
                        </a:solidFill>
                        <a:latin typeface="Cambria Math" panose="02040503050406030204" pitchFamily="18" charset="0"/>
                        <a:cs typeface="Times New Roman"/>
                      </a:rPr>
                      <m:t>𝑓</m:t>
                    </m:r>
                    <m:r>
                      <a:rPr lang="en-US" i="1" spc="-5" dirty="0">
                        <a:solidFill>
                          <a:schemeClr val="tx1"/>
                        </a:solidFill>
                        <a:latin typeface="Cambria Math" panose="02040503050406030204" pitchFamily="18" charset="0"/>
                        <a:cs typeface="Times New Roman"/>
                      </a:rPr>
                      <m:t>′ </m:t>
                    </m:r>
                  </m:oMath>
                </a14:m>
                <a:r>
                  <a:rPr lang="en-US" spc="-10" dirty="0">
                    <a:solidFill>
                      <a:schemeClr val="tx1"/>
                    </a:solidFill>
                  </a:rPr>
                  <a:t>(</a:t>
                </a:r>
                <a:r>
                  <a:rPr lang="en-US" i="1" spc="35" dirty="0">
                    <a:solidFill>
                      <a:schemeClr val="tx1"/>
                    </a:solidFill>
                  </a:rPr>
                  <a:t>a</a:t>
                </a:r>
                <a:r>
                  <a:rPr lang="en-US" spc="-5" dirty="0">
                    <a:solidFill>
                      <a:schemeClr val="tx1"/>
                    </a:solidFill>
                  </a:rPr>
                  <a:t>)</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185" dirty="0">
                    <a:solidFill>
                      <a:schemeClr val="tx1"/>
                    </a:solidFill>
                  </a:rPr>
                  <a:t>−</a:t>
                </a:r>
                <a:r>
                  <a:rPr lang="en-US" spc="-100" dirty="0">
                    <a:solidFill>
                      <a:schemeClr val="tx1"/>
                    </a:solidFill>
                  </a:rPr>
                  <a:t> </a:t>
                </a:r>
                <a:r>
                  <a:rPr lang="en-US" i="1" spc="35" dirty="0">
                    <a:solidFill>
                      <a:schemeClr val="tx1"/>
                    </a:solidFill>
                  </a:rPr>
                  <a:t>a</a:t>
                </a:r>
                <a:r>
                  <a:rPr lang="en-US" spc="-5" dirty="0">
                    <a:solidFill>
                      <a:schemeClr val="tx1"/>
                    </a:solidFill>
                  </a:rPr>
                  <a:t>)</a:t>
                </a:r>
                <a:r>
                  <a:rPr lang="en-US" spc="-30" dirty="0">
                    <a:solidFill>
                      <a:schemeClr val="tx1"/>
                    </a:solidFill>
                  </a:rPr>
                  <a:t> </a:t>
                </a:r>
                <a:r>
                  <a:rPr lang="en-US" spc="-25" dirty="0">
                    <a:solidFill>
                      <a:schemeClr val="tx1"/>
                    </a:solidFill>
                  </a:rPr>
                  <a:t>+</a:t>
                </a:r>
                <a:r>
                  <a:rPr lang="en-US" spc="20" dirty="0">
                    <a:solidFill>
                      <a:schemeClr val="tx1"/>
                    </a:solidFill>
                  </a:rPr>
                  <a:t> </a:t>
                </a:r>
                <a14:m>
                  <m:oMath xmlns:m="http://schemas.openxmlformats.org/officeDocument/2006/math">
                    <m:f>
                      <m:fPr>
                        <m:ctrlPr>
                          <a:rPr lang="en-US" i="1" spc="20">
                            <a:solidFill>
                              <a:schemeClr val="tx1"/>
                            </a:solidFill>
                            <a:latin typeface="Cambria Math" panose="02040503050406030204" pitchFamily="18" charset="0"/>
                            <a:cs typeface="Lucida Sans Unicode"/>
                          </a:rPr>
                        </m:ctrlPr>
                      </m:fPr>
                      <m:num>
                        <m:r>
                          <a:rPr lang="en-US" i="1" spc="20">
                            <a:solidFill>
                              <a:schemeClr val="tx1"/>
                            </a:solidFill>
                            <a:latin typeface="Cambria Math" panose="02040503050406030204" pitchFamily="18" charset="0"/>
                            <a:cs typeface="Lucida Sans Unicode"/>
                          </a:rPr>
                          <m:t>1</m:t>
                        </m:r>
                      </m:num>
                      <m:den>
                        <m:r>
                          <a:rPr lang="en-US" i="1" spc="20">
                            <a:solidFill>
                              <a:schemeClr val="tx1"/>
                            </a:solidFill>
                            <a:latin typeface="Cambria Math" panose="02040503050406030204" pitchFamily="18" charset="0"/>
                            <a:cs typeface="Lucida Sans Unicode"/>
                          </a:rPr>
                          <m:t>2</m:t>
                        </m:r>
                      </m:den>
                    </m:f>
                    <m:r>
                      <a:rPr lang="en-US" i="1" spc="20">
                        <a:solidFill>
                          <a:schemeClr val="tx1"/>
                        </a:solidFill>
                        <a:latin typeface="Cambria Math" panose="02040503050406030204" pitchFamily="18" charset="0"/>
                        <a:cs typeface="Lucida Sans Unicode"/>
                      </a:rPr>
                      <m:t>𝑓</m:t>
                    </m:r>
                    <m:r>
                      <a:rPr lang="en-US" i="1" spc="20">
                        <a:solidFill>
                          <a:schemeClr val="tx1"/>
                        </a:solidFill>
                        <a:latin typeface="Cambria Math" panose="02040503050406030204" pitchFamily="18" charset="0"/>
                        <a:cs typeface="Lucida Sans Unicode"/>
                      </a:rPr>
                      <m:t>′′ </m:t>
                    </m:r>
                  </m:oMath>
                </a14:m>
                <a:r>
                  <a:rPr lang="en-US" spc="-10" dirty="0">
                    <a:solidFill>
                      <a:schemeClr val="tx1"/>
                    </a:solidFill>
                  </a:rPr>
                  <a:t>(</a:t>
                </a:r>
                <a:r>
                  <a:rPr lang="en-US" i="1" spc="35" dirty="0">
                    <a:solidFill>
                      <a:schemeClr val="tx1"/>
                    </a:solidFill>
                  </a:rPr>
                  <a:t>a</a:t>
                </a:r>
                <a:r>
                  <a:rPr lang="en-US" spc="-5" dirty="0">
                    <a:solidFill>
                      <a:schemeClr val="tx1"/>
                    </a:solidFill>
                  </a:rPr>
                  <a:t>)</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185" dirty="0">
                    <a:solidFill>
                      <a:schemeClr val="tx1"/>
                    </a:solidFill>
                  </a:rPr>
                  <a:t>−</a:t>
                </a:r>
                <a:r>
                  <a:rPr lang="en-US" spc="-100" dirty="0">
                    <a:solidFill>
                      <a:schemeClr val="tx1"/>
                    </a:solidFill>
                  </a:rPr>
                  <a:t> </a:t>
                </a:r>
                <a:r>
                  <a:rPr lang="en-US" i="1" spc="35" dirty="0">
                    <a:solidFill>
                      <a:schemeClr val="tx1"/>
                    </a:solidFill>
                  </a:rPr>
                  <a:t>a</a:t>
                </a:r>
                <a:r>
                  <a:rPr lang="en-US" spc="-5" dirty="0">
                    <a:solidFill>
                      <a:schemeClr val="tx1"/>
                    </a:solidFill>
                  </a:rPr>
                  <a:t>)</a:t>
                </a:r>
                <a:r>
                  <a:rPr lang="en-US" spc="-5" baseline="30000" dirty="0">
                    <a:solidFill>
                      <a:schemeClr val="tx1"/>
                    </a:solidFill>
                  </a:rPr>
                  <a:t>2</a:t>
                </a:r>
                <a:r>
                  <a:rPr lang="en-US" spc="-5" dirty="0">
                    <a:solidFill>
                      <a:schemeClr val="tx1"/>
                    </a:solidFill>
                  </a:rPr>
                  <a:t> </a:t>
                </a:r>
                <a:r>
                  <a:rPr lang="en-US" spc="-25" dirty="0">
                    <a:solidFill>
                      <a:schemeClr val="tx1"/>
                    </a:solidFill>
                  </a:rPr>
                  <a:t>+</a:t>
                </a:r>
                <a:r>
                  <a:rPr lang="en-US" spc="20" dirty="0">
                    <a:solidFill>
                      <a:schemeClr val="tx1"/>
                    </a:solidFill>
                  </a:rPr>
                  <a:t> </a:t>
                </a:r>
                <a14:m>
                  <m:oMath xmlns:m="http://schemas.openxmlformats.org/officeDocument/2006/math">
                    <m:f>
                      <m:fPr>
                        <m:ctrlPr>
                          <a:rPr lang="en-US" i="1" spc="20">
                            <a:solidFill>
                              <a:schemeClr val="tx1"/>
                            </a:solidFill>
                            <a:latin typeface="Cambria Math" panose="02040503050406030204" pitchFamily="18" charset="0"/>
                            <a:cs typeface="Lucida Sans Unicode"/>
                          </a:rPr>
                        </m:ctrlPr>
                      </m:fPr>
                      <m:num>
                        <m:r>
                          <a:rPr lang="en-US" i="1" spc="20">
                            <a:solidFill>
                              <a:schemeClr val="tx1"/>
                            </a:solidFill>
                            <a:latin typeface="Cambria Math" panose="02040503050406030204" pitchFamily="18" charset="0"/>
                            <a:cs typeface="Lucida Sans Unicode"/>
                          </a:rPr>
                          <m:t>1</m:t>
                        </m:r>
                      </m:num>
                      <m:den>
                        <m:r>
                          <a:rPr lang="en-US" b="0" i="1" spc="20" smtClean="0">
                            <a:solidFill>
                              <a:schemeClr val="tx1"/>
                            </a:solidFill>
                            <a:latin typeface="Cambria Math" panose="02040503050406030204" pitchFamily="18" charset="0"/>
                            <a:cs typeface="Lucida Sans Unicode"/>
                          </a:rPr>
                          <m:t>6</m:t>
                        </m:r>
                      </m:den>
                    </m:f>
                    <m:r>
                      <a:rPr lang="en-US" i="1" spc="20">
                        <a:solidFill>
                          <a:schemeClr val="tx1"/>
                        </a:solidFill>
                        <a:latin typeface="Cambria Math" panose="02040503050406030204" pitchFamily="18" charset="0"/>
                        <a:cs typeface="Lucida Sans Unicode"/>
                      </a:rPr>
                      <m:t>𝑓</m:t>
                    </m:r>
                    <m:r>
                      <a:rPr lang="en-US" i="1" spc="20">
                        <a:solidFill>
                          <a:schemeClr val="tx1"/>
                        </a:solidFill>
                        <a:latin typeface="Cambria Math" panose="02040503050406030204" pitchFamily="18" charset="0"/>
                        <a:cs typeface="Lucida Sans Unicode"/>
                      </a:rPr>
                      <m:t>′′′ </m:t>
                    </m:r>
                  </m:oMath>
                </a14:m>
                <a:r>
                  <a:rPr lang="en-US" spc="-10" dirty="0">
                    <a:solidFill>
                      <a:schemeClr val="tx1"/>
                    </a:solidFill>
                  </a:rPr>
                  <a:t>(</a:t>
                </a:r>
                <a:r>
                  <a:rPr lang="en-US" i="1" spc="35" dirty="0">
                    <a:solidFill>
                      <a:schemeClr val="tx1"/>
                    </a:solidFill>
                  </a:rPr>
                  <a:t>a</a:t>
                </a:r>
                <a:r>
                  <a:rPr lang="en-US" spc="-5" dirty="0">
                    <a:solidFill>
                      <a:schemeClr val="tx1"/>
                    </a:solidFill>
                  </a:rPr>
                  <a:t>)</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185" dirty="0">
                    <a:solidFill>
                      <a:schemeClr val="tx1"/>
                    </a:solidFill>
                  </a:rPr>
                  <a:t>−</a:t>
                </a:r>
                <a:r>
                  <a:rPr lang="en-US" spc="-100" dirty="0">
                    <a:solidFill>
                      <a:schemeClr val="tx1"/>
                    </a:solidFill>
                  </a:rPr>
                  <a:t> </a:t>
                </a:r>
                <a:r>
                  <a:rPr lang="en-US" i="1" spc="35" dirty="0">
                    <a:solidFill>
                      <a:schemeClr val="tx1"/>
                    </a:solidFill>
                  </a:rPr>
                  <a:t>a</a:t>
                </a:r>
                <a:r>
                  <a:rPr lang="en-US" spc="-5" dirty="0">
                    <a:solidFill>
                      <a:schemeClr val="tx1"/>
                    </a:solidFill>
                  </a:rPr>
                  <a:t>)</a:t>
                </a:r>
                <a:r>
                  <a:rPr lang="en-US" spc="-5" baseline="30000" dirty="0">
                    <a:solidFill>
                      <a:schemeClr val="tx1"/>
                    </a:solidFill>
                  </a:rPr>
                  <a:t>3</a:t>
                </a:r>
                <a:endParaRPr lang="en-US" baseline="30000" dirty="0">
                  <a:solidFill>
                    <a:schemeClr val="tx1"/>
                  </a:solidFill>
                </a:endParaRPr>
              </a:p>
              <a:p>
                <a:pPr marL="0" marR="5080" indent="0" algn="just">
                  <a:lnSpc>
                    <a:spcPct val="100000"/>
                  </a:lnSpc>
                  <a:buNone/>
                </a:pPr>
                <a:r>
                  <a:rPr lang="en-US" spc="-10" dirty="0">
                    <a:solidFill>
                      <a:schemeClr val="tx1"/>
                    </a:solidFill>
                  </a:rPr>
                  <a:t>Not</a:t>
                </a:r>
                <a:r>
                  <a:rPr lang="en-US" spc="-5" dirty="0">
                    <a:solidFill>
                      <a:schemeClr val="tx1"/>
                    </a:solidFill>
                  </a:rPr>
                  <a:t>e</a:t>
                </a:r>
                <a:r>
                  <a:rPr lang="en-US" spc="75" dirty="0">
                    <a:solidFill>
                      <a:schemeClr val="tx1"/>
                    </a:solidFill>
                  </a:rPr>
                  <a:t> </a:t>
                </a:r>
                <a:r>
                  <a:rPr lang="en-US" spc="-10" dirty="0">
                    <a:solidFill>
                      <a:schemeClr val="tx1"/>
                    </a:solidFill>
                  </a:rPr>
                  <a:t>tha</a:t>
                </a:r>
                <a:r>
                  <a:rPr lang="en-US" spc="-5" dirty="0">
                    <a:solidFill>
                      <a:schemeClr val="tx1"/>
                    </a:solidFill>
                  </a:rPr>
                  <a:t>t</a:t>
                </a:r>
                <a:r>
                  <a:rPr lang="en-US" spc="100" dirty="0">
                    <a:solidFill>
                      <a:schemeClr val="tx1"/>
                    </a:solidFill>
                  </a:rPr>
                  <a:t> </a:t>
                </a:r>
                <a:r>
                  <a:rPr lang="en-US" i="1" spc="-50" dirty="0">
                    <a:solidFill>
                      <a:schemeClr val="tx1"/>
                    </a:solidFill>
                  </a:rPr>
                  <a:t>T</a:t>
                </a:r>
                <a:r>
                  <a:rPr lang="en-US" baseline="-25000" dirty="0">
                    <a:solidFill>
                      <a:schemeClr val="tx1"/>
                    </a:solidFill>
                  </a:rPr>
                  <a:t>1</a:t>
                </a:r>
                <a:r>
                  <a:rPr lang="en-US" baseline="-11111" dirty="0">
                    <a:solidFill>
                      <a:schemeClr val="tx1"/>
                    </a:solidFill>
                  </a:rPr>
                  <a:t> </a:t>
                </a:r>
                <a:r>
                  <a:rPr lang="en-US" spc="-5" dirty="0">
                    <a:solidFill>
                      <a:schemeClr val="tx1"/>
                    </a:solidFill>
                  </a:rPr>
                  <a:t>is</a:t>
                </a:r>
                <a:r>
                  <a:rPr lang="en-US" spc="75" dirty="0">
                    <a:solidFill>
                      <a:schemeClr val="tx1"/>
                    </a:solidFill>
                  </a:rPr>
                  <a:t> </a:t>
                </a:r>
                <a:r>
                  <a:rPr lang="en-US" spc="-5" dirty="0">
                    <a:solidFill>
                      <a:schemeClr val="tx1"/>
                    </a:solidFill>
                  </a:rPr>
                  <a:t>the</a:t>
                </a:r>
                <a:r>
                  <a:rPr lang="en-US" spc="75" dirty="0">
                    <a:solidFill>
                      <a:schemeClr val="tx1"/>
                    </a:solidFill>
                  </a:rPr>
                  <a:t> </a:t>
                </a:r>
                <a:r>
                  <a:rPr lang="en-US" spc="-5" dirty="0">
                    <a:solidFill>
                      <a:schemeClr val="tx1"/>
                    </a:solidFill>
                  </a:rPr>
                  <a:t>linearization</a:t>
                </a:r>
                <a:r>
                  <a:rPr lang="en-US" spc="80" dirty="0">
                    <a:solidFill>
                      <a:schemeClr val="tx1"/>
                    </a:solidFill>
                  </a:rPr>
                  <a:t> </a:t>
                </a:r>
                <a:r>
                  <a:rPr lang="en-US" spc="-10" dirty="0">
                    <a:solidFill>
                      <a:schemeClr val="tx1"/>
                    </a:solidFill>
                  </a:rPr>
                  <a:t>o</a:t>
                </a:r>
                <a:r>
                  <a:rPr lang="en-US" spc="-5" dirty="0">
                    <a:solidFill>
                      <a:schemeClr val="tx1"/>
                    </a:solidFill>
                  </a:rPr>
                  <a:t>f </a:t>
                </a:r>
                <a:r>
                  <a:rPr lang="en-US" i="1" spc="-5" dirty="0">
                    <a:solidFill>
                      <a:schemeClr val="tx1"/>
                    </a:solidFill>
                  </a:rPr>
                  <a:t>f </a:t>
                </a:r>
                <a:r>
                  <a:rPr lang="en-US" spc="-10" dirty="0">
                    <a:solidFill>
                      <a:schemeClr val="tx1"/>
                    </a:solidFill>
                  </a:rPr>
                  <a:t>a</a:t>
                </a:r>
                <a:r>
                  <a:rPr lang="en-US" spc="-5" dirty="0">
                    <a:solidFill>
                      <a:schemeClr val="tx1"/>
                    </a:solidFill>
                  </a:rPr>
                  <a:t>t</a:t>
                </a:r>
                <a:r>
                  <a:rPr lang="en-US" spc="75" dirty="0">
                    <a:solidFill>
                      <a:schemeClr val="tx1"/>
                    </a:solidFill>
                  </a:rPr>
                  <a:t> </a:t>
                </a:r>
                <a:r>
                  <a:rPr lang="en-US" i="1" spc="35" dirty="0">
                    <a:solidFill>
                      <a:schemeClr val="tx1"/>
                    </a:solidFill>
                  </a:rPr>
                  <a:t>a</a:t>
                </a:r>
                <a:r>
                  <a:rPr lang="en-US" spc="-5" dirty="0">
                    <a:solidFill>
                      <a:schemeClr val="tx1"/>
                    </a:solidFill>
                  </a:rPr>
                  <a:t>.</a:t>
                </a:r>
                <a:r>
                  <a:rPr lang="en-US" spc="75" dirty="0">
                    <a:solidFill>
                      <a:schemeClr val="tx1"/>
                    </a:solidFill>
                  </a:rPr>
                  <a:t> </a:t>
                </a:r>
                <a:r>
                  <a:rPr lang="en-US" spc="-15" dirty="0">
                    <a:solidFill>
                      <a:schemeClr val="tx1"/>
                    </a:solidFill>
                  </a:rPr>
                  <a:t>N</a:t>
                </a:r>
                <a:r>
                  <a:rPr lang="en-US" spc="-5" dirty="0">
                    <a:solidFill>
                      <a:schemeClr val="tx1"/>
                    </a:solidFill>
                  </a:rPr>
                  <a:t>ote</a:t>
                </a:r>
                <a:r>
                  <a:rPr lang="en-US" spc="75" dirty="0">
                    <a:solidFill>
                      <a:schemeClr val="tx1"/>
                    </a:solidFill>
                  </a:rPr>
                  <a:t> </a:t>
                </a:r>
                <a:r>
                  <a:rPr lang="en-US" spc="-10" dirty="0">
                    <a:solidFill>
                      <a:schemeClr val="tx1"/>
                    </a:solidFill>
                  </a:rPr>
                  <a:t>a</a:t>
                </a:r>
                <a:r>
                  <a:rPr lang="en-US" spc="-5" dirty="0">
                    <a:solidFill>
                      <a:schemeClr val="tx1"/>
                    </a:solidFill>
                  </a:rPr>
                  <a:t>lso</a:t>
                </a:r>
                <a:r>
                  <a:rPr lang="en-US" spc="75" dirty="0">
                    <a:solidFill>
                      <a:schemeClr val="tx1"/>
                    </a:solidFill>
                  </a:rPr>
                  <a:t> </a:t>
                </a:r>
                <a:r>
                  <a:rPr lang="en-US" spc="-5" dirty="0">
                    <a:solidFill>
                      <a:schemeClr val="tx1"/>
                    </a:solidFill>
                  </a:rPr>
                  <a:t>that</a:t>
                </a:r>
                <a:r>
                  <a:rPr lang="en-US" spc="100" dirty="0">
                    <a:solidFill>
                      <a:schemeClr val="tx1"/>
                    </a:solidFill>
                  </a:rPr>
                  <a:t> </a:t>
                </a:r>
                <a:r>
                  <a:rPr lang="en-US" i="1" spc="-50" dirty="0" err="1">
                    <a:solidFill>
                      <a:schemeClr val="tx1"/>
                    </a:solidFill>
                  </a:rPr>
                  <a:t>T</a:t>
                </a:r>
                <a:r>
                  <a:rPr lang="en-US" i="1" baseline="-25000" dirty="0" err="1">
                    <a:solidFill>
                      <a:schemeClr val="tx1"/>
                    </a:solidFill>
                  </a:rPr>
                  <a:t>n</a:t>
                </a:r>
                <a:r>
                  <a:rPr lang="en-US" i="1" baseline="-25000" dirty="0">
                    <a:solidFill>
                      <a:schemeClr val="tx1"/>
                    </a:solidFill>
                  </a:rPr>
                  <a:t> </a:t>
                </a:r>
                <a:r>
                  <a:rPr lang="en-US" spc="-5" dirty="0">
                    <a:solidFill>
                      <a:schemeClr val="tx1"/>
                    </a:solidFill>
                  </a:rPr>
                  <a:t>is</a:t>
                </a:r>
                <a:r>
                  <a:rPr lang="en-US" spc="75" dirty="0">
                    <a:solidFill>
                      <a:schemeClr val="tx1"/>
                    </a:solidFill>
                  </a:rPr>
                  <a:t> </a:t>
                </a:r>
                <a:r>
                  <a:rPr lang="en-US" spc="-5" dirty="0">
                    <a:solidFill>
                      <a:schemeClr val="tx1"/>
                    </a:solidFill>
                  </a:rPr>
                  <a:t>obtained</a:t>
                </a:r>
                <a:r>
                  <a:rPr lang="en-US" spc="80" dirty="0">
                    <a:solidFill>
                      <a:schemeClr val="tx1"/>
                    </a:solidFill>
                  </a:rPr>
                  <a:t> </a:t>
                </a:r>
                <a:r>
                  <a:rPr lang="en-US" spc="-5" dirty="0">
                    <a:solidFill>
                      <a:schemeClr val="tx1"/>
                    </a:solidFill>
                  </a:rPr>
                  <a:t>from</a:t>
                </a:r>
                <a:r>
                  <a:rPr lang="en-US" spc="100" dirty="0">
                    <a:solidFill>
                      <a:schemeClr val="tx1"/>
                    </a:solidFill>
                  </a:rPr>
                  <a:t> </a:t>
                </a:r>
                <a:r>
                  <a:rPr lang="en-US" i="1" spc="-50" dirty="0">
                    <a:solidFill>
                      <a:schemeClr val="tx1"/>
                    </a:solidFill>
                  </a:rPr>
                  <a:t>T</a:t>
                </a:r>
                <a:r>
                  <a:rPr lang="en-US" i="1" spc="44" baseline="-25000" dirty="0">
                    <a:solidFill>
                      <a:schemeClr val="tx1"/>
                    </a:solidFill>
                  </a:rPr>
                  <a:t>n</a:t>
                </a:r>
                <a:r>
                  <a:rPr lang="en-US" spc="-209" baseline="-25000" dirty="0">
                    <a:solidFill>
                      <a:schemeClr val="tx1"/>
                    </a:solidFill>
                  </a:rPr>
                  <a:t>−</a:t>
                </a:r>
                <a:r>
                  <a:rPr lang="en-US" baseline="-25000" dirty="0">
                    <a:solidFill>
                      <a:schemeClr val="tx1"/>
                    </a:solidFill>
                  </a:rPr>
                  <a:t>1</a:t>
                </a:r>
                <a:r>
                  <a:rPr lang="en-US" baseline="-11111" dirty="0">
                    <a:solidFill>
                      <a:schemeClr val="tx1"/>
                    </a:solidFill>
                  </a:rPr>
                  <a:t> </a:t>
                </a:r>
                <a:r>
                  <a:rPr lang="en-US" spc="-10" dirty="0">
                    <a:solidFill>
                      <a:schemeClr val="tx1"/>
                    </a:solidFill>
                  </a:rPr>
                  <a:t>by addin</a:t>
                </a:r>
                <a:r>
                  <a:rPr lang="en-US" spc="-5" dirty="0">
                    <a:solidFill>
                      <a:schemeClr val="tx1"/>
                    </a:solidFill>
                  </a:rPr>
                  <a:t>g </a:t>
                </a:r>
                <a:r>
                  <a:rPr lang="en-US" spc="-10" dirty="0">
                    <a:solidFill>
                      <a:schemeClr val="tx1"/>
                    </a:solidFill>
                  </a:rPr>
                  <a:t>o</a:t>
                </a:r>
                <a:r>
                  <a:rPr lang="en-US" spc="-5" dirty="0">
                    <a:solidFill>
                      <a:schemeClr val="tx1"/>
                    </a:solidFill>
                  </a:rPr>
                  <a:t>n a t</a:t>
                </a:r>
                <a:r>
                  <a:rPr lang="en-US" spc="-10" dirty="0">
                    <a:solidFill>
                      <a:schemeClr val="tx1"/>
                    </a:solidFill>
                  </a:rPr>
                  <a:t>erm</a:t>
                </a:r>
                <a:r>
                  <a:rPr lang="en-US" spc="-5"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degre</a:t>
                </a:r>
                <a:r>
                  <a:rPr lang="en-US" spc="-5" dirty="0">
                    <a:solidFill>
                      <a:schemeClr val="tx1"/>
                    </a:solidFill>
                  </a:rPr>
                  <a:t>e </a:t>
                </a:r>
                <a:r>
                  <a:rPr lang="en-US" i="1" spc="30" dirty="0">
                    <a:solidFill>
                      <a:schemeClr val="tx1"/>
                    </a:solidFill>
                  </a:rPr>
                  <a:t>n</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𝑛</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sSup>
                        <m:sSupPr>
                          <m:ctrlPr>
                            <a:rPr lang="en-US" i="1" dirty="0" smtClean="0">
                              <a:solidFill>
                                <a:schemeClr val="tx1"/>
                              </a:solidFill>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sup>
                          <m:r>
                            <a:rPr lang="en-US" b="0" i="1" dirty="0" smtClean="0">
                              <a:solidFill>
                                <a:schemeClr val="tx1"/>
                              </a:solidFill>
                              <a:latin typeface="Cambria Math" panose="02040503050406030204" pitchFamily="18" charset="0"/>
                            </a:rPr>
                            <m:t>𝑛</m:t>
                          </m:r>
                        </m:sup>
                      </m:sSup>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1401154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(6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05" dirty="0"/>
                  <a:t>THEORE</a:t>
                </a:r>
                <a:r>
                  <a:rPr lang="en-US" b="1" u="sng" spc="-175" dirty="0"/>
                  <a:t>M</a:t>
                </a:r>
                <a:r>
                  <a:rPr lang="en-US" b="1" spc="-175" dirty="0"/>
                  <a:t>:</a:t>
                </a:r>
                <a:r>
                  <a:rPr lang="en-US" b="1" spc="-35" dirty="0"/>
                  <a:t> </a:t>
                </a:r>
                <a:r>
                  <a:rPr lang="en-US" b="1" spc="-10" dirty="0"/>
                  <a:t> </a:t>
                </a:r>
                <a:r>
                  <a:rPr lang="en-US" b="1" spc="-120" dirty="0"/>
                  <a:t> </a:t>
                </a:r>
                <a:r>
                  <a:rPr lang="en-US" spc="-15" dirty="0"/>
                  <a:t>Th</a:t>
                </a:r>
                <a:r>
                  <a:rPr lang="en-US" spc="-5" dirty="0"/>
                  <a:t>e</a:t>
                </a:r>
                <a:r>
                  <a:rPr lang="en-US" spc="-35" dirty="0"/>
                  <a:t> </a:t>
                </a:r>
                <a:r>
                  <a:rPr lang="en-US" spc="-10" dirty="0"/>
                  <a:t>polynomia</a:t>
                </a:r>
                <a:r>
                  <a:rPr lang="en-US" spc="-5" dirty="0"/>
                  <a:t>l</a:t>
                </a:r>
                <a:r>
                  <a:rPr lang="en-US" spc="-10" dirty="0"/>
                  <a:t> </a:t>
                </a:r>
                <a:r>
                  <a:rPr lang="en-US" i="1" spc="-50" dirty="0" err="1"/>
                  <a:t>T</a:t>
                </a:r>
                <a:r>
                  <a:rPr lang="en-US" i="1" baseline="-11111" dirty="0" err="1"/>
                  <a:t>n</a:t>
                </a:r>
                <a:r>
                  <a:rPr lang="en-US" i="1" baseline="-11111" dirty="0"/>
                  <a:t> </a:t>
                </a:r>
                <a:r>
                  <a:rPr lang="en-US" spc="-10" dirty="0"/>
                  <a:t>centere</a:t>
                </a:r>
                <a:r>
                  <a:rPr lang="en-US" spc="-5" dirty="0"/>
                  <a:t>d</a:t>
                </a:r>
                <a:r>
                  <a:rPr lang="en-US" spc="-35" dirty="0"/>
                  <a:t> </a:t>
                </a:r>
                <a:r>
                  <a:rPr lang="en-US" spc="-10" dirty="0"/>
                  <a:t>a</a:t>
                </a:r>
                <a:r>
                  <a:rPr lang="en-US" spc="-5" dirty="0"/>
                  <a:t>t</a:t>
                </a:r>
                <a:r>
                  <a:rPr lang="en-US" spc="-35" dirty="0"/>
                  <a:t> </a:t>
                </a:r>
                <a:r>
                  <a:rPr lang="en-US" i="1" spc="-5" dirty="0"/>
                  <a:t>a</a:t>
                </a:r>
                <a:r>
                  <a:rPr lang="en-US" i="1" spc="15" dirty="0"/>
                  <a:t> </a:t>
                </a:r>
                <a:r>
                  <a:rPr lang="en-US" spc="-5" dirty="0"/>
                  <a:t>agrees</a:t>
                </a:r>
                <a:r>
                  <a:rPr lang="en-US" spc="-35" dirty="0"/>
                  <a:t> </a:t>
                </a:r>
                <a:r>
                  <a:rPr lang="en-US" spc="-5" dirty="0"/>
                  <a:t>with </a:t>
                </a:r>
                <a:r>
                  <a:rPr lang="en-US" i="1" spc="-5" dirty="0"/>
                  <a:t>f </a:t>
                </a:r>
                <a:r>
                  <a:rPr lang="en-US" spc="-5" dirty="0"/>
                  <a:t>to</a:t>
                </a:r>
                <a:r>
                  <a:rPr lang="en-US" spc="-35" dirty="0"/>
                  <a:t> </a:t>
                </a:r>
                <a:r>
                  <a:rPr lang="en-US" spc="-5" dirty="0"/>
                  <a:t>order</a:t>
                </a:r>
                <a:r>
                  <a:rPr lang="en-US" spc="-35" dirty="0"/>
                  <a:t> </a:t>
                </a:r>
                <a:r>
                  <a:rPr lang="en-US" i="1" spc="-5" dirty="0"/>
                  <a:t>n</a:t>
                </a:r>
                <a:r>
                  <a:rPr lang="en-US" i="1" spc="10" dirty="0"/>
                  <a:t> </a:t>
                </a:r>
                <a:r>
                  <a:rPr lang="en-US" spc="-10" dirty="0"/>
                  <a:t>a</a:t>
                </a:r>
                <a:r>
                  <a:rPr lang="en-US" spc="-5" dirty="0"/>
                  <a:t>t </a:t>
                </a:r>
                <a:r>
                  <a:rPr lang="en-US" i="1" spc="-5" dirty="0"/>
                  <a:t>x</a:t>
                </a:r>
                <a:r>
                  <a:rPr lang="en-US" i="1" spc="114" dirty="0"/>
                  <a:t> </a:t>
                </a:r>
                <a:r>
                  <a:rPr lang="en-US" spc="-25" dirty="0"/>
                  <a:t>=</a:t>
                </a:r>
                <a:r>
                  <a:rPr lang="en-US" spc="-45" dirty="0"/>
                  <a:t> </a:t>
                </a:r>
                <a:r>
                  <a:rPr lang="en-US" i="1" spc="35" dirty="0"/>
                  <a:t>a</a:t>
                </a:r>
                <a:r>
                  <a:rPr lang="en-US" spc="-5" dirty="0"/>
                  <a:t>,</a:t>
                </a:r>
                <a:r>
                  <a:rPr lang="en-US" spc="-35" dirty="0"/>
                  <a:t> </a:t>
                </a:r>
                <a:r>
                  <a:rPr lang="en-US" spc="-10" dirty="0"/>
                  <a:t>and </a:t>
                </a:r>
                <a:r>
                  <a:rPr lang="en-US" spc="-5" dirty="0"/>
                  <a:t>it is the only polynomial </a:t>
                </a:r>
                <a:r>
                  <a:rPr lang="en-US" spc="-10" dirty="0"/>
                  <a:t>o</a:t>
                </a:r>
                <a:r>
                  <a:rPr lang="en-US" spc="-5" dirty="0"/>
                  <a:t>f degree at most </a:t>
                </a:r>
                <a:r>
                  <a:rPr lang="en-US" i="1" spc="-5" dirty="0"/>
                  <a:t>n</a:t>
                </a:r>
                <a:r>
                  <a:rPr lang="en-US" i="1" spc="40" dirty="0"/>
                  <a:t> </a:t>
                </a:r>
                <a:r>
                  <a:rPr lang="en-US" spc="-5" dirty="0"/>
                  <a:t>with this property.</a:t>
                </a:r>
              </a:p>
              <a:p>
                <a:pPr marL="0" marR="5080" indent="0" algn="just">
                  <a:lnSpc>
                    <a:spcPct val="100000"/>
                  </a:lnSpc>
                  <a:buNone/>
                </a:pPr>
                <a:endParaRPr lang="en-US" dirty="0"/>
              </a:p>
              <a:p>
                <a:pPr marL="0" marR="5080" indent="0" algn="just">
                  <a:lnSpc>
                    <a:spcPct val="100000"/>
                  </a:lnSpc>
                  <a:buNone/>
                </a:pPr>
                <a:r>
                  <a:rPr lang="en-US" spc="-15" dirty="0"/>
                  <a:t>Th</a:t>
                </a:r>
                <a:r>
                  <a:rPr lang="en-US" spc="-5" dirty="0"/>
                  <a:t>e</a:t>
                </a:r>
                <a:r>
                  <a:rPr lang="en-US" spc="75" dirty="0"/>
                  <a:t> </a:t>
                </a:r>
                <a:r>
                  <a:rPr lang="en-US" spc="-10" dirty="0"/>
                  <a:t>verificatio</a:t>
                </a:r>
                <a:r>
                  <a:rPr lang="en-US" spc="-5" dirty="0"/>
                  <a:t>n</a:t>
                </a:r>
                <a:r>
                  <a:rPr lang="en-US" spc="75" dirty="0"/>
                  <a:t> </a:t>
                </a:r>
                <a:r>
                  <a:rPr lang="en-US" spc="-10" dirty="0"/>
                  <a:t>o</a:t>
                </a:r>
                <a:r>
                  <a:rPr lang="en-US" spc="-5" dirty="0"/>
                  <a:t>f</a:t>
                </a:r>
                <a:r>
                  <a:rPr lang="en-US" spc="75" dirty="0"/>
                  <a:t> this t</a:t>
                </a:r>
                <a:r>
                  <a:rPr lang="en-US" spc="-10" dirty="0"/>
                  <a:t>heorem</a:t>
                </a:r>
                <a:r>
                  <a:rPr lang="en-US" spc="75" dirty="0"/>
                  <a:t> </a:t>
                </a:r>
                <a:r>
                  <a:rPr lang="en-US" spc="-5" dirty="0"/>
                  <a:t>is</a:t>
                </a:r>
                <a:r>
                  <a:rPr lang="en-US" spc="75" dirty="0"/>
                  <a:t> </a:t>
                </a:r>
                <a:r>
                  <a:rPr lang="en-US" spc="-5" dirty="0"/>
                  <a:t>l</a:t>
                </a:r>
                <a:r>
                  <a:rPr lang="en-US" spc="-10" dirty="0"/>
                  <a:t>ef</a:t>
                </a:r>
                <a:r>
                  <a:rPr lang="en-US" spc="-5" dirty="0"/>
                  <a:t>t</a:t>
                </a:r>
                <a:r>
                  <a:rPr lang="en-US" spc="75" dirty="0"/>
                  <a:t> </a:t>
                </a:r>
                <a:r>
                  <a:rPr lang="en-US" spc="-5" dirty="0"/>
                  <a:t>to</a:t>
                </a:r>
                <a:r>
                  <a:rPr lang="en-US" spc="75" dirty="0"/>
                  <a:t> </a:t>
                </a:r>
                <a:r>
                  <a:rPr lang="en-US" spc="-5" dirty="0"/>
                  <a:t>t</a:t>
                </a:r>
                <a:r>
                  <a:rPr lang="en-US" spc="-10" dirty="0"/>
                  <a:t>h</a:t>
                </a:r>
                <a:r>
                  <a:rPr lang="en-US" spc="-5" dirty="0"/>
                  <a:t>e</a:t>
                </a:r>
                <a:r>
                  <a:rPr lang="en-US" spc="75" dirty="0"/>
                  <a:t> </a:t>
                </a:r>
                <a:r>
                  <a:rPr lang="en-US" spc="-10" dirty="0"/>
                  <a:t>exercise</a:t>
                </a:r>
                <a:r>
                  <a:rPr lang="en-US" spc="-5" dirty="0"/>
                  <a:t>s</a:t>
                </a:r>
                <a:r>
                  <a:rPr lang="en-US" spc="75" dirty="0"/>
                  <a:t> </a:t>
                </a:r>
                <a:r>
                  <a:rPr lang="en-US" spc="-5" dirty="0"/>
                  <a:t>(</a:t>
                </a:r>
                <a:r>
                  <a:rPr lang="en-US" spc="-10" dirty="0"/>
                  <a:t>Exercise</a:t>
                </a:r>
                <a:r>
                  <a:rPr lang="en-US" spc="-5" dirty="0"/>
                  <a:t>s</a:t>
                </a:r>
                <a:r>
                  <a:rPr lang="en-US" spc="75" dirty="0"/>
                  <a:t> </a:t>
                </a:r>
                <a:r>
                  <a:rPr lang="en-US" spc="-10" dirty="0"/>
                  <a:t>76–77)</a:t>
                </a:r>
                <a:r>
                  <a:rPr lang="en-US" spc="-5" dirty="0"/>
                  <a:t>,</a:t>
                </a:r>
                <a:r>
                  <a:rPr lang="en-US" spc="75" dirty="0"/>
                  <a:t> </a:t>
                </a:r>
                <a:r>
                  <a:rPr lang="en-US" spc="-10" dirty="0"/>
                  <a:t>bu</a:t>
                </a:r>
                <a:r>
                  <a:rPr lang="en-US" spc="-5" dirty="0"/>
                  <a:t>t</a:t>
                </a:r>
                <a:r>
                  <a:rPr lang="en-US" spc="75" dirty="0"/>
                  <a:t> </a:t>
                </a:r>
                <a:r>
                  <a:rPr lang="en-US" spc="-10" dirty="0"/>
                  <a:t>we illustrat</a:t>
                </a:r>
                <a:r>
                  <a:rPr lang="en-US" spc="-5" dirty="0"/>
                  <a:t>e </a:t>
                </a:r>
                <a:r>
                  <a:rPr lang="en-US" spc="-10" dirty="0"/>
                  <a:t>th</a:t>
                </a:r>
                <a:r>
                  <a:rPr lang="en-US" spc="-5" dirty="0"/>
                  <a:t>e i</a:t>
                </a:r>
                <a:r>
                  <a:rPr lang="en-US" spc="-10" dirty="0"/>
                  <a:t>de</a:t>
                </a:r>
                <a:r>
                  <a:rPr lang="en-US" spc="-5" dirty="0"/>
                  <a:t>a </a:t>
                </a:r>
                <a:r>
                  <a:rPr lang="en-US" spc="-10" dirty="0"/>
                  <a:t>b</a:t>
                </a:r>
                <a:r>
                  <a:rPr lang="en-US" spc="-5" dirty="0"/>
                  <a:t>y </a:t>
                </a:r>
                <a:r>
                  <a:rPr lang="en-US" spc="-10" dirty="0"/>
                  <a:t>checkin</a:t>
                </a:r>
                <a:r>
                  <a:rPr lang="en-US" spc="-5" dirty="0"/>
                  <a:t>g </a:t>
                </a:r>
                <a:r>
                  <a:rPr lang="en-US" spc="-10" dirty="0"/>
                  <a:t>tha</a:t>
                </a:r>
                <a:r>
                  <a:rPr lang="en-US" spc="-5" dirty="0"/>
                  <a:t>t</a:t>
                </a:r>
                <a:r>
                  <a:rPr lang="en-US" spc="20" dirty="0"/>
                  <a:t> </a:t>
                </a:r>
                <a:r>
                  <a:rPr lang="en-US" i="1" spc="-50" dirty="0"/>
                  <a:t>T</a:t>
                </a:r>
                <a:r>
                  <a:rPr lang="en-US" baseline="-25000" dirty="0"/>
                  <a:t>2</a:t>
                </a:r>
                <a:r>
                  <a:rPr lang="en-US" baseline="-11111" dirty="0"/>
                  <a:t> </a:t>
                </a:r>
                <a:r>
                  <a:rPr lang="en-US" spc="-5" dirty="0"/>
                  <a:t>agrees with </a:t>
                </a:r>
                <a:r>
                  <a:rPr lang="en-US" i="1" spc="-5" dirty="0"/>
                  <a:t>f </a:t>
                </a:r>
                <a:r>
                  <a:rPr lang="en-US" spc="-5" dirty="0"/>
                  <a:t>to order </a:t>
                </a:r>
                <a:r>
                  <a:rPr lang="en-US" i="1" spc="-5" dirty="0"/>
                  <a:t>n</a:t>
                </a:r>
                <a:r>
                  <a:rPr lang="en-US" i="1" spc="70" dirty="0"/>
                  <a:t> </a:t>
                </a:r>
                <a:r>
                  <a:rPr lang="en-US" spc="-25" dirty="0"/>
                  <a:t>=</a:t>
                </a:r>
                <a:r>
                  <a:rPr lang="en-US" spc="-40" dirty="0"/>
                  <a:t> </a:t>
                </a:r>
                <a:r>
                  <a:rPr lang="en-US" spc="-10" dirty="0"/>
                  <a:t>2</a:t>
                </a:r>
                <a:r>
                  <a:rPr lang="en-US" spc="-5" dirty="0"/>
                  <a:t>:</a:t>
                </a:r>
              </a:p>
              <a:p>
                <a:pPr marL="0" marR="5080" indent="0" algn="just">
                  <a:lnSpc>
                    <a:spcPct val="100000"/>
                  </a:lnSpc>
                  <a:buNone/>
                </a:pPr>
                <a:endParaRPr lang="en-US" dirty="0"/>
              </a:p>
              <a:p>
                <a:pPr marL="0" marR="5080" indent="0" algn="just">
                  <a:lnSpc>
                    <a:spcPct val="100000"/>
                  </a:lnSpc>
                  <a:buNone/>
                </a:pPr>
                <a:r>
                  <a:rPr lang="en-US" i="1" spc="-50" dirty="0"/>
                  <a:t>T</a:t>
                </a:r>
                <a:r>
                  <a:rPr lang="en-US" spc="67" baseline="-25000" dirty="0"/>
                  <a:t>2</a:t>
                </a:r>
                <a:r>
                  <a:rPr lang="en-US" spc="20" dirty="0"/>
                  <a:t>(</a:t>
                </a:r>
                <a:r>
                  <a:rPr lang="en-US" i="1" spc="-5" dirty="0"/>
                  <a:t>x</a:t>
                </a:r>
                <a:r>
                  <a:rPr lang="en-US" spc="-5" dirty="0"/>
                  <a:t>)</a:t>
                </a:r>
                <a:r>
                  <a:rPr lang="en-US" spc="25" dirty="0"/>
                  <a:t> </a:t>
                </a:r>
                <a:r>
                  <a:rPr lang="en-US" spc="-25" dirty="0"/>
                  <a:t>= </a:t>
                </a:r>
                <a:r>
                  <a:rPr lang="en-US" i="1" spc="-5" dirty="0"/>
                  <a:t>f</a:t>
                </a:r>
                <a:r>
                  <a:rPr lang="en-US" i="1" spc="-45" dirty="0"/>
                  <a:t> </a:t>
                </a:r>
                <a:r>
                  <a:rPr lang="en-US" spc="-10" dirty="0"/>
                  <a:t>(</a:t>
                </a:r>
                <a:r>
                  <a:rPr lang="en-US" i="1" spc="35" dirty="0"/>
                  <a:t>a</a:t>
                </a:r>
                <a:r>
                  <a:rPr lang="en-US" spc="-5" dirty="0"/>
                  <a:t>)</a:t>
                </a:r>
                <a:r>
                  <a:rPr lang="en-US" spc="-30" dirty="0"/>
                  <a:t> </a:t>
                </a:r>
                <a:r>
                  <a:rPr lang="en-US" spc="-25" dirty="0"/>
                  <a:t>+</a:t>
                </a:r>
                <a:r>
                  <a:rPr lang="en-US" spc="120" dirty="0"/>
                  <a:t> </a:t>
                </a:r>
                <a14:m>
                  <m:oMath xmlns:m="http://schemas.openxmlformats.org/officeDocument/2006/math">
                    <m:r>
                      <a:rPr lang="en-US" i="1" spc="-5" dirty="0">
                        <a:latin typeface="Cambria Math" panose="02040503050406030204" pitchFamily="18" charset="0"/>
                        <a:cs typeface="Times New Roman"/>
                      </a:rPr>
                      <m:t>𝑓</m:t>
                    </m:r>
                    <m:r>
                      <a:rPr lang="en-US" i="1" spc="-5" dirty="0">
                        <a:latin typeface="Cambria Math" panose="02040503050406030204" pitchFamily="18" charset="0"/>
                        <a:cs typeface="Times New Roman"/>
                      </a:rPr>
                      <m:t>′</m:t>
                    </m:r>
                  </m:oMath>
                </a14:m>
                <a:r>
                  <a:rPr lang="en-US" spc="-10" dirty="0"/>
                  <a:t>(</a:t>
                </a:r>
                <a:r>
                  <a:rPr lang="en-US" i="1" spc="35" dirty="0"/>
                  <a:t>a</a:t>
                </a:r>
                <a:r>
                  <a:rPr lang="en-US" spc="-5" dirty="0"/>
                  <a:t>)</a:t>
                </a:r>
                <a:r>
                  <a:rPr lang="en-US" spc="20" dirty="0"/>
                  <a:t>(</a:t>
                </a:r>
                <a:r>
                  <a:rPr lang="en-US" i="1" spc="-5" dirty="0"/>
                  <a:t>x</a:t>
                </a:r>
                <a:r>
                  <a:rPr lang="en-US" i="1" spc="55" dirty="0"/>
                  <a:t> </a:t>
                </a:r>
                <a:r>
                  <a:rPr lang="en-US" spc="-185" dirty="0"/>
                  <a:t>−</a:t>
                </a:r>
                <a:r>
                  <a:rPr lang="en-US" spc="-100" dirty="0"/>
                  <a:t> </a:t>
                </a:r>
                <a:r>
                  <a:rPr lang="en-US" i="1" spc="35" dirty="0"/>
                  <a:t>a</a:t>
                </a:r>
                <a:r>
                  <a:rPr lang="en-US" spc="-5" dirty="0"/>
                  <a:t>)</a:t>
                </a:r>
                <a:r>
                  <a:rPr lang="en-US" spc="-30" dirty="0"/>
                  <a:t> </a:t>
                </a:r>
                <a:r>
                  <a:rPr lang="en-US" spc="-25" dirty="0"/>
                  <a:t>+</a:t>
                </a:r>
                <a:r>
                  <a:rPr lang="en-US" spc="20" dirty="0"/>
                  <a:t> </a:t>
                </a:r>
                <a14:m>
                  <m:oMath xmlns:m="http://schemas.openxmlformats.org/officeDocument/2006/math">
                    <m:f>
                      <m:fPr>
                        <m:ctrlPr>
                          <a:rPr lang="en-US" i="1" spc="20">
                            <a:latin typeface="Cambria Math" panose="02040503050406030204" pitchFamily="18" charset="0"/>
                            <a:cs typeface="Lucida Sans Unicode"/>
                          </a:rPr>
                        </m:ctrlPr>
                      </m:fPr>
                      <m:num>
                        <m:r>
                          <a:rPr lang="en-US" i="1" spc="20">
                            <a:latin typeface="Cambria Math" panose="02040503050406030204" pitchFamily="18" charset="0"/>
                            <a:cs typeface="Lucida Sans Unicode"/>
                          </a:rPr>
                          <m:t>1</m:t>
                        </m:r>
                      </m:num>
                      <m:den>
                        <m:r>
                          <a:rPr lang="en-US" i="1" spc="20">
                            <a:latin typeface="Cambria Math" panose="02040503050406030204" pitchFamily="18" charset="0"/>
                            <a:cs typeface="Lucida Sans Unicode"/>
                          </a:rPr>
                          <m:t>2</m:t>
                        </m:r>
                      </m:den>
                    </m:f>
                    <m:r>
                      <a:rPr lang="en-US" i="1" spc="20">
                        <a:latin typeface="Cambria Math" panose="02040503050406030204" pitchFamily="18" charset="0"/>
                        <a:cs typeface="Lucida Sans Unicode"/>
                      </a:rPr>
                      <m:t>𝑓</m:t>
                    </m:r>
                    <m:r>
                      <a:rPr lang="en-US" i="1" spc="20">
                        <a:latin typeface="Cambria Math" panose="02040503050406030204" pitchFamily="18" charset="0"/>
                        <a:cs typeface="Lucida Sans Unicode"/>
                      </a:rPr>
                      <m:t>′′</m:t>
                    </m:r>
                  </m:oMath>
                </a14:m>
                <a:r>
                  <a:rPr lang="en-US" spc="-10" dirty="0"/>
                  <a:t>(</a:t>
                </a:r>
                <a:r>
                  <a:rPr lang="en-US" i="1" spc="35" dirty="0"/>
                  <a:t>a</a:t>
                </a:r>
                <a:r>
                  <a:rPr lang="en-US" spc="-5" dirty="0"/>
                  <a:t>)</a:t>
                </a:r>
                <a:r>
                  <a:rPr lang="en-US" spc="20" dirty="0"/>
                  <a:t>(</a:t>
                </a:r>
                <a:r>
                  <a:rPr lang="en-US" i="1" spc="-5" dirty="0"/>
                  <a:t>x</a:t>
                </a:r>
                <a:r>
                  <a:rPr lang="en-US" i="1" spc="55" dirty="0"/>
                  <a:t> </a:t>
                </a:r>
                <a:r>
                  <a:rPr lang="en-US" spc="-185" dirty="0"/>
                  <a:t>−</a:t>
                </a:r>
                <a:r>
                  <a:rPr lang="en-US" spc="-100" dirty="0"/>
                  <a:t> </a:t>
                </a:r>
                <a:r>
                  <a:rPr lang="en-US" i="1" spc="35" dirty="0"/>
                  <a:t>a</a:t>
                </a:r>
                <a:r>
                  <a:rPr lang="en-US" spc="-5" dirty="0"/>
                  <a:t>)</a:t>
                </a:r>
                <a:r>
                  <a:rPr lang="en-US" spc="-5" baseline="30000" dirty="0"/>
                  <a:t>2</a:t>
                </a:r>
                <a:r>
                  <a:rPr lang="en-US" spc="-5" dirty="0"/>
                  <a:t>	</a:t>
                </a:r>
                <a14:m>
                  <m:oMath xmlns:m="http://schemas.openxmlformats.org/officeDocument/2006/math">
                    <m:sSub>
                      <m:sSubPr>
                        <m:ctrlPr>
                          <a:rPr lang="en-US" i="1" spc="-5" smtClean="0">
                            <a:latin typeface="Cambria Math" panose="02040503050406030204" pitchFamily="18" charset="0"/>
                          </a:rPr>
                        </m:ctrlPr>
                      </m:sSubPr>
                      <m:e>
                        <m:r>
                          <a:rPr lang="en-US" b="0" i="1" spc="-5" smtClean="0">
                            <a:latin typeface="Cambria Math" panose="02040503050406030204" pitchFamily="18" charset="0"/>
                          </a:rPr>
                          <m:t>𝑇</m:t>
                        </m:r>
                      </m:e>
                      <m:sub>
                        <m:r>
                          <a:rPr lang="en-US" b="0" i="1" spc="-5" smtClean="0">
                            <a:latin typeface="Cambria Math" panose="02040503050406030204" pitchFamily="18" charset="0"/>
                          </a:rPr>
                          <m:t>2</m:t>
                        </m:r>
                      </m:sub>
                    </m:sSub>
                    <m:d>
                      <m:dPr>
                        <m:ctrlPr>
                          <a:rPr lang="en-US" b="0" i="1" spc="-5" smtClean="0">
                            <a:latin typeface="Cambria Math" panose="02040503050406030204" pitchFamily="18" charset="0"/>
                          </a:rPr>
                        </m:ctrlPr>
                      </m:dPr>
                      <m:e>
                        <m:r>
                          <a:rPr lang="en-US" b="0" i="1" spc="-5" smtClean="0">
                            <a:latin typeface="Cambria Math" panose="02040503050406030204" pitchFamily="18" charset="0"/>
                          </a:rPr>
                          <m:t>𝑎</m:t>
                        </m:r>
                      </m:e>
                    </m:d>
                    <m:r>
                      <a:rPr lang="en-US" b="0" i="1" spc="-5" smtClean="0">
                        <a:latin typeface="Cambria Math" panose="02040503050406030204" pitchFamily="18" charset="0"/>
                      </a:rPr>
                      <m:t>=</m:t>
                    </m:r>
                    <m:r>
                      <a:rPr lang="en-US" b="0" i="1" spc="-5" smtClean="0">
                        <a:latin typeface="Cambria Math" panose="02040503050406030204" pitchFamily="18" charset="0"/>
                      </a:rPr>
                      <m:t>𝑓</m:t>
                    </m:r>
                    <m:r>
                      <a:rPr lang="en-US" b="0" i="1" spc="-5" smtClean="0">
                        <a:latin typeface="Cambria Math" panose="02040503050406030204" pitchFamily="18" charset="0"/>
                      </a:rPr>
                      <m:t>(</m:t>
                    </m:r>
                    <m:r>
                      <a:rPr lang="en-US" b="0" i="1" spc="-5" smtClean="0">
                        <a:latin typeface="Cambria Math" panose="02040503050406030204" pitchFamily="18" charset="0"/>
                      </a:rPr>
                      <m:t>𝑎</m:t>
                    </m:r>
                    <m:r>
                      <a:rPr lang="en-US" b="0" i="1" spc="-5" smtClean="0">
                        <a:latin typeface="Cambria Math" panose="02040503050406030204" pitchFamily="18" charset="0"/>
                      </a:rPr>
                      <m:t>)</m:t>
                    </m:r>
                  </m:oMath>
                </a14:m>
                <a:endParaRPr lang="en-US" dirty="0"/>
              </a:p>
              <a:p>
                <a:pPr marL="0" marR="5080" indent="0" algn="just">
                  <a:lnSpc>
                    <a:spcPct val="100000"/>
                  </a:lnSpc>
                  <a:buNone/>
                </a:pPr>
                <a14:m>
                  <m:oMath xmlns:m="http://schemas.openxmlformats.org/officeDocument/2006/math">
                    <m:sSubSup>
                      <m:sSubSupPr>
                        <m:ctrlPr>
                          <a:rPr lang="en-US" i="1" spc="-50" smtClean="0">
                            <a:latin typeface="Cambria Math" panose="02040503050406030204" pitchFamily="18" charset="0"/>
                          </a:rPr>
                        </m:ctrlPr>
                      </m:sSubSupPr>
                      <m:e>
                        <m:r>
                          <a:rPr lang="en-US" b="0" i="1" spc="-50" smtClean="0">
                            <a:latin typeface="Cambria Math" panose="02040503050406030204" pitchFamily="18" charset="0"/>
                          </a:rPr>
                          <m:t>𝑇</m:t>
                        </m:r>
                      </m:e>
                      <m:sub>
                        <m:r>
                          <a:rPr lang="en-US" b="0" i="1" spc="-50" smtClean="0">
                            <a:latin typeface="Cambria Math" panose="02040503050406030204" pitchFamily="18" charset="0"/>
                          </a:rPr>
                          <m:t>2</m:t>
                        </m:r>
                      </m:sub>
                      <m:sup>
                        <m:r>
                          <a:rPr lang="en-US" b="0" i="1" spc="-50" smtClean="0">
                            <a:latin typeface="Cambria Math" panose="02040503050406030204" pitchFamily="18" charset="0"/>
                          </a:rPr>
                          <m:t>′</m:t>
                        </m:r>
                      </m:sup>
                    </m:sSubSup>
                  </m:oMath>
                </a14:m>
                <a:r>
                  <a:rPr lang="en-US" spc="20" dirty="0"/>
                  <a:t>(</a:t>
                </a:r>
                <a:r>
                  <a:rPr lang="en-US" i="1" spc="-5" dirty="0"/>
                  <a:t>x</a:t>
                </a:r>
                <a:r>
                  <a:rPr lang="en-US" spc="-5" dirty="0"/>
                  <a:t>)</a:t>
                </a:r>
                <a:r>
                  <a:rPr lang="en-US" spc="25" dirty="0"/>
                  <a:t> </a:t>
                </a:r>
                <a:r>
                  <a:rPr lang="en-US" spc="-25" dirty="0"/>
                  <a:t>= </a:t>
                </a:r>
                <a14:m>
                  <m:oMath xmlns:m="http://schemas.openxmlformats.org/officeDocument/2006/math">
                    <m:r>
                      <a:rPr lang="en-US" i="1" spc="-5" dirty="0">
                        <a:latin typeface="Cambria Math" panose="02040503050406030204" pitchFamily="18" charset="0"/>
                        <a:cs typeface="Times New Roman"/>
                      </a:rPr>
                      <m:t>𝑓</m:t>
                    </m:r>
                    <m:r>
                      <a:rPr lang="en-US" i="1" spc="-5" dirty="0">
                        <a:latin typeface="Cambria Math" panose="02040503050406030204" pitchFamily="18" charset="0"/>
                        <a:cs typeface="Times New Roman"/>
                      </a:rPr>
                      <m:t>′</m:t>
                    </m:r>
                  </m:oMath>
                </a14:m>
                <a:r>
                  <a:rPr lang="en-US" spc="-10" dirty="0"/>
                  <a:t>(</a:t>
                </a:r>
                <a:r>
                  <a:rPr lang="en-US" i="1" spc="35" dirty="0"/>
                  <a:t>a</a:t>
                </a:r>
                <a:r>
                  <a:rPr lang="en-US" spc="-5" dirty="0"/>
                  <a:t>)</a:t>
                </a:r>
                <a:r>
                  <a:rPr lang="en-US" spc="-30" dirty="0"/>
                  <a:t> </a:t>
                </a:r>
                <a:r>
                  <a:rPr lang="en-US" spc="-25" dirty="0"/>
                  <a:t>+</a:t>
                </a:r>
                <a:r>
                  <a:rPr lang="en-US" spc="20" dirty="0"/>
                  <a:t> </a:t>
                </a:r>
                <a14:m>
                  <m:oMath xmlns:m="http://schemas.openxmlformats.org/officeDocument/2006/math">
                    <m:r>
                      <a:rPr lang="en-US" i="1" spc="20">
                        <a:latin typeface="Cambria Math" panose="02040503050406030204" pitchFamily="18" charset="0"/>
                        <a:cs typeface="Lucida Sans Unicode"/>
                      </a:rPr>
                      <m:t>𝑓</m:t>
                    </m:r>
                    <m:r>
                      <a:rPr lang="en-US" i="1" spc="20">
                        <a:latin typeface="Cambria Math" panose="02040503050406030204" pitchFamily="18" charset="0"/>
                        <a:cs typeface="Lucida Sans Unicode"/>
                      </a:rPr>
                      <m:t>′′</m:t>
                    </m:r>
                  </m:oMath>
                </a14:m>
                <a:r>
                  <a:rPr lang="en-US" spc="-10" dirty="0"/>
                  <a:t>(</a:t>
                </a:r>
                <a:r>
                  <a:rPr lang="en-US" i="1" spc="35" dirty="0"/>
                  <a:t>a</a:t>
                </a:r>
                <a:r>
                  <a:rPr lang="en-US" spc="-5" dirty="0"/>
                  <a:t>)</a:t>
                </a:r>
                <a:r>
                  <a:rPr lang="en-US" spc="20" dirty="0"/>
                  <a:t>(</a:t>
                </a:r>
                <a:r>
                  <a:rPr lang="en-US" i="1" spc="-5" dirty="0"/>
                  <a:t>x</a:t>
                </a:r>
                <a:r>
                  <a:rPr lang="en-US" i="1" spc="55" dirty="0"/>
                  <a:t> </a:t>
                </a:r>
                <a:r>
                  <a:rPr lang="en-US" spc="-185" dirty="0"/>
                  <a:t>−</a:t>
                </a:r>
                <a:r>
                  <a:rPr lang="en-US" spc="-100" dirty="0"/>
                  <a:t> </a:t>
                </a:r>
                <a:r>
                  <a:rPr lang="en-US" i="1" spc="35" dirty="0"/>
                  <a:t>a</a:t>
                </a:r>
                <a:r>
                  <a:rPr lang="en-US" spc="-5" dirty="0"/>
                  <a:t>)			</a:t>
                </a:r>
                <a:r>
                  <a:rPr lang="en-US" spc="-50" dirty="0"/>
                  <a:t> </a:t>
                </a:r>
                <a14:m>
                  <m:oMath xmlns:m="http://schemas.openxmlformats.org/officeDocument/2006/math">
                    <m:sSubSup>
                      <m:sSubSupPr>
                        <m:ctrlPr>
                          <a:rPr lang="en-US" i="1" spc="-50">
                            <a:latin typeface="Cambria Math" panose="02040503050406030204" pitchFamily="18" charset="0"/>
                          </a:rPr>
                        </m:ctrlPr>
                      </m:sSubSupPr>
                      <m:e>
                        <m:r>
                          <a:rPr lang="en-US" i="1" spc="-50">
                            <a:latin typeface="Cambria Math" panose="02040503050406030204" pitchFamily="18" charset="0"/>
                          </a:rPr>
                          <m:t>𝑇</m:t>
                        </m:r>
                      </m:e>
                      <m:sub>
                        <m:r>
                          <a:rPr lang="en-US" i="1" spc="-50">
                            <a:latin typeface="Cambria Math" panose="02040503050406030204" pitchFamily="18" charset="0"/>
                          </a:rPr>
                          <m:t>2</m:t>
                        </m:r>
                      </m:sub>
                      <m:sup>
                        <m:r>
                          <a:rPr lang="en-US" i="1" spc="-50">
                            <a:latin typeface="Cambria Math" panose="02040503050406030204" pitchFamily="18" charset="0"/>
                          </a:rPr>
                          <m:t>′</m:t>
                        </m:r>
                      </m:sup>
                    </m:sSubSup>
                  </m:oMath>
                </a14:m>
                <a:r>
                  <a:rPr lang="en-US" spc="20" dirty="0"/>
                  <a:t>(</a:t>
                </a:r>
                <a:r>
                  <a:rPr lang="en-US" i="1" spc="-5" dirty="0"/>
                  <a:t>a</a:t>
                </a:r>
                <a:r>
                  <a:rPr lang="en-US" spc="-5" dirty="0"/>
                  <a:t>) = </a:t>
                </a:r>
                <a14:m>
                  <m:oMath xmlns:m="http://schemas.openxmlformats.org/officeDocument/2006/math">
                    <m:r>
                      <a:rPr lang="en-US" b="0" i="1" spc="-5" smtClean="0">
                        <a:latin typeface="Cambria Math" panose="02040503050406030204" pitchFamily="18" charset="0"/>
                      </a:rPr>
                      <m:t>𝑓</m:t>
                    </m:r>
                    <m:r>
                      <a:rPr lang="en-US" b="0" i="1" spc="-5" smtClean="0">
                        <a:latin typeface="Cambria Math" panose="02040503050406030204" pitchFamily="18" charset="0"/>
                      </a:rPr>
                      <m:t>′(</m:t>
                    </m:r>
                    <m:r>
                      <a:rPr lang="en-US" b="0" i="1" spc="-5" smtClean="0">
                        <a:latin typeface="Cambria Math" panose="02040503050406030204" pitchFamily="18" charset="0"/>
                      </a:rPr>
                      <m:t>𝑎</m:t>
                    </m:r>
                    <m:r>
                      <a:rPr lang="en-US" b="0" i="1" spc="-5" smtClean="0">
                        <a:latin typeface="Cambria Math" panose="02040503050406030204" pitchFamily="18" charset="0"/>
                      </a:rPr>
                      <m:t>)</m:t>
                    </m:r>
                  </m:oMath>
                </a14:m>
                <a:r>
                  <a:rPr lang="en-US" spc="25" dirty="0"/>
                  <a:t> </a:t>
                </a:r>
              </a:p>
              <a:p>
                <a:pPr marL="0" marR="5080" indent="0" algn="just">
                  <a:lnSpc>
                    <a:spcPct val="100000"/>
                  </a:lnSpc>
                  <a:buNone/>
                </a:pPr>
                <a14:m>
                  <m:oMath xmlns:m="http://schemas.openxmlformats.org/officeDocument/2006/math">
                    <m:sSubSup>
                      <m:sSubSupPr>
                        <m:ctrlPr>
                          <a:rPr lang="en-US" i="1" spc="-50">
                            <a:latin typeface="Cambria Math" panose="02040503050406030204" pitchFamily="18" charset="0"/>
                          </a:rPr>
                        </m:ctrlPr>
                      </m:sSubSupPr>
                      <m:e>
                        <m:r>
                          <a:rPr lang="en-US" i="1" spc="-50">
                            <a:latin typeface="Cambria Math" panose="02040503050406030204" pitchFamily="18" charset="0"/>
                          </a:rPr>
                          <m:t>𝑇</m:t>
                        </m:r>
                      </m:e>
                      <m:sub>
                        <m:r>
                          <a:rPr lang="en-US" i="1" spc="-50">
                            <a:latin typeface="Cambria Math" panose="02040503050406030204" pitchFamily="18" charset="0"/>
                          </a:rPr>
                          <m:t>2</m:t>
                        </m:r>
                      </m:sub>
                      <m:sup>
                        <m:r>
                          <a:rPr lang="en-US" b="0" i="1" spc="-50" smtClean="0">
                            <a:latin typeface="Cambria Math" panose="02040503050406030204" pitchFamily="18" charset="0"/>
                          </a:rPr>
                          <m:t>′</m:t>
                        </m:r>
                        <m:r>
                          <a:rPr lang="en-US" i="1" spc="-50">
                            <a:latin typeface="Cambria Math" panose="02040503050406030204" pitchFamily="18" charset="0"/>
                          </a:rPr>
                          <m:t>′</m:t>
                        </m:r>
                      </m:sup>
                    </m:sSubSup>
                  </m:oMath>
                </a14:m>
                <a:r>
                  <a:rPr lang="en-US" spc="20" dirty="0"/>
                  <a:t>(</a:t>
                </a:r>
                <a:r>
                  <a:rPr lang="en-US" i="1" spc="-5" dirty="0"/>
                  <a:t>x</a:t>
                </a:r>
                <a:r>
                  <a:rPr lang="en-US" spc="-5" dirty="0"/>
                  <a:t>)</a:t>
                </a:r>
                <a:r>
                  <a:rPr lang="en-US" spc="25" dirty="0"/>
                  <a:t> </a:t>
                </a:r>
                <a:r>
                  <a:rPr lang="en-US" spc="-25" dirty="0"/>
                  <a:t>= </a:t>
                </a:r>
                <a14:m>
                  <m:oMath xmlns:m="http://schemas.openxmlformats.org/officeDocument/2006/math">
                    <m:r>
                      <a:rPr lang="en-US" i="1" spc="20">
                        <a:latin typeface="Cambria Math" panose="02040503050406030204" pitchFamily="18" charset="0"/>
                        <a:cs typeface="Lucida Sans Unicode"/>
                      </a:rPr>
                      <m:t>𝑓</m:t>
                    </m:r>
                    <m:r>
                      <a:rPr lang="en-US" i="1" spc="20">
                        <a:latin typeface="Cambria Math" panose="02040503050406030204" pitchFamily="18" charset="0"/>
                        <a:cs typeface="Lucida Sans Unicode"/>
                      </a:rPr>
                      <m:t>′′</m:t>
                    </m:r>
                  </m:oMath>
                </a14:m>
                <a:r>
                  <a:rPr lang="en-US" spc="-10" dirty="0"/>
                  <a:t>(</a:t>
                </a:r>
                <a:r>
                  <a:rPr lang="en-US" i="1" spc="35" dirty="0"/>
                  <a:t>a</a:t>
                </a:r>
                <a:r>
                  <a:rPr lang="en-US" spc="-5" dirty="0"/>
                  <a:t>)					</a:t>
                </a:r>
                <a:r>
                  <a:rPr lang="en-US" spc="-50" dirty="0"/>
                  <a:t> </a:t>
                </a:r>
                <a14:m>
                  <m:oMath xmlns:m="http://schemas.openxmlformats.org/officeDocument/2006/math">
                    <m:sSubSup>
                      <m:sSubSupPr>
                        <m:ctrlPr>
                          <a:rPr lang="en-US" i="1" spc="-50">
                            <a:latin typeface="Cambria Math" panose="02040503050406030204" pitchFamily="18" charset="0"/>
                          </a:rPr>
                        </m:ctrlPr>
                      </m:sSubSupPr>
                      <m:e>
                        <m:r>
                          <a:rPr lang="en-US" i="1" spc="-50">
                            <a:latin typeface="Cambria Math" panose="02040503050406030204" pitchFamily="18" charset="0"/>
                          </a:rPr>
                          <m:t>𝑇</m:t>
                        </m:r>
                      </m:e>
                      <m:sub>
                        <m:r>
                          <a:rPr lang="en-US" i="1" spc="-50">
                            <a:latin typeface="Cambria Math" panose="02040503050406030204" pitchFamily="18" charset="0"/>
                          </a:rPr>
                          <m:t>2</m:t>
                        </m:r>
                      </m:sub>
                      <m:sup>
                        <m:r>
                          <a:rPr lang="en-US" i="1" spc="-50">
                            <a:latin typeface="Cambria Math" panose="02040503050406030204" pitchFamily="18" charset="0"/>
                          </a:rPr>
                          <m:t>′′</m:t>
                        </m:r>
                      </m:sup>
                    </m:sSubSup>
                  </m:oMath>
                </a14:m>
                <a:r>
                  <a:rPr lang="en-US" spc="20" dirty="0"/>
                  <a:t>(</a:t>
                </a:r>
                <a:r>
                  <a:rPr lang="en-US" i="1" spc="-5" dirty="0"/>
                  <a:t>x</a:t>
                </a:r>
                <a:r>
                  <a:rPr lang="en-US" spc="-5" dirty="0"/>
                  <a:t>)</a:t>
                </a:r>
                <a:r>
                  <a:rPr lang="en-US" spc="25" dirty="0"/>
                  <a:t> </a:t>
                </a:r>
                <a:r>
                  <a:rPr lang="en-US" spc="-25" dirty="0"/>
                  <a:t>= </a:t>
                </a:r>
                <a14:m>
                  <m:oMath xmlns:m="http://schemas.openxmlformats.org/officeDocument/2006/math">
                    <m:r>
                      <a:rPr lang="en-US" i="1" spc="20">
                        <a:latin typeface="Cambria Math" panose="02040503050406030204" pitchFamily="18" charset="0"/>
                        <a:cs typeface="Lucida Sans Unicode"/>
                      </a:rPr>
                      <m:t>𝑓</m:t>
                    </m:r>
                    <m:r>
                      <a:rPr lang="en-US" i="1" spc="20">
                        <a:latin typeface="Cambria Math" panose="02040503050406030204" pitchFamily="18" charset="0"/>
                        <a:cs typeface="Lucida Sans Unicode"/>
                      </a:rPr>
                      <m:t>′′</m:t>
                    </m:r>
                  </m:oMath>
                </a14:m>
                <a:r>
                  <a:rPr lang="en-US" spc="-10" dirty="0"/>
                  <a:t>(</a:t>
                </a:r>
                <a:r>
                  <a:rPr lang="en-US" i="1" spc="35" dirty="0"/>
                  <a:t>a</a:t>
                </a:r>
                <a:r>
                  <a:rPr lang="en-US" spc="-5" dirty="0"/>
                  <a:t>)</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1513589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(7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5" dirty="0">
                    <a:solidFill>
                      <a:schemeClr val="tx1"/>
                    </a:solidFill>
                    <a:latin typeface="Times New Roman"/>
                    <a:cs typeface="Times New Roman"/>
                  </a:rPr>
                  <a:t>Before proceeding to the examples,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rite</a:t>
                </a:r>
                <a:r>
                  <a:rPr lang="en-US" spc="20" dirty="0">
                    <a:solidFill>
                      <a:schemeClr val="tx1"/>
                    </a:solidFill>
                    <a:latin typeface="Times New Roman"/>
                    <a:cs typeface="Times New Roman"/>
                  </a:rPr>
                  <a:t> </a:t>
                </a:r>
                <a:r>
                  <a:rPr lang="en-US" i="1" spc="-50" dirty="0" err="1">
                    <a:solidFill>
                      <a:schemeClr val="tx1"/>
                    </a:solidFill>
                    <a:latin typeface="Times New Roman"/>
                    <a:cs typeface="Times New Roman"/>
                  </a:rPr>
                  <a:t>T</a:t>
                </a:r>
                <a:r>
                  <a:rPr lang="en-US" i="1" baseline="-11111" dirty="0" err="1">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spc="-5" dirty="0">
                    <a:solidFill>
                      <a:schemeClr val="tx1"/>
                    </a:solidFill>
                    <a:latin typeface="Times New Roman"/>
                    <a:cs typeface="Times New Roman"/>
                  </a:rPr>
                  <a:t>in summation notation:</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𝑛</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𝑛</m:t>
                          </m:r>
                        </m:sup>
                        <m:e>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num>
                            <m:den>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𝑗</m:t>
                              </m:r>
                            </m:sup>
                          </m:sSup>
                        </m:e>
                      </m:nary>
                    </m:oMath>
                  </m:oMathPara>
                </a14:m>
                <a:endParaRPr lang="en-US" dirty="0">
                  <a:solidFill>
                    <a:schemeClr val="tx1"/>
                  </a:solidFill>
                </a:endParaRPr>
              </a:p>
              <a:p>
                <a:pPr marL="0" indent="0">
                  <a:lnSpc>
                    <a:spcPct val="100000"/>
                  </a:lnSpc>
                  <a:buNone/>
                </a:pPr>
                <a:r>
                  <a:rPr lang="en-US" spc="-15"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convention</a:t>
                </a:r>
                <a:r>
                  <a:rPr lang="en-US" spc="-5" dirty="0">
                    <a:solidFill>
                      <a:schemeClr val="tx1"/>
                    </a:solidFill>
                    <a:latin typeface="Times New Roman"/>
                    <a:cs typeface="Times New Roman"/>
                  </a:rPr>
                  <a:t>,</a:t>
                </a:r>
                <a:r>
                  <a:rPr lang="en-US" spc="12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regar</a:t>
                </a:r>
                <a:r>
                  <a:rPr lang="en-US" spc="-5" dirty="0">
                    <a:solidFill>
                      <a:schemeClr val="tx1"/>
                    </a:solidFill>
                    <a:latin typeface="Times New Roman"/>
                    <a:cs typeface="Times New Roman"/>
                  </a:rPr>
                  <a:t>d </a:t>
                </a:r>
                <a:r>
                  <a:rPr lang="en-US" i="1" spc="-5" dirty="0">
                    <a:solidFill>
                      <a:schemeClr val="tx1"/>
                    </a:solidFill>
                    <a:latin typeface="Times New Roman"/>
                    <a:cs typeface="Times New Roman"/>
                  </a:rPr>
                  <a:t>f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14" dirty="0">
                    <a:solidFill>
                      <a:schemeClr val="tx1"/>
                    </a:solidFill>
                    <a:latin typeface="Times New Roman"/>
                    <a:cs typeface="Times New Roman"/>
                  </a:rPr>
                  <a:t> </a:t>
                </a:r>
                <a:r>
                  <a:rPr lang="en-US" i="1" spc="-5" dirty="0">
                    <a:solidFill>
                      <a:schemeClr val="tx1"/>
                    </a:solidFill>
                    <a:latin typeface="Times New Roman"/>
                    <a:cs typeface="Times New Roman"/>
                  </a:rPr>
                  <a:t>zeroth</a:t>
                </a:r>
                <a:r>
                  <a:rPr lang="en-US" i="1" spc="114" dirty="0">
                    <a:solidFill>
                      <a:schemeClr val="tx1"/>
                    </a:solidFill>
                    <a:latin typeface="Times New Roman"/>
                    <a:cs typeface="Times New Roman"/>
                  </a:rPr>
                  <a:t> </a:t>
                </a:r>
                <a:r>
                  <a:rPr lang="en-US" spc="-10" dirty="0">
                    <a:solidFill>
                      <a:schemeClr val="tx1"/>
                    </a:solidFill>
                    <a:latin typeface="Times New Roman"/>
                    <a:cs typeface="Times New Roman"/>
                  </a:rPr>
                  <a:t>derivative</a:t>
                </a:r>
                <a:r>
                  <a:rPr lang="en-US" spc="-5" dirty="0">
                    <a:solidFill>
                      <a:schemeClr val="tx1"/>
                    </a:solidFill>
                    <a:latin typeface="Times New Roman"/>
                    <a:cs typeface="Times New Roman"/>
                  </a:rPr>
                  <a:t>,</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thu</a:t>
                </a:r>
                <a:r>
                  <a:rPr lang="en-US" spc="-5" dirty="0">
                    <a:solidFill>
                      <a:schemeClr val="tx1"/>
                    </a:solidFill>
                    <a:latin typeface="Times New Roman"/>
                    <a:cs typeface="Times New Roman"/>
                  </a:rPr>
                  <a:t>s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baseline="25925" dirty="0">
                    <a:solidFill>
                      <a:schemeClr val="tx1"/>
                    </a:solidFill>
                    <a:latin typeface="Times New Roman"/>
                    <a:cs typeface="Times New Roman"/>
                  </a:rPr>
                  <a:t>(0) </a:t>
                </a:r>
                <a:r>
                  <a:rPr lang="en-US" spc="-5" dirty="0">
                    <a:solidFill>
                      <a:schemeClr val="tx1"/>
                    </a:solidFill>
                    <a:latin typeface="Times New Roman"/>
                    <a:cs typeface="Times New Roman"/>
                  </a:rPr>
                  <a:t>is </a:t>
                </a:r>
                <a:r>
                  <a:rPr lang="en-US" i="1" spc="-5" dirty="0">
                    <a:solidFill>
                      <a:schemeClr val="tx1"/>
                    </a:solidFill>
                    <a:latin typeface="Times New Roman"/>
                    <a:cs typeface="Times New Roman"/>
                  </a:rPr>
                  <a:t>f </a:t>
                </a:r>
                <a:r>
                  <a:rPr lang="en-US" spc="-5" dirty="0">
                    <a:solidFill>
                      <a:schemeClr val="tx1"/>
                    </a:solidFill>
                    <a:latin typeface="Times New Roman"/>
                    <a:cs typeface="Times New Roman"/>
                  </a:rPr>
                  <a:t>itself.</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When</a:t>
                </a:r>
                <a:endParaRPr lang="en-US" dirty="0">
                  <a:solidFill>
                    <a:schemeClr val="tx1"/>
                  </a:solidFill>
                  <a:latin typeface="Times New Roman"/>
                  <a:cs typeface="Times New Roman"/>
                </a:endParaRPr>
              </a:p>
              <a:p>
                <a:pPr marL="0" indent="0">
                  <a:lnSpc>
                    <a:spcPts val="1195"/>
                  </a:lnSpc>
                  <a:buNone/>
                </a:pP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i="1" spc="-50" dirty="0" err="1">
                    <a:solidFill>
                      <a:schemeClr val="tx1"/>
                    </a:solidFill>
                    <a:latin typeface="Times New Roman"/>
                    <a:cs typeface="Times New Roman"/>
                  </a:rPr>
                  <a:t>T</a:t>
                </a:r>
                <a:r>
                  <a:rPr lang="en-US" i="1" baseline="-11111" dirty="0" err="1">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spc="-5" dirty="0">
                    <a:solidFill>
                      <a:schemeClr val="tx1"/>
                    </a:solidFill>
                    <a:latin typeface="Times New Roman"/>
                    <a:cs typeface="Times New Roman"/>
                  </a:rPr>
                  <a:t>is also called the </a:t>
                </a:r>
                <a:r>
                  <a:rPr lang="en-US" i="1" spc="30" dirty="0">
                    <a:solidFill>
                      <a:schemeClr val="tx1"/>
                    </a:solidFill>
                    <a:latin typeface="Times New Roman"/>
                    <a:cs typeface="Times New Roman"/>
                  </a:rPr>
                  <a:t>n</a:t>
                </a:r>
                <a:r>
                  <a:rPr lang="en-US" spc="-5" dirty="0">
                    <a:solidFill>
                      <a:schemeClr val="tx1"/>
                    </a:solidFill>
                    <a:latin typeface="Times New Roman"/>
                    <a:cs typeface="Times New Roman"/>
                  </a:rPr>
                  <a:t>th </a:t>
                </a:r>
                <a:r>
                  <a:rPr lang="en-US" b="1" i="1" spc="-10" dirty="0">
                    <a:solidFill>
                      <a:schemeClr val="tx1"/>
                    </a:solidFill>
                    <a:latin typeface="Times New Roman"/>
                    <a:cs typeface="Times New Roman"/>
                  </a:rPr>
                  <a:t>Maclaurin polynomial</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endParaRPr lang="en-US" u="sng" dirty="0"/>
              </a:p>
              <a:p>
                <a:pPr marL="0" marR="5080" indent="0" algn="just">
                  <a:lnSpc>
                    <a:spcPct val="100000"/>
                  </a:lnSpc>
                  <a:buNone/>
                </a:pPr>
                <a:r>
                  <a:rPr lang="fr-FR" b="1" u="sng" spc="-170" dirty="0"/>
                  <a:t>E</a:t>
                </a:r>
                <a:r>
                  <a:rPr lang="fr-FR" b="1" u="sng" spc="-135" dirty="0"/>
                  <a:t>X</a:t>
                </a:r>
                <a:r>
                  <a:rPr lang="fr-FR" b="1" u="sng" spc="-20" dirty="0"/>
                  <a:t>AMPL</a:t>
                </a:r>
                <a:r>
                  <a:rPr lang="fr-FR" b="1" u="sng" spc="-120" dirty="0"/>
                  <a:t>E</a:t>
                </a:r>
                <a:r>
                  <a:rPr lang="fr-FR" b="1" spc="-120" dirty="0"/>
                  <a:t>:</a:t>
                </a:r>
                <a:r>
                  <a:rPr lang="fr-FR" spc="-120" dirty="0"/>
                  <a:t> </a:t>
                </a:r>
                <a:r>
                  <a:rPr lang="fr-FR" spc="-40" dirty="0"/>
                  <a:t> </a:t>
                </a:r>
                <a:r>
                  <a:rPr lang="fr-FR" spc="-120" dirty="0"/>
                  <a:t> </a:t>
                </a:r>
                <a:r>
                  <a:rPr lang="fr-FR" b="1" spc="-65" dirty="0"/>
                  <a:t>Maclaurin </a:t>
                </a:r>
                <a:r>
                  <a:rPr lang="fr-FR" b="1" spc="-90" dirty="0" err="1"/>
                  <a:t>Polynomials</a:t>
                </a:r>
                <a:r>
                  <a:rPr lang="fr-FR" b="1" spc="-90" dirty="0"/>
                  <a:t> </a:t>
                </a:r>
                <a:r>
                  <a:rPr lang="fr-FR" b="1" spc="-80" dirty="0"/>
                  <a:t>for </a:t>
                </a:r>
                <a:r>
                  <a:rPr lang="fr-FR" b="1" spc="40" dirty="0"/>
                  <a:t> </a:t>
                </a:r>
                <a:r>
                  <a:rPr lang="fr-FR" i="1" spc="-5" dirty="0"/>
                  <a:t>f</a:t>
                </a:r>
                <a:r>
                  <a:rPr lang="fr-FR" i="1" spc="-45" dirty="0"/>
                  <a:t> </a:t>
                </a:r>
                <a:r>
                  <a:rPr lang="fr-FR" b="1" spc="20" dirty="0"/>
                  <a:t>(</a:t>
                </a:r>
                <a:r>
                  <a:rPr lang="fr-FR" i="1" spc="-5" dirty="0"/>
                  <a:t>x</a:t>
                </a:r>
                <a:r>
                  <a:rPr lang="fr-FR" i="1" spc="-165" dirty="0"/>
                  <a:t> </a:t>
                </a:r>
                <a:r>
                  <a:rPr lang="fr-FR" b="1" spc="-5" dirty="0"/>
                  <a:t>)</a:t>
                </a:r>
                <a:r>
                  <a:rPr lang="fr-FR" b="1" spc="25" dirty="0"/>
                  <a:t> </a:t>
                </a:r>
                <a:r>
                  <a:rPr lang="fr-FR" spc="-25" dirty="0"/>
                  <a:t>=</a:t>
                </a:r>
                <a:r>
                  <a:rPr lang="fr-FR" spc="-40" dirty="0"/>
                  <a:t> </a:t>
                </a:r>
                <a:r>
                  <a:rPr lang="fr-FR" i="1" spc="30" dirty="0"/>
                  <a:t>e</a:t>
                </a:r>
                <a:r>
                  <a:rPr lang="fr-FR" i="1" baseline="25925" dirty="0"/>
                  <a:t>x </a:t>
                </a:r>
              </a:p>
              <a:p>
                <a:pPr marR="5080">
                  <a:lnSpc>
                    <a:spcPct val="100000"/>
                  </a:lnSpc>
                </a:pPr>
                <a:r>
                  <a:rPr lang="en-US" spc="-5" dirty="0"/>
                  <a:t>Plot the third and fourth Maclaurin polynomials for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i="1" spc="30" dirty="0"/>
                  <a:t>e</a:t>
                </a:r>
                <a:r>
                  <a:rPr lang="en-US" i="1" baseline="25925" dirty="0"/>
                  <a:t>x</a:t>
                </a:r>
                <a:r>
                  <a:rPr lang="en-US" spc="-5" dirty="0"/>
                  <a:t>. </a:t>
                </a:r>
              </a:p>
              <a:p>
                <a:pPr marR="5080">
                  <a:lnSpc>
                    <a:spcPct val="100000"/>
                  </a:lnSpc>
                </a:pPr>
                <a:r>
                  <a:rPr lang="en-US" spc="-15" dirty="0"/>
                  <a:t>Compar</a:t>
                </a:r>
                <a:r>
                  <a:rPr lang="en-US" spc="-5" dirty="0"/>
                  <a:t>e </a:t>
                </a:r>
                <a:r>
                  <a:rPr lang="en-US" spc="-10" dirty="0"/>
                  <a:t>wit</a:t>
                </a:r>
                <a:r>
                  <a:rPr lang="en-US" spc="-5" dirty="0"/>
                  <a:t>h </a:t>
                </a:r>
                <a:r>
                  <a:rPr lang="en-US" spc="-10" dirty="0"/>
                  <a:t>th</a:t>
                </a:r>
                <a:r>
                  <a:rPr lang="en-US" spc="-5" dirty="0"/>
                  <a:t>e </a:t>
                </a:r>
                <a:r>
                  <a:rPr lang="en-US" spc="-10" dirty="0"/>
                  <a:t>linea</a:t>
                </a:r>
                <a:r>
                  <a:rPr lang="en-US" spc="-5" dirty="0"/>
                  <a:t>r </a:t>
                </a:r>
                <a:r>
                  <a:rPr lang="en-US" spc="-10" dirty="0"/>
                  <a:t>approximation.</a:t>
                </a:r>
                <a:endParaRPr lang="en-US" dirty="0"/>
              </a:p>
              <a:p>
                <a:pPr marL="0" marR="5080" indent="0" algn="just">
                  <a:lnSpc>
                    <a:spcPct val="100000"/>
                  </a:lnSpc>
                  <a:buNone/>
                </a:pPr>
                <a:endParaRPr lang="en-US" sz="3600" dirty="0">
                  <a:latin typeface="Times New Roman"/>
                  <a:cs typeface="Times New Roman"/>
                </a:endParaRPr>
              </a:p>
              <a:p>
                <a:pPr marL="0" marR="5080" indent="0" algn="just">
                  <a:lnSpc>
                    <a:spcPct val="100000"/>
                  </a:lnSpc>
                  <a:buNone/>
                </a:pPr>
                <a:endParaRPr lang="fr-FR" sz="36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6946440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(8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spc="-5" dirty="0">
                    <a:solidFill>
                      <a:schemeClr val="tx1"/>
                    </a:solidFill>
                    <a:latin typeface="Times New Roman"/>
                    <a:cs typeface="Times New Roman"/>
                  </a:rPr>
                  <a:t>Solution </a:t>
                </a:r>
                <a:r>
                  <a:rPr lang="en-US" spc="-10" dirty="0">
                    <a:solidFill>
                      <a:schemeClr val="tx1"/>
                    </a:solidFill>
                    <a:latin typeface="Times New Roman"/>
                    <a:cs typeface="Times New Roman"/>
                  </a:rPr>
                  <a:t>Al</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highe</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derivative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coincid</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wit</a:t>
                </a:r>
                <a:r>
                  <a:rPr lang="en-US" spc="-5" dirty="0">
                    <a:solidFill>
                      <a:schemeClr val="tx1"/>
                    </a:solidFill>
                    <a:latin typeface="Times New Roman"/>
                    <a:cs typeface="Times New Roman"/>
                  </a:rPr>
                  <a:t>h </a:t>
                </a:r>
                <a:r>
                  <a:rPr lang="en-US" i="1" spc="-5" dirty="0">
                    <a:solidFill>
                      <a:schemeClr val="tx1"/>
                    </a:solidFill>
                    <a:latin typeface="Times New Roman"/>
                    <a:cs typeface="Times New Roman"/>
                  </a:rPr>
                  <a:t>f </a:t>
                </a:r>
                <a:r>
                  <a:rPr lang="en-US" spc="-5" dirty="0">
                    <a:solidFill>
                      <a:schemeClr val="tx1"/>
                    </a:solidFill>
                    <a:latin typeface="Times New Roman"/>
                    <a:cs typeface="Times New Roman"/>
                  </a:rPr>
                  <a:t>itself: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7" baseline="25925" dirty="0">
                    <a:solidFill>
                      <a:schemeClr val="tx1"/>
                    </a:solidFill>
                    <a:latin typeface="Times New Roman"/>
                    <a:cs typeface="Times New Roman"/>
                  </a:rPr>
                  <a:t>(</a:t>
                </a:r>
                <a:r>
                  <a:rPr lang="en-US" i="1" spc="67" baseline="25925" dirty="0">
                    <a:solidFill>
                      <a:schemeClr val="tx1"/>
                    </a:solidFill>
                    <a:latin typeface="Times New Roman"/>
                    <a:cs typeface="Times New Roman"/>
                  </a:rPr>
                  <a:t>k</a:t>
                </a:r>
                <a:r>
                  <a:rPr lang="en-US" spc="75" baseline="25925" dirty="0">
                    <a:solidFill>
                      <a:schemeClr val="tx1"/>
                    </a:solidFill>
                    <a:latin typeface="Times New Roman"/>
                    <a:cs typeface="Times New Roman"/>
                  </a:rPr>
                  <a:t>)</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35" dirty="0">
                    <a:solidFill>
                      <a:schemeClr val="tx1"/>
                    </a:solidFill>
                    <a:latin typeface="Times New Roman"/>
                    <a:cs typeface="Times New Roman"/>
                  </a:rPr>
                  <a:t>e</a:t>
                </a:r>
                <a:r>
                  <a:rPr lang="en-US" i="1" baseline="25925" dirty="0">
                    <a:solidFill>
                      <a:schemeClr val="tx1"/>
                    </a:solidFill>
                    <a:latin typeface="Times New Roman"/>
                    <a:cs typeface="Times New Roman"/>
                  </a:rPr>
                  <a:t>x</a:t>
                </a:r>
                <a:r>
                  <a:rPr lang="en-US" i="1" spc="-104" baseline="2592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herefore,</a:t>
                </a:r>
                <a:endParaRPr lang="en-US" dirty="0">
                  <a:solidFill>
                    <a:schemeClr val="tx1"/>
                  </a:solidFill>
                  <a:latin typeface="Times New Roman"/>
                  <a:cs typeface="Times New Roman"/>
                </a:endParaRPr>
              </a:p>
              <a:p>
                <a:pPr marL="0" indent="0">
                  <a:lnSpc>
                    <a:spcPts val="950"/>
                  </a:lnSpc>
                  <a:spcBef>
                    <a:spcPts val="29"/>
                  </a:spcBef>
                  <a:buNone/>
                </a:pPr>
                <a:endParaRPr lang="en-US" dirty="0">
                  <a:solidFill>
                    <a:schemeClr val="tx1"/>
                  </a:solidFill>
                </a:endParaRPr>
              </a:p>
              <a:p>
                <a:pPr marL="208915" indent="0">
                  <a:lnSpc>
                    <a:spcPct val="100000"/>
                  </a:lnSpc>
                  <a:buNone/>
                </a:pP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oMath>
                </a14:m>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oMath>
                </a14:m>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oMath>
                </a14:m>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baseline="29629" dirty="0">
                    <a:solidFill>
                      <a:schemeClr val="tx1"/>
                    </a:solidFill>
                    <a:latin typeface="Times New Roman"/>
                    <a:cs typeface="Times New Roman"/>
                  </a:rPr>
                  <a:t>(4</a:t>
                </a:r>
                <a:r>
                  <a:rPr lang="en-US" spc="67" baseline="29629" dirty="0">
                    <a:solidFill>
                      <a:schemeClr val="tx1"/>
                    </a:solidFill>
                    <a:latin typeface="Times New Roman"/>
                    <a:cs typeface="Times New Roman"/>
                  </a:rPr>
                  <a:t>)</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0" dirty="0">
                    <a:solidFill>
                      <a:schemeClr val="tx1"/>
                    </a:solidFill>
                    <a:latin typeface="Times New Roman"/>
                    <a:cs typeface="Times New Roman"/>
                  </a:rPr>
                  <a:t>e</a:t>
                </a:r>
                <a:r>
                  <a:rPr lang="en-US" baseline="29629" dirty="0">
                    <a:solidFill>
                      <a:schemeClr val="tx1"/>
                    </a:solidFill>
                    <a:latin typeface="Times New Roman"/>
                    <a:cs typeface="Times New Roman"/>
                  </a:rPr>
                  <a:t>0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a:t>
                </a:r>
                <a:endParaRPr lang="en-US" dirty="0">
                  <a:solidFill>
                    <a:schemeClr val="tx1"/>
                  </a:solidFill>
                  <a:latin typeface="Times New Roman"/>
                  <a:cs typeface="Times New Roman"/>
                </a:endParaRPr>
              </a:p>
              <a:p>
                <a:pPr marL="0" indent="0">
                  <a:lnSpc>
                    <a:spcPts val="750"/>
                  </a:lnSpc>
                  <a:spcBef>
                    <a:spcPts val="42"/>
                  </a:spcBef>
                  <a:buNone/>
                </a:pPr>
                <a:endParaRPr lang="en-US" dirty="0">
                  <a:solidFill>
                    <a:schemeClr val="tx1"/>
                  </a:solidFill>
                </a:endParaRPr>
              </a:p>
              <a:p>
                <a:pPr marL="0" indent="0">
                  <a:lnSpc>
                    <a:spcPct val="100000"/>
                  </a:lnSpc>
                  <a:buNone/>
                </a:pP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 third Maclaurin polynomial (the case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 is</a:t>
                </a:r>
                <a:endParaRPr lang="en-US" dirty="0">
                  <a:latin typeface="Times New Roman"/>
                  <a:cs typeface="Times New Roman"/>
                </a:endParaRPr>
              </a:p>
              <a:p>
                <a:pPr marL="0" indent="0">
                  <a:lnSpc>
                    <a:spcPct val="100000"/>
                  </a:lnSpc>
                  <a:buNone/>
                </a:pPr>
                <a:r>
                  <a:rPr lang="en-US" i="1" spc="-50" dirty="0">
                    <a:solidFill>
                      <a:schemeClr val="tx1"/>
                    </a:solidFill>
                    <a:latin typeface="Times New Roman"/>
                    <a:cs typeface="Times New Roman"/>
                  </a:rPr>
                  <a:t>T</a:t>
                </a:r>
                <a:r>
                  <a:rPr lang="en-US" spc="67" baseline="-11111" dirty="0">
                    <a:solidFill>
                      <a:schemeClr val="tx1"/>
                    </a:solidFill>
                    <a:latin typeface="Times New Roman"/>
                    <a:cs typeface="Times New Roman"/>
                  </a:rPr>
                  <a:t>3</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20" dirty="0">
                    <a:solidFill>
                      <a:schemeClr val="tx1"/>
                    </a:solidFill>
                    <a:latin typeface="Lucida Sans Unicode"/>
                    <a:cs typeface="Lucida Sans Unicode"/>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oMath>
                </a14:m>
                <a:r>
                  <a:rPr lang="en-US" spc="-5" dirty="0">
                    <a:solidFill>
                      <a:schemeClr val="tx1"/>
                    </a:solidFill>
                    <a:latin typeface="Times New Roman"/>
                    <a:cs typeface="Times New Roman"/>
                  </a:rPr>
                  <a:t>(0</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5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14:m>
                  <m:oMath xmlns:m="http://schemas.openxmlformats.org/officeDocument/2006/math">
                    <m:f>
                      <m:fPr>
                        <m:ctrlPr>
                          <a:rPr lang="en-US" i="1" spc="20" smtClean="0">
                            <a:solidFill>
                              <a:schemeClr val="tx1"/>
                            </a:solidFill>
                            <a:latin typeface="Cambria Math" panose="02040503050406030204" pitchFamily="18" charset="0"/>
                            <a:cs typeface="Lucida Sans Unicode"/>
                          </a:rPr>
                        </m:ctrlPr>
                      </m:fPr>
                      <m:num>
                        <m:r>
                          <a:rPr lang="en-US" b="0" i="1" spc="20" smtClean="0">
                            <a:solidFill>
                              <a:schemeClr val="tx1"/>
                            </a:solidFill>
                            <a:latin typeface="Cambria Math" panose="02040503050406030204" pitchFamily="18" charset="0"/>
                            <a:cs typeface="Lucida Sans Unicode"/>
                          </a:rPr>
                          <m:t>1</m:t>
                        </m:r>
                      </m:num>
                      <m:den>
                        <m:r>
                          <a:rPr lang="en-US" b="0" i="1" spc="20" smtClean="0">
                            <a:solidFill>
                              <a:schemeClr val="tx1"/>
                            </a:solidFill>
                            <a:latin typeface="Cambria Math" panose="02040503050406030204" pitchFamily="18" charset="0"/>
                            <a:cs typeface="Lucida Sans Unicode"/>
                          </a:rPr>
                          <m:t>2</m:t>
                        </m:r>
                      </m:den>
                    </m:f>
                    <m:r>
                      <a:rPr lang="en-US" b="0" i="1" spc="20" smtClean="0">
                        <a:solidFill>
                          <a:schemeClr val="tx1"/>
                        </a:solidFill>
                        <a:latin typeface="Cambria Math" panose="02040503050406030204" pitchFamily="18" charset="0"/>
                        <a:cs typeface="Lucida Sans Unicode"/>
                      </a:rPr>
                      <m:t>𝑓</m:t>
                    </m:r>
                    <m:r>
                      <a:rPr lang="en-US" b="0" i="1" spc="20" smtClean="0">
                        <a:solidFill>
                          <a:schemeClr val="tx1"/>
                        </a:solidFill>
                        <a:latin typeface="Cambria Math" panose="02040503050406030204" pitchFamily="18" charset="0"/>
                        <a:cs typeface="Lucida Sans Unicode"/>
                      </a:rPr>
                      <m:t>′′</m:t>
                    </m:r>
                  </m:oMath>
                </a14:m>
                <a:r>
                  <a:rPr lang="en-US" spc="-5" dirty="0">
                    <a:solidFill>
                      <a:schemeClr val="tx1"/>
                    </a:solidFill>
                    <a:latin typeface="Times New Roman"/>
                    <a:cs typeface="Times New Roman"/>
                  </a:rPr>
                  <a:t>(0</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 +</a:t>
                </a:r>
                <a:r>
                  <a:rPr lang="en-US" spc="20" dirty="0">
                    <a:solidFill>
                      <a:schemeClr val="tx1"/>
                    </a:solidFill>
                    <a:latin typeface="Lucida Sans Unicode"/>
                    <a:cs typeface="Lucida Sans Unicode"/>
                  </a:rPr>
                  <a:t> </a:t>
                </a:r>
                <a14:m>
                  <m:oMath xmlns:m="http://schemas.openxmlformats.org/officeDocument/2006/math">
                    <m:f>
                      <m:fPr>
                        <m:ctrlPr>
                          <a:rPr lang="en-US" b="0" i="1" spc="20" dirty="0" smtClean="0">
                            <a:solidFill>
                              <a:schemeClr val="tx1"/>
                            </a:solidFill>
                            <a:latin typeface="Cambria Math" panose="02040503050406030204" pitchFamily="18" charset="0"/>
                            <a:cs typeface="Lucida Sans Unicode"/>
                          </a:rPr>
                        </m:ctrlPr>
                      </m:fPr>
                      <m:num>
                        <m:r>
                          <a:rPr lang="en-US" b="0" i="1" spc="20" dirty="0" smtClean="0">
                            <a:solidFill>
                              <a:schemeClr val="tx1"/>
                            </a:solidFill>
                            <a:latin typeface="Cambria Math" panose="02040503050406030204" pitchFamily="18" charset="0"/>
                            <a:cs typeface="Lucida Sans Unicode"/>
                          </a:rPr>
                          <m:t>1</m:t>
                        </m:r>
                      </m:num>
                      <m:den>
                        <m:r>
                          <a:rPr lang="en-US" b="0" i="1" spc="20" dirty="0" smtClean="0">
                            <a:solidFill>
                              <a:schemeClr val="tx1"/>
                            </a:solidFill>
                            <a:latin typeface="Cambria Math" panose="02040503050406030204" pitchFamily="18" charset="0"/>
                            <a:cs typeface="Lucida Sans Unicode"/>
                          </a:rPr>
                          <m:t>3!</m:t>
                        </m:r>
                      </m:den>
                    </m:f>
                    <m:r>
                      <a:rPr lang="en-US" b="0" i="1" spc="20" dirty="0" smtClean="0">
                        <a:solidFill>
                          <a:schemeClr val="tx1"/>
                        </a:solidFill>
                        <a:latin typeface="Cambria Math" panose="02040503050406030204" pitchFamily="18" charset="0"/>
                        <a:cs typeface="Lucida Sans Unicode"/>
                      </a:rPr>
                      <m:t>𝑓</m:t>
                    </m:r>
                    <m:r>
                      <a:rPr lang="en-US" b="0" i="1" spc="20" dirty="0" smtClean="0">
                        <a:solidFill>
                          <a:schemeClr val="tx1"/>
                        </a:solidFill>
                        <a:latin typeface="Cambria Math" panose="02040503050406030204" pitchFamily="18" charset="0"/>
                        <a:cs typeface="Lucida Sans Unicode"/>
                      </a:rPr>
                      <m:t>′′′</m:t>
                    </m:r>
                  </m:oMath>
                </a14:m>
                <a:r>
                  <a:rPr lang="en-US" spc="-5" dirty="0">
                    <a:solidFill>
                      <a:schemeClr val="tx1"/>
                    </a:solidFill>
                    <a:latin typeface="Times New Roman"/>
                    <a:cs typeface="Times New Roman"/>
                  </a:rPr>
                  <a:t>(0</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 </a:t>
                </a:r>
                <a:r>
                  <a:rPr lang="en-US" i="1" spc="4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14:m>
                  <m:oMath xmlns:m="http://schemas.openxmlformats.org/officeDocument/2006/math">
                    <m:f>
                      <m:fPr>
                        <m:ctrlPr>
                          <a:rPr lang="en-US" i="1" spc="20" smtClean="0">
                            <a:solidFill>
                              <a:schemeClr val="tx1"/>
                            </a:solidFill>
                            <a:latin typeface="Cambria Math" panose="02040503050406030204" pitchFamily="18" charset="0"/>
                            <a:cs typeface="Lucida Sans Unicode"/>
                          </a:rPr>
                        </m:ctrlPr>
                      </m:fPr>
                      <m:num>
                        <m:r>
                          <a:rPr lang="en-US" b="0" i="1" spc="20" smtClean="0">
                            <a:solidFill>
                              <a:schemeClr val="tx1"/>
                            </a:solidFill>
                            <a:latin typeface="Cambria Math" panose="02040503050406030204" pitchFamily="18" charset="0"/>
                            <a:cs typeface="Lucida Sans Unicode"/>
                          </a:rPr>
                          <m:t>1</m:t>
                        </m:r>
                      </m:num>
                      <m:den>
                        <m:r>
                          <a:rPr lang="en-US" b="0" i="1" spc="20" smtClean="0">
                            <a:solidFill>
                              <a:schemeClr val="tx1"/>
                            </a:solidFill>
                            <a:latin typeface="Cambria Math" panose="02040503050406030204" pitchFamily="18" charset="0"/>
                            <a:cs typeface="Lucida Sans Unicode"/>
                          </a:rPr>
                          <m:t>2</m:t>
                        </m:r>
                      </m:den>
                    </m:f>
                  </m:oMath>
                </a14:m>
                <a:r>
                  <a:rPr lang="en-US" spc="-157" baseline="-38888"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spc="-5" baseline="30000" dirty="0">
                    <a:solidFill>
                      <a:schemeClr val="tx1"/>
                    </a:solidFill>
                    <a:latin typeface="Times New Roman"/>
                    <a:cs typeface="Times New Roman"/>
                  </a:rPr>
                  <a:t>2</a:t>
                </a:r>
                <a:r>
                  <a:rPr lang="en-US" i="1" spc="-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14:m>
                  <m:oMath xmlns:m="http://schemas.openxmlformats.org/officeDocument/2006/math">
                    <m:f>
                      <m:fPr>
                        <m:ctrlPr>
                          <a:rPr lang="en-US" i="1" spc="20" smtClean="0">
                            <a:solidFill>
                              <a:schemeClr val="tx1"/>
                            </a:solidFill>
                            <a:latin typeface="Cambria Math" panose="02040503050406030204" pitchFamily="18" charset="0"/>
                            <a:cs typeface="Lucida Sans Unicode"/>
                          </a:rPr>
                        </m:ctrlPr>
                      </m:fPr>
                      <m:num>
                        <m:r>
                          <a:rPr lang="en-US" b="0" i="1" spc="20" smtClean="0">
                            <a:solidFill>
                              <a:schemeClr val="tx1"/>
                            </a:solidFill>
                            <a:latin typeface="Cambria Math" panose="02040503050406030204" pitchFamily="18" charset="0"/>
                            <a:cs typeface="Lucida Sans Unicode"/>
                          </a:rPr>
                          <m:t>1</m:t>
                        </m:r>
                      </m:num>
                      <m:den>
                        <m:r>
                          <a:rPr lang="en-US" b="0" i="1" spc="20" smtClean="0">
                            <a:solidFill>
                              <a:schemeClr val="tx1"/>
                            </a:solidFill>
                            <a:latin typeface="Cambria Math" panose="02040503050406030204" pitchFamily="18" charset="0"/>
                            <a:cs typeface="Lucida Sans Unicode"/>
                          </a:rPr>
                          <m:t>6</m:t>
                        </m:r>
                      </m:den>
                    </m:f>
                  </m:oMath>
                </a14:m>
                <a:r>
                  <a:rPr lang="en-US" spc="-157" baseline="-38888"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spc="-5" baseline="30000" dirty="0">
                    <a:solidFill>
                      <a:schemeClr val="tx1"/>
                    </a:solidFill>
                    <a:latin typeface="Times New Roman"/>
                    <a:cs typeface="Times New Roman"/>
                  </a:rPr>
                  <a:t>3</a:t>
                </a:r>
                <a:endParaRPr lang="en-US" baseline="30000" dirty="0">
                  <a:solidFill>
                    <a:schemeClr val="tx1"/>
                  </a:solidFill>
                  <a:latin typeface="Times New Roman"/>
                  <a:cs typeface="Times New Roman"/>
                </a:endParaRPr>
              </a:p>
              <a:p>
                <a:pPr marL="0" marR="5080" indent="0" algn="just">
                  <a:lnSpc>
                    <a:spcPct val="100000"/>
                  </a:lnSpc>
                  <a:buNone/>
                </a:pP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obtain</a:t>
                </a:r>
                <a:r>
                  <a:rPr lang="en-US" spc="20" dirty="0">
                    <a:solidFill>
                      <a:schemeClr val="tx1"/>
                    </a:solidFill>
                    <a:latin typeface="Times New Roman"/>
                    <a:cs typeface="Times New Roman"/>
                  </a:rPr>
                  <a:t> </a:t>
                </a:r>
                <a:r>
                  <a:rPr lang="en-US" i="1" spc="-50" dirty="0">
                    <a:solidFill>
                      <a:schemeClr val="tx1"/>
                    </a:solidFill>
                    <a:latin typeface="Times New Roman"/>
                    <a:cs typeface="Times New Roman"/>
                  </a:rPr>
                  <a:t>T</a:t>
                </a:r>
                <a:r>
                  <a:rPr lang="en-US" spc="67" baseline="-11111" dirty="0">
                    <a:solidFill>
                      <a:schemeClr val="tx1"/>
                    </a:solidFill>
                    <a:latin typeface="Times New Roman"/>
                    <a:cs typeface="Times New Roman"/>
                  </a:rPr>
                  <a:t>4</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 </a:t>
                </a:r>
                <a:r>
                  <a:rPr lang="en-US" spc="-10" dirty="0">
                    <a:solidFill>
                      <a:schemeClr val="tx1"/>
                    </a:solidFill>
                    <a:latin typeface="Times New Roman"/>
                    <a:cs typeface="Times New Roman"/>
                  </a:rPr>
                  <a:t>addin</a:t>
                </a:r>
                <a:r>
                  <a:rPr lang="en-US" spc="-5" dirty="0">
                    <a:solidFill>
                      <a:schemeClr val="tx1"/>
                    </a:solidFill>
                    <a:latin typeface="Times New Roman"/>
                    <a:cs typeface="Times New Roman"/>
                  </a:rPr>
                  <a:t>g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t</a:t>
                </a:r>
                <a:r>
                  <a:rPr lang="en-US" spc="-10" dirty="0">
                    <a:solidFill>
                      <a:schemeClr val="tx1"/>
                    </a:solidFill>
                    <a:latin typeface="Times New Roman"/>
                    <a:cs typeface="Times New Roman"/>
                  </a:rPr>
                  <a:t>erm</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degre</a:t>
                </a:r>
                <a:r>
                  <a:rPr lang="en-US" spc="-5" dirty="0">
                    <a:solidFill>
                      <a:schemeClr val="tx1"/>
                    </a:solidFill>
                    <a:latin typeface="Times New Roman"/>
                    <a:cs typeface="Times New Roman"/>
                  </a:rPr>
                  <a:t>e 4 to</a:t>
                </a:r>
                <a:r>
                  <a:rPr lang="en-US" spc="20" dirty="0">
                    <a:solidFill>
                      <a:schemeClr val="tx1"/>
                    </a:solidFill>
                    <a:latin typeface="Times New Roman"/>
                    <a:cs typeface="Times New Roman"/>
                  </a:rPr>
                  <a:t> </a:t>
                </a:r>
                <a:r>
                  <a:rPr lang="en-US" i="1" spc="-50" dirty="0">
                    <a:solidFill>
                      <a:schemeClr val="tx1"/>
                    </a:solidFill>
                    <a:latin typeface="Times New Roman"/>
                    <a:cs typeface="Times New Roman"/>
                  </a:rPr>
                  <a:t>T</a:t>
                </a:r>
                <a:r>
                  <a:rPr lang="en-US" spc="67" baseline="-11111" dirty="0">
                    <a:solidFill>
                      <a:schemeClr val="tx1"/>
                    </a:solidFill>
                    <a:latin typeface="Times New Roman"/>
                    <a:cs typeface="Times New Roman"/>
                  </a:rPr>
                  <a:t>3</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4</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3</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4</m:t>
                                  </m:r>
                                </m:e>
                              </m:d>
                            </m:sup>
                          </m:sSup>
                          <m:r>
                            <a:rPr lang="en-US" b="0" i="1" smtClean="0">
                              <a:solidFill>
                                <a:schemeClr val="tx1"/>
                              </a:solidFill>
                              <a:latin typeface="Cambria Math" panose="02040503050406030204" pitchFamily="18" charset="0"/>
                            </a:rPr>
                            <m:t>(0)</m:t>
                          </m:r>
                        </m:num>
                        <m:den>
                          <m:r>
                            <a:rPr lang="en-US" b="0" i="1" smtClean="0">
                              <a:solidFill>
                                <a:schemeClr val="tx1"/>
                              </a:solidFill>
                              <a:latin typeface="Cambria Math" panose="02040503050406030204" pitchFamily="18" charset="0"/>
                            </a:rPr>
                            <m:t>4!</m:t>
                          </m:r>
                        </m:den>
                      </m:f>
                      <m:r>
                        <a:rPr lang="en-US" b="0" i="1" smtClean="0">
                          <a:solidFill>
                            <a:schemeClr val="tx1"/>
                          </a:solidFill>
                          <a:latin typeface="Cambria Math" panose="02040503050406030204" pitchFamily="18" charset="0"/>
                        </a:rPr>
                        <m:t>=</m:t>
                      </m:r>
                      <m:r>
                        <m:rPr>
                          <m:nor/>
                        </m:rPr>
                        <a:rPr lang="en-US" spc="-5" dirty="0">
                          <a:solidFill>
                            <a:schemeClr val="tx1"/>
                          </a:solidFill>
                          <a:latin typeface="Times New Roman"/>
                          <a:cs typeface="Times New Roman"/>
                        </a:rPr>
                        <m:t>1</m:t>
                      </m:r>
                      <m:r>
                        <m:rPr>
                          <m:nor/>
                        </m:rPr>
                        <a:rPr lang="en-US" spc="-30"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70" dirty="0">
                          <a:solidFill>
                            <a:schemeClr val="tx1"/>
                          </a:solidFill>
                          <a:latin typeface="Lucida Sans Unicode"/>
                          <a:cs typeface="Lucida Sans Unicode"/>
                        </a:rPr>
                        <m:t> </m:t>
                      </m:r>
                      <m:r>
                        <m:rPr>
                          <m:nor/>
                        </m:rPr>
                        <a:rPr lang="en-US" i="1" spc="-5" dirty="0">
                          <a:solidFill>
                            <a:schemeClr val="tx1"/>
                          </a:solidFill>
                          <a:latin typeface="Times New Roman"/>
                          <a:cs typeface="Times New Roman"/>
                        </a:rPr>
                        <m:t>x</m:t>
                      </m:r>
                      <m:r>
                        <m:rPr>
                          <m:nor/>
                        </m:rPr>
                        <a:rPr lang="en-US" i="1" spc="60"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20" dirty="0">
                          <a:solidFill>
                            <a:schemeClr val="tx1"/>
                          </a:solidFill>
                          <a:latin typeface="Lucida Sans Unicode"/>
                          <a:cs typeface="Lucida Sans Unicode"/>
                        </a:rPr>
                        <m:t> </m:t>
                      </m:r>
                      <m:f>
                        <m:fPr>
                          <m:ctrlPr>
                            <a:rPr lang="en-US" i="1" spc="20">
                              <a:solidFill>
                                <a:schemeClr val="tx1"/>
                              </a:solidFill>
                              <a:latin typeface="Cambria Math" panose="02040503050406030204" pitchFamily="18" charset="0"/>
                              <a:cs typeface="Lucida Sans Unicode"/>
                            </a:rPr>
                          </m:ctrlPr>
                        </m:fPr>
                        <m:num>
                          <m:r>
                            <a:rPr lang="en-US" i="1" spc="20">
                              <a:solidFill>
                                <a:schemeClr val="tx1"/>
                              </a:solidFill>
                              <a:latin typeface="Cambria Math" panose="02040503050406030204" pitchFamily="18" charset="0"/>
                              <a:cs typeface="Lucida Sans Unicode"/>
                            </a:rPr>
                            <m:t>1</m:t>
                          </m:r>
                        </m:num>
                        <m:den>
                          <m:r>
                            <a:rPr lang="en-US" i="1" spc="20">
                              <a:solidFill>
                                <a:schemeClr val="tx1"/>
                              </a:solidFill>
                              <a:latin typeface="Cambria Math" panose="02040503050406030204" pitchFamily="18" charset="0"/>
                              <a:cs typeface="Lucida Sans Unicode"/>
                            </a:rPr>
                            <m:t>2</m:t>
                          </m:r>
                        </m:den>
                      </m:f>
                      <m:r>
                        <m:rPr>
                          <m:nor/>
                        </m:rPr>
                        <a:rPr lang="en-US" spc="-157" baseline="-38888" dirty="0">
                          <a:solidFill>
                            <a:schemeClr val="tx1"/>
                          </a:solidFill>
                          <a:latin typeface="Times New Roman"/>
                          <a:cs typeface="Times New Roman"/>
                        </a:rPr>
                        <m:t> </m:t>
                      </m:r>
                      <m:r>
                        <m:rPr>
                          <m:nor/>
                        </m:rPr>
                        <a:rPr lang="en-US" i="1" spc="-5" dirty="0">
                          <a:solidFill>
                            <a:schemeClr val="tx1"/>
                          </a:solidFill>
                          <a:latin typeface="Times New Roman"/>
                          <a:cs typeface="Times New Roman"/>
                        </a:rPr>
                        <m:t>x</m:t>
                      </m:r>
                      <m:r>
                        <m:rPr>
                          <m:nor/>
                        </m:rPr>
                        <a:rPr lang="en-US" spc="-5" baseline="30000" dirty="0">
                          <a:solidFill>
                            <a:schemeClr val="tx1"/>
                          </a:solidFill>
                          <a:latin typeface="Times New Roman"/>
                          <a:cs typeface="Times New Roman"/>
                        </a:rPr>
                        <m:t>2</m:t>
                      </m:r>
                      <m:r>
                        <m:rPr>
                          <m:nor/>
                        </m:rPr>
                        <a:rPr lang="en-US" i="1" spc="-5"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20" dirty="0">
                          <a:solidFill>
                            <a:schemeClr val="tx1"/>
                          </a:solidFill>
                          <a:latin typeface="Lucida Sans Unicode"/>
                          <a:cs typeface="Lucida Sans Unicode"/>
                        </a:rPr>
                        <m:t> </m:t>
                      </m:r>
                      <m:f>
                        <m:fPr>
                          <m:ctrlPr>
                            <a:rPr lang="en-US" i="1" spc="20">
                              <a:solidFill>
                                <a:schemeClr val="tx1"/>
                              </a:solidFill>
                              <a:latin typeface="Cambria Math" panose="02040503050406030204" pitchFamily="18" charset="0"/>
                              <a:cs typeface="Lucida Sans Unicode"/>
                            </a:rPr>
                          </m:ctrlPr>
                        </m:fPr>
                        <m:num>
                          <m:r>
                            <a:rPr lang="en-US" i="1" spc="20">
                              <a:solidFill>
                                <a:schemeClr val="tx1"/>
                              </a:solidFill>
                              <a:latin typeface="Cambria Math" panose="02040503050406030204" pitchFamily="18" charset="0"/>
                              <a:cs typeface="Lucida Sans Unicode"/>
                            </a:rPr>
                            <m:t>1</m:t>
                          </m:r>
                        </m:num>
                        <m:den>
                          <m:r>
                            <a:rPr lang="en-US" i="1" spc="20">
                              <a:solidFill>
                                <a:schemeClr val="tx1"/>
                              </a:solidFill>
                              <a:latin typeface="Cambria Math" panose="02040503050406030204" pitchFamily="18" charset="0"/>
                              <a:cs typeface="Lucida Sans Unicode"/>
                            </a:rPr>
                            <m:t>6</m:t>
                          </m:r>
                        </m:den>
                      </m:f>
                      <m:r>
                        <m:rPr>
                          <m:nor/>
                        </m:rPr>
                        <a:rPr lang="en-US" spc="-157" baseline="-38888" dirty="0">
                          <a:solidFill>
                            <a:schemeClr val="tx1"/>
                          </a:solidFill>
                          <a:latin typeface="Times New Roman"/>
                          <a:cs typeface="Times New Roman"/>
                        </a:rPr>
                        <m:t> </m:t>
                      </m:r>
                      <m:r>
                        <m:rPr>
                          <m:nor/>
                        </m:rPr>
                        <a:rPr lang="en-US" i="1" spc="-5" dirty="0">
                          <a:solidFill>
                            <a:schemeClr val="tx1"/>
                          </a:solidFill>
                          <a:latin typeface="Times New Roman"/>
                          <a:cs typeface="Times New Roman"/>
                        </a:rPr>
                        <m:t>x</m:t>
                      </m:r>
                      <m:r>
                        <m:rPr>
                          <m:nor/>
                        </m:rPr>
                        <a:rPr lang="en-US" spc="-5" baseline="30000" dirty="0">
                          <a:solidFill>
                            <a:schemeClr val="tx1"/>
                          </a:solidFill>
                          <a:latin typeface="Times New Roman"/>
                          <a:cs typeface="Times New Roman"/>
                        </a:rPr>
                        <m:t>3</m:t>
                      </m:r>
                      <m:r>
                        <m:rPr>
                          <m:nor/>
                        </m:rPr>
                        <a:rPr lang="en-US" b="0" i="0" spc="-5" baseline="30000" dirty="0" smtClean="0">
                          <a:solidFill>
                            <a:schemeClr val="tx1"/>
                          </a:solidFill>
                          <a:latin typeface="Times New Roman"/>
                          <a:cs typeface="Times New Roman"/>
                        </a:rPr>
                        <m:t> </m:t>
                      </m:r>
                      <m:r>
                        <m:rPr>
                          <m:nor/>
                        </m:rPr>
                        <a:rPr lang="en-US" b="0" i="0" spc="-5" dirty="0" smtClean="0">
                          <a:solidFill>
                            <a:schemeClr val="tx1"/>
                          </a:solidFill>
                          <a:latin typeface="Times New Roman"/>
                          <a:cs typeface="Times New Roman"/>
                        </a:rPr>
                        <m:t>+ </m:t>
                      </m:r>
                      <m:f>
                        <m:fPr>
                          <m:ctrlPr>
                            <a:rPr lang="en-US" b="0" i="1" spc="-5" dirty="0" smtClean="0">
                              <a:solidFill>
                                <a:schemeClr val="tx1"/>
                              </a:solidFill>
                              <a:latin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cs typeface="Times New Roman"/>
                            </a:rPr>
                            <m:t>1</m:t>
                          </m:r>
                        </m:num>
                        <m:den>
                          <m:r>
                            <a:rPr lang="en-US" b="0" i="1" spc="-5" dirty="0" smtClean="0">
                              <a:solidFill>
                                <a:schemeClr val="tx1"/>
                              </a:solidFill>
                              <a:latin typeface="Cambria Math" panose="02040503050406030204" pitchFamily="18" charset="0"/>
                              <a:cs typeface="Times New Roman"/>
                            </a:rPr>
                            <m:t>24</m:t>
                          </m:r>
                        </m:den>
                      </m:f>
                      <m:sSup>
                        <m:sSupPr>
                          <m:ctrlPr>
                            <a:rPr lang="en-US" b="0" i="1" spc="-5" dirty="0" smtClean="0">
                              <a:solidFill>
                                <a:schemeClr val="tx1"/>
                              </a:solidFill>
                              <a:latin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cs typeface="Times New Roman"/>
                            </a:rPr>
                            <m:t>𝑥</m:t>
                          </m:r>
                        </m:e>
                        <m:sup>
                          <m:r>
                            <a:rPr lang="en-US" b="0" i="1" spc="-5" dirty="0" smtClean="0">
                              <a:solidFill>
                                <a:schemeClr val="tx1"/>
                              </a:solidFill>
                              <a:latin typeface="Cambria Math" panose="02040503050406030204" pitchFamily="18" charset="0"/>
                              <a:cs typeface="Times New Roman"/>
                            </a:rPr>
                            <m:t>4</m:t>
                          </m:r>
                        </m:sup>
                      </m:sSup>
                    </m:oMath>
                  </m:oMathPara>
                </a14:m>
                <a:endParaRPr lang="en-US" dirty="0">
                  <a:solidFill>
                    <a:schemeClr val="tx1"/>
                  </a:solidFill>
                </a:endParaRPr>
              </a:p>
              <a:p>
                <a:pPr marL="0" marR="5080" indent="0">
                  <a:lnSpc>
                    <a:spcPct val="100000"/>
                  </a:lnSpc>
                  <a:buNone/>
                </a:pP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3</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how</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r>
                  <a:rPr lang="en-US" i="1" spc="-50" dirty="0">
                    <a:solidFill>
                      <a:schemeClr val="tx1"/>
                    </a:solidFill>
                    <a:latin typeface="Times New Roman"/>
                    <a:cs typeface="Times New Roman"/>
                  </a:rPr>
                  <a:t>T</a:t>
                </a:r>
                <a:r>
                  <a:rPr lang="en-US" baseline="-25000" dirty="0">
                    <a:solidFill>
                      <a:schemeClr val="tx1"/>
                    </a:solidFill>
                    <a:latin typeface="Times New Roman"/>
                    <a:cs typeface="Times New Roman"/>
                  </a:rPr>
                  <a:t>3</a:t>
                </a:r>
                <a:r>
                  <a:rPr lang="en-US" baseline="-11111"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a:t>
                </a:r>
                <a:r>
                  <a:rPr lang="en-US" i="1" spc="-50" dirty="0">
                    <a:solidFill>
                      <a:schemeClr val="tx1"/>
                    </a:solidFill>
                    <a:latin typeface="Times New Roman"/>
                    <a:cs typeface="Times New Roman"/>
                  </a:rPr>
                  <a:t>T</a:t>
                </a:r>
                <a:r>
                  <a:rPr lang="en-US" baseline="-25000" dirty="0">
                    <a:solidFill>
                      <a:schemeClr val="tx1"/>
                    </a:solidFill>
                    <a:latin typeface="Times New Roman"/>
                    <a:cs typeface="Times New Roman"/>
                  </a:rPr>
                  <a:t>4</a:t>
                </a:r>
                <a:r>
                  <a:rPr lang="en-US" baseline="-11111" dirty="0">
                    <a:solidFill>
                      <a:schemeClr val="tx1"/>
                    </a:solidFill>
                    <a:latin typeface="Times New Roman"/>
                    <a:cs typeface="Times New Roman"/>
                  </a:rPr>
                  <a:t> </a:t>
                </a:r>
                <a:r>
                  <a:rPr lang="en-US" spc="-5" dirty="0">
                    <a:solidFill>
                      <a:schemeClr val="tx1"/>
                    </a:solidFill>
                    <a:latin typeface="Times New Roman"/>
                    <a:cs typeface="Times New Roman"/>
                  </a:rPr>
                  <a:t>approximate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30" dirty="0">
                    <a:solidFill>
                      <a:schemeClr val="tx1"/>
                    </a:solidFill>
                    <a:latin typeface="Times New Roman"/>
                    <a:cs typeface="Times New Roman"/>
                  </a:rPr>
                  <a:t>e</a:t>
                </a:r>
                <a:r>
                  <a:rPr lang="en-US" i="1" baseline="25925" dirty="0">
                    <a:solidFill>
                      <a:schemeClr val="tx1"/>
                    </a:solidFill>
                    <a:latin typeface="Times New Roman"/>
                    <a:cs typeface="Times New Roman"/>
                  </a:rPr>
                  <a:t>x </a:t>
                </a:r>
                <a:r>
                  <a:rPr lang="en-US" spc="-15" dirty="0">
                    <a:solidFill>
                      <a:schemeClr val="tx1"/>
                    </a:solidFill>
                    <a:latin typeface="Times New Roman"/>
                    <a:cs typeface="Times New Roman"/>
                  </a:rPr>
                  <a:t>muc</a:t>
                </a:r>
                <a:r>
                  <a:rPr lang="en-US" spc="-5" dirty="0">
                    <a:solidFill>
                      <a:schemeClr val="tx1"/>
                    </a:solidFill>
                    <a:latin typeface="Times New Roman"/>
                    <a:cs typeface="Times New Roman"/>
                  </a:rPr>
                  <a:t>h</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mor</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closel</a:t>
                </a:r>
                <a:r>
                  <a:rPr lang="en-US" spc="-5" dirty="0">
                    <a:solidFill>
                      <a:schemeClr val="tx1"/>
                    </a:solidFill>
                    <a:latin typeface="Times New Roman"/>
                    <a:cs typeface="Times New Roman"/>
                  </a:rPr>
                  <a:t>y</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linear approximatio</a:t>
                </a:r>
                <a:r>
                  <a:rPr lang="en-US" spc="-5" dirty="0">
                    <a:solidFill>
                      <a:schemeClr val="tx1"/>
                    </a:solidFill>
                    <a:latin typeface="Times New Roman"/>
                    <a:cs typeface="Times New Roman"/>
                  </a:rPr>
                  <a:t>n </a:t>
                </a:r>
                <a:r>
                  <a:rPr lang="en-US" i="1" spc="-50" dirty="0">
                    <a:solidFill>
                      <a:schemeClr val="tx1"/>
                    </a:solidFill>
                    <a:latin typeface="Times New Roman"/>
                    <a:cs typeface="Times New Roman"/>
                  </a:rPr>
                  <a:t>T</a:t>
                </a:r>
                <a:r>
                  <a:rPr lang="en-US" baseline="-25000" dirty="0">
                    <a:solidFill>
                      <a:schemeClr val="tx1"/>
                    </a:solidFill>
                    <a:latin typeface="Times New Roman"/>
                    <a:cs typeface="Times New Roman"/>
                  </a:rPr>
                  <a:t>1</a:t>
                </a:r>
                <a:r>
                  <a:rPr lang="en-US" baseline="-11111"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interva</a:t>
                </a:r>
                <a:r>
                  <a:rPr lang="en-US" spc="-5" dirty="0">
                    <a:solidFill>
                      <a:schemeClr val="tx1"/>
                    </a:solidFill>
                    <a:latin typeface="Times New Roman"/>
                    <a:cs typeface="Times New Roman"/>
                  </a:rPr>
                  <a:t>l</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aroun</a:t>
                </a:r>
                <a:r>
                  <a:rPr lang="en-US" spc="-5" dirty="0">
                    <a:solidFill>
                      <a:schemeClr val="tx1"/>
                    </a:solidFill>
                    <a:latin typeface="Times New Roman"/>
                    <a:cs typeface="Times New Roman"/>
                  </a:rPr>
                  <a:t>d</a:t>
                </a:r>
                <a:r>
                  <a:rPr lang="en-US" spc="12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120" dirty="0">
                    <a:solidFill>
                      <a:schemeClr val="tx1"/>
                    </a:solidFill>
                    <a:latin typeface="Times New Roman"/>
                    <a:cs typeface="Times New Roman"/>
                  </a:rPr>
                  <a:t> </a:t>
                </a:r>
                <a:endParaRPr lang="en-US" dirty="0">
                  <a:solidFill>
                    <a:schemeClr val="tx1"/>
                  </a:solidFill>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1395"/>
                </a:stretch>
              </a:blipFill>
            </p:spPr>
            <p:txBody>
              <a:bodyPr/>
              <a:lstStyle/>
              <a:p>
                <a:r>
                  <a:rPr lang="en-US">
                    <a:noFill/>
                  </a:rPr>
                  <a:t> </a:t>
                </a:r>
              </a:p>
            </p:txBody>
          </p:sp>
        </mc:Fallback>
      </mc:AlternateContent>
      <p:pic>
        <p:nvPicPr>
          <p:cNvPr id="5" name="Picture 2" descr="A graph shows the curve of f of x equals e to the x power and three more curves. The x axis has points negative 1 and 1 labeled. The y axis has the point 5 labeled. Four curves share some common points along their paths. In quadrant 2, the curve of y equals e to the x power and the curve of y equals capital t subscript 4 of x are concave up with positive slope, and cross the y axis into quadrant 1. The slope of the curve of y equals capital T subscript 4 of x is less steep then the curve of y equals e to the x power. The next curve, y equals capital T subscript 3 of x, begins in quadrant 3, is concave up with a positive slope that is less steep than the previous curves. The line y equals capital T subscript 1 of x begins in quadrant 3, has a positive constant slope, crosses the x axis at x equals negative 1, and ends in quadrant 1. From the least points in common with the curve of y equals e to the x power to the most points in common with the curve of y equals e to the x power on either side of the y axis between the interval of x equals negative 1 to 1 are the curves of y equals capital T subscript 1 of x, y equals capital T subscript 3 of x, and y equals capital T subscript 4 of x."/>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48360" y="1858618"/>
            <a:ext cx="3387719" cy="27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7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12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solidFill>
                      <a:schemeClr val="tx1"/>
                    </a:solidFill>
                  </a:rPr>
                  <a:t>We</a:t>
                </a:r>
                <a:r>
                  <a:rPr lang="en-US" spc="120" dirty="0">
                    <a:solidFill>
                      <a:schemeClr val="tx1"/>
                    </a:solidFill>
                  </a:rPr>
                  <a:t> </a:t>
                </a:r>
                <a:r>
                  <a:rPr lang="en-US" spc="-5" dirty="0">
                    <a:solidFill>
                      <a:schemeClr val="tx1"/>
                    </a:solidFill>
                  </a:rPr>
                  <a:t>will</a:t>
                </a:r>
                <a:r>
                  <a:rPr lang="en-US" spc="120" dirty="0">
                    <a:solidFill>
                      <a:schemeClr val="tx1"/>
                    </a:solidFill>
                  </a:rPr>
                  <a:t> </a:t>
                </a:r>
                <a:r>
                  <a:rPr lang="en-US" spc="-5" dirty="0">
                    <a:solidFill>
                      <a:schemeClr val="tx1"/>
                    </a:solidFill>
                  </a:rPr>
                  <a:t>often</a:t>
                </a:r>
                <a:r>
                  <a:rPr lang="en-US" spc="120" dirty="0">
                    <a:solidFill>
                      <a:schemeClr val="tx1"/>
                    </a:solidFill>
                  </a:rPr>
                  <a:t> </a:t>
                </a:r>
                <a:r>
                  <a:rPr lang="en-US" spc="-10" dirty="0">
                    <a:solidFill>
                      <a:schemeClr val="tx1"/>
                    </a:solidFill>
                  </a:rPr>
                  <a:t>u</a:t>
                </a:r>
                <a:r>
                  <a:rPr lang="en-US" spc="-5" dirty="0">
                    <a:solidFill>
                      <a:schemeClr val="tx1"/>
                    </a:solidFill>
                  </a:rPr>
                  <a:t>se</a:t>
                </a:r>
                <a:r>
                  <a:rPr lang="en-US" spc="120" dirty="0">
                    <a:solidFill>
                      <a:schemeClr val="tx1"/>
                    </a:solidFill>
                  </a:rPr>
                  <a:t> </a:t>
                </a:r>
                <a:r>
                  <a:rPr lang="en-US" spc="-5" dirty="0">
                    <a:solidFill>
                      <a:schemeClr val="tx1"/>
                    </a:solidFill>
                  </a:rPr>
                  <a:t>the</a:t>
                </a:r>
                <a:r>
                  <a:rPr lang="en-US" spc="120" dirty="0">
                    <a:solidFill>
                      <a:schemeClr val="tx1"/>
                    </a:solidFill>
                  </a:rPr>
                  <a:t> </a:t>
                </a:r>
                <a:r>
                  <a:rPr lang="en-US" spc="-5" dirty="0">
                    <a:solidFill>
                      <a:schemeClr val="tx1"/>
                    </a:solidFill>
                  </a:rPr>
                  <a:t>fact</a:t>
                </a:r>
                <a:r>
                  <a:rPr lang="en-US" spc="120" dirty="0">
                    <a:solidFill>
                      <a:schemeClr val="tx1"/>
                    </a:solidFill>
                  </a:rPr>
                  <a:t> </a:t>
                </a:r>
                <a:r>
                  <a:rPr lang="en-US" spc="-5" dirty="0">
                    <a:solidFill>
                      <a:schemeClr val="tx1"/>
                    </a:solidFill>
                  </a:rPr>
                  <a:t>that</a:t>
                </a:r>
                <a:r>
                  <a:rPr lang="en-US" spc="120" dirty="0">
                    <a:solidFill>
                      <a:schemeClr val="tx1"/>
                    </a:solidFill>
                  </a:rPr>
                  <a:t> </a:t>
                </a:r>
                <a:r>
                  <a:rPr lang="en-US" spc="-5" dirty="0">
                    <a:solidFill>
                      <a:schemeClr val="tx1"/>
                    </a:solidFill>
                  </a:rPr>
                  <a:t>if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120" dirty="0">
                    <a:solidFill>
                      <a:schemeClr val="tx1"/>
                    </a:solidFill>
                  </a:rPr>
                  <a:t> </a:t>
                </a:r>
                <a:r>
                  <a:rPr lang="en-US" spc="-10" dirty="0">
                    <a:solidFill>
                      <a:schemeClr val="tx1"/>
                    </a:solidFill>
                  </a:rPr>
                  <a:t>approache</a:t>
                </a:r>
                <a:r>
                  <a:rPr lang="en-US" spc="-5" dirty="0">
                    <a:solidFill>
                      <a:schemeClr val="tx1"/>
                    </a:solidFill>
                  </a:rPr>
                  <a:t>s a</a:t>
                </a:r>
                <a:r>
                  <a:rPr lang="en-US" spc="120" dirty="0">
                    <a:solidFill>
                      <a:schemeClr val="tx1"/>
                    </a:solidFill>
                  </a:rPr>
                  <a:t> </a:t>
                </a:r>
                <a:r>
                  <a:rPr lang="en-US" spc="-10" dirty="0">
                    <a:solidFill>
                      <a:schemeClr val="tx1"/>
                    </a:solidFill>
                  </a:rPr>
                  <a:t>limi</a:t>
                </a:r>
                <a:r>
                  <a:rPr lang="en-US" spc="-5" dirty="0">
                    <a:solidFill>
                      <a:schemeClr val="tx1"/>
                    </a:solidFill>
                  </a:rPr>
                  <a:t>t </a:t>
                </a:r>
                <a:r>
                  <a:rPr lang="en-US" i="1" spc="-10" dirty="0">
                    <a:solidFill>
                      <a:schemeClr val="tx1"/>
                    </a:solidFill>
                  </a:rPr>
                  <a:t>L </a:t>
                </a:r>
                <a:r>
                  <a:rPr lang="en-US" spc="-10" dirty="0">
                    <a:solidFill>
                      <a:schemeClr val="tx1"/>
                    </a:solidFill>
                  </a:rPr>
                  <a:t>a</a:t>
                </a:r>
                <a:r>
                  <a:rPr lang="en-US" spc="-5" dirty="0">
                    <a:solidFill>
                      <a:schemeClr val="tx1"/>
                    </a:solidFill>
                  </a:rPr>
                  <a:t>s </a:t>
                </a:r>
                <a:r>
                  <a:rPr lang="en-US" i="1" spc="-5" dirty="0">
                    <a:solidFill>
                      <a:schemeClr val="tx1"/>
                    </a:solidFill>
                  </a:rPr>
                  <a:t>x</a:t>
                </a:r>
                <a:r>
                  <a:rPr lang="en-US" i="1" spc="114" dirty="0">
                    <a:solidFill>
                      <a:schemeClr val="tx1"/>
                    </a:solidFill>
                  </a:rPr>
                  <a:t> </a:t>
                </a:r>
                <a:r>
                  <a:rPr lang="en-US" spc="150" dirty="0">
                    <a:solidFill>
                      <a:schemeClr val="tx1"/>
                    </a:solidFill>
                  </a:rPr>
                  <a:t>→</a:t>
                </a:r>
                <a:r>
                  <a:rPr lang="en-US" spc="-40" dirty="0">
                    <a:solidFill>
                      <a:schemeClr val="tx1"/>
                    </a:solidFill>
                  </a:rPr>
                  <a:t> </a:t>
                </a:r>
                <a:r>
                  <a:rPr lang="en-US" spc="70" dirty="0">
                    <a:solidFill>
                      <a:schemeClr val="tx1"/>
                    </a:solidFill>
                  </a:rPr>
                  <a:t>∞</a:t>
                </a:r>
                <a:r>
                  <a:rPr lang="en-US" spc="-5" dirty="0">
                    <a:solidFill>
                      <a:schemeClr val="tx1"/>
                    </a:solidFill>
                  </a:rPr>
                  <a:t>,</a:t>
                </a:r>
                <a:r>
                  <a:rPr lang="en-US" spc="120"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120" dirty="0">
                    <a:solidFill>
                      <a:schemeClr val="tx1"/>
                    </a:solidFill>
                  </a:rPr>
                  <a:t> </a:t>
                </a:r>
                <a:r>
                  <a:rPr lang="en-US" spc="-10" dirty="0">
                    <a:solidFill>
                      <a:schemeClr val="tx1"/>
                    </a:solidFill>
                  </a:rPr>
                  <a:t>th</a:t>
                </a:r>
                <a:r>
                  <a:rPr lang="en-US" spc="-5" dirty="0">
                    <a:solidFill>
                      <a:schemeClr val="tx1"/>
                    </a:solidFill>
                  </a:rPr>
                  <a:t>e</a:t>
                </a:r>
                <a:r>
                  <a:rPr lang="en-US" spc="120" dirty="0">
                    <a:solidFill>
                      <a:schemeClr val="tx1"/>
                    </a:solidFill>
                  </a:rPr>
                  <a:t> </a:t>
                </a:r>
                <a:r>
                  <a:rPr lang="en-US" spc="-5" dirty="0">
                    <a:solidFill>
                      <a:schemeClr val="tx1"/>
                    </a:solidFill>
                  </a:rPr>
                  <a:t>s</a:t>
                </a:r>
                <a:r>
                  <a:rPr lang="en-US" spc="-10" dirty="0">
                    <a:solidFill>
                      <a:schemeClr val="tx1"/>
                    </a:solidFill>
                  </a:rPr>
                  <a:t>equenc</a:t>
                </a:r>
                <a:r>
                  <a:rPr lang="en-US" spc="-5" dirty="0">
                    <a:solidFill>
                      <a:schemeClr val="tx1"/>
                    </a:solidFill>
                  </a:rPr>
                  <a:t>e</a:t>
                </a:r>
                <a:r>
                  <a:rPr lang="en-US" spc="85" dirty="0">
                    <a:solidFill>
                      <a:schemeClr val="tx1"/>
                    </a:solidFill>
                  </a:rPr>
                  <a:t> </a:t>
                </a:r>
                <a:r>
                  <a:rPr lang="en-US" i="1" spc="-5" dirty="0">
                    <a:solidFill>
                      <a:schemeClr val="tx1"/>
                    </a:solidFill>
                  </a:rPr>
                  <a:t>a</a:t>
                </a:r>
                <a:r>
                  <a:rPr lang="en-US" i="1" spc="-7" baseline="-11111" dirty="0">
                    <a:solidFill>
                      <a:schemeClr val="tx1"/>
                    </a:solidFill>
                  </a:rPr>
                  <a:t>n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30" dirty="0">
                    <a:solidFill>
                      <a:schemeClr val="tx1"/>
                    </a:solidFill>
                  </a:rPr>
                  <a:t>n</a:t>
                </a:r>
                <a:r>
                  <a:rPr lang="en-US" spc="-5" dirty="0">
                    <a:solidFill>
                      <a:schemeClr val="tx1"/>
                    </a:solidFill>
                  </a:rPr>
                  <a:t>)</a:t>
                </a:r>
                <a:r>
                  <a:rPr lang="en-US" spc="85" dirty="0">
                    <a:solidFill>
                      <a:schemeClr val="tx1"/>
                    </a:solidFill>
                  </a:rPr>
                  <a:t> </a:t>
                </a:r>
                <a:r>
                  <a:rPr lang="en-US" spc="-10" dirty="0">
                    <a:solidFill>
                      <a:schemeClr val="tx1"/>
                    </a:solidFill>
                  </a:rPr>
                  <a:t>approache</a:t>
                </a:r>
                <a:r>
                  <a:rPr lang="en-US" spc="-5" dirty="0">
                    <a:solidFill>
                      <a:schemeClr val="tx1"/>
                    </a:solidFill>
                  </a:rPr>
                  <a:t>s</a:t>
                </a:r>
                <a:r>
                  <a:rPr lang="en-US" spc="85" dirty="0">
                    <a:solidFill>
                      <a:schemeClr val="tx1"/>
                    </a:solidFill>
                  </a:rPr>
                  <a:t> </a:t>
                </a:r>
                <a:r>
                  <a:rPr lang="en-US" spc="-10" dirty="0">
                    <a:solidFill>
                      <a:schemeClr val="tx1"/>
                    </a:solidFill>
                  </a:rPr>
                  <a:t>th</a:t>
                </a:r>
                <a:r>
                  <a:rPr lang="en-US" spc="-5" dirty="0">
                    <a:solidFill>
                      <a:schemeClr val="tx1"/>
                    </a:solidFill>
                  </a:rPr>
                  <a:t>e</a:t>
                </a:r>
                <a:r>
                  <a:rPr lang="en-US" spc="85" dirty="0">
                    <a:solidFill>
                      <a:schemeClr val="tx1"/>
                    </a:solidFill>
                  </a:rPr>
                  <a:t> </a:t>
                </a:r>
                <a:r>
                  <a:rPr lang="en-US" spc="-5" dirty="0">
                    <a:solidFill>
                      <a:schemeClr val="tx1"/>
                    </a:solidFill>
                  </a:rPr>
                  <a:t>s</a:t>
                </a:r>
                <a:r>
                  <a:rPr lang="en-US" spc="-15" dirty="0">
                    <a:solidFill>
                      <a:schemeClr val="tx1"/>
                    </a:solidFill>
                  </a:rPr>
                  <a:t>am</a:t>
                </a:r>
                <a:r>
                  <a:rPr lang="en-US" spc="-5" dirty="0">
                    <a:solidFill>
                      <a:schemeClr val="tx1"/>
                    </a:solidFill>
                  </a:rPr>
                  <a:t>e</a:t>
                </a:r>
                <a:r>
                  <a:rPr lang="en-US" spc="85" dirty="0">
                    <a:solidFill>
                      <a:schemeClr val="tx1"/>
                    </a:solidFill>
                  </a:rPr>
                  <a:t> </a:t>
                </a:r>
                <a:r>
                  <a:rPr lang="en-US" spc="-10" dirty="0">
                    <a:solidFill>
                      <a:schemeClr val="tx1"/>
                    </a:solidFill>
                  </a:rPr>
                  <a:t>limi</a:t>
                </a:r>
                <a:r>
                  <a:rPr lang="en-US" spc="-5" dirty="0">
                    <a:solidFill>
                      <a:schemeClr val="tx1"/>
                    </a:solidFill>
                  </a:rPr>
                  <a:t>t </a:t>
                </a:r>
                <a:r>
                  <a:rPr lang="en-US" i="1" spc="-10" dirty="0">
                    <a:solidFill>
                      <a:schemeClr val="tx1"/>
                    </a:solidFill>
                  </a:rPr>
                  <a:t>L </a:t>
                </a:r>
                <a:r>
                  <a:rPr lang="en-US" spc="-5" dirty="0">
                    <a:solidFill>
                      <a:schemeClr val="tx1"/>
                    </a:solidFill>
                  </a:rPr>
                  <a:t>(Figure</a:t>
                </a:r>
                <a:r>
                  <a:rPr lang="en-US" spc="85" dirty="0">
                    <a:solidFill>
                      <a:schemeClr val="tx1"/>
                    </a:solidFill>
                  </a:rPr>
                  <a:t> </a:t>
                </a:r>
                <a:r>
                  <a:rPr lang="en-US" spc="-10" dirty="0">
                    <a:solidFill>
                      <a:schemeClr val="tx1"/>
                    </a:solidFill>
                  </a:rPr>
                  <a:t>6</a:t>
                </a:r>
                <a:r>
                  <a:rPr lang="en-US" spc="-5" dirty="0">
                    <a:solidFill>
                      <a:schemeClr val="tx1"/>
                    </a:solidFill>
                  </a:rPr>
                  <a:t>).</a:t>
                </a:r>
                <a:r>
                  <a:rPr lang="en-US" spc="85" dirty="0">
                    <a:solidFill>
                      <a:schemeClr val="tx1"/>
                    </a:solidFill>
                  </a:rPr>
                  <a:t> </a:t>
                </a:r>
                <a:r>
                  <a:rPr lang="en-US" spc="-5" dirty="0">
                    <a:solidFill>
                      <a:schemeClr val="tx1"/>
                    </a:solidFill>
                  </a:rPr>
                  <a:t>Indeed,</a:t>
                </a:r>
                <a:r>
                  <a:rPr lang="en-US" spc="85" dirty="0">
                    <a:solidFill>
                      <a:schemeClr val="tx1"/>
                    </a:solidFill>
                  </a:rPr>
                  <a:t> </a:t>
                </a:r>
                <a:r>
                  <a:rPr lang="en-US" spc="-5" dirty="0">
                    <a:solidFill>
                      <a:schemeClr val="tx1"/>
                    </a:solidFill>
                  </a:rPr>
                  <a:t>if</a:t>
                </a:r>
                <a:r>
                  <a:rPr lang="en-US" spc="85" dirty="0">
                    <a:solidFill>
                      <a:schemeClr val="tx1"/>
                    </a:solidFill>
                  </a:rPr>
                  <a:t> </a:t>
                </a:r>
                <a:r>
                  <a:rPr lang="en-US" spc="-5" dirty="0">
                    <a:solidFill>
                      <a:schemeClr val="tx1"/>
                    </a:solidFill>
                  </a:rPr>
                  <a:t>for</a:t>
                </a:r>
                <a:r>
                  <a:rPr lang="en-US" spc="85" dirty="0">
                    <a:solidFill>
                      <a:schemeClr val="tx1"/>
                    </a:solidFill>
                  </a:rPr>
                  <a:t> </a:t>
                </a:r>
                <a:r>
                  <a:rPr lang="en-US" spc="-10" dirty="0">
                    <a:solidFill>
                      <a:schemeClr val="tx1"/>
                    </a:solidFill>
                  </a:rPr>
                  <a:t>a</a:t>
                </a:r>
                <a:r>
                  <a:rPr lang="en-US" spc="-5" dirty="0">
                    <a:solidFill>
                      <a:schemeClr val="tx1"/>
                    </a:solidFill>
                  </a:rPr>
                  <a:t>ll</a:t>
                </a:r>
                <a:r>
                  <a:rPr lang="en-US" spc="80" dirty="0">
                    <a:solidFill>
                      <a:schemeClr val="tx1"/>
                    </a:solidFill>
                  </a:rPr>
                  <a:t> </a:t>
                </a:r>
                <a:r>
                  <a:rPr lang="en-US" i="1" spc="20" dirty="0">
                    <a:solidFill>
                      <a:schemeClr val="tx1"/>
                    </a:solidFill>
                  </a:rPr>
                  <a:t>E</a:t>
                </a:r>
                <a:r>
                  <a:rPr lang="en-US" i="1" dirty="0">
                    <a:solidFill>
                      <a:schemeClr val="tx1"/>
                    </a:solidFill>
                  </a:rPr>
                  <a:t> </a:t>
                </a:r>
                <a:r>
                  <a:rPr lang="en-US" i="1" spc="-25" dirty="0">
                    <a:solidFill>
                      <a:schemeClr val="tx1"/>
                    </a:solidFill>
                  </a:rPr>
                  <a:t>&gt;</a:t>
                </a:r>
                <a:r>
                  <a:rPr lang="en-US" i="1" spc="-5" dirty="0">
                    <a:solidFill>
                      <a:schemeClr val="tx1"/>
                    </a:solidFill>
                  </a:rPr>
                  <a:t> </a:t>
                </a:r>
                <a:r>
                  <a:rPr lang="en-US" spc="-5" dirty="0">
                    <a:solidFill>
                      <a:schemeClr val="tx1"/>
                    </a:solidFill>
                  </a:rPr>
                  <a:t>0</a:t>
                </a:r>
                <a:r>
                  <a:rPr lang="en-US" spc="85" dirty="0">
                    <a:solidFill>
                      <a:schemeClr val="tx1"/>
                    </a:solidFill>
                  </a:rPr>
                  <a:t> </a:t>
                </a:r>
                <a:r>
                  <a:rPr lang="en-US" spc="-15" dirty="0">
                    <a:solidFill>
                      <a:schemeClr val="tx1"/>
                    </a:solidFill>
                  </a:rPr>
                  <a:t>we</a:t>
                </a:r>
                <a:r>
                  <a:rPr lang="en-US" spc="-10" dirty="0">
                    <a:solidFill>
                      <a:schemeClr val="tx1"/>
                    </a:solidFill>
                  </a:rPr>
                  <a:t> ca</a:t>
                </a:r>
                <a:r>
                  <a:rPr lang="en-US" spc="-5" dirty="0">
                    <a:solidFill>
                      <a:schemeClr val="tx1"/>
                    </a:solidFill>
                  </a:rPr>
                  <a:t>n</a:t>
                </a:r>
                <a:r>
                  <a:rPr lang="en-US" spc="15" dirty="0">
                    <a:solidFill>
                      <a:schemeClr val="tx1"/>
                    </a:solidFill>
                  </a:rPr>
                  <a:t> </a:t>
                </a:r>
                <a:r>
                  <a:rPr lang="en-US" spc="-10" dirty="0">
                    <a:solidFill>
                      <a:schemeClr val="tx1"/>
                    </a:solidFill>
                  </a:rPr>
                  <a:t>fin</a:t>
                </a:r>
                <a:r>
                  <a:rPr lang="en-US" spc="-5" dirty="0">
                    <a:solidFill>
                      <a:schemeClr val="tx1"/>
                    </a:solidFill>
                  </a:rPr>
                  <a:t>d</a:t>
                </a:r>
                <a:r>
                  <a:rPr lang="en-US" spc="15" dirty="0">
                    <a:solidFill>
                      <a:schemeClr val="tx1"/>
                    </a:solidFill>
                  </a:rPr>
                  <a:t> </a:t>
                </a:r>
                <a:r>
                  <a:rPr lang="en-US" spc="-5" dirty="0">
                    <a:solidFill>
                      <a:schemeClr val="tx1"/>
                    </a:solidFill>
                  </a:rPr>
                  <a:t>a</a:t>
                </a:r>
                <a:r>
                  <a:rPr lang="en-US" spc="15" dirty="0">
                    <a:solidFill>
                      <a:schemeClr val="tx1"/>
                    </a:solidFill>
                  </a:rPr>
                  <a:t> </a:t>
                </a:r>
                <a:r>
                  <a:rPr lang="en-US" spc="-10" dirty="0">
                    <a:solidFill>
                      <a:schemeClr val="tx1"/>
                    </a:solidFill>
                  </a:rPr>
                  <a:t>positiv</a:t>
                </a:r>
                <a:r>
                  <a:rPr lang="en-US" spc="-5" dirty="0">
                    <a:solidFill>
                      <a:schemeClr val="tx1"/>
                    </a:solidFill>
                  </a:rPr>
                  <a:t>e</a:t>
                </a:r>
                <a:r>
                  <a:rPr lang="en-US" spc="15" dirty="0">
                    <a:solidFill>
                      <a:schemeClr val="tx1"/>
                    </a:solidFill>
                  </a:rPr>
                  <a:t> </a:t>
                </a:r>
                <a:r>
                  <a:rPr lang="en-US" spc="-5" dirty="0">
                    <a:solidFill>
                      <a:schemeClr val="tx1"/>
                    </a:solidFill>
                  </a:rPr>
                  <a:t>r</a:t>
                </a:r>
                <a:r>
                  <a:rPr lang="en-US" spc="-10" dirty="0">
                    <a:solidFill>
                      <a:schemeClr val="tx1"/>
                    </a:solidFill>
                  </a:rPr>
                  <a:t>ea</a:t>
                </a:r>
                <a:r>
                  <a:rPr lang="en-US" spc="-5" dirty="0">
                    <a:solidFill>
                      <a:schemeClr val="tx1"/>
                    </a:solidFill>
                  </a:rPr>
                  <a:t>l</a:t>
                </a:r>
                <a:r>
                  <a:rPr lang="en-US" spc="15" dirty="0">
                    <a:solidFill>
                      <a:schemeClr val="tx1"/>
                    </a:solidFill>
                  </a:rPr>
                  <a:t> </a:t>
                </a:r>
                <a:r>
                  <a:rPr lang="en-US" spc="-15" dirty="0">
                    <a:solidFill>
                      <a:schemeClr val="tx1"/>
                    </a:solidFill>
                  </a:rPr>
                  <a:t>numbe</a:t>
                </a:r>
                <a:r>
                  <a:rPr lang="en-US" spc="-5" dirty="0">
                    <a:solidFill>
                      <a:schemeClr val="tx1"/>
                    </a:solidFill>
                  </a:rPr>
                  <a:t>r</a:t>
                </a:r>
                <a:r>
                  <a:rPr lang="en-US" spc="85" dirty="0">
                    <a:solidFill>
                      <a:schemeClr val="tx1"/>
                    </a:solidFill>
                  </a:rPr>
                  <a:t> </a:t>
                </a:r>
                <a:r>
                  <a:rPr lang="en-US" i="1" spc="-10" dirty="0">
                    <a:solidFill>
                      <a:schemeClr val="tx1"/>
                    </a:solidFill>
                  </a:rPr>
                  <a:t>M</a:t>
                </a:r>
                <a:r>
                  <a:rPr lang="en-US" i="1" spc="100" dirty="0">
                    <a:solidFill>
                      <a:schemeClr val="tx1"/>
                    </a:solidFill>
                  </a:rPr>
                  <a:t> </a:t>
                </a:r>
                <a:r>
                  <a:rPr lang="en-US" spc="-5" dirty="0">
                    <a:solidFill>
                      <a:schemeClr val="tx1"/>
                    </a:solidFill>
                  </a:rPr>
                  <a:t>so</a:t>
                </a:r>
                <a:r>
                  <a:rPr lang="en-US" spc="15" dirty="0">
                    <a:solidFill>
                      <a:schemeClr val="tx1"/>
                    </a:solidFill>
                  </a:rPr>
                  <a:t> </a:t>
                </a:r>
                <a:r>
                  <a:rPr lang="en-US" spc="-5" dirty="0">
                    <a:solidFill>
                      <a:schemeClr val="tx1"/>
                    </a:solidFill>
                  </a:rPr>
                  <a:t>that</a:t>
                </a:r>
                <a:r>
                  <a:rPr lang="en-US" spc="15" dirty="0">
                    <a:solidFill>
                      <a:schemeClr val="tx1"/>
                    </a:solidFill>
                  </a:rPr>
                  <a:t> </a:t>
                </a:r>
                <a:r>
                  <a:rPr lang="en-US" spc="-90" dirty="0">
                    <a:solidFill>
                      <a:schemeClr val="tx1"/>
                    </a:solidFill>
                  </a:rPr>
                  <a:t>|</a:t>
                </a:r>
                <a:r>
                  <a:rPr lang="en-US" spc="-10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30" dirty="0">
                    <a:solidFill>
                      <a:schemeClr val="tx1"/>
                    </a:solidFill>
                  </a:rPr>
                  <a:t> </a:t>
                </a:r>
                <a:r>
                  <a:rPr lang="en-US" spc="-185" dirty="0">
                    <a:solidFill>
                      <a:schemeClr val="tx1"/>
                    </a:solidFill>
                  </a:rPr>
                  <a:t>−</a:t>
                </a:r>
                <a:r>
                  <a:rPr lang="en-US" spc="-40" dirty="0">
                    <a:solidFill>
                      <a:schemeClr val="tx1"/>
                    </a:solidFill>
                  </a:rPr>
                  <a:t> </a:t>
                </a:r>
                <a:r>
                  <a:rPr lang="en-US" i="1" spc="65" dirty="0">
                    <a:solidFill>
                      <a:schemeClr val="tx1"/>
                    </a:solidFill>
                  </a:rPr>
                  <a:t>L</a:t>
                </a:r>
                <a:r>
                  <a:rPr lang="en-US" spc="-90" dirty="0">
                    <a:solidFill>
                      <a:schemeClr val="tx1"/>
                    </a:solidFill>
                  </a:rPr>
                  <a:t>|</a:t>
                </a:r>
                <a:r>
                  <a:rPr lang="en-US" spc="-40" dirty="0">
                    <a:solidFill>
                      <a:schemeClr val="tx1"/>
                    </a:solidFill>
                  </a:rPr>
                  <a:t> </a:t>
                </a:r>
                <a:r>
                  <a:rPr lang="en-US" i="1" spc="250" dirty="0">
                    <a:solidFill>
                      <a:schemeClr val="tx1"/>
                    </a:solidFill>
                  </a:rPr>
                  <a:t>&lt;</a:t>
                </a:r>
                <a:r>
                  <a:rPr lang="en-US" i="1" spc="-30" dirty="0">
                    <a:solidFill>
                      <a:schemeClr val="tx1"/>
                    </a:solidFill>
                  </a:rPr>
                  <a:t>E </a:t>
                </a:r>
                <a:r>
                  <a:rPr lang="en-US" spc="-5" dirty="0">
                    <a:solidFill>
                      <a:schemeClr val="tx1"/>
                    </a:solidFill>
                  </a:rPr>
                  <a:t>for</a:t>
                </a:r>
                <a:r>
                  <a:rPr lang="en-US" spc="15" dirty="0">
                    <a:solidFill>
                      <a:schemeClr val="tx1"/>
                    </a:solidFill>
                  </a:rPr>
                  <a:t> </a:t>
                </a:r>
                <a:r>
                  <a:rPr lang="en-US" spc="-10" dirty="0">
                    <a:solidFill>
                      <a:schemeClr val="tx1"/>
                    </a:solidFill>
                  </a:rPr>
                  <a:t>a</a:t>
                </a:r>
                <a:r>
                  <a:rPr lang="en-US" spc="-5" dirty="0">
                    <a:solidFill>
                      <a:schemeClr val="tx1"/>
                    </a:solidFill>
                  </a:rPr>
                  <a:t>ll</a:t>
                </a:r>
                <a:r>
                  <a:rPr lang="en-US" spc="45" dirty="0">
                    <a:solidFill>
                      <a:schemeClr val="tx1"/>
                    </a:solidFill>
                  </a:rPr>
                  <a:t> </a:t>
                </a:r>
                <a:r>
                  <a:rPr lang="en-US" i="1" spc="-5" dirty="0">
                    <a:solidFill>
                      <a:schemeClr val="tx1"/>
                    </a:solidFill>
                  </a:rPr>
                  <a:t>x</a:t>
                </a:r>
                <a:r>
                  <a:rPr lang="en-US" i="1" spc="114" dirty="0">
                    <a:solidFill>
                      <a:schemeClr val="tx1"/>
                    </a:solidFill>
                  </a:rPr>
                  <a:t> </a:t>
                </a:r>
                <a:r>
                  <a:rPr lang="en-US" i="1" spc="190" dirty="0">
                    <a:solidFill>
                      <a:schemeClr val="tx1"/>
                    </a:solidFill>
                  </a:rPr>
                  <a:t>&gt;</a:t>
                </a:r>
                <a:r>
                  <a:rPr lang="en-US" i="1" spc="60" dirty="0">
                    <a:solidFill>
                      <a:schemeClr val="tx1"/>
                    </a:solidFill>
                  </a:rPr>
                  <a:t> </a:t>
                </a:r>
                <a:r>
                  <a:rPr lang="en-US" i="1" spc="75" dirty="0">
                    <a:solidFill>
                      <a:schemeClr val="tx1"/>
                    </a:solidFill>
                  </a:rPr>
                  <a:t>M</a:t>
                </a:r>
                <a:r>
                  <a:rPr lang="en-US" spc="-5" dirty="0">
                    <a:solidFill>
                      <a:schemeClr val="tx1"/>
                    </a:solidFill>
                  </a:rPr>
                  <a:t>,</a:t>
                </a:r>
                <a:r>
                  <a:rPr lang="en-US" spc="15" dirty="0">
                    <a:solidFill>
                      <a:schemeClr val="tx1"/>
                    </a:solidFill>
                  </a:rPr>
                  <a:t> </a:t>
                </a:r>
                <a:r>
                  <a:rPr lang="en-US" spc="-5" dirty="0">
                    <a:solidFill>
                      <a:schemeClr val="tx1"/>
                    </a:solidFill>
                  </a:rPr>
                  <a:t>then</a:t>
                </a:r>
                <a:r>
                  <a:rPr lang="en-US" spc="15" dirty="0">
                    <a:solidFill>
                      <a:schemeClr val="tx1"/>
                    </a:solidFill>
                  </a:rPr>
                  <a:t> </a:t>
                </a:r>
                <a:r>
                  <a:rPr lang="en-US" spc="-5" dirty="0">
                    <a:solidFill>
                      <a:schemeClr val="tx1"/>
                    </a:solidFill>
                  </a:rPr>
                  <a:t>it</a:t>
                </a:r>
                <a:r>
                  <a:rPr lang="en-US" spc="15" dirty="0">
                    <a:solidFill>
                      <a:schemeClr val="tx1"/>
                    </a:solidFill>
                  </a:rPr>
                  <a:t> </a:t>
                </a:r>
                <a:r>
                  <a:rPr lang="en-US" spc="-5" dirty="0">
                    <a:solidFill>
                      <a:schemeClr val="tx1"/>
                    </a:solidFill>
                  </a:rPr>
                  <a:t>follows automatically that </a:t>
                </a:r>
                <a:r>
                  <a:rPr lang="en-US" spc="-90" dirty="0">
                    <a:solidFill>
                      <a:schemeClr val="tx1"/>
                    </a:solidFill>
                  </a:rPr>
                  <a:t>|</a:t>
                </a:r>
                <a:r>
                  <a:rPr lang="en-US" spc="-100"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30" dirty="0">
                    <a:solidFill>
                      <a:schemeClr val="tx1"/>
                    </a:solidFill>
                  </a:rPr>
                  <a:t>n</a:t>
                </a:r>
                <a:r>
                  <a:rPr lang="en-US" spc="-5" dirty="0">
                    <a:solidFill>
                      <a:schemeClr val="tx1"/>
                    </a:solidFill>
                  </a:rPr>
                  <a:t>)</a:t>
                </a:r>
                <a:r>
                  <a:rPr lang="en-US" spc="-30" dirty="0">
                    <a:solidFill>
                      <a:schemeClr val="tx1"/>
                    </a:solidFill>
                  </a:rPr>
                  <a:t> </a:t>
                </a:r>
                <a:r>
                  <a:rPr lang="en-US" spc="-185" dirty="0">
                    <a:solidFill>
                      <a:schemeClr val="tx1"/>
                    </a:solidFill>
                  </a:rPr>
                  <a:t>−</a:t>
                </a:r>
                <a:r>
                  <a:rPr lang="en-US" spc="-40" dirty="0">
                    <a:solidFill>
                      <a:schemeClr val="tx1"/>
                    </a:solidFill>
                  </a:rPr>
                  <a:t> </a:t>
                </a:r>
                <a:r>
                  <a:rPr lang="en-US" i="1" spc="65" dirty="0">
                    <a:solidFill>
                      <a:schemeClr val="tx1"/>
                    </a:solidFill>
                  </a:rPr>
                  <a:t>L</a:t>
                </a:r>
                <a:r>
                  <a:rPr lang="en-US" spc="-90" dirty="0">
                    <a:solidFill>
                      <a:schemeClr val="tx1"/>
                    </a:solidFill>
                  </a:rPr>
                  <a:t>|</a:t>
                </a:r>
                <a:r>
                  <a:rPr lang="en-US" spc="-40" dirty="0">
                    <a:solidFill>
                      <a:schemeClr val="tx1"/>
                    </a:solidFill>
                  </a:rPr>
                  <a:t> </a:t>
                </a:r>
                <a:r>
                  <a:rPr lang="en-US" i="1" spc="250" dirty="0">
                    <a:solidFill>
                      <a:schemeClr val="tx1"/>
                    </a:solidFill>
                  </a:rPr>
                  <a:t>&lt;</a:t>
                </a:r>
                <a:r>
                  <a:rPr lang="en-US" i="1" spc="-30" dirty="0">
                    <a:solidFill>
                      <a:schemeClr val="tx1"/>
                    </a:solidFill>
                  </a:rPr>
                  <a:t>E </a:t>
                </a:r>
                <a:r>
                  <a:rPr lang="en-US" spc="-5" dirty="0">
                    <a:solidFill>
                      <a:schemeClr val="tx1"/>
                    </a:solidFill>
                  </a:rPr>
                  <a:t>for </a:t>
                </a:r>
                <a:r>
                  <a:rPr lang="en-US" spc="-10" dirty="0">
                    <a:solidFill>
                      <a:schemeClr val="tx1"/>
                    </a:solidFill>
                  </a:rPr>
                  <a:t>a</a:t>
                </a:r>
                <a:r>
                  <a:rPr lang="en-US" spc="-5" dirty="0">
                    <a:solidFill>
                      <a:schemeClr val="tx1"/>
                    </a:solidFill>
                  </a:rPr>
                  <a:t>ll integers </a:t>
                </a:r>
                <a:r>
                  <a:rPr lang="en-US" i="1" spc="-5" dirty="0">
                    <a:solidFill>
                      <a:schemeClr val="tx1"/>
                    </a:solidFill>
                  </a:rPr>
                  <a:t>n</a:t>
                </a:r>
                <a:r>
                  <a:rPr lang="en-US" i="1" spc="70" dirty="0">
                    <a:solidFill>
                      <a:schemeClr val="tx1"/>
                    </a:solidFill>
                  </a:rPr>
                  <a:t> </a:t>
                </a:r>
                <a:r>
                  <a:rPr lang="en-US" i="1" spc="190" dirty="0">
                    <a:solidFill>
                      <a:schemeClr val="tx1"/>
                    </a:solidFill>
                  </a:rPr>
                  <a:t>&gt;</a:t>
                </a:r>
                <a:r>
                  <a:rPr lang="en-US" i="1" spc="60" dirty="0">
                    <a:solidFill>
                      <a:schemeClr val="tx1"/>
                    </a:solidFill>
                  </a:rPr>
                  <a:t> </a:t>
                </a:r>
                <a:r>
                  <a:rPr lang="en-US" i="1" spc="75" dirty="0">
                    <a:solidFill>
                      <a:schemeClr val="tx1"/>
                    </a:solidFill>
                  </a:rPr>
                  <a:t>M</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a:p>
                <a:pPr marL="0" marR="5080" indent="0">
                  <a:lnSpc>
                    <a:spcPct val="100000"/>
                  </a:lnSpc>
                  <a:buNone/>
                </a:pPr>
                <a:r>
                  <a:rPr lang="en-US" b="1" u="sng" spc="-105" dirty="0">
                    <a:solidFill>
                      <a:schemeClr val="tx1"/>
                    </a:solidFill>
                  </a:rPr>
                  <a:t>THEORE</a:t>
                </a:r>
                <a:r>
                  <a:rPr lang="en-US" b="1" u="sng" spc="-175" dirty="0">
                    <a:solidFill>
                      <a:schemeClr val="tx1"/>
                    </a:solidFill>
                  </a:rPr>
                  <a:t>M</a:t>
                </a:r>
                <a:r>
                  <a:rPr lang="en-US" b="1" spc="-175" dirty="0">
                    <a:solidFill>
                      <a:schemeClr val="tx1"/>
                    </a:solidFill>
                  </a:rPr>
                  <a:t>:</a:t>
                </a:r>
                <a:r>
                  <a:rPr lang="en-US" b="1" spc="-90" dirty="0">
                    <a:solidFill>
                      <a:schemeClr val="tx1"/>
                    </a:solidFill>
                  </a:rPr>
                  <a:t> </a:t>
                </a:r>
                <a:r>
                  <a:rPr lang="en-US" b="1" spc="-95" dirty="0">
                    <a:solidFill>
                      <a:schemeClr val="tx1"/>
                    </a:solidFill>
                  </a:rPr>
                  <a:t>Sequenc</a:t>
                </a:r>
                <a:r>
                  <a:rPr lang="en-US" b="1" spc="-85" dirty="0">
                    <a:solidFill>
                      <a:schemeClr val="tx1"/>
                    </a:solidFill>
                  </a:rPr>
                  <a:t>e </a:t>
                </a:r>
                <a:r>
                  <a:rPr lang="en-US" b="1" spc="-95" dirty="0">
                    <a:solidFill>
                      <a:schemeClr val="tx1"/>
                    </a:solidFill>
                  </a:rPr>
                  <a:t>Define</a:t>
                </a:r>
                <a:r>
                  <a:rPr lang="en-US" b="1" spc="-105" dirty="0">
                    <a:solidFill>
                      <a:schemeClr val="tx1"/>
                    </a:solidFill>
                  </a:rPr>
                  <a:t>d </a:t>
                </a:r>
                <a:r>
                  <a:rPr lang="en-US" b="1" spc="-130" dirty="0">
                    <a:solidFill>
                      <a:schemeClr val="tx1"/>
                    </a:solidFill>
                  </a:rPr>
                  <a:t>b</a:t>
                </a:r>
                <a:r>
                  <a:rPr lang="en-US" b="1" spc="-114" dirty="0">
                    <a:solidFill>
                      <a:schemeClr val="tx1"/>
                    </a:solidFill>
                  </a:rPr>
                  <a:t>y </a:t>
                </a:r>
                <a:r>
                  <a:rPr lang="en-US" b="1" spc="-65" dirty="0">
                    <a:solidFill>
                      <a:schemeClr val="tx1"/>
                    </a:solidFill>
                  </a:rPr>
                  <a:t>a </a:t>
                </a:r>
                <a:r>
                  <a:rPr lang="en-US" b="1" spc="-100" dirty="0">
                    <a:solidFill>
                      <a:schemeClr val="tx1"/>
                    </a:solidFill>
                  </a:rPr>
                  <a:t>Functio</a:t>
                </a:r>
                <a:r>
                  <a:rPr lang="en-US" b="1" spc="-110" dirty="0">
                    <a:solidFill>
                      <a:schemeClr val="tx1"/>
                    </a:solidFill>
                  </a:rPr>
                  <a:t>n  </a:t>
                </a:r>
              </a:p>
              <a:p>
                <a:pPr marL="0" marR="5080" indent="0">
                  <a:lnSpc>
                    <a:spcPct val="100000"/>
                  </a:lnSpc>
                  <a:buNone/>
                </a:pPr>
                <a:r>
                  <a:rPr lang="en-US" spc="-5" dirty="0">
                    <a:solidFill>
                      <a:schemeClr val="tx1"/>
                    </a:solidFill>
                  </a:rPr>
                  <a:t>If </a:t>
                </a:r>
                <a14:m>
                  <m:oMath xmlns:m="http://schemas.openxmlformats.org/officeDocument/2006/math">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𝑥</m:t>
                            </m:r>
                            <m:r>
                              <a:rPr lang="en-US" i="1">
                                <a:latin typeface="Cambria Math" panose="02040503050406030204" pitchFamily="18" charset="0"/>
                                <a:ea typeface="Cambria Math" panose="02040503050406030204" pitchFamily="18" charset="0"/>
                                <a:cs typeface="Times New Roman"/>
                              </a:rPr>
                              <m:t>→∞</m:t>
                            </m:r>
                          </m:lim>
                        </m:limLow>
                      </m:fName>
                      <m:e>
                        <m:r>
                          <a:rPr lang="en-US" i="1">
                            <a:latin typeface="Cambria Math" panose="02040503050406030204" pitchFamily="18" charset="0"/>
                            <a:cs typeface="Times New Roman"/>
                          </a:rPr>
                          <m:t>𝑓</m:t>
                        </m:r>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𝑥</m:t>
                            </m:r>
                          </m:e>
                        </m:d>
                      </m:e>
                    </m:func>
                  </m:oMath>
                </a14:m>
                <a:r>
                  <a:rPr lang="en-US" spc="-5" dirty="0">
                    <a:solidFill>
                      <a:schemeClr val="tx1"/>
                    </a:solidFill>
                  </a:rPr>
                  <a:t> exists, then the se</a:t>
                </a:r>
                <a:r>
                  <a:rPr lang="en-US" spc="-10" dirty="0">
                    <a:solidFill>
                      <a:schemeClr val="tx1"/>
                    </a:solidFill>
                  </a:rPr>
                  <a:t>quenc</a:t>
                </a:r>
                <a:r>
                  <a:rPr lang="en-US" spc="-5" dirty="0">
                    <a:solidFill>
                      <a:schemeClr val="tx1"/>
                    </a:solidFill>
                  </a:rPr>
                  <a:t>e </a:t>
                </a:r>
                <a:r>
                  <a:rPr lang="en-US" i="1" spc="-5" dirty="0">
                    <a:solidFill>
                      <a:schemeClr val="tx1"/>
                    </a:solidFill>
                  </a:rPr>
                  <a:t>a</a:t>
                </a:r>
                <a:r>
                  <a:rPr lang="en-US" i="1" spc="-7" baseline="-11111" dirty="0">
                    <a:solidFill>
                      <a:schemeClr val="tx1"/>
                    </a:solidFill>
                  </a:rPr>
                  <a:t>n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30" dirty="0">
                    <a:solidFill>
                      <a:schemeClr val="tx1"/>
                    </a:solidFill>
                  </a:rPr>
                  <a:t>n</a:t>
                </a:r>
                <a:r>
                  <a:rPr lang="en-US" spc="-5" dirty="0">
                    <a:solidFill>
                      <a:schemeClr val="tx1"/>
                    </a:solidFill>
                  </a:rPr>
                  <a:t>) </a:t>
                </a:r>
              </a:p>
              <a:p>
                <a:pPr marL="0" marR="5080" indent="0">
                  <a:lnSpc>
                    <a:spcPct val="100000"/>
                  </a:lnSpc>
                  <a:buNone/>
                </a:pPr>
                <a:r>
                  <a:rPr lang="en-US" spc="-5" dirty="0">
                    <a:solidFill>
                      <a:schemeClr val="tx1"/>
                    </a:solidFill>
                  </a:rPr>
                  <a:t>converges to the same limit:</a:t>
                </a:r>
                <a:endParaRPr lang="en-US" dirty="0">
                  <a:solidFill>
                    <a:schemeClr val="tx1"/>
                  </a:solidFill>
                </a:endParaRPr>
              </a:p>
              <a:p>
                <a:pPr marL="0" marR="5080" indent="0">
                  <a:lnSpc>
                    <a:spcPct val="100000"/>
                  </a:lnSpc>
                  <a:buNone/>
                </a:pPr>
                <a:endParaRPr lang="en-US" i="1" dirty="0">
                  <a:solidFill>
                    <a:schemeClr val="tx1"/>
                  </a:solidFill>
                  <a:latin typeface="Cambria Math" panose="02040503050406030204" pitchFamily="18" charset="0"/>
                  <a:cs typeface="Times New Roman"/>
                </a:endParaRPr>
              </a:p>
              <a:p>
                <a:pPr marL="0" marR="5080" indent="0">
                  <a:lnSpc>
                    <a:spcPct val="100000"/>
                  </a:lnSpc>
                  <a:buNone/>
                </a:pPr>
                <a14:m>
                  <m:oMathPara xmlns:m="http://schemas.openxmlformats.org/officeDocument/2006/math">
                    <m:oMathParaPr>
                      <m:jc m:val="left"/>
                    </m:oMathParaPr>
                    <m:oMath xmlns:m="http://schemas.openxmlformats.org/officeDocument/2006/math">
                      <m:r>
                        <a:rPr lang="en-US" b="0" i="1" smtClean="0">
                          <a:solidFill>
                            <a:schemeClr val="tx1"/>
                          </a:solidFill>
                          <a:latin typeface="Cambria Math" panose="02040503050406030204" pitchFamily="18" charset="0"/>
                          <a:cs typeface="Times New Roman"/>
                        </a:rPr>
                        <m:t>              </m:t>
                      </m:r>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𝑛</m:t>
                              </m:r>
                            </m:sub>
                          </m:sSub>
                        </m:e>
                      </m:func>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limLow>
                            <m:limLowPr>
                              <m:ctrlPr>
                                <a:rPr lang="en-US" b="0" i="1" smtClean="0">
                                  <a:solidFill>
                                    <a:schemeClr val="tx1"/>
                                  </a:solidFill>
                                  <a:latin typeface="Cambria Math" panose="02040503050406030204" pitchFamily="18" charset="0"/>
                                  <a:cs typeface="Times New Roman"/>
                                </a:rPr>
                              </m:ctrlPr>
                            </m:limLowPr>
                            <m:e>
                              <m:r>
                                <m:rPr>
                                  <m:sty m:val="p"/>
                                </m:rPr>
                                <a:rPr lang="en-US" b="0"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e>
                      </m:func>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338" b="-8508"/>
                </a:stretch>
              </a:blipFill>
            </p:spPr>
            <p:txBody>
              <a:bodyPr/>
              <a:lstStyle/>
              <a:p>
                <a:r>
                  <a:rPr lang="en-US">
                    <a:noFill/>
                  </a:rPr>
                  <a:t> </a:t>
                </a:r>
              </a:p>
            </p:txBody>
          </p:sp>
        </mc:Fallback>
      </mc:AlternateContent>
      <p:pic>
        <p:nvPicPr>
          <p:cNvPr id="5" name="Picture 2" descr="A graph shows a function f of x and the sequence a subscript n equals f of n converging to the same limit. The x axis ranges from 0 to 10 in increments of 1, with points 1,2, 3, 4, 5, 6, 7, 8, 9, and 10 labeled. The y axis has point capital L labeled. In quadrant 1, a horizontal line begins on the y axis at y equals capital L. The curve of y equals f of x begins at a maximum on the y axis, has a negative slope as it crosses the horizontal line y equals capital L to a minimum, then increases, crossing y equals capital L to a maximum less than the first maximum, then decreases and crosses y equals capital L to a minimum less than the first minimum.  For every x value on the x axis, the point on the curve is marked. The point on the curve at x equals 1 is labeled a subscript 1 equals f of 1, at x equals 2, the point is labeled a subscript 2 equals f of 2, and at x equals 3, the point is labeled a subscript 3 equals f of 3. The remainder of the points on the curve are not label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56783" y="2650466"/>
            <a:ext cx="4925920" cy="402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3007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799" y="748749"/>
            <a:ext cx="10131425" cy="622851"/>
          </a:xfrm>
        </p:spPr>
        <p:txBody>
          <a:bodyPr anchor="t">
            <a:normAutofit fontScale="90000"/>
          </a:bodyPr>
          <a:lstStyle/>
          <a:p>
            <a:r>
              <a:rPr lang="en-US" sz="3100" dirty="0"/>
              <a:t>10.7 Taylor </a:t>
            </a:r>
            <a:r>
              <a:rPr lang="en-US" sz="3100" dirty="0"/>
              <a:t>Polynomials </a:t>
            </a:r>
            <a:r>
              <a:rPr lang="en-US" sz="3100" dirty="0" smtClean="0"/>
              <a:t>(9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b="1" spc="-120" dirty="0">
                    <a:solidFill>
                      <a:schemeClr val="tx1"/>
                    </a:solidFill>
                  </a:rPr>
                  <a:t>: </a:t>
                </a:r>
                <a:r>
                  <a:rPr lang="en-US" b="1" spc="-40" dirty="0">
                    <a:solidFill>
                      <a:schemeClr val="tx1"/>
                    </a:solidFill>
                  </a:rPr>
                  <a:t> </a:t>
                </a:r>
                <a:r>
                  <a:rPr lang="en-US" spc="-15" dirty="0">
                    <a:solidFill>
                      <a:schemeClr val="tx1"/>
                    </a:solidFill>
                  </a:rPr>
                  <a:t>Fo</a:t>
                </a:r>
                <a:r>
                  <a:rPr lang="en-US" spc="-5" dirty="0">
                    <a:solidFill>
                      <a:schemeClr val="tx1"/>
                    </a:solidFill>
                  </a:rPr>
                  <a:t>r</a:t>
                </a:r>
                <a:r>
                  <a:rPr lang="en-US" spc="10" dirty="0">
                    <a:solidFill>
                      <a:schemeClr val="tx1"/>
                    </a:solidFill>
                  </a:rPr>
                  <a:t> </a:t>
                </a:r>
                <a:r>
                  <a:rPr lang="en-US" spc="-10" dirty="0">
                    <a:solidFill>
                      <a:schemeClr val="tx1"/>
                    </a:solidFill>
                  </a:rPr>
                  <a:t>object</a:t>
                </a:r>
                <a:r>
                  <a:rPr lang="en-US" spc="-5" dirty="0">
                    <a:solidFill>
                      <a:schemeClr val="tx1"/>
                    </a:solidFill>
                  </a:rPr>
                  <a:t>s</a:t>
                </a:r>
                <a:r>
                  <a:rPr lang="en-US" spc="15" dirty="0">
                    <a:solidFill>
                      <a:schemeClr val="tx1"/>
                    </a:solidFill>
                  </a:rPr>
                  <a:t> </a:t>
                </a:r>
                <a:r>
                  <a:rPr lang="en-US" spc="-10" dirty="0">
                    <a:solidFill>
                      <a:schemeClr val="tx1"/>
                    </a:solidFill>
                  </a:rPr>
                  <a:t>nea</a:t>
                </a:r>
                <a:r>
                  <a:rPr lang="en-US" spc="-5" dirty="0">
                    <a:solidFill>
                      <a:schemeClr val="tx1"/>
                    </a:solidFill>
                  </a:rPr>
                  <a:t>r</a:t>
                </a:r>
                <a:r>
                  <a:rPr lang="en-US" spc="15" dirty="0">
                    <a:solidFill>
                      <a:schemeClr val="tx1"/>
                    </a:solidFill>
                  </a:rPr>
                  <a:t> </a:t>
                </a:r>
                <a:r>
                  <a:rPr lang="en-US" spc="-10" dirty="0">
                    <a:solidFill>
                      <a:schemeClr val="tx1"/>
                    </a:solidFill>
                  </a:rPr>
                  <a:t>th</a:t>
                </a:r>
                <a:r>
                  <a:rPr lang="en-US" spc="-5" dirty="0">
                    <a:solidFill>
                      <a:schemeClr val="tx1"/>
                    </a:solidFill>
                  </a:rPr>
                  <a:t>e</a:t>
                </a:r>
                <a:r>
                  <a:rPr lang="en-US" spc="10" dirty="0">
                    <a:solidFill>
                      <a:schemeClr val="tx1"/>
                    </a:solidFill>
                  </a:rPr>
                  <a:t> </a:t>
                </a:r>
                <a:r>
                  <a:rPr lang="en-US" spc="-5" dirty="0">
                    <a:solidFill>
                      <a:schemeClr val="tx1"/>
                    </a:solidFill>
                  </a:rPr>
                  <a:t>s</a:t>
                </a:r>
                <a:r>
                  <a:rPr lang="en-US" spc="-10" dirty="0">
                    <a:solidFill>
                      <a:schemeClr val="tx1"/>
                    </a:solidFill>
                  </a:rPr>
                  <a:t>urfac</a:t>
                </a:r>
                <a:r>
                  <a:rPr lang="en-US" spc="-5" dirty="0">
                    <a:solidFill>
                      <a:schemeClr val="tx1"/>
                    </a:solidFill>
                  </a:rPr>
                  <a:t>e</a:t>
                </a:r>
                <a:r>
                  <a:rPr lang="en-US" spc="10" dirty="0">
                    <a:solidFill>
                      <a:schemeClr val="tx1"/>
                    </a:solidFill>
                  </a:rPr>
                  <a:t> </a:t>
                </a:r>
                <a:r>
                  <a:rPr lang="en-US" spc="-10" dirty="0">
                    <a:solidFill>
                      <a:schemeClr val="tx1"/>
                    </a:solidFill>
                  </a:rPr>
                  <a:t>o</a:t>
                </a:r>
                <a:r>
                  <a:rPr lang="en-US" spc="-5" dirty="0">
                    <a:solidFill>
                      <a:schemeClr val="tx1"/>
                    </a:solidFill>
                  </a:rPr>
                  <a:t>f</a:t>
                </a:r>
                <a:r>
                  <a:rPr lang="en-US" spc="10" dirty="0">
                    <a:solidFill>
                      <a:schemeClr val="tx1"/>
                    </a:solidFill>
                  </a:rPr>
                  <a:t> </a:t>
                </a:r>
                <a:r>
                  <a:rPr lang="en-US" spc="-10" dirty="0">
                    <a:solidFill>
                      <a:schemeClr val="tx1"/>
                    </a:solidFill>
                  </a:rPr>
                  <a:t>th</a:t>
                </a:r>
                <a:r>
                  <a:rPr lang="en-US" spc="-5" dirty="0">
                    <a:solidFill>
                      <a:schemeClr val="tx1"/>
                    </a:solidFill>
                  </a:rPr>
                  <a:t>e</a:t>
                </a:r>
                <a:r>
                  <a:rPr lang="en-US" spc="10" dirty="0">
                    <a:solidFill>
                      <a:schemeClr val="tx1"/>
                    </a:solidFill>
                  </a:rPr>
                  <a:t> </a:t>
                </a:r>
                <a:r>
                  <a:rPr lang="en-US" spc="-10" dirty="0">
                    <a:solidFill>
                      <a:schemeClr val="tx1"/>
                    </a:solidFill>
                  </a:rPr>
                  <a:t>earth</a:t>
                </a:r>
                <a:r>
                  <a:rPr lang="en-US" spc="-5" dirty="0">
                    <a:solidFill>
                      <a:schemeClr val="tx1"/>
                    </a:solidFill>
                  </a:rPr>
                  <a:t>,</a:t>
                </a:r>
                <a:r>
                  <a:rPr lang="en-US" spc="10" dirty="0">
                    <a:solidFill>
                      <a:schemeClr val="tx1"/>
                    </a:solidFill>
                  </a:rPr>
                  <a:t> </a:t>
                </a:r>
                <a:r>
                  <a:rPr lang="en-US" spc="-5" dirty="0">
                    <a:solidFill>
                      <a:schemeClr val="tx1"/>
                    </a:solidFill>
                  </a:rPr>
                  <a:t>to</a:t>
                </a:r>
                <a:r>
                  <a:rPr lang="en-US" spc="10" dirty="0">
                    <a:solidFill>
                      <a:schemeClr val="tx1"/>
                    </a:solidFill>
                  </a:rPr>
                  <a:t> </a:t>
                </a:r>
                <a:r>
                  <a:rPr lang="en-US" spc="-5" dirty="0">
                    <a:solidFill>
                      <a:schemeClr val="tx1"/>
                    </a:solidFill>
                  </a:rPr>
                  <a:t>t</a:t>
                </a:r>
                <a:r>
                  <a:rPr lang="en-US" spc="-15" dirty="0">
                    <a:solidFill>
                      <a:schemeClr val="tx1"/>
                    </a:solidFill>
                  </a:rPr>
                  <a:t>w</a:t>
                </a:r>
                <a:r>
                  <a:rPr lang="en-US" spc="-5" dirty="0">
                    <a:solidFill>
                      <a:schemeClr val="tx1"/>
                    </a:solidFill>
                  </a:rPr>
                  <a:t>o</a:t>
                </a:r>
                <a:r>
                  <a:rPr lang="en-US" spc="10" dirty="0">
                    <a:solidFill>
                      <a:schemeClr val="tx1"/>
                    </a:solidFill>
                  </a:rPr>
                  <a:t> </a:t>
                </a:r>
                <a:r>
                  <a:rPr lang="en-US" spc="-10" dirty="0">
                    <a:solidFill>
                      <a:schemeClr val="tx1"/>
                    </a:solidFill>
                  </a:rPr>
                  <a:t>decima</a:t>
                </a:r>
                <a:r>
                  <a:rPr lang="en-US" spc="-5" dirty="0">
                    <a:solidFill>
                      <a:schemeClr val="tx1"/>
                    </a:solidFill>
                  </a:rPr>
                  <a:t>l</a:t>
                </a:r>
                <a:r>
                  <a:rPr lang="en-US" spc="10" dirty="0">
                    <a:solidFill>
                      <a:schemeClr val="tx1"/>
                    </a:solidFill>
                  </a:rPr>
                  <a:t> </a:t>
                </a:r>
                <a:r>
                  <a:rPr lang="en-US" spc="-10" dirty="0">
                    <a:solidFill>
                      <a:schemeClr val="tx1"/>
                    </a:solidFill>
                  </a:rPr>
                  <a:t>place</a:t>
                </a:r>
                <a:r>
                  <a:rPr lang="en-US" spc="-5" dirty="0">
                    <a:solidFill>
                      <a:schemeClr val="tx1"/>
                    </a:solidFill>
                  </a:rPr>
                  <a:t>s,</a:t>
                </a:r>
                <a:r>
                  <a:rPr lang="en-US" spc="15" dirty="0">
                    <a:solidFill>
                      <a:schemeClr val="tx1"/>
                    </a:solidFill>
                  </a:rPr>
                  <a:t> </a:t>
                </a:r>
                <a:r>
                  <a:rPr lang="en-US" spc="-10" dirty="0">
                    <a:solidFill>
                      <a:schemeClr val="tx1"/>
                    </a:solidFill>
                  </a:rPr>
                  <a:t>th</a:t>
                </a:r>
                <a:r>
                  <a:rPr lang="en-US" spc="-5" dirty="0">
                    <a:solidFill>
                      <a:schemeClr val="tx1"/>
                    </a:solidFill>
                  </a:rPr>
                  <a:t>e</a:t>
                </a:r>
                <a:r>
                  <a:rPr lang="en-US" spc="10" dirty="0">
                    <a:solidFill>
                      <a:schemeClr val="tx1"/>
                    </a:solidFill>
                  </a:rPr>
                  <a:t> </a:t>
                </a:r>
                <a:r>
                  <a:rPr lang="en-US" spc="-10" dirty="0">
                    <a:solidFill>
                      <a:schemeClr val="tx1"/>
                    </a:solidFill>
                  </a:rPr>
                  <a:t>accel</a:t>
                </a:r>
                <a:r>
                  <a:rPr lang="en-US" spc="-5" dirty="0">
                    <a:solidFill>
                      <a:schemeClr val="tx1"/>
                    </a:solidFill>
                  </a:rPr>
                  <a:t>eration due to gravity is</a:t>
                </a:r>
                <a:r>
                  <a:rPr lang="en-US" spc="15" dirty="0">
                    <a:solidFill>
                      <a:schemeClr val="tx1"/>
                    </a:solidFill>
                  </a:rPr>
                  <a:t> </a:t>
                </a:r>
                <a:r>
                  <a:rPr lang="en-US" i="1" spc="-5" dirty="0">
                    <a:solidFill>
                      <a:schemeClr val="tx1"/>
                    </a:solidFill>
                  </a:rPr>
                  <a:t>g</a:t>
                </a:r>
                <a:r>
                  <a:rPr lang="en-US" i="1" spc="6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9.8</a:t>
                </a:r>
                <a:r>
                  <a:rPr lang="en-US" spc="-5" dirty="0">
                    <a:solidFill>
                      <a:schemeClr val="tx1"/>
                    </a:solidFill>
                  </a:rPr>
                  <a:t>1 m/s</a:t>
                </a:r>
                <a:r>
                  <a:rPr lang="en-US" spc="67" baseline="25925" dirty="0">
                    <a:solidFill>
                      <a:schemeClr val="tx1"/>
                    </a:solidFill>
                  </a:rPr>
                  <a:t>2</a:t>
                </a:r>
                <a:r>
                  <a:rPr lang="en-US" spc="-5" dirty="0">
                    <a:solidFill>
                      <a:schemeClr val="tx1"/>
                    </a:solidFill>
                  </a:rPr>
                  <a:t>. </a:t>
                </a:r>
                <a:r>
                  <a:rPr lang="en-US" spc="-15" dirty="0">
                    <a:solidFill>
                      <a:schemeClr val="tx1"/>
                    </a:solidFill>
                  </a:rPr>
                  <a:t>Fo</a:t>
                </a:r>
                <a:r>
                  <a:rPr lang="en-US" spc="-5" dirty="0">
                    <a:solidFill>
                      <a:schemeClr val="tx1"/>
                    </a:solidFill>
                  </a:rPr>
                  <a:t>r </a:t>
                </a:r>
                <a:r>
                  <a:rPr lang="en-US" spc="-10" dirty="0">
                    <a:solidFill>
                      <a:schemeClr val="tx1"/>
                    </a:solidFill>
                  </a:rPr>
                  <a:t>object</a:t>
                </a:r>
                <a:r>
                  <a:rPr lang="en-US" spc="-5" dirty="0">
                    <a:solidFill>
                      <a:schemeClr val="tx1"/>
                    </a:solidFill>
                  </a:rPr>
                  <a:t>s </a:t>
                </a:r>
                <a:r>
                  <a:rPr lang="en-US" spc="-10" dirty="0">
                    <a:solidFill>
                      <a:schemeClr val="tx1"/>
                    </a:solidFill>
                  </a:rPr>
                  <a:t>a</a:t>
                </a:r>
                <a:r>
                  <a:rPr lang="en-US" spc="-5" dirty="0">
                    <a:solidFill>
                      <a:schemeClr val="tx1"/>
                    </a:solidFill>
                  </a:rPr>
                  <a:t>t </a:t>
                </a:r>
                <a:r>
                  <a:rPr lang="en-US" spc="-10" dirty="0">
                    <a:solidFill>
                      <a:schemeClr val="tx1"/>
                    </a:solidFill>
                  </a:rPr>
                  <a:t>highe</a:t>
                </a:r>
                <a:r>
                  <a:rPr lang="en-US" spc="-5" dirty="0">
                    <a:solidFill>
                      <a:schemeClr val="tx1"/>
                    </a:solidFill>
                  </a:rPr>
                  <a:t>r </a:t>
                </a:r>
                <a:r>
                  <a:rPr lang="en-US" spc="-10" dirty="0">
                    <a:solidFill>
                      <a:schemeClr val="tx1"/>
                    </a:solidFill>
                  </a:rPr>
                  <a:t>altitudes</a:t>
                </a:r>
                <a:r>
                  <a:rPr lang="en-US" spc="-5" dirty="0">
                    <a:solidFill>
                      <a:schemeClr val="tx1"/>
                    </a:solidFill>
                  </a:rPr>
                  <a:t>, </a:t>
                </a:r>
                <a:r>
                  <a:rPr lang="en-US" spc="-10" dirty="0">
                    <a:solidFill>
                      <a:schemeClr val="tx1"/>
                    </a:solidFill>
                  </a:rPr>
                  <a:t>Newton’</a:t>
                </a:r>
                <a:r>
                  <a:rPr lang="en-US" spc="-5" dirty="0">
                    <a:solidFill>
                      <a:schemeClr val="tx1"/>
                    </a:solidFill>
                  </a:rPr>
                  <a:t>s </a:t>
                </a:r>
                <a:r>
                  <a:rPr lang="en-US" spc="-15" dirty="0">
                    <a:solidFill>
                      <a:schemeClr val="tx1"/>
                    </a:solidFill>
                  </a:rPr>
                  <a:t>La</a:t>
                </a:r>
                <a:r>
                  <a:rPr lang="en-US" spc="-10" dirty="0">
                    <a:solidFill>
                      <a:schemeClr val="tx1"/>
                    </a:solidFill>
                  </a:rPr>
                  <a:t>w</a:t>
                </a:r>
                <a:r>
                  <a:rPr lang="en-US" spc="-5" dirty="0">
                    <a:solidFill>
                      <a:schemeClr val="tx1"/>
                    </a:solidFill>
                  </a:rPr>
                  <a:t> </a:t>
                </a:r>
                <a:r>
                  <a:rPr lang="en-US" spc="-10" dirty="0">
                    <a:solidFill>
                      <a:schemeClr val="tx1"/>
                    </a:solidFill>
                  </a:rPr>
                  <a:t>of </a:t>
                </a:r>
                <a:r>
                  <a:rPr lang="en-US" spc="-5" dirty="0">
                    <a:solidFill>
                      <a:schemeClr val="tx1"/>
                    </a:solidFill>
                  </a:rPr>
                  <a:t>Gravitation says that the acceleration due to gravity is</a:t>
                </a:r>
              </a:p>
              <a:p>
                <a:pPr marL="0" marR="127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𝐺</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h</m:t>
                          </m:r>
                        </m:e>
                      </m:d>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𝑔</m:t>
                          </m:r>
                        </m:num>
                        <m:den>
                          <m:sSup>
                            <m:sSupPr>
                              <m:ctrlPr>
                                <a:rPr lang="en-US" b="0" i="1" smtClean="0">
                                  <a:solidFill>
                                    <a:schemeClr val="tx1"/>
                                  </a:solidFill>
                                  <a:latin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1+</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h</m:t>
                                      </m:r>
                                    </m:num>
                                    <m:den>
                                      <m:r>
                                        <a:rPr lang="en-US" b="0" i="1" smtClean="0">
                                          <a:solidFill>
                                            <a:schemeClr val="tx1"/>
                                          </a:solidFill>
                                          <a:latin typeface="Cambria Math" panose="02040503050406030204" pitchFamily="18" charset="0"/>
                                          <a:cs typeface="Times New Roman"/>
                                        </a:rPr>
                                        <m:t>6370</m:t>
                                      </m:r>
                                    </m:den>
                                  </m:f>
                                </m:e>
                              </m:d>
                            </m:e>
                            <m:sup>
                              <m:r>
                                <a:rPr lang="en-US" b="0" i="1" smtClean="0">
                                  <a:solidFill>
                                    <a:schemeClr val="tx1"/>
                                  </a:solidFill>
                                  <a:latin typeface="Cambria Math" panose="02040503050406030204" pitchFamily="18" charset="0"/>
                                  <a:cs typeface="Times New Roman"/>
                                </a:rPr>
                                <m:t>2</m:t>
                              </m:r>
                            </m:sup>
                          </m:sSup>
                        </m:den>
                      </m:f>
                    </m:oMath>
                  </m:oMathPara>
                </a14:m>
                <a:endParaRPr lang="en-US" dirty="0">
                  <a:solidFill>
                    <a:schemeClr val="tx1"/>
                  </a:solidFill>
                </a:endParaRPr>
              </a:p>
              <a:p>
                <a:pPr marL="12700" marR="12700" indent="0">
                  <a:lnSpc>
                    <a:spcPct val="100000"/>
                  </a:lnSpc>
                  <a:buNone/>
                </a:pPr>
                <a:r>
                  <a:rPr lang="en-US" spc="-10" dirty="0">
                    <a:solidFill>
                      <a:schemeClr val="tx1"/>
                    </a:solidFill>
                  </a:rPr>
                  <a:t>wher</a:t>
                </a:r>
                <a:r>
                  <a:rPr lang="en-US" spc="-5" dirty="0">
                    <a:solidFill>
                      <a:schemeClr val="tx1"/>
                    </a:solidFill>
                  </a:rPr>
                  <a:t>e</a:t>
                </a:r>
                <a:r>
                  <a:rPr lang="en-US" spc="25" dirty="0">
                    <a:solidFill>
                      <a:schemeClr val="tx1"/>
                    </a:solidFill>
                  </a:rPr>
                  <a:t> </a:t>
                </a:r>
                <a:r>
                  <a:rPr lang="en-US" i="1" spc="50" dirty="0">
                    <a:solidFill>
                      <a:schemeClr val="tx1"/>
                    </a:solidFill>
                  </a:rPr>
                  <a:t>G</a:t>
                </a:r>
                <a:r>
                  <a:rPr lang="en-US" dirty="0">
                    <a:solidFill>
                      <a:schemeClr val="tx1"/>
                    </a:solidFill>
                  </a:rPr>
                  <a:t>(</a:t>
                </a:r>
                <a:r>
                  <a:rPr lang="en-US" i="1" spc="45" dirty="0">
                    <a:solidFill>
                      <a:schemeClr val="tx1"/>
                    </a:solidFill>
                  </a:rPr>
                  <a:t>h</a:t>
                </a:r>
                <a:r>
                  <a:rPr lang="en-US" spc="-5" dirty="0">
                    <a:solidFill>
                      <a:schemeClr val="tx1"/>
                    </a:solidFill>
                  </a:rPr>
                  <a:t>)</a:t>
                </a:r>
                <a:r>
                  <a:rPr lang="en-US" spc="5" dirty="0">
                    <a:solidFill>
                      <a:schemeClr val="tx1"/>
                    </a:solidFill>
                  </a:rPr>
                  <a:t> </a:t>
                </a:r>
                <a:r>
                  <a:rPr lang="en-US" spc="-5" dirty="0">
                    <a:solidFill>
                      <a:schemeClr val="tx1"/>
                    </a:solidFill>
                  </a:rPr>
                  <a:t>is</a:t>
                </a:r>
                <a:r>
                  <a:rPr lang="en-US" spc="5" dirty="0">
                    <a:solidFill>
                      <a:schemeClr val="tx1"/>
                    </a:solidFill>
                  </a:rPr>
                  <a:t> </a:t>
                </a:r>
                <a:r>
                  <a:rPr lang="en-US" spc="-5" dirty="0">
                    <a:solidFill>
                      <a:schemeClr val="tx1"/>
                    </a:solidFill>
                  </a:rPr>
                  <a:t>in</a:t>
                </a:r>
                <a:r>
                  <a:rPr lang="en-US" spc="5" dirty="0">
                    <a:solidFill>
                      <a:schemeClr val="tx1"/>
                    </a:solidFill>
                  </a:rPr>
                  <a:t> </a:t>
                </a:r>
                <a:r>
                  <a:rPr lang="en-US" spc="-5" dirty="0">
                    <a:solidFill>
                      <a:schemeClr val="tx1"/>
                    </a:solidFill>
                  </a:rPr>
                  <a:t>m/s</a:t>
                </a:r>
                <a:r>
                  <a:rPr lang="en-US" spc="67" baseline="25925" dirty="0">
                    <a:solidFill>
                      <a:schemeClr val="tx1"/>
                    </a:solidFill>
                  </a:rPr>
                  <a:t>2</a:t>
                </a:r>
                <a:r>
                  <a:rPr lang="en-US" spc="-5" dirty="0">
                    <a:solidFill>
                      <a:schemeClr val="tx1"/>
                    </a:solidFill>
                  </a:rPr>
                  <a:t>,</a:t>
                </a:r>
                <a:r>
                  <a:rPr lang="en-US" spc="10" dirty="0">
                    <a:solidFill>
                      <a:schemeClr val="tx1"/>
                    </a:solidFill>
                  </a:rPr>
                  <a:t> </a:t>
                </a:r>
                <a:r>
                  <a:rPr lang="en-US" i="1" spc="-5" dirty="0">
                    <a:solidFill>
                      <a:schemeClr val="tx1"/>
                    </a:solidFill>
                  </a:rPr>
                  <a:t>h</a:t>
                </a:r>
                <a:r>
                  <a:rPr lang="en-US" i="1" spc="60" dirty="0">
                    <a:solidFill>
                      <a:schemeClr val="tx1"/>
                    </a:solidFill>
                  </a:rPr>
                  <a:t> </a:t>
                </a:r>
                <a:r>
                  <a:rPr lang="en-US" spc="-10" dirty="0">
                    <a:solidFill>
                      <a:schemeClr val="tx1"/>
                    </a:solidFill>
                  </a:rPr>
                  <a:t>i</a:t>
                </a:r>
                <a:r>
                  <a:rPr lang="en-US" spc="-5" dirty="0">
                    <a:solidFill>
                      <a:schemeClr val="tx1"/>
                    </a:solidFill>
                  </a:rPr>
                  <a:t>s</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10" dirty="0">
                    <a:solidFill>
                      <a:schemeClr val="tx1"/>
                    </a:solidFill>
                  </a:rPr>
                  <a:t>altitud</a:t>
                </a:r>
                <a:r>
                  <a:rPr lang="en-US" spc="-5" dirty="0">
                    <a:solidFill>
                      <a:schemeClr val="tx1"/>
                    </a:solidFill>
                  </a:rPr>
                  <a:t>e</a:t>
                </a:r>
                <a:r>
                  <a:rPr lang="en-US" spc="5" dirty="0">
                    <a:solidFill>
                      <a:schemeClr val="tx1"/>
                    </a:solidFill>
                  </a:rPr>
                  <a:t> </a:t>
                </a:r>
                <a:r>
                  <a:rPr lang="en-US" spc="-10" dirty="0">
                    <a:solidFill>
                      <a:schemeClr val="tx1"/>
                    </a:solidFill>
                  </a:rPr>
                  <a:t>abov</a:t>
                </a:r>
                <a:r>
                  <a:rPr lang="en-US" spc="-5" dirty="0">
                    <a:solidFill>
                      <a:schemeClr val="tx1"/>
                    </a:solidFill>
                  </a:rPr>
                  <a:t>e</a:t>
                </a:r>
                <a:r>
                  <a:rPr lang="en-US" spc="10"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5" dirty="0">
                    <a:solidFill>
                      <a:schemeClr val="tx1"/>
                    </a:solidFill>
                  </a:rPr>
                  <a:t>s</a:t>
                </a:r>
                <a:r>
                  <a:rPr lang="en-US" spc="-10" dirty="0">
                    <a:solidFill>
                      <a:schemeClr val="tx1"/>
                    </a:solidFill>
                  </a:rPr>
                  <a:t>urfac</a:t>
                </a:r>
                <a:r>
                  <a:rPr lang="en-US" spc="-5" dirty="0">
                    <a:solidFill>
                      <a:schemeClr val="tx1"/>
                    </a:solidFill>
                  </a:rPr>
                  <a:t>e</a:t>
                </a:r>
                <a:r>
                  <a:rPr lang="en-US" spc="5" dirty="0">
                    <a:solidFill>
                      <a:schemeClr val="tx1"/>
                    </a:solidFill>
                  </a:rPr>
                  <a:t> </a:t>
                </a:r>
                <a:r>
                  <a:rPr lang="en-US" spc="-10" dirty="0">
                    <a:solidFill>
                      <a:schemeClr val="tx1"/>
                    </a:solidFill>
                  </a:rPr>
                  <a:t>o</a:t>
                </a:r>
                <a:r>
                  <a:rPr lang="en-US" spc="-5" dirty="0">
                    <a:solidFill>
                      <a:schemeClr val="tx1"/>
                    </a:solidFill>
                  </a:rPr>
                  <a:t>f</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10" dirty="0">
                    <a:solidFill>
                      <a:schemeClr val="tx1"/>
                    </a:solidFill>
                  </a:rPr>
                  <a:t>eart</a:t>
                </a:r>
                <a:r>
                  <a:rPr lang="en-US" spc="-5" dirty="0">
                    <a:solidFill>
                      <a:schemeClr val="tx1"/>
                    </a:solidFill>
                  </a:rPr>
                  <a:t>h</a:t>
                </a:r>
                <a:r>
                  <a:rPr lang="en-US" spc="5" dirty="0">
                    <a:solidFill>
                      <a:schemeClr val="tx1"/>
                    </a:solidFill>
                  </a:rPr>
                  <a:t> </a:t>
                </a:r>
                <a:r>
                  <a:rPr lang="en-US" spc="-10" dirty="0">
                    <a:solidFill>
                      <a:schemeClr val="tx1"/>
                    </a:solidFill>
                  </a:rPr>
                  <a:t>i</a:t>
                </a:r>
                <a:r>
                  <a:rPr lang="en-US" spc="-5" dirty="0">
                    <a:solidFill>
                      <a:schemeClr val="tx1"/>
                    </a:solidFill>
                  </a:rPr>
                  <a:t>n</a:t>
                </a:r>
                <a:r>
                  <a:rPr lang="en-US" spc="5" dirty="0">
                    <a:solidFill>
                      <a:schemeClr val="tx1"/>
                    </a:solidFill>
                  </a:rPr>
                  <a:t> </a:t>
                </a:r>
                <a:r>
                  <a:rPr lang="en-US" spc="-15" dirty="0">
                    <a:solidFill>
                      <a:schemeClr val="tx1"/>
                    </a:solidFill>
                  </a:rPr>
                  <a:t>km</a:t>
                </a:r>
                <a:r>
                  <a:rPr lang="en-US" spc="-5" dirty="0">
                    <a:solidFill>
                      <a:schemeClr val="tx1"/>
                    </a:solidFill>
                  </a:rPr>
                  <a:t>,</a:t>
                </a:r>
                <a:r>
                  <a:rPr lang="en-US" spc="5" dirty="0">
                    <a:solidFill>
                      <a:schemeClr val="tx1"/>
                    </a:solidFill>
                  </a:rPr>
                  <a:t> </a:t>
                </a:r>
                <a:r>
                  <a:rPr lang="en-US" spc="-10" dirty="0">
                    <a:solidFill>
                      <a:schemeClr val="tx1"/>
                    </a:solidFill>
                  </a:rPr>
                  <a:t>an</a:t>
                </a:r>
                <a:r>
                  <a:rPr lang="en-US" spc="-5" dirty="0">
                    <a:solidFill>
                      <a:schemeClr val="tx1"/>
                    </a:solidFill>
                  </a:rPr>
                  <a:t>d</a:t>
                </a:r>
                <a:r>
                  <a:rPr lang="en-US" spc="10" dirty="0">
                    <a:solidFill>
                      <a:schemeClr val="tx1"/>
                    </a:solidFill>
                  </a:rPr>
                  <a:t> </a:t>
                </a:r>
                <a:r>
                  <a:rPr lang="en-US" spc="-10" dirty="0">
                    <a:solidFill>
                      <a:schemeClr val="tx1"/>
                    </a:solidFill>
                  </a:rPr>
                  <a:t>637</a:t>
                </a:r>
                <a:r>
                  <a:rPr lang="en-US" spc="-5" dirty="0">
                    <a:solidFill>
                      <a:schemeClr val="tx1"/>
                    </a:solidFill>
                  </a:rPr>
                  <a:t>0</a:t>
                </a:r>
                <a:r>
                  <a:rPr lang="en-US" spc="10" dirty="0">
                    <a:solidFill>
                      <a:schemeClr val="tx1"/>
                    </a:solidFill>
                  </a:rPr>
                  <a:t> </a:t>
                </a:r>
                <a:r>
                  <a:rPr lang="en-US" spc="-10" dirty="0">
                    <a:solidFill>
                      <a:schemeClr val="tx1"/>
                    </a:solidFill>
                  </a:rPr>
                  <a:t>is </a:t>
                </a:r>
                <a:r>
                  <a:rPr lang="en-US" spc="-5" dirty="0">
                    <a:solidFill>
                      <a:schemeClr val="tx1"/>
                    </a:solidFill>
                  </a:rPr>
                  <a:t>the radius of the </a:t>
                </a:r>
                <a:r>
                  <a:rPr lang="en-US" spc="-15" dirty="0">
                    <a:solidFill>
                      <a:schemeClr val="tx1"/>
                    </a:solidFill>
                  </a:rPr>
                  <a:t>E</a:t>
                </a:r>
                <a:r>
                  <a:rPr lang="en-US" spc="-5" dirty="0">
                    <a:solidFill>
                      <a:schemeClr val="tx1"/>
                    </a:solidFill>
                  </a:rPr>
                  <a:t>arth in km.</a:t>
                </a:r>
                <a:endParaRPr lang="en-US" dirty="0"/>
              </a:p>
              <a:p>
                <a:pPr marL="355600" marR="12700" indent="-342900">
                  <a:lnSpc>
                    <a:spcPct val="100000"/>
                  </a:lnSpc>
                </a:pPr>
                <a:r>
                  <a:rPr lang="en-US" spc="-10" dirty="0">
                    <a:solidFill>
                      <a:schemeClr val="tx1"/>
                    </a:solidFill>
                  </a:rPr>
                  <a:t>Fin</a:t>
                </a:r>
                <a:r>
                  <a:rPr lang="en-US" spc="-5" dirty="0">
                    <a:solidFill>
                      <a:schemeClr val="tx1"/>
                    </a:solidFill>
                  </a:rPr>
                  <a:t>d</a:t>
                </a:r>
                <a:r>
                  <a:rPr lang="en-US" spc="50" dirty="0">
                    <a:solidFill>
                      <a:schemeClr val="tx1"/>
                    </a:solidFill>
                  </a:rPr>
                  <a:t> </a:t>
                </a:r>
                <a:r>
                  <a:rPr lang="en-US" spc="-5" dirty="0">
                    <a:solidFill>
                      <a:schemeClr val="tx1"/>
                    </a:solidFill>
                  </a:rPr>
                  <a:t>a</a:t>
                </a:r>
                <a:r>
                  <a:rPr lang="en-US" spc="50" dirty="0">
                    <a:solidFill>
                      <a:schemeClr val="tx1"/>
                    </a:solidFill>
                  </a:rPr>
                  <a:t> </a:t>
                </a:r>
                <a:r>
                  <a:rPr lang="en-US" spc="-15" dirty="0">
                    <a:solidFill>
                      <a:schemeClr val="tx1"/>
                    </a:solidFill>
                  </a:rPr>
                  <a:t>powe</a:t>
                </a:r>
                <a:r>
                  <a:rPr lang="en-US" spc="-5" dirty="0">
                    <a:solidFill>
                      <a:schemeClr val="tx1"/>
                    </a:solidFill>
                  </a:rPr>
                  <a:t>r</a:t>
                </a:r>
                <a:r>
                  <a:rPr lang="en-US" spc="55" dirty="0">
                    <a:solidFill>
                      <a:schemeClr val="tx1"/>
                    </a:solidFill>
                  </a:rPr>
                  <a:t> </a:t>
                </a:r>
                <a:r>
                  <a:rPr lang="en-US" spc="-10" dirty="0">
                    <a:solidFill>
                      <a:schemeClr val="tx1"/>
                    </a:solidFill>
                  </a:rPr>
                  <a:t>serie</a:t>
                </a:r>
                <a:r>
                  <a:rPr lang="en-US" spc="-5" dirty="0">
                    <a:solidFill>
                      <a:schemeClr val="tx1"/>
                    </a:solidFill>
                  </a:rPr>
                  <a:t>s</a:t>
                </a:r>
                <a:r>
                  <a:rPr lang="en-US" spc="50" dirty="0">
                    <a:solidFill>
                      <a:schemeClr val="tx1"/>
                    </a:solidFill>
                  </a:rPr>
                  <a:t> </a:t>
                </a:r>
                <a:r>
                  <a:rPr lang="en-US" spc="-10" dirty="0">
                    <a:solidFill>
                      <a:schemeClr val="tx1"/>
                    </a:solidFill>
                  </a:rPr>
                  <a:t>representatio</a:t>
                </a:r>
                <a:r>
                  <a:rPr lang="en-US" spc="-5" dirty="0">
                    <a:solidFill>
                      <a:schemeClr val="tx1"/>
                    </a:solidFill>
                  </a:rPr>
                  <a:t>n</a:t>
                </a:r>
                <a:r>
                  <a:rPr lang="en-US" spc="50"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i="1" spc="-10" dirty="0">
                    <a:solidFill>
                      <a:schemeClr val="tx1"/>
                    </a:solidFill>
                  </a:rPr>
                  <a:t>G</a:t>
                </a:r>
                <a:r>
                  <a:rPr lang="en-US" i="1" spc="114" dirty="0">
                    <a:solidFill>
                      <a:schemeClr val="tx1"/>
                    </a:solidFill>
                  </a:rPr>
                  <a:t> </a:t>
                </a:r>
                <a:r>
                  <a:rPr lang="en-US" spc="-10" dirty="0">
                    <a:solidFill>
                      <a:schemeClr val="tx1"/>
                    </a:solidFill>
                  </a:rPr>
                  <a:t>a</a:t>
                </a:r>
                <a:r>
                  <a:rPr lang="en-US" spc="-5" dirty="0">
                    <a:solidFill>
                      <a:schemeClr val="tx1"/>
                    </a:solidFill>
                  </a:rPr>
                  <a:t>s</a:t>
                </a:r>
                <a:r>
                  <a:rPr lang="en-US" spc="50" dirty="0">
                    <a:solidFill>
                      <a:schemeClr val="tx1"/>
                    </a:solidFill>
                  </a:rPr>
                  <a:t> </a:t>
                </a:r>
                <a:r>
                  <a:rPr lang="en-US" spc="-5" dirty="0">
                    <a:solidFill>
                      <a:schemeClr val="tx1"/>
                    </a:solidFill>
                  </a:rPr>
                  <a:t>a</a:t>
                </a:r>
                <a:r>
                  <a:rPr lang="en-US" spc="5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spc="50" dirty="0">
                    <a:solidFill>
                      <a:schemeClr val="tx1"/>
                    </a:solidFill>
                  </a:rPr>
                  <a:t> </a:t>
                </a:r>
                <a:r>
                  <a:rPr lang="en-US" spc="-10" dirty="0">
                    <a:solidFill>
                      <a:schemeClr val="tx1"/>
                    </a:solidFill>
                  </a:rPr>
                  <a:t>o</a:t>
                </a:r>
                <a:r>
                  <a:rPr lang="en-US" spc="-5" dirty="0">
                    <a:solidFill>
                      <a:schemeClr val="tx1"/>
                    </a:solidFill>
                  </a:rPr>
                  <a:t>f</a:t>
                </a:r>
                <a:r>
                  <a:rPr lang="en-US" spc="60" dirty="0">
                    <a:solidFill>
                      <a:schemeClr val="tx1"/>
                    </a:solidFill>
                  </a:rPr>
                  <a:t> </a:t>
                </a:r>
                <a:r>
                  <a:rPr lang="en-US" i="1" spc="45" dirty="0">
                    <a:solidFill>
                      <a:schemeClr val="tx1"/>
                    </a:solidFill>
                  </a:rPr>
                  <a:t>h</a:t>
                </a:r>
                <a:r>
                  <a:rPr lang="en-US" spc="-5" dirty="0">
                    <a:solidFill>
                      <a:schemeClr val="tx1"/>
                    </a:solidFill>
                  </a:rPr>
                  <a:t>.</a:t>
                </a:r>
                <a:r>
                  <a:rPr lang="en-US" spc="50" dirty="0">
                    <a:solidFill>
                      <a:schemeClr val="tx1"/>
                    </a:solidFill>
                  </a:rPr>
                  <a:t> </a:t>
                </a:r>
                <a:r>
                  <a:rPr lang="en-US" spc="-15" dirty="0">
                    <a:solidFill>
                      <a:schemeClr val="tx1"/>
                    </a:solidFill>
                  </a:rPr>
                  <a:t>Fo</a:t>
                </a:r>
                <a:r>
                  <a:rPr lang="en-US" spc="-5" dirty="0">
                    <a:solidFill>
                      <a:schemeClr val="tx1"/>
                    </a:solidFill>
                  </a:rPr>
                  <a:t>r</a:t>
                </a:r>
                <a:r>
                  <a:rPr lang="en-US" spc="50" dirty="0">
                    <a:solidFill>
                      <a:schemeClr val="tx1"/>
                    </a:solidFill>
                  </a:rPr>
                  <a:t> </a:t>
                </a:r>
                <a:r>
                  <a:rPr lang="en-US" spc="-15" dirty="0">
                    <a:solidFill>
                      <a:schemeClr val="tx1"/>
                    </a:solidFill>
                  </a:rPr>
                  <a:t>wha</a:t>
                </a:r>
                <a:r>
                  <a:rPr lang="en-US" spc="-5" dirty="0">
                    <a:solidFill>
                      <a:schemeClr val="tx1"/>
                    </a:solidFill>
                  </a:rPr>
                  <a:t>t</a:t>
                </a:r>
                <a:r>
                  <a:rPr lang="en-US" spc="50" dirty="0">
                    <a:solidFill>
                      <a:schemeClr val="tx1"/>
                    </a:solidFill>
                  </a:rPr>
                  <a:t> </a:t>
                </a:r>
                <a:r>
                  <a:rPr lang="en-US" spc="-10" dirty="0">
                    <a:solidFill>
                      <a:schemeClr val="tx1"/>
                    </a:solidFill>
                  </a:rPr>
                  <a:t>value</a:t>
                </a:r>
                <a:r>
                  <a:rPr lang="en-US" spc="-5" dirty="0">
                    <a:solidFill>
                      <a:schemeClr val="tx1"/>
                    </a:solidFill>
                  </a:rPr>
                  <a:t>s</a:t>
                </a:r>
                <a:r>
                  <a:rPr lang="en-US" spc="55"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i="1" spc="-5" dirty="0">
                    <a:solidFill>
                      <a:schemeClr val="tx1"/>
                    </a:solidFill>
                  </a:rPr>
                  <a:t>h</a:t>
                </a:r>
                <a:r>
                  <a:rPr lang="en-US" i="1" spc="105" dirty="0">
                    <a:solidFill>
                      <a:schemeClr val="tx1"/>
                    </a:solidFill>
                  </a:rPr>
                  <a:t> </a:t>
                </a:r>
                <a:r>
                  <a:rPr lang="en-US" spc="-5" dirty="0">
                    <a:solidFill>
                      <a:schemeClr val="tx1"/>
                    </a:solidFill>
                  </a:rPr>
                  <a:t>is </a:t>
                </a:r>
                <a:r>
                  <a:rPr lang="en-US" spc="-10" dirty="0">
                    <a:solidFill>
                      <a:schemeClr val="tx1"/>
                    </a:solidFill>
                  </a:rPr>
                  <a:t>th</a:t>
                </a:r>
                <a:r>
                  <a:rPr lang="en-US" spc="-5" dirty="0">
                    <a:solidFill>
                      <a:schemeClr val="tx1"/>
                    </a:solidFill>
                  </a:rPr>
                  <a:t>e </a:t>
                </a:r>
                <a:r>
                  <a:rPr lang="en-US" spc="-15" dirty="0">
                    <a:solidFill>
                      <a:schemeClr val="tx1"/>
                    </a:solidFill>
                  </a:rPr>
                  <a:t>powe</a:t>
                </a:r>
                <a:r>
                  <a:rPr lang="en-US" spc="-5" dirty="0">
                    <a:solidFill>
                      <a:schemeClr val="tx1"/>
                    </a:solidFill>
                  </a:rPr>
                  <a:t>r </a:t>
                </a:r>
                <a:r>
                  <a:rPr lang="en-US" spc="-10" dirty="0">
                    <a:solidFill>
                      <a:schemeClr val="tx1"/>
                    </a:solidFill>
                  </a:rPr>
                  <a:t>serie</a:t>
                </a:r>
                <a:r>
                  <a:rPr lang="en-US" spc="-5" dirty="0">
                    <a:solidFill>
                      <a:schemeClr val="tx1"/>
                    </a:solidFill>
                  </a:rPr>
                  <a:t>s </a:t>
                </a:r>
                <a:r>
                  <a:rPr lang="en-US" spc="-10" dirty="0">
                    <a:solidFill>
                      <a:schemeClr val="tx1"/>
                    </a:solidFill>
                  </a:rPr>
                  <a:t>valid?</a:t>
                </a:r>
              </a:p>
              <a:p>
                <a:pPr marL="355600" marR="12700" indent="-342900">
                  <a:lnSpc>
                    <a:spcPct val="100000"/>
                  </a:lnSpc>
                </a:pPr>
                <a:r>
                  <a:rPr lang="en-US" spc="-10" dirty="0">
                    <a:solidFill>
                      <a:schemeClr val="tx1"/>
                    </a:solidFill>
                  </a:rPr>
                  <a:t>Use</a:t>
                </a:r>
                <a:r>
                  <a:rPr lang="en-US" spc="60"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third</a:t>
                </a:r>
                <a:r>
                  <a:rPr lang="en-US" spc="60" dirty="0">
                    <a:solidFill>
                      <a:schemeClr val="tx1"/>
                    </a:solidFill>
                  </a:rPr>
                  <a:t> </a:t>
                </a:r>
                <a:r>
                  <a:rPr lang="en-US" spc="-5" dirty="0">
                    <a:solidFill>
                      <a:schemeClr val="tx1"/>
                    </a:solidFill>
                  </a:rPr>
                  <a:t>Maclaurin</a:t>
                </a:r>
                <a:r>
                  <a:rPr lang="en-US" spc="60" dirty="0">
                    <a:solidFill>
                      <a:schemeClr val="tx1"/>
                    </a:solidFill>
                  </a:rPr>
                  <a:t> </a:t>
                </a:r>
                <a:r>
                  <a:rPr lang="en-US" spc="-5" dirty="0">
                    <a:solidFill>
                      <a:schemeClr val="tx1"/>
                    </a:solidFill>
                  </a:rPr>
                  <a:t>polynomial</a:t>
                </a:r>
                <a:r>
                  <a:rPr lang="en-US" spc="65" dirty="0">
                    <a:solidFill>
                      <a:schemeClr val="tx1"/>
                    </a:solidFill>
                  </a:rPr>
                  <a:t> </a:t>
                </a:r>
                <a:r>
                  <a:rPr lang="en-US" spc="-5" dirty="0">
                    <a:solidFill>
                      <a:schemeClr val="tx1"/>
                    </a:solidFill>
                  </a:rPr>
                  <a:t>to</a:t>
                </a:r>
                <a:r>
                  <a:rPr lang="en-US" spc="60" dirty="0">
                    <a:solidFill>
                      <a:schemeClr val="tx1"/>
                    </a:solidFill>
                  </a:rPr>
                  <a:t> </a:t>
                </a:r>
                <a:r>
                  <a:rPr lang="en-US" spc="-5" dirty="0">
                    <a:solidFill>
                      <a:schemeClr val="tx1"/>
                    </a:solidFill>
                  </a:rPr>
                  <a:t>approximate</a:t>
                </a:r>
                <a:r>
                  <a:rPr lang="en-US" spc="65"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acceleration</a:t>
                </a:r>
                <a:r>
                  <a:rPr lang="en-US" spc="65" dirty="0">
                    <a:solidFill>
                      <a:schemeClr val="tx1"/>
                    </a:solidFill>
                  </a:rPr>
                  <a:t> </a:t>
                </a:r>
                <a:r>
                  <a:rPr lang="en-US" spc="-5" dirty="0">
                    <a:solidFill>
                      <a:schemeClr val="tx1"/>
                    </a:solidFill>
                  </a:rPr>
                  <a:t>due</a:t>
                </a:r>
                <a:r>
                  <a:rPr lang="en-US" spc="60" dirty="0">
                    <a:solidFill>
                      <a:schemeClr val="tx1"/>
                    </a:solidFill>
                  </a:rPr>
                  <a:t> </a:t>
                </a:r>
                <a:r>
                  <a:rPr lang="en-US" spc="-5" dirty="0">
                    <a:solidFill>
                      <a:schemeClr val="tx1"/>
                    </a:solidFill>
                  </a:rPr>
                  <a:t>to</a:t>
                </a:r>
                <a:r>
                  <a:rPr lang="en-US" spc="60" dirty="0">
                    <a:solidFill>
                      <a:schemeClr val="tx1"/>
                    </a:solidFill>
                  </a:rPr>
                  <a:t> </a:t>
                </a:r>
                <a:r>
                  <a:rPr lang="en-US" spc="-5" dirty="0">
                    <a:solidFill>
                      <a:schemeClr val="tx1"/>
                    </a:solidFill>
                  </a:rPr>
                  <a:t>gravity </a:t>
                </a:r>
                <a:r>
                  <a:rPr lang="en-US" spc="-10" dirty="0">
                    <a:solidFill>
                      <a:schemeClr val="tx1"/>
                    </a:solidFill>
                  </a:rPr>
                  <a:t>o</a:t>
                </a:r>
                <a:r>
                  <a:rPr lang="en-US" spc="-5" dirty="0">
                    <a:solidFill>
                      <a:schemeClr val="tx1"/>
                    </a:solidFill>
                  </a:rPr>
                  <a:t>n </a:t>
                </a:r>
                <a:r>
                  <a:rPr lang="en-US" spc="-10" dirty="0">
                    <a:solidFill>
                      <a:schemeClr val="tx1"/>
                    </a:solidFill>
                  </a:rPr>
                  <a:t>a</a:t>
                </a:r>
                <a:r>
                  <a:rPr lang="en-US" spc="-5" dirty="0">
                    <a:solidFill>
                      <a:schemeClr val="tx1"/>
                    </a:solidFill>
                  </a:rPr>
                  <a:t>n </a:t>
                </a:r>
                <a:r>
                  <a:rPr lang="en-US" spc="-10" dirty="0">
                    <a:solidFill>
                      <a:schemeClr val="tx1"/>
                    </a:solidFill>
                  </a:rPr>
                  <a:t>objec</a:t>
                </a:r>
                <a:r>
                  <a:rPr lang="en-US" spc="-5" dirty="0">
                    <a:solidFill>
                      <a:schemeClr val="tx1"/>
                    </a:solidFill>
                  </a:rPr>
                  <a:t>t </a:t>
                </a:r>
                <a:r>
                  <a:rPr lang="en-US" spc="-10" dirty="0">
                    <a:solidFill>
                      <a:schemeClr val="tx1"/>
                    </a:solidFill>
                  </a:rPr>
                  <a:t>a</a:t>
                </a:r>
                <a:r>
                  <a:rPr lang="en-US" spc="-5" dirty="0">
                    <a:solidFill>
                      <a:schemeClr val="tx1"/>
                    </a:solidFill>
                  </a:rPr>
                  <a:t>t </a:t>
                </a:r>
                <a:r>
                  <a:rPr lang="en-US" spc="-10" dirty="0">
                    <a:solidFill>
                      <a:schemeClr val="tx1"/>
                    </a:solidFill>
                  </a:rPr>
                  <a:t>a</a:t>
                </a:r>
                <a:r>
                  <a:rPr lang="en-US" spc="-5" dirty="0">
                    <a:solidFill>
                      <a:schemeClr val="tx1"/>
                    </a:solidFill>
                  </a:rPr>
                  <a:t>n </a:t>
                </a:r>
                <a:r>
                  <a:rPr lang="en-US" spc="-10" dirty="0">
                    <a:solidFill>
                      <a:schemeClr val="tx1"/>
                    </a:solidFill>
                  </a:rPr>
                  <a:t>altitud</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100</a:t>
                </a:r>
                <a:r>
                  <a:rPr lang="en-US" spc="-5" dirty="0">
                    <a:solidFill>
                      <a:schemeClr val="tx1"/>
                    </a:solidFill>
                  </a:rPr>
                  <a:t>0 </a:t>
                </a:r>
                <a:r>
                  <a:rPr lang="en-US" spc="-15" dirty="0">
                    <a:solidFill>
                      <a:schemeClr val="tx1"/>
                    </a:solidFill>
                  </a:rPr>
                  <a:t>km</a:t>
                </a:r>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estimat</a:t>
                </a:r>
                <a:r>
                  <a:rPr lang="en-US" spc="-5" dirty="0">
                    <a:solidFill>
                      <a:schemeClr val="tx1"/>
                    </a:solidFill>
                  </a:rPr>
                  <a:t>e t</a:t>
                </a:r>
                <a:r>
                  <a:rPr lang="en-US" spc="-10" dirty="0">
                    <a:solidFill>
                      <a:schemeClr val="tx1"/>
                    </a:solidFill>
                  </a:rPr>
                  <a:t>h</a:t>
                </a:r>
                <a:r>
                  <a:rPr lang="en-US" spc="-5" dirty="0">
                    <a:solidFill>
                      <a:schemeClr val="tx1"/>
                    </a:solidFill>
                  </a:rPr>
                  <a:t>e </a:t>
                </a:r>
                <a:r>
                  <a:rPr lang="en-US" spc="-10" dirty="0">
                    <a:solidFill>
                      <a:schemeClr val="tx1"/>
                    </a:solidFill>
                  </a:rPr>
                  <a:t>erro</a:t>
                </a:r>
                <a:r>
                  <a:rPr lang="en-US" spc="-5" dirty="0">
                    <a:solidFill>
                      <a:schemeClr val="tx1"/>
                    </a:solidFill>
                  </a:rPr>
                  <a:t>r in t</a:t>
                </a:r>
                <a:r>
                  <a:rPr lang="en-US" spc="-10" dirty="0">
                    <a:solidFill>
                      <a:schemeClr val="tx1"/>
                    </a:solidFill>
                  </a:rPr>
                  <a:t>h</a:t>
                </a:r>
                <a:r>
                  <a:rPr lang="en-US" spc="-5" dirty="0">
                    <a:solidFill>
                      <a:schemeClr val="tx1"/>
                    </a:solidFill>
                  </a:rPr>
                  <a:t>e </a:t>
                </a:r>
                <a:r>
                  <a:rPr lang="en-US" spc="-10" dirty="0">
                    <a:solidFill>
                      <a:schemeClr val="tx1"/>
                    </a:solidFill>
                  </a:rPr>
                  <a:t>approximation.</a:t>
                </a:r>
                <a:endParaRPr lang="en-US" dirty="0">
                  <a:solidFill>
                    <a:schemeClr val="tx1"/>
                  </a:solidFill>
                </a:endParaRPr>
              </a:p>
              <a:p>
                <a:pPr marL="0" marR="12700" indent="0">
                  <a:lnSpc>
                    <a:spcPct val="100000"/>
                  </a:lnSpc>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b="-4881"/>
                </a:stretch>
              </a:blipFill>
            </p:spPr>
            <p:txBody>
              <a:bodyPr/>
              <a:lstStyle/>
              <a:p>
                <a:r>
                  <a:rPr lang="en-US">
                    <a:noFill/>
                  </a:rPr>
                  <a:t> </a:t>
                </a:r>
              </a:p>
            </p:txBody>
          </p:sp>
        </mc:Fallback>
      </mc:AlternateContent>
    </p:spTree>
    <p:extLst>
      <p:ext uri="{BB962C8B-B14F-4D97-AF65-F5344CB8AC3E}">
        <p14:creationId xmlns:p14="http://schemas.microsoft.com/office/powerpoint/2010/main" val="25111670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10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5" dirty="0">
                    <a:solidFill>
                      <a:schemeClr val="tx1"/>
                    </a:solidFill>
                    <a:latin typeface="Times New Roman"/>
                    <a:cs typeface="Times New Roman"/>
                  </a:rPr>
                  <a:t>Solution </a:t>
                </a:r>
              </a:p>
              <a:p>
                <a:pPr marL="0" marR="5080" indent="0" algn="just">
                  <a:lnSpc>
                    <a:spcPct val="100000"/>
                  </a:lnSpc>
                  <a:buNone/>
                </a:pP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We</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use</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power</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representation</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for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(1 − </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e>
                          <m:sup>
                            <m:r>
                              <a:rPr lang="en-US" b="0" i="1" spc="-5" smtClean="0">
                                <a:solidFill>
                                  <a:schemeClr val="tx1"/>
                                </a:solidFill>
                                <a:latin typeface="Cambria Math" panose="02040503050406030204" pitchFamily="18" charset="0"/>
                                <a:cs typeface="Times New Roman"/>
                              </a:rPr>
                              <m:t>2</m:t>
                            </m:r>
                          </m:sup>
                        </m:sSup>
                      </m:den>
                    </m:f>
                  </m:oMath>
                </a14:m>
                <a:r>
                  <a:rPr lang="en-US" dirty="0">
                    <a:solidFill>
                      <a:schemeClr val="tx1"/>
                    </a:solidFill>
                    <a:latin typeface="Times New Roman"/>
                    <a:cs typeface="Times New Roman"/>
                  </a:rPr>
                  <a:t> </a:t>
                </a:r>
                <a:r>
                  <a:rPr lang="en-US" spc="-5" dirty="0">
                    <a:solidFill>
                      <a:schemeClr val="tx1"/>
                    </a:solidFill>
                    <a:latin typeface="Times New Roman"/>
                    <a:cs typeface="Times New Roman"/>
                  </a:rPr>
                  <a:t>from</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p</a:t>
                </a:r>
                <a:r>
                  <a:rPr lang="en-US" spc="-5" dirty="0">
                    <a:solidFill>
                      <a:schemeClr val="tx1"/>
                    </a:solidFill>
                    <a:latin typeface="Times New Roman"/>
                    <a:cs typeface="Times New Roman"/>
                  </a:rPr>
                  <a:t>revious section.</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cs typeface="Times New Roman"/>
                        </a:rPr>
                        <m:t>𝐺</m:t>
                      </m:r>
                      <m:d>
                        <m:dPr>
                          <m:ctrlPr>
                            <a:rPr lang="en-US" sz="2000" b="0" i="1" smtClean="0">
                              <a:solidFill>
                                <a:schemeClr val="tx1"/>
                              </a:solidFill>
                              <a:latin typeface="Cambria Math" panose="02040503050406030204" pitchFamily="18" charset="0"/>
                              <a:cs typeface="Times New Roman"/>
                            </a:rPr>
                          </m:ctrlPr>
                        </m:dPr>
                        <m:e>
                          <m:r>
                            <a:rPr lang="en-US" sz="2000" b="0" i="1" smtClean="0">
                              <a:solidFill>
                                <a:schemeClr val="tx1"/>
                              </a:solidFill>
                              <a:latin typeface="Cambria Math" panose="02040503050406030204" pitchFamily="18" charset="0"/>
                              <a:cs typeface="Times New Roman"/>
                            </a:rPr>
                            <m:t>h</m:t>
                          </m:r>
                        </m:e>
                      </m:d>
                      <m:r>
                        <a:rPr lang="en-US" sz="2000" b="0" i="1" smtClean="0">
                          <a:solidFill>
                            <a:schemeClr val="tx1"/>
                          </a:solidFill>
                          <a:latin typeface="Cambria Math" panose="02040503050406030204" pitchFamily="18" charset="0"/>
                          <a:cs typeface="Times New Roman"/>
                        </a:rPr>
                        <m:t>=</m:t>
                      </m:r>
                      <m:nary>
                        <m:naryPr>
                          <m:chr m:val="∑"/>
                          <m:ctrlPr>
                            <a:rPr lang="en-US" sz="2000" b="0" i="1" smtClean="0">
                              <a:solidFill>
                                <a:schemeClr val="tx1"/>
                              </a:solidFill>
                              <a:latin typeface="Cambria Math" panose="02040503050406030204" pitchFamily="18" charset="0"/>
                              <a:cs typeface="Times New Roman"/>
                            </a:rPr>
                          </m:ctrlPr>
                        </m:naryPr>
                        <m:sub>
                          <m:r>
                            <m:rPr>
                              <m:brk m:alnAt="23"/>
                            </m:rPr>
                            <a:rPr lang="en-US" sz="2000" b="0" i="1" smtClean="0">
                              <a:solidFill>
                                <a:schemeClr val="tx1"/>
                              </a:solidFill>
                              <a:latin typeface="Cambria Math" panose="02040503050406030204" pitchFamily="18" charset="0"/>
                              <a:cs typeface="Times New Roman"/>
                            </a:rPr>
                            <m:t>𝑛</m:t>
                          </m:r>
                          <m:r>
                            <a:rPr lang="en-US" sz="2000" b="0" i="1" smtClean="0">
                              <a:solidFill>
                                <a:schemeClr val="tx1"/>
                              </a:solidFill>
                              <a:latin typeface="Cambria Math" panose="02040503050406030204" pitchFamily="18" charset="0"/>
                              <a:cs typeface="Times New Roman"/>
                            </a:rPr>
                            <m:t>=0</m:t>
                          </m:r>
                        </m:sub>
                        <m:sup>
                          <m:r>
                            <a:rPr lang="en-US" sz="2000" b="0" i="1" smtClean="0">
                              <a:solidFill>
                                <a:schemeClr val="tx1"/>
                              </a:solidFill>
                              <a:latin typeface="Cambria Math" panose="02040503050406030204" pitchFamily="18" charset="0"/>
                              <a:ea typeface="Cambria Math" panose="02040503050406030204" pitchFamily="18" charset="0"/>
                              <a:cs typeface="Times New Roman"/>
                            </a:rPr>
                            <m:t>∞</m:t>
                          </m:r>
                        </m:sup>
                        <m:e>
                          <m:r>
                            <a:rPr lang="en-US" sz="2000" b="0" i="1" smtClean="0">
                              <a:solidFill>
                                <a:schemeClr val="tx1"/>
                              </a:solidFill>
                              <a:latin typeface="Cambria Math" panose="02040503050406030204" pitchFamily="18" charset="0"/>
                              <a:cs typeface="Times New Roman"/>
                            </a:rPr>
                            <m:t>𝑔</m:t>
                          </m:r>
                          <m:f>
                            <m:fPr>
                              <m:ctrlPr>
                                <a:rPr lang="en-US" sz="2000" b="0" i="1" smtClean="0">
                                  <a:solidFill>
                                    <a:schemeClr val="tx1"/>
                                  </a:solidFill>
                                  <a:latin typeface="Cambria Math" panose="02040503050406030204" pitchFamily="18" charset="0"/>
                                  <a:cs typeface="Times New Roman"/>
                                </a:rPr>
                              </m:ctrlPr>
                            </m:fPr>
                            <m:num>
                              <m:r>
                                <a:rPr lang="en-US" sz="2000" b="0" i="1" smtClean="0">
                                  <a:solidFill>
                                    <a:schemeClr val="tx1"/>
                                  </a:solidFill>
                                  <a:latin typeface="Cambria Math" panose="02040503050406030204" pitchFamily="18" charset="0"/>
                                  <a:cs typeface="Times New Roman"/>
                                </a:rPr>
                                <m:t>(</m:t>
                              </m:r>
                              <m:r>
                                <a:rPr lang="en-US" sz="2000" b="0" i="1" smtClean="0">
                                  <a:solidFill>
                                    <a:schemeClr val="tx1"/>
                                  </a:solidFill>
                                  <a:latin typeface="Cambria Math" panose="02040503050406030204" pitchFamily="18" charset="0"/>
                                  <a:cs typeface="Times New Roman"/>
                                </a:rPr>
                                <m:t>𝑛</m:t>
                              </m:r>
                              <m:r>
                                <a:rPr lang="en-US" sz="2000" b="0" i="1" smtClean="0">
                                  <a:solidFill>
                                    <a:schemeClr val="tx1"/>
                                  </a:solidFill>
                                  <a:latin typeface="Cambria Math" panose="02040503050406030204" pitchFamily="18" charset="0"/>
                                  <a:cs typeface="Times New Roman"/>
                                </a:rPr>
                                <m:t>+1)</m:t>
                              </m:r>
                              <m:sSup>
                                <m:sSupPr>
                                  <m:ctrlPr>
                                    <a:rPr lang="en-US" sz="2000" b="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m:t>
                                  </m:r>
                                  <m:r>
                                    <a:rPr lang="en-US" sz="2000" b="0" i="1" smtClean="0">
                                      <a:solidFill>
                                        <a:schemeClr val="tx1"/>
                                      </a:solidFill>
                                      <a:latin typeface="Cambria Math" panose="02040503050406030204" pitchFamily="18" charset="0"/>
                                      <a:cs typeface="Times New Roman"/>
                                    </a:rPr>
                                    <m:t>h</m:t>
                                  </m:r>
                                  <m:r>
                                    <a:rPr lang="en-US" sz="2000" b="0" i="1" smtClean="0">
                                      <a:solidFill>
                                        <a:schemeClr val="tx1"/>
                                      </a:solidFill>
                                      <a:latin typeface="Cambria Math" panose="02040503050406030204" pitchFamily="18" charset="0"/>
                                      <a:cs typeface="Times New Roman"/>
                                    </a:rPr>
                                    <m:t>)</m:t>
                                  </m:r>
                                </m:e>
                                <m:sup>
                                  <m:r>
                                    <a:rPr lang="en-US" sz="2000" b="0" i="1" smtClean="0">
                                      <a:solidFill>
                                        <a:schemeClr val="tx1"/>
                                      </a:solidFill>
                                      <a:latin typeface="Cambria Math" panose="02040503050406030204" pitchFamily="18" charset="0"/>
                                      <a:cs typeface="Times New Roman"/>
                                    </a:rPr>
                                    <m:t>𝑛</m:t>
                                  </m:r>
                                </m:sup>
                              </m:sSup>
                            </m:num>
                            <m:den>
                              <m:sSup>
                                <m:sSupPr>
                                  <m:ctrlPr>
                                    <a:rPr lang="en-US" sz="2000" b="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6370</m:t>
                                  </m:r>
                                </m:e>
                                <m:sup>
                                  <m:r>
                                    <a:rPr lang="en-US" sz="2000" b="0" i="1" smtClean="0">
                                      <a:solidFill>
                                        <a:schemeClr val="tx1"/>
                                      </a:solidFill>
                                      <a:latin typeface="Cambria Math" panose="02040503050406030204" pitchFamily="18" charset="0"/>
                                      <a:cs typeface="Times New Roman"/>
                                    </a:rPr>
                                    <m:t>𝑛</m:t>
                                  </m:r>
                                </m:sup>
                              </m:sSup>
                            </m:den>
                          </m:f>
                        </m:e>
                      </m:nary>
                    </m:oMath>
                  </m:oMathPara>
                </a14:m>
                <a:endParaRPr lang="en-US" sz="2000" dirty="0">
                  <a:solidFill>
                    <a:schemeClr val="tx1"/>
                  </a:solidFill>
                  <a:latin typeface="Times New Roman"/>
                  <a:cs typeface="Times New Roman"/>
                </a:endParaRPr>
              </a:p>
              <a:p>
                <a:pPr marL="0" marR="5080" indent="0" algn="just">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powe</a:t>
                </a:r>
                <a:r>
                  <a:rPr lang="en-US" spc="-5" dirty="0">
                    <a:solidFill>
                      <a:schemeClr val="tx1"/>
                    </a:solidFill>
                    <a:latin typeface="Times New Roman"/>
                    <a:cs typeface="Times New Roman"/>
                  </a:rPr>
                  <a:t>r</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for </a:t>
                </a:r>
                <a14:m>
                  <m:oMath xmlns:m="http://schemas.openxmlformats.org/officeDocument/2006/math">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(1</m:t>
                            </m:r>
                            <m:r>
                              <a:rPr lang="en-US" b="0" i="1" spc="-5" smtClean="0">
                                <a:solidFill>
                                  <a:schemeClr val="tx1"/>
                                </a:solidFill>
                                <a:latin typeface="Cambria Math" panose="02040503050406030204" pitchFamily="18" charset="0"/>
                                <a:cs typeface="Times New Roman"/>
                              </a:rPr>
                              <m:t> </m:t>
                            </m:r>
                            <m:r>
                              <a:rPr lang="en-US" i="1" spc="-5">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 </m:t>
                            </m:r>
                            <m:r>
                              <a:rPr lang="en-US" i="1" spc="-5">
                                <a:solidFill>
                                  <a:schemeClr val="tx1"/>
                                </a:solidFill>
                                <a:latin typeface="Cambria Math" panose="02040503050406030204" pitchFamily="18" charset="0"/>
                                <a:cs typeface="Times New Roman"/>
                              </a:rPr>
                              <m:t>𝑥</m:t>
                            </m:r>
                            <m:r>
                              <a:rPr lang="en-US" i="1" spc="-5">
                                <a:solidFill>
                                  <a:schemeClr val="tx1"/>
                                </a:solidFill>
                                <a:latin typeface="Cambria Math" panose="02040503050406030204" pitchFamily="18" charset="0"/>
                                <a:cs typeface="Times New Roman"/>
                              </a:rPr>
                              <m:t>)</m:t>
                            </m:r>
                          </m:e>
                          <m:sup>
                            <m:r>
                              <a:rPr lang="en-US" i="1" spc="-5">
                                <a:solidFill>
                                  <a:schemeClr val="tx1"/>
                                </a:solidFill>
                                <a:latin typeface="Cambria Math" panose="02040503050406030204" pitchFamily="18" charset="0"/>
                                <a:cs typeface="Times New Roman"/>
                              </a:rPr>
                              <m:t>2</m:t>
                            </m:r>
                          </m:sup>
                        </m:sSup>
                      </m:den>
                    </m:f>
                  </m:oMath>
                </a14:m>
                <a:r>
                  <a:rPr lang="en-US" spc="-5" dirty="0">
                    <a:solidFill>
                      <a:schemeClr val="tx1"/>
                    </a:solidFill>
                    <a:latin typeface="Times New Roman"/>
                    <a:cs typeface="Times New Roman"/>
                  </a:rPr>
                  <a:t> is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valid</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55" dirty="0">
                    <a:solidFill>
                      <a:schemeClr val="tx1"/>
                    </a:solidFill>
                    <a:latin typeface="Times New Roman"/>
                    <a:cs typeface="Times New Roman"/>
                  </a:rPr>
                  <a:t> </a:t>
                </a:r>
                <a:r>
                  <a:rPr lang="en-US" spc="-190" dirty="0">
                    <a:solidFill>
                      <a:schemeClr val="tx1"/>
                    </a:solidFill>
                    <a:latin typeface="Lucida Sans Unicode"/>
                    <a:cs typeface="Lucida Sans Unicode"/>
                  </a:rPr>
                  <a:t>−</a:t>
                </a:r>
                <a:r>
                  <a:rPr lang="en-US" spc="-5" dirty="0">
                    <a:solidFill>
                      <a:schemeClr val="tx1"/>
                    </a:solidFill>
                    <a:latin typeface="Times New Roman"/>
                    <a:cs typeface="Times New Roman"/>
                  </a:rPr>
                  <a:t>1</a:t>
                </a:r>
                <a:r>
                  <a:rPr lang="en-US" spc="25" dirty="0">
                    <a:solidFill>
                      <a:schemeClr val="tx1"/>
                    </a:solidFill>
                    <a:latin typeface="Times New Roman"/>
                    <a:cs typeface="Times New Roman"/>
                  </a:rPr>
                  <a:t> </a:t>
                </a:r>
                <a:r>
                  <a:rPr lang="en-US" i="1" spc="190" dirty="0">
                    <a:solidFill>
                      <a:schemeClr val="tx1"/>
                    </a:solidFill>
                    <a:latin typeface="Arial"/>
                    <a:cs typeface="Arial"/>
                  </a:rPr>
                  <a:t>&lt;</a:t>
                </a:r>
                <a:r>
                  <a:rPr lang="en-US" i="1" spc="25" dirty="0">
                    <a:solidFill>
                      <a:schemeClr val="tx1"/>
                    </a:solidFill>
                    <a:latin typeface="Arial"/>
                    <a:cs typeface="Arial"/>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i="1" spc="190" dirty="0">
                    <a:solidFill>
                      <a:schemeClr val="tx1"/>
                    </a:solidFill>
                    <a:latin typeface="Arial"/>
                    <a:cs typeface="Arial"/>
                  </a:rPr>
                  <a:t>&lt;</a:t>
                </a:r>
                <a:r>
                  <a:rPr lang="en-US" i="1" spc="-5" dirty="0">
                    <a:solidFill>
                      <a:schemeClr val="tx1"/>
                    </a:solidFill>
                    <a:latin typeface="Arial"/>
                    <a:cs typeface="Arial"/>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therefore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erie</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75" dirty="0">
                    <a:solidFill>
                      <a:schemeClr val="tx1"/>
                    </a:solidFill>
                    <a:latin typeface="Times New Roman"/>
                    <a:cs typeface="Times New Roman"/>
                  </a:rPr>
                  <a:t> </a:t>
                </a:r>
                <a:r>
                  <a:rPr lang="en-US" i="1" spc="50" dirty="0">
                    <a:solidFill>
                      <a:schemeClr val="tx1"/>
                    </a:solidFill>
                    <a:latin typeface="Times New Roman"/>
                    <a:cs typeface="Times New Roman"/>
                  </a:rPr>
                  <a:t>G</a:t>
                </a:r>
                <a:r>
                  <a:rPr lang="en-US" dirty="0">
                    <a:solidFill>
                      <a:schemeClr val="tx1"/>
                    </a:solidFill>
                    <a:latin typeface="Times New Roman"/>
                    <a:cs typeface="Times New Roman"/>
                  </a:rPr>
                  <a:t>(</a:t>
                </a:r>
                <a:r>
                  <a:rPr lang="en-US" i="1" spc="45" dirty="0">
                    <a:solidFill>
                      <a:schemeClr val="tx1"/>
                    </a:solidFill>
                    <a:latin typeface="Times New Roman"/>
                    <a:cs typeface="Times New Roman"/>
                  </a:rPr>
                  <a:t>h</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r>
                  <a:rPr lang="en-US" spc="-10" dirty="0">
                    <a:solidFill>
                      <a:schemeClr val="tx1"/>
                    </a:solidFill>
                    <a:latin typeface="Times New Roman"/>
                    <a:cs typeface="Times New Roman"/>
                  </a:rPr>
                  <a:t>hold</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25" dirty="0">
                    <a:solidFill>
                      <a:schemeClr val="tx1"/>
                    </a:solidFill>
                    <a:latin typeface="Times New Roman"/>
                    <a:cs typeface="Times New Roman"/>
                  </a:rPr>
                  <a:t> </a:t>
                </a:r>
                <a:r>
                  <a:rPr lang="en-US" spc="-190" dirty="0">
                    <a:solidFill>
                      <a:schemeClr val="tx1"/>
                    </a:solidFill>
                    <a:latin typeface="Lucida Sans Unicode"/>
                    <a:cs typeface="Lucida Sans Unicode"/>
                  </a:rPr>
                  <a:t>−</a:t>
                </a:r>
                <a:r>
                  <a:rPr lang="en-US" spc="-5" dirty="0">
                    <a:solidFill>
                      <a:schemeClr val="tx1"/>
                    </a:solidFill>
                    <a:latin typeface="Times New Roman"/>
                    <a:cs typeface="Times New Roman"/>
                  </a:rPr>
                  <a:t>1</a:t>
                </a:r>
                <a:r>
                  <a:rPr lang="en-US" spc="25" dirty="0">
                    <a:solidFill>
                      <a:schemeClr val="tx1"/>
                    </a:solidFill>
                    <a:latin typeface="Times New Roman"/>
                    <a:cs typeface="Times New Roman"/>
                  </a:rPr>
                  <a:t> </a:t>
                </a:r>
                <a:r>
                  <a:rPr lang="en-US" i="1" spc="190" dirty="0">
                    <a:solidFill>
                      <a:schemeClr val="tx1"/>
                    </a:solidFill>
                    <a:latin typeface="Arial"/>
                    <a:cs typeface="Arial"/>
                  </a:rPr>
                  <a:t>&lt;</a:t>
                </a:r>
                <a:r>
                  <a:rPr lang="en-US" i="1" spc="-5" dirty="0">
                    <a:solidFill>
                      <a:schemeClr val="tx1"/>
                    </a:solidFill>
                    <a:latin typeface="Arial"/>
                    <a:cs typeface="Arial"/>
                  </a:rPr>
                  <a:t> </a:t>
                </a:r>
                <a14:m>
                  <m:oMath xmlns:m="http://schemas.openxmlformats.org/officeDocument/2006/math">
                    <m:r>
                      <a:rPr lang="en-US" b="0" i="1" spc="-185" dirty="0" smtClean="0">
                        <a:solidFill>
                          <a:schemeClr val="tx1"/>
                        </a:solidFill>
                        <a:latin typeface="Cambria Math" panose="02040503050406030204" pitchFamily="18" charset="0"/>
                        <a:cs typeface="Lucida Sans Unicode"/>
                      </a:rPr>
                      <m:t>−</m:t>
                    </m:r>
                    <m:f>
                      <m:fPr>
                        <m:ctrlPr>
                          <a:rPr lang="en-US" i="1" spc="-185" dirty="0" smtClean="0">
                            <a:solidFill>
                              <a:schemeClr val="tx1"/>
                            </a:solidFill>
                            <a:latin typeface="Cambria Math" panose="02040503050406030204" pitchFamily="18" charset="0"/>
                            <a:cs typeface="Lucida Sans Unicode"/>
                          </a:rPr>
                        </m:ctrlPr>
                      </m:fPr>
                      <m:num>
                        <m:r>
                          <a:rPr lang="en-US" b="0" i="1" spc="-185" dirty="0" smtClean="0">
                            <a:solidFill>
                              <a:schemeClr val="tx1"/>
                            </a:solidFill>
                            <a:latin typeface="Cambria Math" panose="02040503050406030204" pitchFamily="18" charset="0"/>
                            <a:cs typeface="Lucida Sans Unicode"/>
                          </a:rPr>
                          <m:t>h</m:t>
                        </m:r>
                      </m:num>
                      <m:den>
                        <m:r>
                          <a:rPr lang="en-US" b="0" i="1" spc="-185" dirty="0" smtClean="0">
                            <a:solidFill>
                              <a:schemeClr val="tx1"/>
                            </a:solidFill>
                            <a:latin typeface="Cambria Math" panose="02040503050406030204" pitchFamily="18" charset="0"/>
                            <a:cs typeface="Lucida Sans Unicode"/>
                          </a:rPr>
                          <m:t>6370</m:t>
                        </m:r>
                      </m:den>
                    </m:f>
                    <m:r>
                      <a:rPr lang="en-US" i="1" spc="60" baseline="29629" dirty="0">
                        <a:solidFill>
                          <a:schemeClr val="tx1"/>
                        </a:solidFill>
                        <a:latin typeface="Cambria Math" panose="02040503050406030204" pitchFamily="18" charset="0"/>
                        <a:cs typeface="Times New Roman"/>
                      </a:rPr>
                      <m:t> </m:t>
                    </m:r>
                  </m:oMath>
                </a14:m>
                <a:r>
                  <a:rPr lang="en-US" i="1" spc="190" dirty="0">
                    <a:solidFill>
                      <a:schemeClr val="tx1"/>
                    </a:solidFill>
                    <a:latin typeface="Arial"/>
                    <a:cs typeface="Arial"/>
                  </a:rPr>
                  <a:t>&lt;</a:t>
                </a:r>
                <a:r>
                  <a:rPr lang="en-US" i="1" spc="-5" dirty="0">
                    <a:solidFill>
                      <a:schemeClr val="tx1"/>
                    </a:solidFill>
                    <a:latin typeface="Arial"/>
                    <a:cs typeface="Arial"/>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Sinc</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altitud</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nonnegative</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follow</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5" dirty="0">
                    <a:solidFill>
                      <a:schemeClr val="tx1"/>
                    </a:solidFill>
                    <a:latin typeface="Times New Roman"/>
                    <a:cs typeface="Times New Roman"/>
                  </a:rPr>
                  <a:t>powe</a:t>
                </a:r>
                <a:r>
                  <a:rPr lang="en-US" spc="-5" dirty="0">
                    <a:solidFill>
                      <a:schemeClr val="tx1"/>
                    </a:solidFill>
                    <a:latin typeface="Times New Roman"/>
                    <a:cs typeface="Times New Roman"/>
                  </a:rPr>
                  <a:t>r</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series</a:t>
                </a:r>
                <a:endParaRPr lang="en-US" dirty="0">
                  <a:solidFill>
                    <a:schemeClr val="tx1"/>
                  </a:solidFill>
                  <a:latin typeface="Times New Roman"/>
                  <a:cs typeface="Times New Roman"/>
                </a:endParaRPr>
              </a:p>
              <a:p>
                <a:pPr marL="0" marR="5080" indent="0" algn="just">
                  <a:lnSpc>
                    <a:spcPct val="100000"/>
                  </a:lnSpc>
                  <a:buNone/>
                </a:pPr>
                <a:r>
                  <a:rPr lang="en-US" spc="-5" dirty="0">
                    <a:solidFill>
                      <a:schemeClr val="tx1"/>
                    </a:solidFill>
                    <a:latin typeface="Times New Roman"/>
                    <a:cs typeface="Times New Roman"/>
                  </a:rPr>
                  <a:t>for</a:t>
                </a:r>
                <a:r>
                  <a:rPr lang="en-US" spc="15" dirty="0">
                    <a:solidFill>
                      <a:schemeClr val="tx1"/>
                    </a:solidFill>
                    <a:latin typeface="Times New Roman"/>
                    <a:cs typeface="Times New Roman"/>
                  </a:rPr>
                  <a:t> </a:t>
                </a:r>
                <a:r>
                  <a:rPr lang="en-US" i="1" spc="50" dirty="0">
                    <a:solidFill>
                      <a:schemeClr val="tx1"/>
                    </a:solidFill>
                    <a:latin typeface="Times New Roman"/>
                    <a:cs typeface="Times New Roman"/>
                  </a:rPr>
                  <a:t>G</a:t>
                </a:r>
                <a:r>
                  <a:rPr lang="en-US" dirty="0">
                    <a:solidFill>
                      <a:schemeClr val="tx1"/>
                    </a:solidFill>
                    <a:latin typeface="Times New Roman"/>
                    <a:cs typeface="Times New Roman"/>
                  </a:rPr>
                  <a:t>(</a:t>
                </a:r>
                <a:r>
                  <a:rPr lang="en-US" i="1" spc="45" dirty="0">
                    <a:solidFill>
                      <a:schemeClr val="tx1"/>
                    </a:solidFill>
                    <a:latin typeface="Times New Roman"/>
                    <a:cs typeface="Times New Roman"/>
                  </a:rPr>
                  <a:t>h</a:t>
                </a:r>
                <a:r>
                  <a:rPr lang="en-US" spc="-5" dirty="0">
                    <a:solidFill>
                      <a:schemeClr val="tx1"/>
                    </a:solidFill>
                    <a:latin typeface="Times New Roman"/>
                    <a:cs typeface="Times New Roman"/>
                  </a:rPr>
                  <a:t>) is valid for 0</a:t>
                </a:r>
                <a:r>
                  <a:rPr lang="en-US" spc="25"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35" dirty="0">
                    <a:solidFill>
                      <a:schemeClr val="tx1"/>
                    </a:solidFill>
                    <a:latin typeface="Lucida Sans Unicode"/>
                    <a:cs typeface="Lucida Sans Unicode"/>
                  </a:rPr>
                  <a:t> </a:t>
                </a:r>
                <a:r>
                  <a:rPr lang="en-US" i="1" spc="-5" dirty="0">
                    <a:solidFill>
                      <a:schemeClr val="tx1"/>
                    </a:solidFill>
                    <a:latin typeface="Times New Roman"/>
                    <a:cs typeface="Times New Roman"/>
                  </a:rPr>
                  <a:t>h</a:t>
                </a:r>
                <a:r>
                  <a:rPr lang="en-US" i="1" spc="75" dirty="0">
                    <a:solidFill>
                      <a:schemeClr val="tx1"/>
                    </a:solidFill>
                    <a:latin typeface="Times New Roman"/>
                    <a:cs typeface="Times New Roman"/>
                  </a:rPr>
                  <a:t> </a:t>
                </a:r>
                <a:r>
                  <a:rPr lang="en-US" i="1" spc="190" dirty="0">
                    <a:solidFill>
                      <a:schemeClr val="tx1"/>
                    </a:solidFill>
                    <a:latin typeface="Arial"/>
                    <a:cs typeface="Arial"/>
                  </a:rPr>
                  <a:t>&lt;</a:t>
                </a:r>
                <a:r>
                  <a:rPr lang="en-US" i="1" spc="-5" dirty="0">
                    <a:solidFill>
                      <a:schemeClr val="tx1"/>
                    </a:solidFill>
                    <a:latin typeface="Arial"/>
                    <a:cs typeface="Arial"/>
                  </a:rPr>
                  <a:t> </a:t>
                </a:r>
                <a:r>
                  <a:rPr lang="en-US" spc="-10" dirty="0">
                    <a:solidFill>
                      <a:schemeClr val="tx1"/>
                    </a:solidFill>
                    <a:latin typeface="Times New Roman"/>
                    <a:cs typeface="Times New Roman"/>
                  </a:rPr>
                  <a:t>6370</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0660226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11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457200" marR="5080" indent="-457200" algn="just">
                  <a:lnSpc>
                    <a:spcPct val="100000"/>
                  </a:lnSpc>
                  <a:buAutoNum type="alphaLcParenBoth" startAt="2"/>
                </a:pPr>
                <a:r>
                  <a:rPr lang="en-US" spc="-5" dirty="0">
                    <a:solidFill>
                      <a:schemeClr val="tx1"/>
                    </a:solidFill>
                    <a:latin typeface="Times New Roman"/>
                    <a:cs typeface="Times New Roman"/>
                  </a:rPr>
                  <a:t>Using the third Maclaurin polynomial,</a:t>
                </a:r>
              </a:p>
              <a:p>
                <a:pPr marL="0" marR="5080" indent="0" algn="just">
                  <a:lnSpc>
                    <a:spcPct val="100000"/>
                  </a:lnSpc>
                  <a:buNone/>
                </a:pP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𝐺</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1000</m:t>
                          </m:r>
                        </m:e>
                      </m:d>
                      <m:r>
                        <a:rPr lang="en-US" b="0" i="1" smtClean="0">
                          <a:solidFill>
                            <a:schemeClr val="tx1"/>
                          </a:solidFill>
                          <a:latin typeface="Cambria Math" panose="02040503050406030204" pitchFamily="18" charset="0"/>
                        </a:rPr>
                        <m:t>=9.81−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19.6</m:t>
                          </m:r>
                          <m:r>
                            <a:rPr lang="en-US" b="0" i="1" smtClean="0">
                              <a:solidFill>
                                <a:schemeClr val="tx1"/>
                              </a:solidFill>
                              <a:latin typeface="Cambria Math" panose="02040503050406030204" pitchFamily="18" charset="0"/>
                              <a:ea typeface="Cambria Math" panose="02040503050406030204" pitchFamily="18" charset="0"/>
                            </a:rPr>
                            <m:t>∙1000</m:t>
                          </m:r>
                        </m:num>
                        <m:den>
                          <m:r>
                            <a:rPr lang="en-US" b="0" i="1" smtClean="0">
                              <a:solidFill>
                                <a:schemeClr val="tx1"/>
                              </a:solidFill>
                              <a:latin typeface="Cambria Math" panose="02040503050406030204" pitchFamily="18" charset="0"/>
                            </a:rPr>
                            <m:t>6370</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29.4</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1000</m:t>
                                  </m:r>
                                </m:e>
                              </m:d>
                            </m:e>
                            <m:sup>
                              <m:r>
                                <a:rPr lang="en-US" b="0" i="1" smtClean="0">
                                  <a:solidFill>
                                    <a:schemeClr val="tx1"/>
                                  </a:solidFill>
                                  <a:latin typeface="Cambria Math" panose="02040503050406030204" pitchFamily="18" charset="0"/>
                                </a:rPr>
                                <m:t>2</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6370</m:t>
                              </m:r>
                            </m:e>
                            <m:sup>
                              <m:r>
                                <a:rPr lang="en-US" b="0" i="1" smtClean="0">
                                  <a:solidFill>
                                    <a:schemeClr val="tx1"/>
                                  </a:solidFill>
                                  <a:latin typeface="Cambria Math" panose="02040503050406030204" pitchFamily="18" charset="0"/>
                                </a:rPr>
                                <m:t>2</m:t>
                              </m:r>
                            </m:sup>
                          </m:sSup>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39.2</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1000</m:t>
                                  </m:r>
                                </m:e>
                              </m:d>
                            </m:e>
                            <m:sup>
                              <m:r>
                                <a:rPr lang="en-US" b="0" i="1" smtClean="0">
                                  <a:solidFill>
                                    <a:schemeClr val="tx1"/>
                                  </a:solidFill>
                                  <a:latin typeface="Cambria Math" panose="02040503050406030204" pitchFamily="18" charset="0"/>
                                </a:rPr>
                                <m:t>3</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6370</m:t>
                              </m:r>
                            </m:e>
                            <m:sup>
                              <m:r>
                                <a:rPr lang="en-US" b="0" i="1" smtClean="0">
                                  <a:solidFill>
                                    <a:schemeClr val="tx1"/>
                                  </a:solidFill>
                                  <a:latin typeface="Cambria Math" panose="02040503050406030204" pitchFamily="18" charset="0"/>
                                </a:rPr>
                                <m:t>3</m:t>
                              </m:r>
                            </m:sup>
                          </m:sSup>
                        </m:den>
                      </m:f>
                      <m:r>
                        <a:rPr lang="en-US" b="0" i="1" smtClean="0">
                          <a:solidFill>
                            <a:schemeClr val="tx1"/>
                          </a:solidFill>
                          <a:latin typeface="Cambria Math" panose="02040503050406030204" pitchFamily="18" charset="0"/>
                          <a:ea typeface="Cambria Math" panose="02040503050406030204" pitchFamily="18" charset="0"/>
                        </a:rPr>
                        <m:t>≈7.30</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b="0" i="0" smtClean="0">
                              <a:solidFill>
                                <a:schemeClr val="tx1"/>
                              </a:solidFill>
                              <a:latin typeface="Cambria Math" panose="02040503050406030204" pitchFamily="18" charset="0"/>
                              <a:ea typeface="Cambria Math" panose="02040503050406030204" pitchFamily="18" charset="0"/>
                            </a:rPr>
                            <m:t>m</m:t>
                          </m:r>
                        </m:num>
                        <m:den>
                          <m:sSup>
                            <m:sSupPr>
                              <m:ctrlPr>
                                <a:rPr lang="en-US" b="0" i="1" smtClean="0">
                                  <a:solidFill>
                                    <a:schemeClr val="tx1"/>
                                  </a:solidFill>
                                  <a:latin typeface="Cambria Math" panose="02040503050406030204" pitchFamily="18" charset="0"/>
                                  <a:ea typeface="Cambria Math" panose="02040503050406030204" pitchFamily="18" charset="0"/>
                                </a:rPr>
                              </m:ctrlPr>
                            </m:sSupPr>
                            <m:e>
                              <m:r>
                                <m:rPr>
                                  <m:sty m:val="p"/>
                                </m:rPr>
                                <a:rPr lang="en-US" b="0" i="0" smtClean="0">
                                  <a:solidFill>
                                    <a:schemeClr val="tx1"/>
                                  </a:solidFill>
                                  <a:latin typeface="Cambria Math" panose="02040503050406030204" pitchFamily="18" charset="0"/>
                                  <a:ea typeface="Cambria Math" panose="02040503050406030204" pitchFamily="18" charset="0"/>
                                </a:rPr>
                                <m:t>s</m:t>
                              </m:r>
                            </m:e>
                            <m:sup>
                              <m:r>
                                <a:rPr lang="en-US" b="0" i="0" smtClean="0">
                                  <a:solidFill>
                                    <a:schemeClr val="tx1"/>
                                  </a:solidFill>
                                  <a:latin typeface="Cambria Math" panose="02040503050406030204" pitchFamily="18" charset="0"/>
                                  <a:ea typeface="Cambria Math" panose="02040503050406030204" pitchFamily="18" charset="0"/>
                                </a:rPr>
                                <m:t>2</m:t>
                              </m:r>
                            </m:sup>
                          </m:sSup>
                        </m:den>
                      </m:f>
                    </m:oMath>
                  </m:oMathPara>
                </a14:m>
                <a:endParaRPr lang="en-US" dirty="0">
                  <a:solidFill>
                    <a:schemeClr val="tx1"/>
                  </a:solidFill>
                </a:endParaRPr>
              </a:p>
              <a:p>
                <a:pPr marL="0" marR="5080" indent="0">
                  <a:lnSpc>
                    <a:spcPct val="100000"/>
                  </a:lnSpc>
                  <a:buNone/>
                </a:pPr>
                <a:r>
                  <a:rPr lang="en-US" spc="-10" dirty="0">
                    <a:solidFill>
                      <a:schemeClr val="tx1"/>
                    </a:solidFill>
                    <a:latin typeface="Times New Roman"/>
                    <a:cs typeface="Times New Roman"/>
                  </a:rPr>
                  <a:t>Sinc</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alternatin</a:t>
                </a:r>
                <a:r>
                  <a:rPr lang="en-US" spc="-5" dirty="0">
                    <a:solidFill>
                      <a:schemeClr val="tx1"/>
                    </a:solidFill>
                    <a:latin typeface="Times New Roman"/>
                    <a:cs typeface="Times New Roman"/>
                  </a:rPr>
                  <a:t>g s</a:t>
                </a:r>
                <a:r>
                  <a:rPr lang="en-US" spc="-10" dirty="0">
                    <a:solidFill>
                      <a:schemeClr val="tx1"/>
                    </a:solidFill>
                    <a:latin typeface="Times New Roman"/>
                    <a:cs typeface="Times New Roman"/>
                  </a:rPr>
                  <a:t>eries</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appl</a:t>
                </a:r>
                <a:r>
                  <a:rPr lang="en-US" spc="-5" dirty="0">
                    <a:solidFill>
                      <a:schemeClr val="tx1"/>
                    </a:solidFill>
                    <a:latin typeface="Times New Roman"/>
                    <a:cs typeface="Times New Roman"/>
                  </a:rPr>
                  <a:t>y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corollar</a:t>
                </a:r>
                <a:r>
                  <a:rPr lang="en-US" spc="-5" dirty="0">
                    <a:solidFill>
                      <a:schemeClr val="tx1"/>
                    </a:solidFill>
                    <a:latin typeface="Times New Roman"/>
                    <a:cs typeface="Times New Roman"/>
                  </a:rPr>
                  <a:t>y in Section 10.4 and use the fourth power term in the series to </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stimate the error in our </a:t>
                </a:r>
                <a:r>
                  <a:rPr lang="en-US" spc="-10" dirty="0">
                    <a:solidFill>
                      <a:schemeClr val="tx1"/>
                    </a:solidFill>
                    <a:latin typeface="Times New Roman"/>
                    <a:cs typeface="Times New Roman"/>
                  </a:rPr>
                  <a:t>approximation</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Thus,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error</m:t>
                      </m:r>
                      <m:r>
                        <a:rPr lang="en-US" b="0" i="1" smtClean="0">
                          <a:solidFill>
                            <a:schemeClr val="tx1"/>
                          </a:solidFill>
                          <a:latin typeface="Cambria Math" panose="02040503050406030204" pitchFamily="18" charset="0"/>
                        </a:rPr>
                        <m:t>&lt;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49.0</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(1000)</m:t>
                              </m:r>
                            </m:e>
                            <m:sup>
                              <m:r>
                                <a:rPr lang="en-US" b="0" i="1" smtClean="0">
                                  <a:solidFill>
                                    <a:schemeClr val="tx1"/>
                                  </a:solidFill>
                                  <a:latin typeface="Cambria Math" panose="02040503050406030204" pitchFamily="18" charset="0"/>
                                </a:rPr>
                                <m:t>4</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6370</m:t>
                              </m:r>
                            </m:e>
                            <m:sup>
                              <m:r>
                                <a:rPr lang="en-US" b="0" i="1" smtClean="0">
                                  <a:solidFill>
                                    <a:schemeClr val="tx1"/>
                                  </a:solidFill>
                                  <a:latin typeface="Cambria Math" panose="02040503050406030204" pitchFamily="18" charset="0"/>
                                </a:rPr>
                                <m:t>4</m:t>
                              </m:r>
                            </m:sup>
                          </m:sSup>
                        </m:den>
                      </m:f>
                      <m:r>
                        <a:rPr lang="en-US" b="0" i="1" smtClean="0">
                          <a:solidFill>
                            <a:schemeClr val="tx1"/>
                          </a:solidFill>
                          <a:latin typeface="Cambria Math" panose="02040503050406030204" pitchFamily="18" charset="0"/>
                          <a:ea typeface="Cambria Math" panose="02040503050406030204" pitchFamily="18" charset="0"/>
                        </a:rPr>
                        <m:t>≈0.03</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8276455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12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 </a:t>
                </a:r>
                <a:r>
                  <a:rPr lang="en-US" b="1" spc="-40" dirty="0">
                    <a:solidFill>
                      <a:schemeClr val="tx1"/>
                    </a:solidFill>
                  </a:rPr>
                  <a:t> </a:t>
                </a:r>
                <a:r>
                  <a:rPr lang="en-US" b="1" spc="-120" dirty="0">
                    <a:solidFill>
                      <a:schemeClr val="tx1"/>
                    </a:solidFill>
                  </a:rPr>
                  <a:t>Computing</a:t>
                </a:r>
                <a:r>
                  <a:rPr lang="en-US" b="1" spc="-60" dirty="0">
                    <a:solidFill>
                      <a:schemeClr val="tx1"/>
                    </a:solidFill>
                  </a:rPr>
                  <a:t> </a:t>
                </a:r>
                <a:r>
                  <a:rPr lang="en-US" b="1" spc="-180" dirty="0">
                    <a:solidFill>
                      <a:schemeClr val="tx1"/>
                    </a:solidFill>
                  </a:rPr>
                  <a:t>T</a:t>
                </a:r>
                <a:r>
                  <a:rPr lang="en-US" b="1" spc="-80" dirty="0">
                    <a:solidFill>
                      <a:schemeClr val="tx1"/>
                    </a:solidFill>
                  </a:rPr>
                  <a:t>aylo</a:t>
                </a:r>
                <a:r>
                  <a:rPr lang="en-US" b="1" spc="-60" dirty="0">
                    <a:solidFill>
                      <a:schemeClr val="tx1"/>
                    </a:solidFill>
                  </a:rPr>
                  <a:t>r</a:t>
                </a:r>
                <a:r>
                  <a:rPr lang="en-US" b="1" spc="-65" dirty="0">
                    <a:solidFill>
                      <a:schemeClr val="tx1"/>
                    </a:solidFill>
                  </a:rPr>
                  <a:t> </a:t>
                </a:r>
                <a:r>
                  <a:rPr lang="en-US" b="1" spc="-95" dirty="0">
                    <a:solidFill>
                      <a:schemeClr val="tx1"/>
                    </a:solidFill>
                  </a:rPr>
                  <a:t>Polynomial</a:t>
                </a:r>
                <a:r>
                  <a:rPr lang="en-US" b="1" spc="-90" dirty="0">
                    <a:solidFill>
                      <a:schemeClr val="tx1"/>
                    </a:solidFill>
                  </a:rPr>
                  <a:t>s  </a:t>
                </a:r>
                <a:r>
                  <a:rPr lang="en-US" b="1" spc="-114" dirty="0">
                    <a:solidFill>
                      <a:schemeClr val="tx1"/>
                    </a:solidFill>
                  </a:rPr>
                  <a:t>We c</a:t>
                </a:r>
                <a:r>
                  <a:rPr lang="en-US" spc="-15" dirty="0">
                    <a:solidFill>
                      <a:schemeClr val="tx1"/>
                    </a:solidFill>
                  </a:rPr>
                  <a:t>omput</a:t>
                </a:r>
                <a:r>
                  <a:rPr lang="en-US" spc="-5" dirty="0">
                    <a:solidFill>
                      <a:schemeClr val="tx1"/>
                    </a:solidFill>
                  </a:rPr>
                  <a:t>e</a:t>
                </a:r>
                <a:r>
                  <a:rPr lang="en-US" spc="-5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0" dirty="0">
                    <a:solidFill>
                      <a:schemeClr val="tx1"/>
                    </a:solidFill>
                  </a:rPr>
                  <a:t> </a:t>
                </a:r>
                <a:r>
                  <a:rPr lang="en-US" spc="-10" dirty="0">
                    <a:solidFill>
                      <a:schemeClr val="tx1"/>
                    </a:solidFill>
                  </a:rPr>
                  <a:t>Taylo</a:t>
                </a:r>
                <a:r>
                  <a:rPr lang="en-US" spc="-5" dirty="0">
                    <a:solidFill>
                      <a:schemeClr val="tx1"/>
                    </a:solidFill>
                  </a:rPr>
                  <a:t>r</a:t>
                </a:r>
                <a:r>
                  <a:rPr lang="en-US" spc="-55" dirty="0">
                    <a:solidFill>
                      <a:schemeClr val="tx1"/>
                    </a:solidFill>
                  </a:rPr>
                  <a:t> </a:t>
                </a:r>
                <a:r>
                  <a:rPr lang="en-US" spc="-10" dirty="0">
                    <a:solidFill>
                      <a:schemeClr val="tx1"/>
                    </a:solidFill>
                  </a:rPr>
                  <a:t>polynomia</a:t>
                </a:r>
                <a:r>
                  <a:rPr lang="en-US" spc="-5" dirty="0">
                    <a:solidFill>
                      <a:schemeClr val="tx1"/>
                    </a:solidFill>
                  </a:rPr>
                  <a:t>l</a:t>
                </a:r>
                <a:r>
                  <a:rPr lang="en-US" spc="-35" dirty="0">
                    <a:solidFill>
                      <a:schemeClr val="tx1"/>
                    </a:solidFill>
                  </a:rPr>
                  <a:t> </a:t>
                </a:r>
                <a:r>
                  <a:rPr lang="en-US" i="1" spc="-50" dirty="0">
                    <a:solidFill>
                      <a:schemeClr val="tx1"/>
                    </a:solidFill>
                  </a:rPr>
                  <a:t>T</a:t>
                </a:r>
                <a:r>
                  <a:rPr lang="en-US" baseline="-25000" dirty="0">
                    <a:solidFill>
                      <a:schemeClr val="tx1"/>
                    </a:solidFill>
                  </a:rPr>
                  <a:t>4</a:t>
                </a:r>
                <a:r>
                  <a:rPr lang="en-US" spc="82" baseline="-11111" dirty="0">
                    <a:solidFill>
                      <a:schemeClr val="tx1"/>
                    </a:solidFill>
                  </a:rPr>
                  <a:t> </a:t>
                </a:r>
                <a:r>
                  <a:rPr lang="en-US" spc="-10" dirty="0">
                    <a:solidFill>
                      <a:schemeClr val="tx1"/>
                    </a:solidFill>
                  </a:rPr>
                  <a:t>cen</a:t>
                </a:r>
                <a:r>
                  <a:rPr lang="en-US" spc="-5" dirty="0">
                    <a:solidFill>
                      <a:schemeClr val="tx1"/>
                    </a:solidFill>
                  </a:rPr>
                  <a:t>tered </a:t>
                </a:r>
                <a:r>
                  <a:rPr lang="en-US" spc="-10" dirty="0">
                    <a:solidFill>
                      <a:schemeClr val="tx1"/>
                    </a:solidFill>
                  </a:rPr>
                  <a:t>a</a:t>
                </a:r>
                <a:r>
                  <a:rPr lang="en-US" spc="-5" dirty="0">
                    <a:solidFill>
                      <a:schemeClr val="tx1"/>
                    </a:solidFill>
                  </a:rPr>
                  <a:t>t </a:t>
                </a:r>
                <a:r>
                  <a:rPr lang="en-US" i="1" spc="-5" dirty="0">
                    <a:solidFill>
                      <a:schemeClr val="tx1"/>
                    </a:solidFill>
                  </a:rPr>
                  <a:t>a</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3 for </a:t>
                </a:r>
                <a14:m>
                  <m:oMath xmlns:m="http://schemas.openxmlformats.org/officeDocument/2006/math">
                    <m:r>
                      <a:rPr lang="en-US" b="0" i="1" spc="-5" smtClean="0">
                        <a:solidFill>
                          <a:schemeClr val="tx1"/>
                        </a:solidFill>
                        <a:latin typeface="Cambria Math" panose="02040503050406030204" pitchFamily="18" charset="0"/>
                        <a:cs typeface="Times New Roman"/>
                      </a:rPr>
                      <m:t>𝑓</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rad>
                      <m:radPr>
                        <m:degHide m:val="on"/>
                        <m:ctrlPr>
                          <a:rPr lang="en-US" b="0"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+1</m:t>
                        </m:r>
                      </m:e>
                    </m:rad>
                    <m:r>
                      <a:rPr lang="en-US" b="0" i="1" spc="-5" smtClean="0">
                        <a:solidFill>
                          <a:schemeClr val="tx1"/>
                        </a:solidFill>
                        <a:latin typeface="Cambria Math" panose="02040503050406030204" pitchFamily="18" charset="0"/>
                        <a:cs typeface="Times New Roman"/>
                      </a:rPr>
                      <m:t>:</m:t>
                    </m:r>
                  </m:oMath>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+1)</m:t>
                          </m:r>
                        </m:e>
                        <m:sup>
                          <m:r>
                            <a:rPr lang="en-US" sz="2000" b="0" i="1" smtClean="0">
                              <a:solidFill>
                                <a:schemeClr val="tx1"/>
                              </a:solidFill>
                              <a:latin typeface="Cambria Math" panose="02040503050406030204" pitchFamily="18" charset="0"/>
                            </a:rPr>
                            <m:t>1/2</m:t>
                          </m:r>
                        </m:sup>
                      </m:sSup>
                      <m:r>
                        <a:rPr lang="en-US" sz="2000" b="0" i="0"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=2</m:t>
                      </m:r>
                    </m:oMath>
                  </m:oMathPara>
                </a14:m>
                <a:endParaRPr lang="en-US" sz="2000" dirty="0">
                  <a:solidFill>
                    <a:schemeClr val="tx1"/>
                  </a:solidFill>
                </a:endParaRPr>
              </a:p>
              <a:p>
                <a:pPr marL="0" marR="5080" indent="0" algn="just">
                  <a:lnSpc>
                    <a:spcPct val="100000"/>
                  </a:lnSpc>
                  <a:buNone/>
                </a:pPr>
                <a:endParaRPr lang="en-US" sz="500"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i="1">
                              <a:latin typeface="Cambria Math" panose="02040503050406030204" pitchFamily="18" charset="0"/>
                            </a:rPr>
                            <m:t>𝑓</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d>
                            <m:dPr>
                              <m:ctrlPr>
                                <a:rPr lang="en-US" sz="2000" i="1" smtClean="0">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+1</m:t>
                              </m:r>
                            </m:e>
                          </m:d>
                        </m:e>
                        <m:sup>
                          <m:r>
                            <a:rPr lang="en-US" sz="2000" b="0" i="1" smtClean="0">
                              <a:latin typeface="Cambria Math" panose="02040503050406030204" pitchFamily="18" charset="0"/>
                            </a:rPr>
                            <m:t>−1/2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3</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4</m:t>
                          </m:r>
                        </m:den>
                      </m:f>
                    </m:oMath>
                  </m:oMathPara>
                </a14:m>
                <a:endParaRPr lang="en-US" sz="2000" dirty="0"/>
              </a:p>
              <a:p>
                <a:pPr marL="0" marR="5080" indent="0" algn="just">
                  <a:lnSpc>
                    <a:spcPct val="100000"/>
                  </a:lnSpc>
                  <a:buNone/>
                </a:pPr>
                <a:endParaRPr lang="en-US" sz="500"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smtClean="0">
                                  <a:latin typeface="Cambria Math" panose="02040503050406030204" pitchFamily="18" charset="0"/>
                                </a:rPr>
                                <m:t>4</m:t>
                              </m:r>
                            </m:den>
                          </m:f>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+1</m:t>
                              </m:r>
                            </m:e>
                          </m:d>
                        </m:e>
                        <m:sup>
                          <m:r>
                            <a:rPr lang="en-US" sz="2000" i="1">
                              <a:latin typeface="Cambria Math" panose="02040503050406030204" pitchFamily="18" charset="0"/>
                            </a:rPr>
                            <m:t>−</m:t>
                          </m:r>
                          <m:r>
                            <a:rPr lang="en-US" sz="2000" b="0" i="1" smtClean="0">
                              <a:latin typeface="Cambria Math" panose="02040503050406030204" pitchFamily="18" charset="0"/>
                            </a:rPr>
                            <m:t>3/2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3</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32</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3</m:t>
                              </m:r>
                            </m:e>
                          </m:d>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64</m:t>
                          </m:r>
                        </m:den>
                      </m:f>
                    </m:oMath>
                  </m:oMathPara>
                </a14:m>
                <a:endParaRPr lang="en-US" sz="2000" dirty="0">
                  <a:solidFill>
                    <a:schemeClr val="tx1"/>
                  </a:solidFill>
                </a:endParaRPr>
              </a:p>
              <a:p>
                <a:pPr marL="0" marR="5080" indent="0" algn="just">
                  <a:lnSpc>
                    <a:spcPct val="100000"/>
                  </a:lnSpc>
                  <a:buNone/>
                </a:pPr>
                <a:endParaRPr lang="en-US" sz="500"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i="1">
                          <a:latin typeface="Cambria Math" panose="02040503050406030204" pitchFamily="18" charset="0"/>
                        </a:rPr>
                        <m:t>=</m:t>
                      </m:r>
                      <m:sSup>
                        <m:sSupPr>
                          <m:ctrlPr>
                            <a:rPr lang="en-US" sz="2000" i="1">
                              <a:latin typeface="Cambria Math" panose="02040503050406030204" pitchFamily="18" charset="0"/>
                            </a:rPr>
                          </m:ctrlPr>
                        </m:sSupPr>
                        <m:e>
                          <m:f>
                            <m:fPr>
                              <m:ctrlPr>
                                <a:rPr lang="en-US" sz="2000" i="1">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8</m:t>
                              </m:r>
                            </m:den>
                          </m:f>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+1</m:t>
                              </m:r>
                            </m:e>
                          </m:d>
                        </m:e>
                        <m:sup>
                          <m:r>
                            <a:rPr lang="en-US" sz="2000" i="1">
                              <a:latin typeface="Cambria Math" panose="02040503050406030204" pitchFamily="18" charset="0"/>
                            </a:rPr>
                            <m:t>−</m:t>
                          </m:r>
                          <m:r>
                            <a:rPr lang="en-US" sz="2000" b="0" i="1" smtClean="0">
                              <a:latin typeface="Cambria Math" panose="02040503050406030204" pitchFamily="18" charset="0"/>
                            </a:rPr>
                            <m:t>5/2</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3</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256</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𝑓</m:t>
                          </m:r>
                          <m:r>
                            <a:rPr lang="en-US" sz="2000" b="0" i="1" smtClean="0">
                              <a:latin typeface="Cambria Math" panose="02040503050406030204" pitchFamily="18" charset="0"/>
                            </a:rPr>
                            <m:t>′′′(3)</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512</m:t>
                          </m:r>
                        </m:den>
                      </m:f>
                    </m:oMath>
                  </m:oMathPara>
                </a14:m>
                <a:endParaRPr lang="en-US" sz="2000" dirty="0">
                  <a:solidFill>
                    <a:schemeClr val="tx1"/>
                  </a:solidFill>
                </a:endParaRPr>
              </a:p>
              <a:p>
                <a:pPr marL="0" marR="5080" indent="0" algn="just">
                  <a:lnSpc>
                    <a:spcPct val="100000"/>
                  </a:lnSpc>
                  <a:buNone/>
                </a:pPr>
                <a:endParaRPr lang="en-US" sz="500"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(4)</m:t>
                          </m:r>
                        </m:sup>
                      </m:sSup>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15</m:t>
                              </m:r>
                            </m:num>
                            <m:den>
                              <m:r>
                                <a:rPr lang="en-US" sz="2000" b="0" i="1" smtClean="0">
                                  <a:latin typeface="Cambria Math" panose="02040503050406030204" pitchFamily="18" charset="0"/>
                                </a:rPr>
                                <m:t>16</m:t>
                              </m:r>
                            </m:den>
                          </m:f>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+1)</m:t>
                          </m:r>
                        </m:e>
                        <m:sup>
                          <m:r>
                            <a:rPr lang="en-US" sz="2000" i="1">
                              <a:latin typeface="Cambria Math" panose="02040503050406030204" pitchFamily="18" charset="0"/>
                            </a:rPr>
                            <m:t>−</m:t>
                          </m:r>
                          <m:r>
                            <a:rPr lang="en-US" sz="2000" b="0" i="1" smtClean="0">
                              <a:latin typeface="Cambria Math" panose="02040503050406030204" pitchFamily="18" charset="0"/>
                            </a:rPr>
                            <m:t>7/2</m:t>
                          </m:r>
                        </m:sup>
                      </m:sSup>
                      <m:r>
                        <a:rPr lang="en-US" sz="2000" b="0" i="0" smtClean="0">
                          <a:latin typeface="Cambria Math" panose="02040503050406030204" pitchFamily="18" charset="0"/>
                        </a:rPr>
                        <m:t>,</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4</m:t>
                              </m:r>
                            </m:e>
                          </m:d>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3</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15</m:t>
                          </m:r>
                        </m:num>
                        <m:den>
                          <m:r>
                            <a:rPr lang="en-US" sz="2000" b="0" i="1" smtClean="0">
                              <a:latin typeface="Cambria Math" panose="02040503050406030204" pitchFamily="18" charset="0"/>
                            </a:rPr>
                            <m:t>2048</m:t>
                          </m:r>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4</m:t>
                                  </m:r>
                                </m:e>
                              </m:d>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3</m:t>
                              </m:r>
                            </m:e>
                          </m:d>
                        </m:num>
                        <m:den>
                          <m:r>
                            <a:rPr lang="en-US" sz="2000" b="0" i="1" smtClean="0">
                              <a:latin typeface="Cambria Math" panose="02040503050406030204" pitchFamily="18" charset="0"/>
                            </a:rPr>
                            <m:t>4!</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5</m:t>
                          </m:r>
                        </m:num>
                        <m:den>
                          <m:r>
                            <a:rPr lang="en-US" sz="2000" b="0" i="1" smtClean="0">
                              <a:latin typeface="Cambria Math" panose="02040503050406030204" pitchFamily="18" charset="0"/>
                            </a:rPr>
                            <m:t>16,384</m:t>
                          </m:r>
                        </m:den>
                      </m:f>
                    </m:oMath>
                  </m:oMathPara>
                </a14:m>
                <a:endParaRPr lang="en-US" sz="2000"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5416656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13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Taylo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polynomia</a:t>
                </a:r>
                <a:r>
                  <a:rPr lang="en-US" spc="-5" dirty="0">
                    <a:solidFill>
                      <a:schemeClr val="tx1"/>
                    </a:solidFill>
                    <a:latin typeface="Times New Roman"/>
                    <a:cs typeface="Times New Roman"/>
                  </a:rPr>
                  <a:t>l</a:t>
                </a:r>
                <a:r>
                  <a:rPr lang="en-US" spc="20" dirty="0">
                    <a:solidFill>
                      <a:schemeClr val="tx1"/>
                    </a:solidFill>
                    <a:latin typeface="Times New Roman"/>
                    <a:cs typeface="Times New Roman"/>
                  </a:rPr>
                  <a:t> </a:t>
                </a:r>
                <a:r>
                  <a:rPr lang="en-US" i="1" spc="-50" dirty="0">
                    <a:solidFill>
                      <a:schemeClr val="tx1"/>
                    </a:solidFill>
                    <a:latin typeface="Times New Roman"/>
                    <a:cs typeface="Times New Roman"/>
                  </a:rPr>
                  <a:t>T</a:t>
                </a:r>
                <a:r>
                  <a:rPr lang="en-US" baseline="-25000" dirty="0">
                    <a:solidFill>
                      <a:schemeClr val="tx1"/>
                    </a:solidFill>
                    <a:latin typeface="Times New Roman"/>
                    <a:cs typeface="Times New Roman"/>
                  </a:rPr>
                  <a:t>4</a:t>
                </a:r>
                <a:r>
                  <a:rPr lang="en-US" baseline="-11111" dirty="0">
                    <a:solidFill>
                      <a:schemeClr val="tx1"/>
                    </a:solidFill>
                    <a:latin typeface="Times New Roman"/>
                    <a:cs typeface="Times New Roman"/>
                  </a:rPr>
                  <a:t> </a:t>
                </a:r>
                <a:r>
                  <a:rPr lang="en-US" spc="-10" dirty="0">
                    <a:solidFill>
                      <a:schemeClr val="tx1"/>
                    </a:solidFill>
                    <a:latin typeface="Times New Roman"/>
                    <a:cs typeface="Times New Roman"/>
                  </a:rPr>
                  <a:t>centere</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3 is (see </a:t>
                </a:r>
                <a:r>
                  <a:rPr lang="en-US" spc="-15" dirty="0">
                    <a:solidFill>
                      <a:schemeClr val="tx1"/>
                    </a:solidFill>
                    <a:latin typeface="Times New Roman"/>
                    <a:cs typeface="Times New Roman"/>
                  </a:rPr>
                  <a:t>F</a:t>
                </a:r>
                <a:r>
                  <a:rPr lang="en-US" spc="-5" dirty="0">
                    <a:solidFill>
                      <a:schemeClr val="tx1"/>
                    </a:solidFill>
                    <a:latin typeface="Times New Roman"/>
                    <a:cs typeface="Times New Roman"/>
                  </a:rPr>
                  <a:t>igure </a:t>
                </a:r>
                <a:r>
                  <a:rPr lang="en-US" spc="-10" dirty="0">
                    <a:solidFill>
                      <a:schemeClr val="tx1"/>
                    </a:solidFill>
                    <a:latin typeface="Times New Roman"/>
                    <a:cs typeface="Times New Roman"/>
                  </a:rPr>
                  <a:t>4</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4</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2+</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−3</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64</m:t>
                          </m:r>
                        </m:den>
                      </m:f>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−3</m:t>
                              </m:r>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512</m:t>
                          </m:r>
                        </m:den>
                      </m:f>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−3</m:t>
                              </m:r>
                            </m:e>
                          </m:d>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5</m:t>
                          </m:r>
                        </m:num>
                        <m:den>
                          <m:r>
                            <a:rPr lang="en-US" b="0" i="1" smtClean="0">
                              <a:solidFill>
                                <a:schemeClr val="tx1"/>
                              </a:solidFill>
                              <a:latin typeface="Cambria Math" panose="02040503050406030204" pitchFamily="18" charset="0"/>
                            </a:rPr>
                            <m:t>16384</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−3)</m:t>
                          </m:r>
                        </m:e>
                        <m:sup>
                          <m:r>
                            <a:rPr lang="en-US" b="0" i="1" smtClean="0">
                              <a:solidFill>
                                <a:schemeClr val="tx1"/>
                              </a:solidFill>
                              <a:latin typeface="Cambria Math" panose="02040503050406030204" pitchFamily="18" charset="0"/>
                            </a:rPr>
                            <m:t>4</m:t>
                          </m:r>
                        </m:sup>
                      </m:sSup>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395"/>
                </a:stretch>
              </a:blipFill>
            </p:spPr>
            <p:txBody>
              <a:bodyPr/>
              <a:lstStyle/>
              <a:p>
                <a:r>
                  <a:rPr lang="en-US">
                    <a:noFill/>
                  </a:rPr>
                  <a:t> </a:t>
                </a:r>
              </a:p>
            </p:txBody>
          </p:sp>
        </mc:Fallback>
      </mc:AlternateContent>
      <p:pic>
        <p:nvPicPr>
          <p:cNvPr id="5" name="Picture 2" descr="A graph shows the curve of f of x equals square root quantity x plus 1 and y equals capital t subscript 4 of x and the shared points on either side of x equals 3. The x axis has the points negative 1, 3, and 15 labeled. The y axis is not scaled. The curve on y equals f of x begins on the x axis at x equals negative 1, is concave down with a increasingly positive slope into quadrant 1. The curve of y equals capital t subscript 4 of x begins in quadrant 1, is concave down, crosses the x axis at a value less than negative 1, reaches a maximum in quadrant 1, then descends to cross the x axis near x equals 15. A shared point at x equals 3 is marked with a dot. The two curves share the same path beginning in quadrant 2 and extending past the point at x equals 3 in quadrant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3311" y="2610321"/>
            <a:ext cx="5330592" cy="398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0878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14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tabLst>
                    <a:tab pos="2700655" algn="l"/>
                  </a:tabLst>
                </a:pPr>
                <a:r>
                  <a:rPr lang="en-US" b="1" u="sng" spc="-170" dirty="0"/>
                  <a:t>E</a:t>
                </a:r>
                <a:r>
                  <a:rPr lang="en-US" b="1" u="sng" spc="-135" dirty="0"/>
                  <a:t>X</a:t>
                </a:r>
                <a:r>
                  <a:rPr lang="en-US" b="1" u="sng" spc="-170" dirty="0"/>
                  <a:t> </a:t>
                </a:r>
                <a:r>
                  <a:rPr lang="en-US" b="1" u="sng" spc="-20" dirty="0"/>
                  <a:t>AMPL</a:t>
                </a:r>
                <a:r>
                  <a:rPr lang="en-US" b="1" u="sng" spc="-120" dirty="0"/>
                  <a:t>E</a:t>
                </a:r>
                <a:r>
                  <a:rPr lang="en-US" b="1" spc="-120" dirty="0"/>
                  <a:t>:</a:t>
                </a:r>
                <a:r>
                  <a:rPr lang="en-US" b="1" spc="-40" dirty="0"/>
                  <a:t> </a:t>
                </a:r>
                <a:r>
                  <a:rPr lang="en-US" b="1" spc="-120" dirty="0"/>
                  <a:t> </a:t>
                </a:r>
                <a:r>
                  <a:rPr lang="en-US" b="1" spc="-95" dirty="0"/>
                  <a:t>Findin</a:t>
                </a:r>
                <a:r>
                  <a:rPr lang="en-US" b="1" spc="-110" dirty="0"/>
                  <a:t>g</a:t>
                </a:r>
                <a:r>
                  <a:rPr lang="en-US" b="1" spc="85" dirty="0"/>
                  <a:t> </a:t>
                </a:r>
                <a:r>
                  <a:rPr lang="en-US" b="1" spc="-65" dirty="0"/>
                  <a:t>a</a:t>
                </a:r>
                <a:r>
                  <a:rPr lang="en-US" b="1" spc="85" dirty="0"/>
                  <a:t> </a:t>
                </a:r>
                <a:r>
                  <a:rPr lang="en-US" b="1" spc="-100" dirty="0"/>
                  <a:t>Genera</a:t>
                </a:r>
                <a:r>
                  <a:rPr lang="en-US" b="1" spc="-45" dirty="0"/>
                  <a:t>l</a:t>
                </a:r>
                <a:r>
                  <a:rPr lang="en-US" b="1" spc="85" dirty="0"/>
                  <a:t> </a:t>
                </a:r>
                <a:r>
                  <a:rPr lang="en-US" b="1" spc="-110" dirty="0"/>
                  <a:t>Formul</a:t>
                </a:r>
                <a:r>
                  <a:rPr lang="en-US" b="1" spc="-100" dirty="0"/>
                  <a:t>a</a:t>
                </a:r>
                <a:r>
                  <a:rPr lang="en-US" b="1" spc="85" dirty="0"/>
                  <a:t> </a:t>
                </a:r>
                <a:r>
                  <a:rPr lang="en-US" b="1" spc="-90" dirty="0"/>
                  <a:t>fo</a:t>
                </a:r>
                <a:r>
                  <a:rPr lang="en-US" b="1" spc="-70" dirty="0"/>
                  <a:t>r</a:t>
                </a:r>
                <a:r>
                  <a:rPr lang="en-US" b="1" spc="105" dirty="0"/>
                  <a:t> </a:t>
                </a:r>
                <a:r>
                  <a:rPr lang="en-US" i="1" spc="-50" dirty="0"/>
                  <a:t>T</a:t>
                </a:r>
                <a:r>
                  <a:rPr lang="en-US" i="1" baseline="-11111" dirty="0"/>
                  <a:t>n	</a:t>
                </a:r>
                <a:r>
                  <a:rPr lang="en-US" spc="-10" dirty="0"/>
                  <a:t>Fin</a:t>
                </a:r>
                <a:r>
                  <a:rPr lang="en-US" spc="-5" dirty="0"/>
                  <a:t>d</a:t>
                </a:r>
                <a:r>
                  <a:rPr lang="en-US" spc="75" dirty="0"/>
                  <a:t> </a:t>
                </a:r>
                <a:r>
                  <a:rPr lang="en-US" spc="-10" dirty="0"/>
                  <a:t>th</a:t>
                </a:r>
                <a:r>
                  <a:rPr lang="en-US" spc="-5" dirty="0"/>
                  <a:t>e</a:t>
                </a:r>
                <a:r>
                  <a:rPr lang="en-US" spc="75" dirty="0"/>
                  <a:t> </a:t>
                </a:r>
                <a:r>
                  <a:rPr lang="en-US" spc="-10" dirty="0"/>
                  <a:t>Taylo</a:t>
                </a:r>
                <a:r>
                  <a:rPr lang="en-US" spc="-5" dirty="0"/>
                  <a:t>r</a:t>
                </a:r>
                <a:r>
                  <a:rPr lang="en-US" spc="75" dirty="0"/>
                  <a:t> </a:t>
                </a:r>
                <a:r>
                  <a:rPr lang="en-US" spc="-10" dirty="0"/>
                  <a:t>polynomial</a:t>
                </a:r>
                <a:r>
                  <a:rPr lang="en-US" spc="-5" dirty="0"/>
                  <a:t>s</a:t>
                </a:r>
                <a:r>
                  <a:rPr lang="en-US" spc="100" dirty="0"/>
                  <a:t> </a:t>
                </a:r>
                <a:r>
                  <a:rPr lang="en-US" i="1" spc="-50" dirty="0" err="1"/>
                  <a:t>T</a:t>
                </a:r>
                <a:r>
                  <a:rPr lang="en-US" i="1" baseline="-11111" dirty="0" err="1"/>
                  <a:t>n</a:t>
                </a:r>
                <a:r>
                  <a:rPr lang="en-US" i="1" baseline="-11111" dirty="0"/>
                  <a:t> </a:t>
                </a:r>
                <a:r>
                  <a:rPr lang="en-US" spc="-10" dirty="0"/>
                  <a:t>of</a:t>
                </a:r>
                <a:endParaRPr lang="en-US" dirty="0"/>
              </a:p>
              <a:p>
                <a:pPr marL="0" indent="0">
                  <a:lnSpc>
                    <a:spcPct val="100000"/>
                  </a:lnSpc>
                  <a:buNone/>
                </a:pP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5" dirty="0"/>
                  <a:t>ln</a:t>
                </a:r>
                <a:r>
                  <a:rPr lang="en-US" spc="-60" dirty="0"/>
                  <a:t> </a:t>
                </a:r>
                <a:r>
                  <a:rPr lang="en-US" i="1" spc="-5" dirty="0"/>
                  <a:t>x</a:t>
                </a:r>
                <a:r>
                  <a:rPr lang="en-US" i="1" spc="85" dirty="0"/>
                  <a:t> </a:t>
                </a:r>
                <a:r>
                  <a:rPr lang="en-US" spc="-10" dirty="0"/>
                  <a:t>centere</a:t>
                </a:r>
                <a:r>
                  <a:rPr lang="en-US" spc="-5" dirty="0"/>
                  <a:t>d </a:t>
                </a:r>
                <a:r>
                  <a:rPr lang="en-US" spc="-10" dirty="0"/>
                  <a:t>a</a:t>
                </a:r>
                <a:r>
                  <a:rPr lang="en-US" spc="-5" dirty="0"/>
                  <a:t>t </a:t>
                </a:r>
                <a:r>
                  <a:rPr lang="en-US" i="1" spc="-5" dirty="0"/>
                  <a:t>a</a:t>
                </a:r>
                <a:r>
                  <a:rPr lang="en-US" i="1" spc="70" dirty="0"/>
                  <a:t> </a:t>
                </a:r>
                <a:r>
                  <a:rPr lang="en-US" spc="-25" dirty="0"/>
                  <a:t>=</a:t>
                </a:r>
                <a:r>
                  <a:rPr lang="en-US" spc="-40" dirty="0"/>
                  <a:t> </a:t>
                </a:r>
                <a:r>
                  <a:rPr lang="en-US" spc="-10" dirty="0"/>
                  <a:t>1</a:t>
                </a:r>
                <a:r>
                  <a:rPr lang="en-US" spc="-5" dirty="0"/>
                  <a:t>.</a:t>
                </a:r>
                <a:endParaRPr lang="en-US" dirty="0"/>
              </a:p>
              <a:p>
                <a:pPr marL="0" indent="0">
                  <a:lnSpc>
                    <a:spcPct val="100000"/>
                  </a:lnSpc>
                  <a:buNone/>
                </a:pPr>
                <a:r>
                  <a:rPr lang="en-US" b="1" spc="-5" dirty="0"/>
                  <a:t>Solution </a:t>
                </a:r>
                <a:r>
                  <a:rPr lang="en-US" spc="-15" dirty="0"/>
                  <a:t>Fo</a:t>
                </a:r>
                <a:r>
                  <a:rPr lang="en-US" spc="-5" dirty="0"/>
                  <a:t>r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5" dirty="0"/>
                  <a:t>ln</a:t>
                </a:r>
                <a:r>
                  <a:rPr lang="en-US" spc="-60" dirty="0"/>
                  <a:t> </a:t>
                </a:r>
                <a:r>
                  <a:rPr lang="en-US" i="1" spc="-5" dirty="0"/>
                  <a:t>x</a:t>
                </a:r>
                <a:r>
                  <a:rPr lang="en-US" spc="-5" dirty="0"/>
                  <a:t>, t</a:t>
                </a:r>
                <a:r>
                  <a:rPr lang="en-US" spc="-10" dirty="0"/>
                  <a:t>h</a:t>
                </a:r>
                <a:r>
                  <a:rPr lang="en-US" spc="-5" dirty="0"/>
                  <a:t>e </a:t>
                </a:r>
                <a:r>
                  <a:rPr lang="en-US" spc="-10" dirty="0"/>
                  <a:t>constan</a:t>
                </a:r>
                <a:r>
                  <a:rPr lang="en-US" spc="-5" dirty="0"/>
                  <a:t>t </a:t>
                </a:r>
                <a:r>
                  <a:rPr lang="en-US" spc="-10" dirty="0"/>
                  <a:t>term o</a:t>
                </a:r>
                <a:r>
                  <a:rPr lang="en-US" spc="-5" dirty="0"/>
                  <a:t>f </a:t>
                </a:r>
                <a:r>
                  <a:rPr lang="en-US" i="1" spc="-50" dirty="0" err="1"/>
                  <a:t>T</a:t>
                </a:r>
                <a:r>
                  <a:rPr lang="en-US" i="1" baseline="-25000" dirty="0" err="1"/>
                  <a:t>n</a:t>
                </a:r>
                <a:r>
                  <a:rPr lang="en-US" i="1" baseline="-11111" dirty="0"/>
                  <a:t> </a:t>
                </a:r>
                <a:r>
                  <a:rPr lang="en-US" i="1" spc="-97" baseline="-11111" dirty="0"/>
                  <a:t> </a:t>
                </a:r>
                <a:r>
                  <a:rPr lang="en-US" spc="-10" dirty="0"/>
                  <a:t>a</a:t>
                </a:r>
                <a:r>
                  <a:rPr lang="en-US" spc="-5" dirty="0"/>
                  <a:t>t </a:t>
                </a:r>
                <a:r>
                  <a:rPr lang="en-US" i="1" spc="-5" dirty="0"/>
                  <a:t>a</a:t>
                </a:r>
                <a:r>
                  <a:rPr lang="en-US" i="1" spc="70" dirty="0"/>
                  <a:t> </a:t>
                </a:r>
                <a:r>
                  <a:rPr lang="en-US" spc="-25" dirty="0"/>
                  <a:t>=</a:t>
                </a:r>
                <a:r>
                  <a:rPr lang="en-US" spc="-40" dirty="0"/>
                  <a:t> </a:t>
                </a:r>
                <a:r>
                  <a:rPr lang="en-US" spc="-5" dirty="0"/>
                  <a:t>1 </a:t>
                </a:r>
                <a:r>
                  <a:rPr lang="en-US" spc="-10" dirty="0"/>
                  <a:t>i</a:t>
                </a:r>
                <a:r>
                  <a:rPr lang="en-US" spc="-5" dirty="0"/>
                  <a:t>s </a:t>
                </a:r>
                <a:r>
                  <a:rPr lang="en-US" spc="-10" dirty="0"/>
                  <a:t>zer</a:t>
                </a:r>
                <a:r>
                  <a:rPr lang="en-US" spc="-5" dirty="0"/>
                  <a:t>o </a:t>
                </a:r>
                <a:r>
                  <a:rPr lang="en-US" spc="-10" dirty="0"/>
                  <a:t>becaus</a:t>
                </a:r>
                <a:r>
                  <a:rPr lang="en-US" spc="-5" dirty="0"/>
                  <a:t>e </a:t>
                </a:r>
                <a:r>
                  <a:rPr lang="en-US" spc="-114" dirty="0"/>
                  <a:t> </a:t>
                </a:r>
                <a:r>
                  <a:rPr lang="en-US" i="1" spc="-5" dirty="0"/>
                  <a:t>f</a:t>
                </a:r>
                <a:r>
                  <a:rPr lang="en-US" i="1" spc="-45" dirty="0"/>
                  <a:t> </a:t>
                </a:r>
                <a:r>
                  <a:rPr lang="en-US" spc="-5" dirty="0"/>
                  <a:t>(1)</a:t>
                </a:r>
                <a:r>
                  <a:rPr lang="en-US" spc="25" dirty="0"/>
                  <a:t> </a:t>
                </a:r>
                <a:r>
                  <a:rPr lang="en-US" spc="-25" dirty="0"/>
                  <a:t>= </a:t>
                </a:r>
                <a:r>
                  <a:rPr lang="en-US" spc="-5" dirty="0"/>
                  <a:t>ln</a:t>
                </a:r>
                <a:r>
                  <a:rPr lang="en-US" spc="-85" dirty="0"/>
                  <a:t> </a:t>
                </a:r>
                <a:r>
                  <a:rPr lang="en-US" spc="-5" dirty="0"/>
                  <a:t>1</a:t>
                </a:r>
                <a:r>
                  <a:rPr lang="en-US" spc="25" dirty="0"/>
                  <a:t> </a:t>
                </a:r>
                <a:r>
                  <a:rPr lang="en-US" spc="-25" dirty="0"/>
                  <a:t>=</a:t>
                </a:r>
                <a:r>
                  <a:rPr lang="en-US" spc="-40" dirty="0"/>
                  <a:t> </a:t>
                </a:r>
                <a:r>
                  <a:rPr lang="en-US" spc="-10" dirty="0"/>
                  <a:t>0</a:t>
                </a:r>
                <a:r>
                  <a:rPr lang="en-US" spc="-5" dirty="0"/>
                  <a:t>. </a:t>
                </a:r>
                <a:r>
                  <a:rPr lang="en-US" spc="-10" dirty="0"/>
                  <a:t>Next</a:t>
                </a:r>
                <a:r>
                  <a:rPr lang="en-US" spc="-5" dirty="0"/>
                  <a:t>, </a:t>
                </a:r>
                <a:r>
                  <a:rPr lang="en-US" spc="-15" dirty="0"/>
                  <a:t>w</a:t>
                </a:r>
                <a:r>
                  <a:rPr lang="en-US" spc="-5" dirty="0"/>
                  <a:t>e </a:t>
                </a:r>
                <a:r>
                  <a:rPr lang="en-US" spc="-10" dirty="0"/>
                  <a:t>comput</a:t>
                </a:r>
                <a:r>
                  <a:rPr lang="en-US" spc="-5" dirty="0"/>
                  <a:t>e t</a:t>
                </a:r>
                <a:r>
                  <a:rPr lang="en-US" spc="-10" dirty="0"/>
                  <a:t>h</a:t>
                </a:r>
                <a:r>
                  <a:rPr lang="en-US" spc="-5" dirty="0"/>
                  <a:t>e </a:t>
                </a:r>
                <a:r>
                  <a:rPr lang="en-US" spc="-10" dirty="0"/>
                  <a:t>derivatives:</a:t>
                </a:r>
                <a:endParaRPr lang="en-US" dirty="0"/>
              </a:p>
              <a:p>
                <a:pPr marL="0" indent="0">
                  <a:lnSpc>
                    <a:spcPct val="100000"/>
                  </a:lnSpc>
                  <a:spcBef>
                    <a:spcPts val="7"/>
                  </a:spcBef>
                  <a:buNone/>
                </a:pPr>
                <a:endParaRPr lang="en-US" dirty="0"/>
              </a:p>
              <a:p>
                <a:pPr marL="0" indent="0" algn="ctr">
                  <a:lnSpc>
                    <a:spcPct val="100000"/>
                  </a:lnSpc>
                  <a:buNone/>
                  <a:tabLst>
                    <a:tab pos="972819" algn="l"/>
                    <a:tab pos="2049145" algn="l"/>
                    <a:tab pos="3115945" algn="l"/>
                  </a:tabLst>
                </a:pPr>
                <a14:m>
                  <m:oMath xmlns:m="http://schemas.openxmlformats.org/officeDocument/2006/math">
                    <m:r>
                      <a:rPr lang="en-US" b="0" i="1" spc="-5" dirty="0" smtClean="0">
                        <a:latin typeface="Cambria Math" panose="02040503050406030204" pitchFamily="18" charset="0"/>
                      </a:rPr>
                      <m:t>𝑓</m:t>
                    </m:r>
                    <m:r>
                      <a:rPr lang="en-US" b="0" i="1" spc="-5" dirty="0" smtClean="0">
                        <a:latin typeface="Cambria Math" panose="02040503050406030204" pitchFamily="18" charset="0"/>
                      </a:rPr>
                      <m:t>′</m:t>
                    </m:r>
                  </m:oMath>
                </a14:m>
                <a:r>
                  <a:rPr lang="en-US" spc="20" dirty="0"/>
                  <a:t>(</a:t>
                </a:r>
                <a:r>
                  <a:rPr lang="en-US" i="1" spc="-5" dirty="0"/>
                  <a:t>x</a:t>
                </a:r>
                <a:r>
                  <a:rPr lang="en-US" spc="-5" dirty="0"/>
                  <a:t>)</a:t>
                </a:r>
                <a:r>
                  <a:rPr lang="en-US" spc="25" dirty="0"/>
                  <a:t> </a:t>
                </a:r>
                <a:r>
                  <a:rPr lang="en-US" spc="-25" dirty="0"/>
                  <a:t>=</a:t>
                </a:r>
                <a:r>
                  <a:rPr lang="en-US" spc="-15" dirty="0"/>
                  <a:t> </a:t>
                </a:r>
                <a:r>
                  <a:rPr lang="en-US" i="1" spc="-5" dirty="0"/>
                  <a:t>x</a:t>
                </a:r>
                <a:r>
                  <a:rPr lang="en-US" i="1" spc="-165" dirty="0"/>
                  <a:t> </a:t>
                </a:r>
                <a:r>
                  <a:rPr lang="en-US" spc="-209" baseline="29629" dirty="0"/>
                  <a:t>−</a:t>
                </a:r>
                <a:r>
                  <a:rPr lang="en-US" spc="75" baseline="29629" dirty="0"/>
                  <a:t>1</a:t>
                </a:r>
                <a:r>
                  <a:rPr lang="en-US" spc="-5" dirty="0"/>
                  <a:t>, </a:t>
                </a:r>
                <a14:m>
                  <m:oMath xmlns:m="http://schemas.openxmlformats.org/officeDocument/2006/math">
                    <m:r>
                      <a:rPr lang="en-US" b="0" i="1" spc="-5" smtClean="0">
                        <a:latin typeface="Cambria Math" panose="02040503050406030204" pitchFamily="18" charset="0"/>
                      </a:rPr>
                      <m:t>𝑓</m:t>
                    </m:r>
                    <m:r>
                      <a:rPr lang="en-US" b="0" i="1" spc="-5" smtClean="0">
                        <a:latin typeface="Cambria Math" panose="02040503050406030204" pitchFamily="18" charset="0"/>
                      </a:rPr>
                      <m:t>′′</m:t>
                    </m:r>
                  </m:oMath>
                </a14:m>
                <a:r>
                  <a:rPr lang="en-US" spc="20" dirty="0"/>
                  <a:t>(</a:t>
                </a:r>
                <a:r>
                  <a:rPr lang="en-US" i="1" spc="-5" dirty="0"/>
                  <a:t>x</a:t>
                </a:r>
                <a:r>
                  <a:rPr lang="en-US" spc="-5" dirty="0"/>
                  <a:t>)</a:t>
                </a:r>
                <a:r>
                  <a:rPr lang="en-US" spc="25" dirty="0"/>
                  <a:t> </a:t>
                </a:r>
                <a:r>
                  <a:rPr lang="en-US" spc="-25" dirty="0"/>
                  <a:t>=</a:t>
                </a:r>
                <a:r>
                  <a:rPr lang="en-US" spc="-40" dirty="0"/>
                  <a:t> </a:t>
                </a:r>
                <a:r>
                  <a:rPr lang="en-US" spc="-160" dirty="0"/>
                  <a:t>−</a:t>
                </a:r>
                <a:r>
                  <a:rPr lang="en-US" i="1" spc="-5" dirty="0"/>
                  <a:t>x</a:t>
                </a:r>
                <a:r>
                  <a:rPr lang="en-US" i="1" spc="-165" dirty="0"/>
                  <a:t> </a:t>
                </a:r>
                <a:r>
                  <a:rPr lang="en-US" spc="-209" baseline="29629" dirty="0"/>
                  <a:t>−</a:t>
                </a:r>
                <a:r>
                  <a:rPr lang="en-US" spc="75" baseline="29629" dirty="0"/>
                  <a:t>2</a:t>
                </a:r>
                <a:r>
                  <a:rPr lang="en-US" spc="-5" dirty="0"/>
                  <a:t>, </a:t>
                </a:r>
                <a14:m>
                  <m:oMath xmlns:m="http://schemas.openxmlformats.org/officeDocument/2006/math">
                    <m:r>
                      <a:rPr lang="en-US" b="0" i="1" spc="-5" dirty="0" smtClean="0">
                        <a:latin typeface="Cambria Math" panose="02040503050406030204" pitchFamily="18" charset="0"/>
                      </a:rPr>
                      <m:t>𝑓</m:t>
                    </m:r>
                    <m:r>
                      <a:rPr lang="en-US" b="0" i="1" spc="-5" dirty="0" smtClean="0">
                        <a:latin typeface="Cambria Math" panose="02040503050406030204" pitchFamily="18" charset="0"/>
                      </a:rPr>
                      <m:t>′′′</m:t>
                    </m:r>
                  </m:oMath>
                </a14:m>
                <a:r>
                  <a:rPr lang="en-US" spc="20" dirty="0"/>
                  <a:t>(</a:t>
                </a:r>
                <a:r>
                  <a:rPr lang="en-US" i="1" spc="-5" dirty="0"/>
                  <a:t>x</a:t>
                </a:r>
                <a:r>
                  <a:rPr lang="en-US" spc="-5" dirty="0"/>
                  <a:t>)</a:t>
                </a:r>
                <a:r>
                  <a:rPr lang="en-US" spc="25" dirty="0"/>
                  <a:t> </a:t>
                </a:r>
                <a:r>
                  <a:rPr lang="en-US" spc="-25" dirty="0"/>
                  <a:t>=</a:t>
                </a:r>
                <a:r>
                  <a:rPr lang="en-US" spc="-40" dirty="0"/>
                  <a:t> </a:t>
                </a:r>
                <a:r>
                  <a:rPr lang="en-US" spc="20" dirty="0"/>
                  <a:t>2</a:t>
                </a:r>
                <a:r>
                  <a:rPr lang="en-US" i="1" spc="-5" dirty="0"/>
                  <a:t>x</a:t>
                </a:r>
                <a:r>
                  <a:rPr lang="en-US" i="1" spc="-165" dirty="0"/>
                  <a:t> </a:t>
                </a:r>
                <a:r>
                  <a:rPr lang="en-US" spc="-209" baseline="29629" dirty="0"/>
                  <a:t>−</a:t>
                </a:r>
                <a:r>
                  <a:rPr lang="en-US" spc="75" baseline="29629" dirty="0"/>
                  <a:t>3</a:t>
                </a:r>
                <a:r>
                  <a:rPr lang="en-US" spc="-5" dirty="0"/>
                  <a:t>, </a:t>
                </a:r>
                <a14:m>
                  <m:oMath xmlns:m="http://schemas.openxmlformats.org/officeDocument/2006/math">
                    <m:sSup>
                      <m:sSupPr>
                        <m:ctrlPr>
                          <a:rPr lang="en-US" i="1" spc="-5" smtClean="0">
                            <a:latin typeface="Cambria Math" panose="02040503050406030204" pitchFamily="18" charset="0"/>
                          </a:rPr>
                        </m:ctrlPr>
                      </m:sSupPr>
                      <m:e>
                        <m:r>
                          <a:rPr lang="en-US" b="0" i="1" spc="-5" smtClean="0">
                            <a:latin typeface="Cambria Math" panose="02040503050406030204" pitchFamily="18" charset="0"/>
                          </a:rPr>
                          <m:t>𝑓</m:t>
                        </m:r>
                      </m:e>
                      <m:sup>
                        <m:r>
                          <a:rPr lang="en-US" b="0" i="1" spc="-5" smtClean="0">
                            <a:latin typeface="Cambria Math" panose="02040503050406030204" pitchFamily="18" charset="0"/>
                          </a:rPr>
                          <m:t>(4)</m:t>
                        </m:r>
                      </m:sup>
                    </m:sSup>
                  </m:oMath>
                </a14:m>
                <a:r>
                  <a:rPr lang="en-US" spc="20" dirty="0"/>
                  <a:t>(</a:t>
                </a:r>
                <a:r>
                  <a:rPr lang="en-US" i="1" spc="-5" dirty="0"/>
                  <a:t>x</a:t>
                </a:r>
                <a:r>
                  <a:rPr lang="en-US" spc="-5" dirty="0"/>
                  <a:t>)</a:t>
                </a:r>
                <a:r>
                  <a:rPr lang="en-US" spc="25" dirty="0"/>
                  <a:t> </a:t>
                </a:r>
                <a:r>
                  <a:rPr lang="en-US" spc="-25" dirty="0"/>
                  <a:t>=</a:t>
                </a:r>
                <a:r>
                  <a:rPr lang="en-US" spc="-40" dirty="0"/>
                  <a:t> </a:t>
                </a:r>
                <a:r>
                  <a:rPr lang="en-US" spc="-190" dirty="0"/>
                  <a:t>−</a:t>
                </a:r>
                <a:r>
                  <a:rPr lang="en-US" spc="-5" dirty="0"/>
                  <a:t>3</a:t>
                </a:r>
                <a:r>
                  <a:rPr lang="en-US" spc="-30" dirty="0"/>
                  <a:t> </a:t>
                </a:r>
                <a:r>
                  <a:rPr lang="en-US" spc="-365" dirty="0"/>
                  <a:t>·</a:t>
                </a:r>
                <a:r>
                  <a:rPr lang="en-US" spc="-95" dirty="0"/>
                  <a:t> </a:t>
                </a:r>
                <a:r>
                  <a:rPr lang="en-US" spc="20" dirty="0"/>
                  <a:t>2</a:t>
                </a:r>
                <a:r>
                  <a:rPr lang="en-US" i="1" spc="-5" dirty="0"/>
                  <a:t>x</a:t>
                </a:r>
                <a:r>
                  <a:rPr lang="en-US" i="1" spc="-165" dirty="0"/>
                  <a:t> </a:t>
                </a:r>
                <a:r>
                  <a:rPr lang="en-US" spc="-209" baseline="29629" dirty="0"/>
                  <a:t>−</a:t>
                </a:r>
                <a:r>
                  <a:rPr lang="en-US" baseline="29629" dirty="0"/>
                  <a:t>4</a:t>
                </a:r>
                <a:r>
                  <a:rPr lang="en-US" dirty="0"/>
                  <a:t>, </a:t>
                </a:r>
                <a:r>
                  <a:rPr lang="en-US" i="1" spc="-5" dirty="0"/>
                  <a:t>f</a:t>
                </a:r>
                <a:r>
                  <a:rPr lang="en-US" i="1" spc="-45" dirty="0"/>
                  <a:t> </a:t>
                </a:r>
                <a:r>
                  <a:rPr lang="en-US" baseline="25925" dirty="0"/>
                  <a:t>(5</a:t>
                </a:r>
                <a:r>
                  <a:rPr lang="en-US" spc="75" baseline="25925" dirty="0"/>
                  <a:t>)</a:t>
                </a:r>
                <a:r>
                  <a:rPr lang="en-US" spc="20" dirty="0"/>
                  <a:t>(</a:t>
                </a:r>
                <a:r>
                  <a:rPr lang="en-US" i="1" spc="-5" dirty="0"/>
                  <a:t>x</a:t>
                </a:r>
                <a:r>
                  <a:rPr lang="en-US" i="1" spc="-165" dirty="0"/>
                  <a:t> </a:t>
                </a:r>
                <a:r>
                  <a:rPr lang="en-US" spc="-5" dirty="0"/>
                  <a:t>)</a:t>
                </a:r>
                <a:r>
                  <a:rPr lang="en-US" spc="25" dirty="0"/>
                  <a:t> </a:t>
                </a:r>
                <a:r>
                  <a:rPr lang="en-US" spc="-25" dirty="0"/>
                  <a:t>=</a:t>
                </a:r>
                <a:r>
                  <a:rPr lang="en-US" spc="-40" dirty="0"/>
                  <a:t> </a:t>
                </a:r>
                <a:r>
                  <a:rPr lang="en-US" spc="-5" dirty="0"/>
                  <a:t>4</a:t>
                </a:r>
                <a:r>
                  <a:rPr lang="en-US" spc="-30" dirty="0"/>
                  <a:t> </a:t>
                </a:r>
                <a:r>
                  <a:rPr lang="en-US" spc="-365" dirty="0"/>
                  <a:t>·</a:t>
                </a:r>
                <a:r>
                  <a:rPr lang="en-US" spc="-100" dirty="0"/>
                  <a:t> </a:t>
                </a:r>
                <a:r>
                  <a:rPr lang="en-US" spc="-5" dirty="0"/>
                  <a:t>3</a:t>
                </a:r>
                <a:r>
                  <a:rPr lang="en-US" spc="-30" dirty="0"/>
                  <a:t> </a:t>
                </a:r>
                <a:r>
                  <a:rPr lang="en-US" spc="-365" dirty="0"/>
                  <a:t>·</a:t>
                </a:r>
                <a:r>
                  <a:rPr lang="en-US" spc="-95" dirty="0"/>
                  <a:t> </a:t>
                </a:r>
                <a:r>
                  <a:rPr lang="en-US" spc="20" dirty="0"/>
                  <a:t>2</a:t>
                </a:r>
                <a:r>
                  <a:rPr lang="en-US" i="1" spc="-5" dirty="0"/>
                  <a:t>x</a:t>
                </a:r>
                <a:r>
                  <a:rPr lang="en-US" i="1" spc="-165" dirty="0"/>
                  <a:t> </a:t>
                </a:r>
                <a:r>
                  <a:rPr lang="en-US" spc="-209" baseline="25925" dirty="0"/>
                  <a:t>−</a:t>
                </a:r>
                <a:r>
                  <a:rPr lang="en-US" spc="75" baseline="25925" dirty="0"/>
                  <a:t>5</a:t>
                </a:r>
                <a:endParaRPr lang="en-US" dirty="0"/>
              </a:p>
              <a:p>
                <a:pPr marL="12065" marR="12700" indent="0">
                  <a:lnSpc>
                    <a:spcPct val="100000"/>
                  </a:lnSpc>
                  <a:buNone/>
                </a:pPr>
                <a:r>
                  <a:rPr lang="en-US" spc="-15" dirty="0"/>
                  <a:t>Th</a:t>
                </a:r>
                <a:r>
                  <a:rPr lang="en-US" spc="-5" dirty="0"/>
                  <a:t>e </a:t>
                </a:r>
                <a:r>
                  <a:rPr lang="en-US" spc="-10" dirty="0"/>
                  <a:t>genera</a:t>
                </a:r>
                <a:r>
                  <a:rPr lang="en-US" spc="-5" dirty="0"/>
                  <a:t>l </a:t>
                </a:r>
                <a:r>
                  <a:rPr lang="en-US" spc="-10" dirty="0"/>
                  <a:t>patter</a:t>
                </a:r>
                <a:r>
                  <a:rPr lang="en-US" spc="-5" dirty="0"/>
                  <a:t>n </a:t>
                </a:r>
                <a:r>
                  <a:rPr lang="en-US" spc="-10" dirty="0"/>
                  <a:t>i</a:t>
                </a:r>
                <a:r>
                  <a:rPr lang="en-US" spc="-5" dirty="0"/>
                  <a:t>s </a:t>
                </a:r>
                <a:r>
                  <a:rPr lang="en-US" spc="-10" dirty="0"/>
                  <a:t>tha</a:t>
                </a:r>
                <a:r>
                  <a:rPr lang="en-US" spc="-5" dirty="0"/>
                  <a:t>t </a:t>
                </a:r>
                <a:r>
                  <a:rPr lang="en-US" i="1" spc="-5" dirty="0"/>
                  <a:t>f</a:t>
                </a:r>
                <a:r>
                  <a:rPr lang="en-US" i="1" spc="-45" dirty="0"/>
                  <a:t> </a:t>
                </a:r>
                <a:r>
                  <a:rPr lang="en-US" spc="-7" baseline="25925" dirty="0"/>
                  <a:t>(</a:t>
                </a:r>
                <a:r>
                  <a:rPr lang="en-US" i="1" spc="67" baseline="25925" dirty="0"/>
                  <a:t>k</a:t>
                </a:r>
                <a:r>
                  <a:rPr lang="en-US" spc="75" baseline="25925" dirty="0"/>
                  <a:t>)</a:t>
                </a:r>
                <a:r>
                  <a:rPr lang="en-US" spc="20" dirty="0"/>
                  <a:t>(</a:t>
                </a:r>
                <a:r>
                  <a:rPr lang="en-US" i="1" spc="-5" dirty="0"/>
                  <a:t>x</a:t>
                </a:r>
                <a:r>
                  <a:rPr lang="en-US" i="1" spc="-165" dirty="0"/>
                  <a:t> </a:t>
                </a:r>
                <a:r>
                  <a:rPr lang="en-US" spc="-5" dirty="0"/>
                  <a:t>) is a </a:t>
                </a:r>
                <a:r>
                  <a:rPr lang="en-US" spc="-15" dirty="0"/>
                  <a:t>m</a:t>
                </a:r>
                <a:r>
                  <a:rPr lang="en-US" spc="-5" dirty="0"/>
                  <a:t>ultiple of</a:t>
                </a:r>
                <a:r>
                  <a:rPr lang="en-US" spc="25" dirty="0"/>
                  <a:t> </a:t>
                </a:r>
                <a:r>
                  <a:rPr lang="en-US" i="1" spc="-5" dirty="0"/>
                  <a:t>x</a:t>
                </a:r>
                <a:r>
                  <a:rPr lang="en-US" i="1" spc="-165" dirty="0"/>
                  <a:t> </a:t>
                </a:r>
                <a:r>
                  <a:rPr lang="en-US" spc="-209" baseline="25925" dirty="0"/>
                  <a:t>−</a:t>
                </a:r>
                <a:r>
                  <a:rPr lang="en-US" i="1" baseline="25925" dirty="0"/>
                  <a:t>k</a:t>
                </a:r>
                <a:r>
                  <a:rPr lang="en-US" i="1" spc="-142" baseline="25925" dirty="0"/>
                  <a:t> </a:t>
                </a:r>
                <a:r>
                  <a:rPr lang="en-US" spc="-5" dirty="0"/>
                  <a:t>, with a coefficient </a:t>
                </a:r>
                <a:r>
                  <a:rPr lang="en-US" spc="-30" dirty="0"/>
                  <a:t>±</a:t>
                </a:r>
                <a:r>
                  <a:rPr lang="en-US" spc="-5" dirty="0"/>
                  <a:t>(</a:t>
                </a:r>
                <a:r>
                  <a:rPr lang="en-US" i="1" spc="-5" dirty="0"/>
                  <a:t>k</a:t>
                </a:r>
                <a:r>
                  <a:rPr lang="en-US" i="1" spc="30" dirty="0"/>
                  <a:t> </a:t>
                </a:r>
                <a:r>
                  <a:rPr lang="en-US" spc="-185" dirty="0"/>
                  <a:t>−</a:t>
                </a:r>
                <a:r>
                  <a:rPr lang="en-US" spc="-95" dirty="0"/>
                  <a:t> </a:t>
                </a:r>
                <a:r>
                  <a:rPr lang="en-US" spc="-10" dirty="0"/>
                  <a:t>1</a:t>
                </a:r>
                <a:r>
                  <a:rPr lang="en-US" spc="-5" dirty="0"/>
                  <a:t>)! that alternates in sign: </a:t>
                </a:r>
              </a:p>
              <a:p>
                <a:pPr marL="12065" marR="12700" indent="0" algn="ctr">
                  <a:lnSpc>
                    <a:spcPct val="100000"/>
                  </a:lnSpc>
                  <a:buNone/>
                </a:pPr>
                <a:r>
                  <a:rPr lang="en-US" i="1" spc="-5" dirty="0">
                    <a:latin typeface="Times New Roman"/>
                    <a:cs typeface="Times New Roman"/>
                  </a:rPr>
                  <a:t>f</a:t>
                </a:r>
                <a:r>
                  <a:rPr lang="en-US" i="1" spc="-45" dirty="0">
                    <a:latin typeface="Times New Roman"/>
                    <a:cs typeface="Times New Roman"/>
                  </a:rPr>
                  <a:t> </a:t>
                </a:r>
                <a:r>
                  <a:rPr lang="en-US" spc="-7" baseline="29629" dirty="0">
                    <a:latin typeface="Times New Roman"/>
                    <a:cs typeface="Times New Roman"/>
                  </a:rPr>
                  <a:t>(</a:t>
                </a:r>
                <a:r>
                  <a:rPr lang="en-US" i="1" spc="67" baseline="29629" dirty="0">
                    <a:latin typeface="Times New Roman"/>
                    <a:cs typeface="Times New Roman"/>
                  </a:rPr>
                  <a:t>k</a:t>
                </a:r>
                <a:r>
                  <a:rPr lang="en-US" spc="75" baseline="29629" dirty="0">
                    <a:latin typeface="Times New Roman"/>
                    <a:cs typeface="Times New Roman"/>
                  </a:rPr>
                  <a:t>)</a:t>
                </a:r>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a:t>
                </a:r>
                <a:r>
                  <a:rPr lang="en-US" spc="-19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a:t>
                </a:r>
                <a:r>
                  <a:rPr lang="en-US" i="1" spc="67" baseline="29629" dirty="0">
                    <a:latin typeface="Times New Roman"/>
                    <a:cs typeface="Times New Roman"/>
                  </a:rPr>
                  <a:t>k</a:t>
                </a:r>
                <a:r>
                  <a:rPr lang="en-US" spc="-209" baseline="29629" dirty="0">
                    <a:latin typeface="Lucida Sans Unicode"/>
                    <a:cs typeface="Lucida Sans Unicode"/>
                  </a:rPr>
                  <a:t>−</a:t>
                </a:r>
                <a:r>
                  <a:rPr lang="en-US" spc="67" baseline="29629" dirty="0">
                    <a:latin typeface="Times New Roman"/>
                    <a:cs typeface="Times New Roman"/>
                  </a:rPr>
                  <a:t>1</a:t>
                </a:r>
                <a:r>
                  <a:rPr lang="en-US" spc="-5" dirty="0">
                    <a:latin typeface="Times New Roman"/>
                    <a:cs typeface="Times New Roman"/>
                  </a:rPr>
                  <a:t>(</a:t>
                </a:r>
                <a:r>
                  <a:rPr lang="en-US" i="1" spc="-5" dirty="0">
                    <a:latin typeface="Times New Roman"/>
                    <a:cs typeface="Times New Roman"/>
                  </a:rPr>
                  <a:t>k</a:t>
                </a:r>
                <a:r>
                  <a:rPr lang="en-US" i="1" spc="3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spc="-60" dirty="0">
                    <a:latin typeface="Times New Roman"/>
                    <a:cs typeface="Times New Roman"/>
                  </a:rPr>
                  <a:t> </a:t>
                </a:r>
                <a:r>
                  <a:rPr lang="en-US" i="1" spc="-5" dirty="0">
                    <a:latin typeface="Times New Roman"/>
                    <a:cs typeface="Times New Roman"/>
                  </a:rPr>
                  <a:t>x</a:t>
                </a:r>
                <a:r>
                  <a:rPr lang="en-US" i="1" spc="-165" dirty="0">
                    <a:latin typeface="Times New Roman"/>
                    <a:cs typeface="Times New Roman"/>
                  </a:rPr>
                  <a:t> </a:t>
                </a:r>
                <a:r>
                  <a:rPr lang="en-US" spc="-209" baseline="29629" dirty="0">
                    <a:latin typeface="Lucida Sans Unicode"/>
                    <a:cs typeface="Lucida Sans Unicode"/>
                  </a:rPr>
                  <a:t>−</a:t>
                </a:r>
                <a:r>
                  <a:rPr lang="en-US" i="1" baseline="29629" dirty="0">
                    <a:latin typeface="Times New Roman"/>
                    <a:cs typeface="Times New Roman"/>
                  </a:rPr>
                  <a:t>k </a:t>
                </a: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1184"/>
                </a:stretch>
              </a:blipFill>
            </p:spPr>
            <p:txBody>
              <a:bodyPr/>
              <a:lstStyle/>
              <a:p>
                <a:r>
                  <a:rPr lang="en-US">
                    <a:noFill/>
                  </a:rPr>
                  <a:t> </a:t>
                </a:r>
              </a:p>
            </p:txBody>
          </p:sp>
        </mc:Fallback>
      </mc:AlternateContent>
    </p:spTree>
    <p:extLst>
      <p:ext uri="{BB962C8B-B14F-4D97-AF65-F5344CB8AC3E}">
        <p14:creationId xmlns:p14="http://schemas.microsoft.com/office/powerpoint/2010/main" val="28257700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15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coefficien</a:t>
                </a:r>
                <a:r>
                  <a:rPr lang="en-US" spc="-5" dirty="0">
                    <a:latin typeface="Times New Roman"/>
                    <a:cs typeface="Times New Roman"/>
                  </a:rPr>
                  <a:t>t </a:t>
                </a:r>
                <a:r>
                  <a:rPr lang="en-US" spc="-10" dirty="0">
                    <a:latin typeface="Times New Roman"/>
                    <a:cs typeface="Times New Roman"/>
                  </a:rPr>
                  <a:t>o</a:t>
                </a:r>
                <a:r>
                  <a:rPr lang="en-US" spc="-5" dirty="0">
                    <a:latin typeface="Times New Roman"/>
                    <a:cs typeface="Times New Roman"/>
                  </a:rPr>
                  <a:t>f </a:t>
                </a:r>
                <a:r>
                  <a:rPr lang="en-US" spc="20" dirty="0">
                    <a:latin typeface="Times New Roman"/>
                    <a:cs typeface="Times New Roman"/>
                  </a:rPr>
                  <a:t>(</a:t>
                </a:r>
                <a:r>
                  <a:rPr lang="en-US" i="1" spc="-5" dirty="0">
                    <a:latin typeface="Times New Roman"/>
                    <a:cs typeface="Times New Roman"/>
                  </a:rPr>
                  <a:t>x</a:t>
                </a:r>
                <a:r>
                  <a:rPr lang="en-US" i="1" spc="55"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i="1" spc="-7" baseline="25925" dirty="0">
                    <a:latin typeface="Times New Roman"/>
                    <a:cs typeface="Times New Roman"/>
                  </a:rPr>
                  <a:t>k </a:t>
                </a:r>
                <a:r>
                  <a:rPr lang="en-US" spc="-5" dirty="0">
                    <a:latin typeface="Times New Roman"/>
                    <a:cs typeface="Times New Roman"/>
                  </a:rPr>
                  <a:t>in</a:t>
                </a:r>
                <a:r>
                  <a:rPr lang="en-US" spc="20" dirty="0">
                    <a:latin typeface="Times New Roman"/>
                    <a:cs typeface="Times New Roman"/>
                  </a:rPr>
                  <a:t> </a:t>
                </a:r>
                <a:r>
                  <a:rPr lang="en-US" i="1" spc="-50" dirty="0" err="1">
                    <a:latin typeface="Times New Roman"/>
                    <a:cs typeface="Times New Roman"/>
                  </a:rPr>
                  <a:t>T</a:t>
                </a:r>
                <a:r>
                  <a:rPr lang="en-US" i="1" baseline="-25000" dirty="0" err="1">
                    <a:latin typeface="Times New Roman"/>
                    <a:cs typeface="Times New Roman"/>
                  </a:rPr>
                  <a:t>n</a:t>
                </a:r>
                <a:r>
                  <a:rPr lang="en-US" i="1" baseline="-11111" dirty="0">
                    <a:latin typeface="Times New Roman"/>
                    <a:cs typeface="Times New Roman"/>
                  </a:rPr>
                  <a:t> </a:t>
                </a:r>
                <a:r>
                  <a:rPr lang="en-US" spc="-5" dirty="0">
                    <a:latin typeface="Times New Roman"/>
                    <a:cs typeface="Times New Roman"/>
                  </a:rPr>
                  <a:t>is</a:t>
                </a: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p>
                          <m:r>
                            <a:rPr lang="en-US" b="0" i="1" smtClean="0">
                              <a:latin typeface="Cambria Math" panose="02040503050406030204" pitchFamily="18" charset="0"/>
                            </a:rPr>
                            <m:t>(1)</m:t>
                          </m:r>
                        </m:num>
                        <m:den>
                          <m:r>
                            <a:rPr lang="en-US" b="0" i="1" smtClean="0">
                              <a:latin typeface="Cambria Math" panose="02040503050406030204" pitchFamily="18" charset="0"/>
                            </a:rPr>
                            <m:t>𝑘</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sup>
                              <m:r>
                                <a:rPr lang="en-US" b="0" i="1" smtClean="0">
                                  <a:latin typeface="Cambria Math" panose="02040503050406030204" pitchFamily="18" charset="0"/>
                                </a:rPr>
                                <m:t>𝑘</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𝑘</m:t>
                              </m:r>
                            </m:sup>
                          </m:sSup>
                        </m:num>
                        <m:den>
                          <m:r>
                            <a:rPr lang="en-US" i="1">
                              <a:latin typeface="Cambria Math" panose="02040503050406030204" pitchFamily="18" charset="0"/>
                            </a:rPr>
                            <m:t>𝑘</m:t>
                          </m:r>
                        </m:den>
                      </m:f>
                    </m:oMath>
                  </m:oMathPara>
                </a14:m>
                <a:endParaRPr lang="en-US" dirty="0">
                  <a:solidFill>
                    <a:schemeClr val="tx1"/>
                  </a:solidFill>
                </a:endParaRPr>
              </a:p>
              <a:p>
                <a:pPr marL="0" marR="5080" indent="0" algn="just">
                  <a:lnSpc>
                    <a:spcPct val="100000"/>
                  </a:lnSpc>
                  <a:buNone/>
                </a:pPr>
                <a:r>
                  <a:rPr lang="en-US" dirty="0"/>
                  <a:t>Thus, </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𝑛</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−1</m:t>
                              </m:r>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den>
                      </m:f>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−1</m:t>
                              </m:r>
                            </m:e>
                          </m:d>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−1</m:t>
                              </m:r>
                            </m:e>
                          </m:d>
                        </m:e>
                        <m:sup>
                          <m:r>
                            <a:rPr lang="en-US" b="0" i="1" smtClean="0">
                              <a:solidFill>
                                <a:schemeClr val="tx1"/>
                              </a:solidFill>
                              <a:latin typeface="Cambria Math" panose="02040503050406030204" pitchFamily="18" charset="0"/>
                              <a:ea typeface="Cambria Math" panose="02040503050406030204" pitchFamily="18" charset="0"/>
                            </a:rPr>
                            <m:t>𝑛</m:t>
                          </m:r>
                        </m:sup>
                      </m:sSup>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𝑛</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−1</m:t>
                              </m:r>
                            </m:e>
                          </m:d>
                        </m:e>
                        <m:sup>
                          <m:r>
                            <a:rPr lang="en-US" b="0" i="1" smtClean="0">
                              <a:solidFill>
                                <a:schemeClr val="tx1"/>
                              </a:solidFill>
                              <a:latin typeface="Cambria Math" panose="02040503050406030204" pitchFamily="18" charset="0"/>
                              <a:ea typeface="Cambria Math" panose="02040503050406030204" pitchFamily="18" charset="0"/>
                            </a:rPr>
                            <m:t>𝑛</m:t>
                          </m:r>
                        </m:sup>
                      </m:sSup>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395"/>
                </a:stretch>
              </a:blipFill>
            </p:spPr>
            <p:txBody>
              <a:bodyPr/>
              <a:lstStyle/>
              <a:p>
                <a:r>
                  <a:rPr lang="en-US">
                    <a:noFill/>
                  </a:rPr>
                  <a:t> </a:t>
                </a:r>
              </a:p>
            </p:txBody>
          </p:sp>
        </mc:Fallback>
      </mc:AlternateContent>
    </p:spTree>
    <p:extLst>
      <p:ext uri="{BB962C8B-B14F-4D97-AF65-F5344CB8AC3E}">
        <p14:creationId xmlns:p14="http://schemas.microsoft.com/office/powerpoint/2010/main" val="35932017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16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u="sng" spc="-170" dirty="0">
                    <a:solidFill>
                      <a:schemeClr val="tx1"/>
                    </a:solidFill>
                  </a:rPr>
                  <a:t>E</a:t>
                </a:r>
                <a:r>
                  <a:rPr lang="en-US" b="1" u="sng" spc="-135"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 </a:t>
                </a:r>
                <a:r>
                  <a:rPr lang="en-US" b="1" spc="-40" dirty="0">
                    <a:solidFill>
                      <a:schemeClr val="tx1"/>
                    </a:solidFill>
                  </a:rPr>
                  <a:t> </a:t>
                </a:r>
                <a:r>
                  <a:rPr lang="en-US" b="1" spc="-100" dirty="0">
                    <a:solidFill>
                      <a:schemeClr val="tx1"/>
                    </a:solidFill>
                  </a:rPr>
                  <a:t>Cosin</a:t>
                </a:r>
                <a:r>
                  <a:rPr lang="en-US" b="1" spc="-95" dirty="0">
                    <a:solidFill>
                      <a:schemeClr val="tx1"/>
                    </a:solidFill>
                  </a:rPr>
                  <a:t>e  </a:t>
                </a:r>
                <a:r>
                  <a:rPr lang="en-US" spc="-10" dirty="0">
                    <a:solidFill>
                      <a:schemeClr val="tx1"/>
                    </a:solidFill>
                  </a:rPr>
                  <a:t>Fin</a:t>
                </a:r>
                <a:r>
                  <a:rPr lang="en-US" spc="-5" dirty="0">
                    <a:solidFill>
                      <a:schemeClr val="tx1"/>
                    </a:solidFill>
                  </a:rPr>
                  <a:t>d </a:t>
                </a:r>
                <a:r>
                  <a:rPr lang="en-US" spc="-10" dirty="0">
                    <a:solidFill>
                      <a:schemeClr val="tx1"/>
                    </a:solidFill>
                  </a:rPr>
                  <a:t>th</a:t>
                </a:r>
                <a:r>
                  <a:rPr lang="en-US" spc="-5" dirty="0">
                    <a:solidFill>
                      <a:schemeClr val="tx1"/>
                    </a:solidFill>
                  </a:rPr>
                  <a:t>e </a:t>
                </a:r>
                <a:r>
                  <a:rPr lang="en-US" spc="-10" dirty="0">
                    <a:solidFill>
                      <a:schemeClr val="tx1"/>
                    </a:solidFill>
                  </a:rPr>
                  <a:t>Maclauri</a:t>
                </a:r>
                <a:r>
                  <a:rPr lang="en-US" spc="-5" dirty="0">
                    <a:solidFill>
                      <a:schemeClr val="tx1"/>
                    </a:solidFill>
                  </a:rPr>
                  <a:t>n </a:t>
                </a:r>
                <a:r>
                  <a:rPr lang="en-US" spc="-10" dirty="0">
                    <a:solidFill>
                      <a:schemeClr val="tx1"/>
                    </a:solidFill>
                  </a:rPr>
                  <a:t>polynomial</a:t>
                </a:r>
                <a:r>
                  <a:rPr lang="en-US" spc="-5" dirty="0">
                    <a:solidFill>
                      <a:schemeClr val="tx1"/>
                    </a:solidFill>
                  </a:rPr>
                  <a:t>s </a:t>
                </a:r>
                <a:r>
                  <a:rPr lang="en-US" spc="-10" dirty="0">
                    <a:solidFill>
                      <a:schemeClr val="tx1"/>
                    </a:solidFill>
                  </a:rPr>
                  <a:t>o</a:t>
                </a:r>
                <a:r>
                  <a:rPr lang="en-US" spc="-5" dirty="0">
                    <a:solidFill>
                      <a:schemeClr val="tx1"/>
                    </a:solidFill>
                  </a:rPr>
                  <a:t>f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co</a:t>
                </a:r>
                <a:r>
                  <a:rPr lang="en-US" spc="-5" dirty="0">
                    <a:solidFill>
                      <a:schemeClr val="tx1"/>
                    </a:solidFill>
                  </a:rPr>
                  <a:t>s</a:t>
                </a:r>
                <a:r>
                  <a:rPr lang="en-US" spc="-60"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a:t>
                </a:r>
                <a:endParaRPr lang="en-US" dirty="0">
                  <a:solidFill>
                    <a:schemeClr val="tx1"/>
                  </a:solidFill>
                </a:endParaRPr>
              </a:p>
              <a:p>
                <a:pPr marL="0" indent="0">
                  <a:lnSpc>
                    <a:spcPts val="550"/>
                  </a:lnSpc>
                  <a:spcBef>
                    <a:spcPts val="42"/>
                  </a:spcBef>
                  <a:buNone/>
                </a:pPr>
                <a:endParaRPr lang="en-US" dirty="0">
                  <a:solidFill>
                    <a:schemeClr val="tx1"/>
                  </a:solidFill>
                </a:endParaRPr>
              </a:p>
              <a:p>
                <a:pPr marL="0" indent="0">
                  <a:lnSpc>
                    <a:spcPct val="100000"/>
                  </a:lnSpc>
                  <a:buNone/>
                </a:pPr>
                <a:r>
                  <a:rPr lang="en-US" b="1" spc="-5" dirty="0">
                    <a:solidFill>
                      <a:schemeClr val="tx1"/>
                    </a:solidFill>
                  </a:rPr>
                  <a:t>Solution </a:t>
                </a:r>
                <a:r>
                  <a:rPr lang="en-US" spc="-10" dirty="0">
                    <a:solidFill>
                      <a:schemeClr val="tx1"/>
                    </a:solidFill>
                  </a:rPr>
                  <a:t>The</a:t>
                </a:r>
                <a:r>
                  <a:rPr lang="en-US" spc="-5" dirty="0">
                    <a:solidFill>
                      <a:schemeClr val="tx1"/>
                    </a:solidFill>
                  </a:rPr>
                  <a:t> derivatives form a repeating pattern of period </a:t>
                </a:r>
                <a:r>
                  <a:rPr lang="en-US" spc="-10" dirty="0">
                    <a:solidFill>
                      <a:schemeClr val="tx1"/>
                    </a:solidFill>
                  </a:rPr>
                  <a:t>4</a:t>
                </a:r>
                <a:r>
                  <a:rPr lang="en-US" spc="-5" dirty="0">
                    <a:solidFill>
                      <a:schemeClr val="tx1"/>
                    </a:solidFill>
                  </a:rPr>
                  <a:t>:</a:t>
                </a:r>
                <a:endParaRPr lang="en-US" dirty="0">
                  <a:solidFill>
                    <a:schemeClr val="tx1"/>
                  </a:solidFill>
                </a:endParaRPr>
              </a:p>
              <a:p>
                <a:pPr marL="0" indent="0" algn="ctr" fontAlgn="t">
                  <a:buNone/>
                </a:pPr>
                <a:r>
                  <a:rPr lang="en-US" i="1" dirty="0">
                    <a:solidFill>
                      <a:schemeClr val="tx1"/>
                    </a:solidFill>
                  </a:rPr>
                  <a:t>f </a:t>
                </a:r>
                <a:r>
                  <a:rPr lang="en-US" dirty="0">
                    <a:solidFill>
                      <a:schemeClr val="tx1"/>
                    </a:solidFill>
                  </a:rPr>
                  <a:t>(</a:t>
                </a:r>
                <a:r>
                  <a:rPr lang="en-US" i="1" dirty="0">
                    <a:solidFill>
                      <a:schemeClr val="tx1"/>
                    </a:solidFill>
                  </a:rPr>
                  <a:t>x</a:t>
                </a:r>
                <a:r>
                  <a:rPr lang="en-US" dirty="0">
                    <a:solidFill>
                      <a:schemeClr val="tx1"/>
                    </a:solidFill>
                  </a:rPr>
                  <a:t>) = cos </a:t>
                </a:r>
                <a:r>
                  <a:rPr lang="en-US" i="1" dirty="0">
                    <a:solidFill>
                      <a:schemeClr val="tx1"/>
                    </a:solidFill>
                  </a:rPr>
                  <a:t>x</a:t>
                </a:r>
                <a:r>
                  <a:rPr lang="en-US" dirty="0">
                    <a:solidFill>
                      <a:schemeClr val="tx1"/>
                    </a:solidFill>
                  </a:rPr>
                  <a:t>, </a:t>
                </a:r>
                <a14:m>
                  <m:oMath xmlns:m="http://schemas.openxmlformats.org/officeDocument/2006/math">
                    <m:r>
                      <a:rPr lang="en-US" b="0" i="1" dirty="0" smtClean="0">
                        <a:solidFill>
                          <a:schemeClr val="tx1"/>
                        </a:solidFill>
                        <a:latin typeface="Cambria Math" panose="02040503050406030204" pitchFamily="18" charset="0"/>
                      </a:rPr>
                      <m:t>𝑓</m:t>
                    </m:r>
                    <m:r>
                      <a:rPr lang="en-US" b="0" i="1" dirty="0" smtClean="0">
                        <a:solidFill>
                          <a:schemeClr val="tx1"/>
                        </a:solidFill>
                        <a:latin typeface="Cambria Math" panose="02040503050406030204" pitchFamily="18" charset="0"/>
                      </a:rPr>
                      <m:t>′</m:t>
                    </m:r>
                  </m:oMath>
                </a14:m>
                <a:r>
                  <a:rPr lang="en-US" dirty="0">
                    <a:solidFill>
                      <a:schemeClr val="tx1"/>
                    </a:solidFill>
                  </a:rPr>
                  <a:t>(</a:t>
                </a:r>
                <a:r>
                  <a:rPr lang="en-US" i="1" dirty="0">
                    <a:solidFill>
                      <a:schemeClr val="tx1"/>
                    </a:solidFill>
                  </a:rPr>
                  <a:t>x</a:t>
                </a:r>
                <a:r>
                  <a:rPr lang="en-US" dirty="0">
                    <a:solidFill>
                      <a:schemeClr val="tx1"/>
                    </a:solidFill>
                  </a:rPr>
                  <a:t>)  = − sin </a:t>
                </a:r>
                <a:r>
                  <a:rPr lang="en-US" i="1" dirty="0">
                    <a:solidFill>
                      <a:schemeClr val="tx1"/>
                    </a:solidFill>
                  </a:rPr>
                  <a:t>x</a:t>
                </a:r>
                <a:r>
                  <a:rPr lang="en-US" dirty="0">
                    <a:solidFill>
                      <a:schemeClr val="tx1"/>
                    </a:solidFill>
                  </a:rPr>
                  <a:t>, </a:t>
                </a:r>
                <a14:m>
                  <m:oMath xmlns:m="http://schemas.openxmlformats.org/officeDocument/2006/math">
                    <m:r>
                      <a:rPr lang="en-US" b="0" i="1" dirty="0" smtClean="0">
                        <a:solidFill>
                          <a:schemeClr val="tx1"/>
                        </a:solidFill>
                        <a:latin typeface="Cambria Math" panose="02040503050406030204" pitchFamily="18" charset="0"/>
                      </a:rPr>
                      <m:t>𝑓</m:t>
                    </m:r>
                    <m:r>
                      <a:rPr lang="en-US" b="0" i="1" dirty="0" smtClean="0">
                        <a:solidFill>
                          <a:schemeClr val="tx1"/>
                        </a:solidFill>
                        <a:latin typeface="Cambria Math" panose="02040503050406030204" pitchFamily="18" charset="0"/>
                      </a:rPr>
                      <m:t>′′</m:t>
                    </m:r>
                  </m:oMath>
                </a14:m>
                <a:r>
                  <a:rPr lang="en-US" dirty="0">
                    <a:solidFill>
                      <a:schemeClr val="tx1"/>
                    </a:solidFill>
                  </a:rPr>
                  <a:t>(</a:t>
                </a:r>
                <a:r>
                  <a:rPr lang="en-US" i="1" dirty="0">
                    <a:solidFill>
                      <a:schemeClr val="tx1"/>
                    </a:solidFill>
                  </a:rPr>
                  <a:t>x</a:t>
                </a:r>
                <a:r>
                  <a:rPr lang="en-US" dirty="0">
                    <a:solidFill>
                      <a:schemeClr val="tx1"/>
                    </a:solidFill>
                  </a:rPr>
                  <a:t>) = − cos </a:t>
                </a:r>
                <a:r>
                  <a:rPr lang="en-US" i="1" dirty="0">
                    <a:solidFill>
                      <a:schemeClr val="tx1"/>
                    </a:solidFill>
                  </a:rPr>
                  <a:t>x</a:t>
                </a:r>
                <a:r>
                  <a:rPr lang="en-US" dirty="0">
                    <a:solidFill>
                      <a:schemeClr val="tx1"/>
                    </a:solidFill>
                  </a:rPr>
                  <a:t>, </a:t>
                </a:r>
              </a:p>
              <a:p>
                <a:pPr marL="0" indent="0" algn="ctr" fontAlgn="t">
                  <a:buNone/>
                </a:pPr>
                <a14:m>
                  <m:oMath xmlns:m="http://schemas.openxmlformats.org/officeDocument/2006/math">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oMath>
                </a14:m>
                <a:r>
                  <a:rPr lang="en-US" dirty="0">
                    <a:solidFill>
                      <a:schemeClr val="tx1"/>
                    </a:solidFill>
                  </a:rPr>
                  <a:t>(</a:t>
                </a:r>
                <a:r>
                  <a:rPr lang="en-US" i="1" dirty="0">
                    <a:solidFill>
                      <a:schemeClr val="tx1"/>
                    </a:solidFill>
                  </a:rPr>
                  <a:t>x</a:t>
                </a:r>
                <a:r>
                  <a:rPr lang="en-US" dirty="0">
                    <a:solidFill>
                      <a:schemeClr val="tx1"/>
                    </a:solidFill>
                  </a:rPr>
                  <a:t>) = sin </a:t>
                </a:r>
                <a:r>
                  <a:rPr lang="en-US" i="1" dirty="0">
                    <a:solidFill>
                      <a:schemeClr val="tx1"/>
                    </a:solidFill>
                  </a:rPr>
                  <a:t>x</a:t>
                </a:r>
                <a:r>
                  <a:rPr lang="en-US" dirty="0">
                    <a:solidFill>
                      <a:schemeClr val="tx1"/>
                    </a:solidFill>
                  </a:rPr>
                  <a:t>, </a:t>
                </a:r>
                <a:r>
                  <a:rPr lang="en-US" i="1" dirty="0">
                    <a:solidFill>
                      <a:schemeClr val="tx1"/>
                    </a:solidFill>
                  </a:rPr>
                  <a:t>f </a:t>
                </a:r>
                <a:r>
                  <a:rPr lang="en-US" baseline="30000" dirty="0">
                    <a:solidFill>
                      <a:schemeClr val="tx1"/>
                    </a:solidFill>
                  </a:rPr>
                  <a:t>(4)</a:t>
                </a:r>
                <a:r>
                  <a:rPr lang="en-US" dirty="0">
                    <a:solidFill>
                      <a:schemeClr val="tx1"/>
                    </a:solidFill>
                  </a:rPr>
                  <a:t>(</a:t>
                </a:r>
                <a:r>
                  <a:rPr lang="en-US" i="1" dirty="0">
                    <a:solidFill>
                      <a:schemeClr val="tx1"/>
                    </a:solidFill>
                  </a:rPr>
                  <a:t>x</a:t>
                </a:r>
                <a:r>
                  <a:rPr lang="en-US" dirty="0">
                    <a:solidFill>
                      <a:schemeClr val="tx1"/>
                    </a:solidFill>
                  </a:rPr>
                  <a:t>) = cos </a:t>
                </a:r>
                <a:r>
                  <a:rPr lang="en-US" i="1" dirty="0">
                    <a:solidFill>
                      <a:schemeClr val="tx1"/>
                    </a:solidFill>
                  </a:rPr>
                  <a:t>x</a:t>
                </a:r>
                <a:r>
                  <a:rPr lang="en-US" dirty="0">
                    <a:solidFill>
                      <a:schemeClr val="tx1"/>
                    </a:solidFill>
                  </a:rPr>
                  <a:t>, </a:t>
                </a:r>
                <a:r>
                  <a:rPr lang="en-US" i="1" dirty="0">
                    <a:solidFill>
                      <a:schemeClr val="tx1"/>
                    </a:solidFill>
                  </a:rPr>
                  <a:t>f </a:t>
                </a:r>
                <a:r>
                  <a:rPr lang="en-US" baseline="30000" dirty="0">
                    <a:solidFill>
                      <a:schemeClr val="tx1"/>
                    </a:solidFill>
                  </a:rPr>
                  <a:t>(5)</a:t>
                </a:r>
                <a:r>
                  <a:rPr lang="en-US" dirty="0">
                    <a:solidFill>
                      <a:schemeClr val="tx1"/>
                    </a:solidFill>
                  </a:rPr>
                  <a:t>(</a:t>
                </a:r>
                <a:r>
                  <a:rPr lang="en-US" i="1" dirty="0">
                    <a:solidFill>
                      <a:schemeClr val="tx1"/>
                    </a:solidFill>
                  </a:rPr>
                  <a:t>x</a:t>
                </a:r>
                <a:r>
                  <a:rPr lang="en-US" dirty="0">
                    <a:solidFill>
                      <a:schemeClr val="tx1"/>
                    </a:solidFill>
                  </a:rPr>
                  <a:t>) = − sin </a:t>
                </a:r>
                <a:r>
                  <a:rPr lang="en-US" i="1" dirty="0">
                    <a:solidFill>
                      <a:schemeClr val="tx1"/>
                    </a:solidFill>
                  </a:rPr>
                  <a:t>x</a:t>
                </a:r>
                <a:r>
                  <a:rPr lang="en-US" dirty="0">
                    <a:solidFill>
                      <a:schemeClr val="tx1"/>
                    </a:solidFill>
                  </a:rPr>
                  <a:t>, ··· </a:t>
                </a:r>
              </a:p>
              <a:p>
                <a:pPr marL="0" marR="5080" indent="0" algn="just">
                  <a:lnSpc>
                    <a:spcPct val="100000"/>
                  </a:lnSpc>
                  <a:buNone/>
                </a:pPr>
                <a:r>
                  <a:rPr lang="en-US" spc="-5" dirty="0">
                    <a:solidFill>
                      <a:schemeClr val="tx1"/>
                    </a:solidFill>
                  </a:rPr>
                  <a:t>In general, </a:t>
                </a:r>
                <a:r>
                  <a:rPr lang="en-US" i="1" spc="-5" dirty="0">
                    <a:solidFill>
                      <a:schemeClr val="tx1"/>
                    </a:solidFill>
                  </a:rPr>
                  <a:t>f</a:t>
                </a:r>
                <a:r>
                  <a:rPr lang="en-US" i="1" spc="-45" dirty="0">
                    <a:solidFill>
                      <a:schemeClr val="tx1"/>
                    </a:solidFill>
                  </a:rPr>
                  <a:t> </a:t>
                </a:r>
                <a:r>
                  <a:rPr lang="en-US" baseline="25925" dirty="0">
                    <a:solidFill>
                      <a:schemeClr val="tx1"/>
                    </a:solidFill>
                  </a:rPr>
                  <a:t>(</a:t>
                </a:r>
                <a:r>
                  <a:rPr lang="en-US" spc="-97" baseline="25925" dirty="0">
                    <a:solidFill>
                      <a:schemeClr val="tx1"/>
                    </a:solidFill>
                  </a:rPr>
                  <a:t> </a:t>
                </a:r>
                <a:r>
                  <a:rPr lang="en-US" i="1" baseline="25925" dirty="0">
                    <a:solidFill>
                      <a:schemeClr val="tx1"/>
                    </a:solidFill>
                  </a:rPr>
                  <a:t>j</a:t>
                </a:r>
                <a:r>
                  <a:rPr lang="en-US" i="1" spc="-172" baseline="25925" dirty="0">
                    <a:solidFill>
                      <a:schemeClr val="tx1"/>
                    </a:solidFill>
                  </a:rPr>
                  <a:t> </a:t>
                </a:r>
                <a:r>
                  <a:rPr lang="en-US" spc="-22" baseline="25925" dirty="0">
                    <a:solidFill>
                      <a:schemeClr val="tx1"/>
                    </a:solidFill>
                  </a:rPr>
                  <a:t>+</a:t>
                </a:r>
                <a:r>
                  <a:rPr lang="en-US" baseline="25925" dirty="0">
                    <a:solidFill>
                      <a:schemeClr val="tx1"/>
                    </a:solidFill>
                  </a:rPr>
                  <a:t>4</a:t>
                </a:r>
                <a:r>
                  <a:rPr lang="en-US" spc="67" baseline="25925" dirty="0">
                    <a:solidFill>
                      <a:schemeClr val="tx1"/>
                    </a:solidFill>
                  </a:rPr>
                  <a:t>)</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baseline="25925" dirty="0">
                    <a:solidFill>
                      <a:schemeClr val="tx1"/>
                    </a:solidFill>
                  </a:rPr>
                  <a:t>(</a:t>
                </a:r>
                <a:r>
                  <a:rPr lang="en-US" spc="-97" baseline="25925" dirty="0">
                    <a:solidFill>
                      <a:schemeClr val="tx1"/>
                    </a:solidFill>
                  </a:rPr>
                  <a:t> </a:t>
                </a:r>
                <a:r>
                  <a:rPr lang="en-US" i="1" baseline="25925" dirty="0">
                    <a:solidFill>
                      <a:schemeClr val="tx1"/>
                    </a:solidFill>
                  </a:rPr>
                  <a:t>j</a:t>
                </a:r>
                <a:r>
                  <a:rPr lang="en-US" i="1" spc="-172" baseline="25925" dirty="0">
                    <a:solidFill>
                      <a:schemeClr val="tx1"/>
                    </a:solidFill>
                  </a:rPr>
                  <a:t> </a:t>
                </a:r>
                <a:r>
                  <a:rPr lang="en-US" spc="67" baseline="25925" dirty="0">
                    <a:solidFill>
                      <a:schemeClr val="tx1"/>
                    </a:solidFill>
                  </a:rPr>
                  <a:t>)</a:t>
                </a:r>
                <a:r>
                  <a:rPr lang="en-US" spc="20" dirty="0">
                    <a:solidFill>
                      <a:schemeClr val="tx1"/>
                    </a:solidFill>
                  </a:rPr>
                  <a:t>(</a:t>
                </a:r>
                <a:r>
                  <a:rPr lang="en-US" i="1" spc="-5" dirty="0">
                    <a:solidFill>
                      <a:schemeClr val="tx1"/>
                    </a:solidFill>
                  </a:rPr>
                  <a:t>x</a:t>
                </a:r>
                <a:r>
                  <a:rPr lang="en-US" spc="-5" dirty="0">
                    <a:solidFill>
                      <a:schemeClr val="tx1"/>
                    </a:solidFill>
                  </a:rPr>
                  <a:t>). </a:t>
                </a:r>
                <a:r>
                  <a:rPr lang="en-US" spc="-15" dirty="0">
                    <a:solidFill>
                      <a:schemeClr val="tx1"/>
                    </a:solidFill>
                  </a:rPr>
                  <a:t>Th</a:t>
                </a:r>
                <a:r>
                  <a:rPr lang="en-US" spc="-5" dirty="0">
                    <a:solidFill>
                      <a:schemeClr val="tx1"/>
                    </a:solidFill>
                  </a:rPr>
                  <a:t>e </a:t>
                </a:r>
                <a:r>
                  <a:rPr lang="en-US" spc="-10" dirty="0">
                    <a:solidFill>
                      <a:schemeClr val="tx1"/>
                    </a:solidFill>
                  </a:rPr>
                  <a:t>derivative</a:t>
                </a:r>
                <a:r>
                  <a:rPr lang="en-US" spc="-5" dirty="0">
                    <a:solidFill>
                      <a:schemeClr val="tx1"/>
                    </a:solidFill>
                  </a:rPr>
                  <a:t>s </a:t>
                </a:r>
                <a:r>
                  <a:rPr lang="en-US" spc="-10" dirty="0">
                    <a:solidFill>
                      <a:schemeClr val="tx1"/>
                    </a:solidFill>
                  </a:rPr>
                  <a:t>a</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also form a pattern:</a:t>
                </a:r>
                <a:endParaRPr lang="en-US" dirty="0">
                  <a:solidFill>
                    <a:schemeClr val="tx1"/>
                  </a:solidFill>
                </a:endParaRPr>
              </a:p>
              <a:p>
                <a:pPr marL="0" marR="5080" indent="0" algn="just">
                  <a:lnSpc>
                    <a:spcPct val="100000"/>
                  </a:lnSpc>
                  <a:buNone/>
                </a:pPr>
                <a:endParaRPr lang="en-US" dirty="0">
                  <a:solidFill>
                    <a:schemeClr val="tx1"/>
                  </a:solidFill>
                </a:endParaRPr>
              </a:p>
              <a:p>
                <a:pPr marL="0" marR="5080" indent="0" algn="just">
                  <a:lnSpc>
                    <a:spcPct val="100000"/>
                  </a:lnSpc>
                  <a:buNone/>
                </a:pPr>
                <a:endParaRPr lang="en-US" dirty="0"/>
              </a:p>
              <a:p>
                <a:pPr marL="0" marR="5080" indent="0" algn="just">
                  <a:lnSpc>
                    <a:spcPct val="100000"/>
                  </a:lnSpc>
                  <a:buNone/>
                </a:pPr>
                <a:endParaRPr lang="en-US" dirty="0">
                  <a:solidFill>
                    <a:schemeClr val="tx1"/>
                  </a:solidFill>
                </a:endParaRPr>
              </a:p>
              <a:p>
                <a:pPr marL="0" marR="5080" indent="0" algn="just">
                  <a:lnSpc>
                    <a:spcPct val="100000"/>
                  </a:lnSpc>
                  <a:buNone/>
                </a:pPr>
                <a:r>
                  <a:rPr lang="en-US" spc="-10" dirty="0">
                    <a:latin typeface="Times New Roman"/>
                    <a:cs typeface="Times New Roman"/>
                  </a:rPr>
                  <a:t>Therefore</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coefficient</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od</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power</a:t>
                </a:r>
                <a:r>
                  <a:rPr lang="en-US" spc="-5" dirty="0">
                    <a:latin typeface="Times New Roman"/>
                    <a:cs typeface="Times New Roman"/>
                  </a:rPr>
                  <a:t>s</a:t>
                </a:r>
                <a:r>
                  <a:rPr lang="en-US" spc="60" dirty="0">
                    <a:latin typeface="Times New Roman"/>
                    <a:cs typeface="Times New Roman"/>
                  </a:rPr>
                  <a:t> </a:t>
                </a:r>
                <a:r>
                  <a:rPr lang="en-US" i="1" spc="-5" dirty="0">
                    <a:latin typeface="Times New Roman"/>
                    <a:cs typeface="Times New Roman"/>
                  </a:rPr>
                  <a:t>x</a:t>
                </a:r>
                <a:r>
                  <a:rPr lang="en-US" baseline="25925" dirty="0">
                    <a:latin typeface="Times New Roman"/>
                    <a:cs typeface="Times New Roman"/>
                  </a:rPr>
                  <a:t>2</a:t>
                </a:r>
                <a:r>
                  <a:rPr lang="en-US" i="1" spc="67" baseline="25925" dirty="0">
                    <a:latin typeface="Times New Roman"/>
                    <a:cs typeface="Times New Roman"/>
                  </a:rPr>
                  <a:t>k</a:t>
                </a:r>
                <a:r>
                  <a:rPr lang="en-US" spc="-22" baseline="25925" dirty="0">
                    <a:latin typeface="Lucida Sans Unicode"/>
                    <a:cs typeface="Lucida Sans Unicode"/>
                  </a:rPr>
                  <a:t>+</a:t>
                </a:r>
                <a:r>
                  <a:rPr lang="en-US" baseline="25925" dirty="0">
                    <a:latin typeface="Times New Roman"/>
                    <a:cs typeface="Times New Roman"/>
                  </a:rPr>
                  <a:t>1 </a:t>
                </a:r>
                <a:r>
                  <a:rPr lang="en-US" spc="-10" dirty="0">
                    <a:latin typeface="Times New Roman"/>
                    <a:cs typeface="Times New Roman"/>
                  </a:rPr>
                  <a:t>ar</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zero</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coefficient</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 eve</a:t>
                </a:r>
                <a:r>
                  <a:rPr lang="en-US" spc="-5" dirty="0">
                    <a:latin typeface="Times New Roman"/>
                    <a:cs typeface="Times New Roman"/>
                  </a:rPr>
                  <a:t>n </a:t>
                </a:r>
                <a:r>
                  <a:rPr lang="en-US" spc="-10" dirty="0">
                    <a:latin typeface="Times New Roman"/>
                    <a:cs typeface="Times New Roman"/>
                  </a:rPr>
                  <a:t>power</a:t>
                </a:r>
                <a:r>
                  <a:rPr lang="en-US" spc="-5" dirty="0">
                    <a:latin typeface="Times New Roman"/>
                    <a:cs typeface="Times New Roman"/>
                  </a:rPr>
                  <a:t>s</a:t>
                </a:r>
                <a:r>
                  <a:rPr lang="en-US" spc="25" dirty="0">
                    <a:latin typeface="Times New Roman"/>
                    <a:cs typeface="Times New Roman"/>
                  </a:rPr>
                  <a:t> </a:t>
                </a:r>
                <a:r>
                  <a:rPr lang="en-US" i="1" spc="-5" dirty="0">
                    <a:latin typeface="Times New Roman"/>
                    <a:cs typeface="Times New Roman"/>
                  </a:rPr>
                  <a:t>x</a:t>
                </a:r>
                <a:r>
                  <a:rPr lang="en-US" baseline="25925" dirty="0">
                    <a:latin typeface="Times New Roman"/>
                    <a:cs typeface="Times New Roman"/>
                  </a:rPr>
                  <a:t>2</a:t>
                </a:r>
                <a:r>
                  <a:rPr lang="en-US" i="1" baseline="25925" dirty="0">
                    <a:latin typeface="Times New Roman"/>
                    <a:cs typeface="Times New Roman"/>
                  </a:rPr>
                  <a:t>k </a:t>
                </a:r>
                <a:r>
                  <a:rPr lang="en-US" spc="-44" dirty="0">
                    <a:latin typeface="Times New Roman"/>
                    <a:cs typeface="Times New Roman"/>
                  </a:rPr>
                  <a:t>of the Maclaurin polynomial </a:t>
                </a:r>
                <a:r>
                  <a:rPr lang="en-US" spc="-5" dirty="0">
                    <a:latin typeface="Times New Roman"/>
                    <a:cs typeface="Times New Roman"/>
                  </a:rPr>
                  <a:t>alternate in sign </a:t>
                </a:r>
                <a:r>
                  <a:rPr lang="en-US" spc="-15" dirty="0">
                    <a:latin typeface="Times New Roman"/>
                    <a:cs typeface="Times New Roman"/>
                  </a:rPr>
                  <a:t>w</a:t>
                </a:r>
                <a:r>
                  <a:rPr lang="en-US" spc="-5" dirty="0">
                    <a:latin typeface="Times New Roman"/>
                    <a:cs typeface="Times New Roman"/>
                  </a:rPr>
                  <a:t>ith value (</a:t>
                </a:r>
                <a:r>
                  <a:rPr lang="en-US" spc="-19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a:t>
                </a:r>
                <a:r>
                  <a:rPr lang="en-US" i="1" spc="-7" baseline="25925" dirty="0">
                    <a:latin typeface="Times New Roman"/>
                    <a:cs typeface="Times New Roman"/>
                  </a:rPr>
                  <a:t>k</a:t>
                </a:r>
                <a:r>
                  <a:rPr lang="en-US" i="1" spc="-142" baseline="25925" dirty="0">
                    <a:latin typeface="Times New Roman"/>
                    <a:cs typeface="Times New Roman"/>
                  </a:rPr>
                  <a:t> </a:t>
                </a:r>
                <a:r>
                  <a:rPr lang="en-US" i="1" spc="180" dirty="0">
                    <a:latin typeface="Arial"/>
                    <a:cs typeface="Arial"/>
                  </a:rPr>
                  <a:t>/</a:t>
                </a:r>
                <a:r>
                  <a:rPr lang="en-US" spc="-5" dirty="0">
                    <a:latin typeface="Times New Roman"/>
                    <a:cs typeface="Times New Roman"/>
                  </a:rPr>
                  <a:t>(</a:t>
                </a:r>
                <a:r>
                  <a:rPr lang="en-US" spc="-10" dirty="0">
                    <a:latin typeface="Times New Roman"/>
                    <a:cs typeface="Times New Roman"/>
                  </a:rPr>
                  <a:t>2</a:t>
                </a:r>
                <a:r>
                  <a:rPr lang="en-US" i="1" spc="50" dirty="0">
                    <a:latin typeface="Times New Roman"/>
                    <a:cs typeface="Times New Roman"/>
                  </a:rPr>
                  <a:t>k</a:t>
                </a:r>
                <a:r>
                  <a:rPr lang="en-US" spc="-5" dirty="0">
                    <a:latin typeface="Times New Roman"/>
                    <a:cs typeface="Times New Roman"/>
                  </a:rPr>
                  <a:t>)</a:t>
                </a:r>
                <a:r>
                  <a:rPr lang="en-US" spc="-10"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b="-53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691905475"/>
                  </p:ext>
                </p:extLst>
              </p:nvPr>
            </p:nvGraphicFramePr>
            <p:xfrm>
              <a:off x="2024607" y="3864705"/>
              <a:ext cx="8128000" cy="755015"/>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gridCol w="1016000"/>
                    <a:gridCol w="1016000"/>
                  </a:tblGrid>
                  <a:tr h="370840">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𝑓</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4</m:t>
                                        </m:r>
                                      </m:e>
                                    </m:d>
                                  </m:sup>
                                </m:sSup>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𝑓</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m:t>
                                        </m:r>
                                      </m:e>
                                    </m:d>
                                  </m:sup>
                                </m:sSup>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𝑓</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m:t>
                                        </m:r>
                                      </m:e>
                                    </m:d>
                                  </m:sup>
                                </m:sSup>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𝑓</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7</m:t>
                                        </m:r>
                                      </m:e>
                                    </m:d>
                                  </m:sup>
                                </m:sSup>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691905475"/>
                  </p:ext>
                </p:extLst>
              </p:nvPr>
            </p:nvGraphicFramePr>
            <p:xfrm>
              <a:off x="2024607" y="3864705"/>
              <a:ext cx="8128000" cy="755015"/>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gridCol w="1016000"/>
                    <a:gridCol w="1016000"/>
                  </a:tblGrid>
                  <a:tr h="384175">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99" t="-1563" r="-700000" b="-984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599" t="-1563" r="-600000" b="-984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01807" t="-1563" r="-503614" b="-984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00000" t="-1563" r="-400599" b="-984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00000" t="-1563" r="-300599" b="-984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00000" t="-1563" r="-200599" b="-984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603614" t="-1563" r="-101807" b="-98438"/>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699401" t="-1563" r="-1198" b="-98438"/>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99" t="-106557" r="-700000"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599" t="-106557" r="-600000"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01807" t="-106557" r="-503614"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00000" t="-106557" r="-400599"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400000" t="-106557" r="-300599"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500000" t="-106557" r="-200599"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603614" t="-106557" r="-101807"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699401" t="-106557" r="-1198" b="-3279"/>
                          </a:stretch>
                        </a:blipFill>
                      </a:tcPr>
                    </a:tc>
                  </a:tr>
                </a:tbl>
              </a:graphicData>
            </a:graphic>
          </p:graphicFrame>
        </mc:Fallback>
      </mc:AlternateContent>
    </p:spTree>
    <p:extLst>
      <p:ext uri="{BB962C8B-B14F-4D97-AF65-F5344CB8AC3E}">
        <p14:creationId xmlns:p14="http://schemas.microsoft.com/office/powerpoint/2010/main" val="42213527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17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0</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=1</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3</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4</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5</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4</m:t>
                          </m:r>
                        </m:sup>
                      </m:sSup>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𝑛</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6</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𝑛</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𝑛</m:t>
                          </m:r>
                        </m:sup>
                      </m:sSup>
                    </m:oMath>
                  </m:oMathPara>
                </a14:m>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 xmlns:a16="http://schemas.microsoft.com/office/drawing/2014/main" id="{E0D50A7A-8B9F-4EA1-9622-3BF05E828781}"/>
              </a:ext>
            </a:extLst>
          </p:cNvPr>
          <p:cNvSpPr txBox="1"/>
          <p:nvPr/>
        </p:nvSpPr>
        <p:spPr>
          <a:xfrm>
            <a:off x="700585" y="3094892"/>
            <a:ext cx="4279378" cy="2062103"/>
          </a:xfrm>
          <a:prstGeom prst="rect">
            <a:avLst/>
          </a:prstGeom>
          <a:noFill/>
        </p:spPr>
        <p:txBody>
          <a:bodyPr wrap="square" rtlCol="0">
            <a:spAutoFit/>
          </a:bodyPr>
          <a:lstStyle/>
          <a:p>
            <a:r>
              <a:rPr lang="en-US" sz="2200" spc="-10" dirty="0">
                <a:latin typeface="Times New Roman"/>
                <a:cs typeface="Times New Roman"/>
              </a:rPr>
              <a:t>Figur</a:t>
            </a:r>
            <a:r>
              <a:rPr lang="en-US" sz="2200" spc="-5" dirty="0">
                <a:latin typeface="Times New Roman"/>
                <a:cs typeface="Times New Roman"/>
              </a:rPr>
              <a:t>e</a:t>
            </a:r>
            <a:r>
              <a:rPr lang="en-US" sz="2200" spc="55" dirty="0">
                <a:latin typeface="Times New Roman"/>
                <a:cs typeface="Times New Roman"/>
              </a:rPr>
              <a:t> </a:t>
            </a:r>
            <a:r>
              <a:rPr lang="en-US" sz="2200" spc="-5" dirty="0">
                <a:latin typeface="Times New Roman"/>
                <a:cs typeface="Times New Roman"/>
              </a:rPr>
              <a:t>5</a:t>
            </a:r>
            <a:r>
              <a:rPr lang="en-US" sz="2200" spc="55" dirty="0">
                <a:latin typeface="Times New Roman"/>
                <a:cs typeface="Times New Roman"/>
              </a:rPr>
              <a:t> </a:t>
            </a:r>
            <a:r>
              <a:rPr lang="en-US" sz="2200" spc="-15" dirty="0">
                <a:latin typeface="Times New Roman"/>
                <a:cs typeface="Times New Roman"/>
              </a:rPr>
              <a:t>show</a:t>
            </a:r>
            <a:r>
              <a:rPr lang="en-US" sz="2200" spc="-5" dirty="0">
                <a:latin typeface="Times New Roman"/>
                <a:cs typeface="Times New Roman"/>
              </a:rPr>
              <a:t>s</a:t>
            </a:r>
            <a:r>
              <a:rPr lang="en-US" sz="2200" spc="55" dirty="0">
                <a:latin typeface="Times New Roman"/>
                <a:cs typeface="Times New Roman"/>
              </a:rPr>
              <a:t> </a:t>
            </a:r>
            <a:r>
              <a:rPr lang="en-US" sz="2200" spc="-5" dirty="0">
                <a:latin typeface="Times New Roman"/>
                <a:cs typeface="Times New Roman"/>
              </a:rPr>
              <a:t>t</a:t>
            </a:r>
            <a:r>
              <a:rPr lang="en-US" sz="2200" spc="-10" dirty="0">
                <a:latin typeface="Times New Roman"/>
                <a:cs typeface="Times New Roman"/>
              </a:rPr>
              <a:t>ha</a:t>
            </a:r>
            <a:r>
              <a:rPr lang="en-US" sz="2200" spc="-5" dirty="0">
                <a:latin typeface="Times New Roman"/>
                <a:cs typeface="Times New Roman"/>
              </a:rPr>
              <a:t>t</a:t>
            </a:r>
            <a:r>
              <a:rPr lang="en-US" sz="2200" spc="55" dirty="0">
                <a:latin typeface="Times New Roman"/>
                <a:cs typeface="Times New Roman"/>
              </a:rPr>
              <a:t> </a:t>
            </a:r>
            <a:r>
              <a:rPr lang="en-US" sz="2200" spc="-10" dirty="0">
                <a:latin typeface="Times New Roman"/>
                <a:cs typeface="Times New Roman"/>
              </a:rPr>
              <a:t>a</a:t>
            </a:r>
            <a:r>
              <a:rPr lang="en-US" sz="2200" spc="-5" dirty="0">
                <a:latin typeface="Times New Roman"/>
                <a:cs typeface="Times New Roman"/>
              </a:rPr>
              <a:t>s</a:t>
            </a:r>
            <a:r>
              <a:rPr lang="en-US" sz="2200" spc="55" dirty="0">
                <a:latin typeface="Times New Roman"/>
                <a:cs typeface="Times New Roman"/>
              </a:rPr>
              <a:t> </a:t>
            </a:r>
            <a:r>
              <a:rPr lang="en-US" sz="2200" i="1" spc="-5" dirty="0">
                <a:latin typeface="Times New Roman"/>
                <a:cs typeface="Times New Roman"/>
              </a:rPr>
              <a:t>n</a:t>
            </a:r>
            <a:r>
              <a:rPr lang="en-US" sz="2200" i="1" spc="100" dirty="0">
                <a:latin typeface="Times New Roman"/>
                <a:cs typeface="Times New Roman"/>
              </a:rPr>
              <a:t> </a:t>
            </a:r>
            <a:r>
              <a:rPr lang="en-US" sz="2200" spc="-5" dirty="0">
                <a:latin typeface="Times New Roman"/>
                <a:cs typeface="Times New Roman"/>
              </a:rPr>
              <a:t>increases,</a:t>
            </a:r>
            <a:r>
              <a:rPr lang="en-US" sz="2200" spc="80" dirty="0">
                <a:latin typeface="Times New Roman"/>
                <a:cs typeface="Times New Roman"/>
              </a:rPr>
              <a:t> </a:t>
            </a:r>
            <a:r>
              <a:rPr lang="en-US" sz="2200" i="1" spc="-50" dirty="0" err="1">
                <a:latin typeface="Times New Roman"/>
                <a:cs typeface="Times New Roman"/>
              </a:rPr>
              <a:t>T</a:t>
            </a:r>
            <a:r>
              <a:rPr lang="en-US" sz="2200" i="1" baseline="-25000" dirty="0" err="1">
                <a:latin typeface="Times New Roman"/>
                <a:cs typeface="Times New Roman"/>
              </a:rPr>
              <a:t>n</a:t>
            </a:r>
            <a:r>
              <a:rPr lang="en-US" sz="2200" i="1" baseline="-11111" dirty="0">
                <a:latin typeface="Times New Roman"/>
                <a:cs typeface="Times New Roman"/>
              </a:rPr>
              <a:t> </a:t>
            </a:r>
            <a:r>
              <a:rPr lang="en-US" sz="2200" spc="-10" dirty="0">
                <a:latin typeface="Times New Roman"/>
                <a:cs typeface="Times New Roman"/>
              </a:rPr>
              <a:t>approximate</a:t>
            </a:r>
            <a:r>
              <a:rPr lang="en-US" sz="2200" spc="-5" dirty="0">
                <a:latin typeface="Times New Roman"/>
                <a:cs typeface="Times New Roman"/>
              </a:rPr>
              <a:t>s </a:t>
            </a:r>
            <a:r>
              <a:rPr lang="en-US" sz="2200" i="1" spc="-5" dirty="0">
                <a:latin typeface="Times New Roman"/>
                <a:cs typeface="Times New Roman"/>
              </a:rPr>
              <a:t>f</a:t>
            </a:r>
            <a:r>
              <a:rPr lang="en-US" sz="2200" i="1" spc="-45" dirty="0">
                <a:latin typeface="Times New Roman"/>
                <a:cs typeface="Times New Roman"/>
              </a:rPr>
              <a:t> </a:t>
            </a:r>
            <a:r>
              <a:rPr lang="en-US" sz="2200" spc="20" dirty="0">
                <a:latin typeface="Times New Roman"/>
                <a:cs typeface="Times New Roman"/>
              </a:rPr>
              <a:t>(</a:t>
            </a:r>
            <a:r>
              <a:rPr lang="en-US" sz="2200" i="1" spc="-5" dirty="0">
                <a:latin typeface="Times New Roman"/>
                <a:cs typeface="Times New Roman"/>
              </a:rPr>
              <a:t>x</a:t>
            </a:r>
            <a:r>
              <a:rPr lang="en-US" sz="2200" spc="-5" dirty="0">
                <a:latin typeface="Times New Roman"/>
                <a:cs typeface="Times New Roman"/>
              </a:rPr>
              <a:t>)</a:t>
            </a:r>
            <a:r>
              <a:rPr lang="en-US" sz="2200" spc="25" dirty="0">
                <a:latin typeface="Times New Roman"/>
                <a:cs typeface="Times New Roman"/>
              </a:rPr>
              <a:t> </a:t>
            </a:r>
            <a:r>
              <a:rPr lang="en-US" sz="2200" spc="-25" dirty="0">
                <a:latin typeface="Lucida Sans Unicode"/>
                <a:cs typeface="Lucida Sans Unicode"/>
              </a:rPr>
              <a:t>=</a:t>
            </a:r>
            <a:r>
              <a:rPr lang="en-US" sz="2200" spc="-40" dirty="0">
                <a:latin typeface="Lucida Sans Unicode"/>
                <a:cs typeface="Lucida Sans Unicode"/>
              </a:rPr>
              <a:t> </a:t>
            </a:r>
            <a:r>
              <a:rPr lang="en-US" sz="2200" spc="-10" dirty="0">
                <a:latin typeface="Times New Roman"/>
                <a:cs typeface="Times New Roman"/>
              </a:rPr>
              <a:t>co</a:t>
            </a:r>
            <a:r>
              <a:rPr lang="en-US" sz="2200" spc="-5" dirty="0">
                <a:latin typeface="Times New Roman"/>
                <a:cs typeface="Times New Roman"/>
              </a:rPr>
              <a:t>s</a:t>
            </a:r>
            <a:r>
              <a:rPr lang="en-US" sz="2200" spc="-60" dirty="0">
                <a:latin typeface="Times New Roman"/>
                <a:cs typeface="Times New Roman"/>
              </a:rPr>
              <a:t> </a:t>
            </a:r>
            <a:r>
              <a:rPr lang="en-US" sz="2200" i="1" spc="-5" dirty="0">
                <a:latin typeface="Times New Roman"/>
                <a:cs typeface="Times New Roman"/>
              </a:rPr>
              <a:t>x </a:t>
            </a:r>
            <a:r>
              <a:rPr lang="en-US" sz="2200" spc="-10" dirty="0">
                <a:latin typeface="Times New Roman"/>
                <a:cs typeface="Times New Roman"/>
              </a:rPr>
              <a:t>wel</a:t>
            </a:r>
            <a:r>
              <a:rPr lang="en-US" sz="2200" spc="-5" dirty="0">
                <a:latin typeface="Times New Roman"/>
                <a:cs typeface="Times New Roman"/>
              </a:rPr>
              <a:t>l</a:t>
            </a:r>
            <a:r>
              <a:rPr lang="en-US" sz="2200" spc="55" dirty="0">
                <a:latin typeface="Times New Roman"/>
                <a:cs typeface="Times New Roman"/>
              </a:rPr>
              <a:t> </a:t>
            </a:r>
            <a:r>
              <a:rPr lang="en-US" sz="2200" spc="-10" dirty="0">
                <a:latin typeface="Times New Roman"/>
                <a:cs typeface="Times New Roman"/>
              </a:rPr>
              <a:t>ove</a:t>
            </a:r>
            <a:r>
              <a:rPr lang="en-US" sz="2200" spc="-5" dirty="0">
                <a:latin typeface="Times New Roman"/>
                <a:cs typeface="Times New Roman"/>
              </a:rPr>
              <a:t>r</a:t>
            </a:r>
            <a:r>
              <a:rPr lang="en-US" sz="2200" spc="55" dirty="0">
                <a:latin typeface="Times New Roman"/>
                <a:cs typeface="Times New Roman"/>
              </a:rPr>
              <a:t> </a:t>
            </a:r>
            <a:r>
              <a:rPr lang="en-US" sz="2200" spc="-10" dirty="0">
                <a:latin typeface="Times New Roman"/>
                <a:cs typeface="Times New Roman"/>
              </a:rPr>
              <a:t>large</a:t>
            </a:r>
            <a:r>
              <a:rPr lang="en-US" sz="2200" spc="-5" dirty="0">
                <a:latin typeface="Times New Roman"/>
                <a:cs typeface="Times New Roman"/>
              </a:rPr>
              <a:t>r</a:t>
            </a:r>
            <a:r>
              <a:rPr lang="en-US" sz="2200" spc="55" dirty="0">
                <a:latin typeface="Times New Roman"/>
                <a:cs typeface="Times New Roman"/>
              </a:rPr>
              <a:t> </a:t>
            </a:r>
            <a:r>
              <a:rPr lang="en-US" sz="2200" spc="-10" dirty="0">
                <a:latin typeface="Times New Roman"/>
                <a:cs typeface="Times New Roman"/>
              </a:rPr>
              <a:t>and </a:t>
            </a:r>
            <a:r>
              <a:rPr lang="en-US" sz="2200" spc="-5" dirty="0">
                <a:latin typeface="Times New Roman"/>
                <a:cs typeface="Times New Roman"/>
              </a:rPr>
              <a:t>larger intervals, but outside this interval, the approximation fails.</a:t>
            </a:r>
            <a:endParaRPr lang="en-US" sz="2200" dirty="0">
              <a:latin typeface="Times New Roman"/>
              <a:cs typeface="Times New Roman"/>
            </a:endParaRPr>
          </a:p>
          <a:p>
            <a:endParaRPr lang="en-US" dirty="0"/>
          </a:p>
        </p:txBody>
      </p:sp>
      <p:pic>
        <p:nvPicPr>
          <p:cNvPr id="6" name="Picture 2" descr="Six graphs show Maclaurin polynomials for f of x equals cosine of x. For all six graphs, the x axis ranges from negative 2 pi to 2 pi, in increments of pi with negative 2 pi, negative pi, pi, and 2 pi labeled. The y axis is not scaled. A dashed line shows the curve of f of x equals cosine of x which begins in quadrant 2, is concave up, reaches a maximum at x equals negative 2 pi, crosses the x axis, descends to a minimum at x equals negative pi, continues this sinusoidal path with equal maxima at x equals 0 and x equals 2 pi and with an equal minimum at x equal pi. For each of the six graphs another curve is shown that shares common points with the curve of f of x equals cosine of x. The first graph has a horizontal line labeled capital t subscript 0 with shared points along the maxima of the curve of f of x equals cosine of x. The second graph has a parabola labeled capital t subscript 2, which opens downward, y axis symmetry and a vertex at the maximum of f of x equals cosine of x at x equals 0. Shared points are on either side of the y axis from approximately half-way to x equals negative pi to half way to x equals pi. In the third graph, the curve of capital t of 4 begins with a steep negative slope in quadrant 2, crosses the x axis at x equals negative pi to a minimum near x equals negative pi, then becomes concave down and follows the path of the curve of f of x equals cosine of x to a point near x equals pi, then no longer follows the path of the curve, reaches a minimum, then increases with a steep slope. In the fourth graph, the curve of capital t of 6 begins with a steep positive slope in quadrant 3, is concave down, has an inflection point at the minimum of the curve of f of x equals cosine of x at x equals negative pi, follows the path of the cosine of x to x equals negative pi to x equals pi, then no longer follows the path of the curve, is concave down and has a steep negative slope. In the fifth graph, the curve of capital t of 8 begins with a steep negative slope in quadrant 2, crosses the x axis at between x equals negative 2 pi and negative pi, then begins to follow the path of the curve of f of x equals cosine of x just before the minimum of f of x at x equals negative pi to just after the minimum at x equals pi, then no longer follows the path of the curve, and increases in quadrant 1 with a steep positive slope. In sixth graph, the curve of capital t of 10 begins with a steep positive slope in quadrant 3, is concave down, reaches a maximum below the x axis between x equals negative 2 pi and negative pi, decreases then follows the path of f of x equals cosine of x from approximately half way between x equals negative 2 pi and x equals negative pi to approximately half way between x equals pi and x equals 2 pi, then no longer follows the path of f of x, reaches a maximum below the x axis, and decreases with a steep negative slop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27904" y="2862470"/>
            <a:ext cx="6622060" cy="371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11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18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a:latin typeface="Times New Roman"/>
                    <a:cs typeface="Times New Roman"/>
                  </a:rPr>
                  <a:t>T</a:t>
                </a:r>
                <a:r>
                  <a:rPr lang="en-US" spc="-5" dirty="0">
                    <a:latin typeface="Times New Roman"/>
                    <a:cs typeface="Times New Roman"/>
                  </a:rPr>
                  <a:t>o</a:t>
                </a:r>
                <a:r>
                  <a:rPr lang="en-US" spc="45" dirty="0">
                    <a:latin typeface="Times New Roman"/>
                    <a:cs typeface="Times New Roman"/>
                  </a:rPr>
                  <a:t> </a:t>
                </a:r>
                <a:r>
                  <a:rPr lang="en-US" spc="-10" dirty="0">
                    <a:latin typeface="Times New Roman"/>
                    <a:cs typeface="Times New Roman"/>
                  </a:rPr>
                  <a:t>us</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Taylo</a:t>
                </a:r>
                <a:r>
                  <a:rPr lang="en-US" spc="-5" dirty="0">
                    <a:latin typeface="Times New Roman"/>
                    <a:cs typeface="Times New Roman"/>
                  </a:rPr>
                  <a:t>r</a:t>
                </a:r>
                <a:r>
                  <a:rPr lang="en-US" spc="45" dirty="0">
                    <a:latin typeface="Times New Roman"/>
                    <a:cs typeface="Times New Roman"/>
                  </a:rPr>
                  <a:t> </a:t>
                </a:r>
                <a:r>
                  <a:rPr lang="en-US" spc="-10" dirty="0">
                    <a:latin typeface="Times New Roman"/>
                    <a:cs typeface="Times New Roman"/>
                  </a:rPr>
                  <a:t>polynomial</a:t>
                </a:r>
                <a:r>
                  <a:rPr lang="en-US" spc="-5" dirty="0">
                    <a:latin typeface="Times New Roman"/>
                    <a:cs typeface="Times New Roman"/>
                  </a:rPr>
                  <a:t>s</a:t>
                </a:r>
                <a:r>
                  <a:rPr lang="en-US" spc="45" dirty="0">
                    <a:latin typeface="Times New Roman"/>
                    <a:cs typeface="Times New Roman"/>
                  </a:rPr>
                  <a:t> </a:t>
                </a:r>
                <a:r>
                  <a:rPr lang="en-US" spc="-10" dirty="0">
                    <a:latin typeface="Times New Roman"/>
                    <a:cs typeface="Times New Roman"/>
                  </a:rPr>
                  <a:t>effectivel</a:t>
                </a:r>
                <a:r>
                  <a:rPr lang="en-US" spc="-5" dirty="0">
                    <a:latin typeface="Times New Roman"/>
                    <a:cs typeface="Times New Roman"/>
                  </a:rPr>
                  <a:t>y</a:t>
                </a:r>
                <a:r>
                  <a:rPr lang="en-US" spc="45" dirty="0">
                    <a:latin typeface="Times New Roman"/>
                    <a:cs typeface="Times New Roman"/>
                  </a:rPr>
                  <a:t> </a:t>
                </a:r>
                <a:r>
                  <a:rPr lang="en-US" spc="-5" dirty="0">
                    <a:latin typeface="Times New Roman"/>
                    <a:cs typeface="Times New Roman"/>
                  </a:rPr>
                  <a:t>to</a:t>
                </a:r>
                <a:r>
                  <a:rPr lang="en-US" spc="45" dirty="0">
                    <a:latin typeface="Times New Roman"/>
                    <a:cs typeface="Times New Roman"/>
                  </a:rPr>
                  <a:t> </a:t>
                </a:r>
                <a:r>
                  <a:rPr lang="en-US" spc="-10" dirty="0">
                    <a:latin typeface="Times New Roman"/>
                    <a:cs typeface="Times New Roman"/>
                  </a:rPr>
                  <a:t>approximat</a:t>
                </a:r>
                <a:r>
                  <a:rPr lang="en-US" spc="-5" dirty="0">
                    <a:latin typeface="Times New Roman"/>
                    <a:cs typeface="Times New Roman"/>
                  </a:rPr>
                  <a:t>e</a:t>
                </a:r>
                <a:r>
                  <a:rPr lang="en-US" spc="45" dirty="0">
                    <a:latin typeface="Times New Roman"/>
                    <a:cs typeface="Times New Roman"/>
                  </a:rPr>
                  <a:t> </a:t>
                </a:r>
                <a:r>
                  <a:rPr lang="en-US" spc="-5" dirty="0">
                    <a:latin typeface="Times New Roman"/>
                    <a:cs typeface="Times New Roman"/>
                  </a:rPr>
                  <a:t>a</a:t>
                </a:r>
                <a:r>
                  <a:rPr lang="en-US" spc="4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a:t>
                </a:r>
                <a:r>
                  <a:rPr lang="en-US" spc="4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nee</a:t>
                </a:r>
                <a:r>
                  <a:rPr lang="en-US" spc="-5" dirty="0">
                    <a:latin typeface="Times New Roman"/>
                    <a:cs typeface="Times New Roman"/>
                  </a:rPr>
                  <a:t>d</a:t>
                </a:r>
                <a:r>
                  <a:rPr lang="en-US" spc="45" dirty="0">
                    <a:latin typeface="Times New Roman"/>
                    <a:cs typeface="Times New Roman"/>
                  </a:rPr>
                  <a:t> </a:t>
                </a:r>
                <a:r>
                  <a:rPr lang="en-US" spc="-5" dirty="0">
                    <a:latin typeface="Times New Roman"/>
                    <a:cs typeface="Times New Roman"/>
                  </a:rPr>
                  <a:t>a</a:t>
                </a:r>
                <a:r>
                  <a:rPr lang="en-US" spc="45" dirty="0">
                    <a:latin typeface="Times New Roman"/>
                    <a:cs typeface="Times New Roman"/>
                  </a:rPr>
                  <a:t> </a:t>
                </a:r>
                <a:r>
                  <a:rPr lang="en-US" spc="-15" dirty="0">
                    <a:latin typeface="Times New Roman"/>
                    <a:cs typeface="Times New Roman"/>
                  </a:rPr>
                  <a:t>wa</a:t>
                </a:r>
                <a:r>
                  <a:rPr lang="en-US" spc="-5" dirty="0">
                    <a:latin typeface="Times New Roman"/>
                    <a:cs typeface="Times New Roman"/>
                  </a:rPr>
                  <a:t>y</a:t>
                </a:r>
                <a:r>
                  <a:rPr lang="en-US" spc="4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45" dirty="0">
                    <a:latin typeface="Times New Roman"/>
                    <a:cs typeface="Times New Roman"/>
                  </a:rPr>
                  <a:t> </a:t>
                </a:r>
                <a:r>
                  <a:rPr lang="en-US" spc="-10" dirty="0">
                    <a:latin typeface="Times New Roman"/>
                    <a:cs typeface="Times New Roman"/>
                  </a:rPr>
                  <a:t>estimat</a:t>
                </a:r>
                <a:r>
                  <a:rPr lang="en-US" spc="-5" dirty="0">
                    <a:latin typeface="Times New Roman"/>
                    <a:cs typeface="Times New Roman"/>
                  </a:rPr>
                  <a:t>e</a:t>
                </a:r>
                <a:r>
                  <a:rPr lang="en-US" spc="5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siz</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erro</a:t>
                </a:r>
                <a:r>
                  <a:rPr lang="en-US" spc="-5" dirty="0">
                    <a:latin typeface="Times New Roman"/>
                    <a:cs typeface="Times New Roman"/>
                  </a:rPr>
                  <a:t>r</a:t>
                </a:r>
                <a:r>
                  <a:rPr lang="en-US" spc="5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5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approximation</a:t>
                </a:r>
                <a:r>
                  <a:rPr lang="en-US" spc="-5" dirty="0">
                    <a:latin typeface="Times New Roman"/>
                    <a:cs typeface="Times New Roman"/>
                  </a:rPr>
                  <a:t>.</a:t>
                </a:r>
                <a:r>
                  <a:rPr lang="en-US" spc="55"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provide</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5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nex</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theorem, whic</a:t>
                </a:r>
                <a:r>
                  <a:rPr lang="en-US" spc="-5" dirty="0">
                    <a:latin typeface="Times New Roman"/>
                    <a:cs typeface="Times New Roman"/>
                  </a:rPr>
                  <a:t>h s</a:t>
                </a:r>
                <a:r>
                  <a:rPr lang="en-US" spc="-15" dirty="0">
                    <a:latin typeface="Times New Roman"/>
                    <a:cs typeface="Times New Roman"/>
                  </a:rPr>
                  <a:t>how</a:t>
                </a:r>
                <a:r>
                  <a:rPr lang="en-US" spc="-5" dirty="0">
                    <a:latin typeface="Times New Roman"/>
                    <a:cs typeface="Times New Roman"/>
                  </a:rPr>
                  <a:t>s t</a:t>
                </a:r>
                <a:r>
                  <a:rPr lang="en-US" spc="-10" dirty="0">
                    <a:latin typeface="Times New Roman"/>
                    <a:cs typeface="Times New Roman"/>
                  </a:rPr>
                  <a:t>ha</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 s</a:t>
                </a:r>
                <a:r>
                  <a:rPr lang="en-US" spc="-10" dirty="0">
                    <a:latin typeface="Times New Roman"/>
                    <a:cs typeface="Times New Roman"/>
                  </a:rPr>
                  <a:t>iz</a:t>
                </a:r>
                <a:r>
                  <a:rPr lang="en-US" spc="-5" dirty="0">
                    <a:latin typeface="Times New Roman"/>
                    <a:cs typeface="Times New Roman"/>
                  </a:rPr>
                  <a:t>e </a:t>
                </a:r>
                <a:r>
                  <a:rPr lang="en-US" spc="-10" dirty="0">
                    <a:latin typeface="Times New Roman"/>
                    <a:cs typeface="Times New Roman"/>
                  </a:rPr>
                  <a:t>o</a:t>
                </a:r>
                <a:r>
                  <a:rPr lang="en-US" spc="-5" dirty="0">
                    <a:latin typeface="Times New Roman"/>
                    <a:cs typeface="Times New Roman"/>
                  </a:rPr>
                  <a:t>f t</a:t>
                </a:r>
                <a:r>
                  <a:rPr lang="en-US" spc="-10" dirty="0">
                    <a:latin typeface="Times New Roman"/>
                    <a:cs typeface="Times New Roman"/>
                  </a:rPr>
                  <a:t>hi</a:t>
                </a:r>
                <a:r>
                  <a:rPr lang="en-US" spc="-5" dirty="0">
                    <a:latin typeface="Times New Roman"/>
                    <a:cs typeface="Times New Roman"/>
                  </a:rPr>
                  <a:t>s </a:t>
                </a:r>
                <a:r>
                  <a:rPr lang="en-US" spc="-10" dirty="0">
                    <a:latin typeface="Times New Roman"/>
                    <a:cs typeface="Times New Roman"/>
                  </a:rPr>
                  <a:t>erro</a:t>
                </a:r>
                <a:r>
                  <a:rPr lang="en-US" spc="-5" dirty="0">
                    <a:latin typeface="Times New Roman"/>
                    <a:cs typeface="Times New Roman"/>
                  </a:rPr>
                  <a:t>r </a:t>
                </a:r>
                <a:r>
                  <a:rPr lang="en-US" spc="-10" dirty="0">
                    <a:latin typeface="Times New Roman"/>
                    <a:cs typeface="Times New Roman"/>
                  </a:rPr>
                  <a:t>depend</a:t>
                </a:r>
                <a:r>
                  <a:rPr lang="en-US" spc="-5" dirty="0">
                    <a:latin typeface="Times New Roman"/>
                    <a:cs typeface="Times New Roman"/>
                  </a:rPr>
                  <a:t>s </a:t>
                </a:r>
                <a:r>
                  <a:rPr lang="en-US" spc="-10" dirty="0">
                    <a:latin typeface="Times New Roman"/>
                    <a:cs typeface="Times New Roman"/>
                  </a:rPr>
                  <a:t>o</a:t>
                </a:r>
                <a:r>
                  <a:rPr lang="en-US" spc="-5" dirty="0">
                    <a:latin typeface="Times New Roman"/>
                    <a:cs typeface="Times New Roman"/>
                  </a:rPr>
                  <a:t>n </a:t>
                </a:r>
                <a:r>
                  <a:rPr lang="en-US" spc="-10" dirty="0">
                    <a:latin typeface="Times New Roman"/>
                    <a:cs typeface="Times New Roman"/>
                  </a:rPr>
                  <a:t>th</a:t>
                </a:r>
                <a:r>
                  <a:rPr lang="en-US" spc="-5" dirty="0">
                    <a:latin typeface="Times New Roman"/>
                    <a:cs typeface="Times New Roman"/>
                  </a:rPr>
                  <a:t>e s</a:t>
                </a:r>
                <a:r>
                  <a:rPr lang="en-US" spc="-10" dirty="0">
                    <a:latin typeface="Times New Roman"/>
                    <a:cs typeface="Times New Roman"/>
                  </a:rPr>
                  <a:t>iz</a:t>
                </a:r>
                <a:r>
                  <a:rPr lang="en-US" spc="-5" dirty="0">
                    <a:latin typeface="Times New Roman"/>
                    <a:cs typeface="Times New Roman"/>
                  </a:rPr>
                  <a:t>e </a:t>
                </a:r>
                <a:r>
                  <a:rPr lang="en-US" spc="-10" dirty="0">
                    <a:latin typeface="Times New Roman"/>
                    <a:cs typeface="Times New Roman"/>
                  </a:rPr>
                  <a:t>o</a:t>
                </a:r>
                <a:r>
                  <a:rPr lang="en-US" spc="-5" dirty="0">
                    <a:latin typeface="Times New Roman"/>
                    <a:cs typeface="Times New Roman"/>
                  </a:rPr>
                  <a:t>f t</a:t>
                </a:r>
                <a:r>
                  <a:rPr lang="en-US" spc="-10" dirty="0">
                    <a:latin typeface="Times New Roman"/>
                    <a:cs typeface="Times New Roman"/>
                  </a:rPr>
                  <a:t>h</a:t>
                </a:r>
                <a:r>
                  <a:rPr lang="en-US" spc="-5" dirty="0">
                    <a:latin typeface="Times New Roman"/>
                    <a:cs typeface="Times New Roman"/>
                  </a:rPr>
                  <a:t>e (</a:t>
                </a:r>
                <a:r>
                  <a:rPr lang="en-US" i="1" spc="-5" dirty="0">
                    <a:latin typeface="Times New Roman"/>
                    <a:cs typeface="Times New Roman"/>
                  </a:rPr>
                  <a:t>n</a:t>
                </a:r>
                <a:r>
                  <a:rPr lang="en-US" i="1" spc="1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spc="-5" dirty="0" err="1">
                    <a:latin typeface="Times New Roman"/>
                    <a:cs typeface="Times New Roman"/>
                  </a:rPr>
                  <a:t>st</a:t>
                </a:r>
                <a:r>
                  <a:rPr lang="en-US" spc="-5" dirty="0">
                    <a:latin typeface="Times New Roman"/>
                    <a:cs typeface="Times New Roman"/>
                  </a:rPr>
                  <a:t> derivative. </a:t>
                </a:r>
              </a:p>
              <a:p>
                <a:pPr marL="0" marR="5080" indent="0">
                  <a:lnSpc>
                    <a:spcPct val="100000"/>
                  </a:lnSpc>
                  <a:buNone/>
                </a:pPr>
                <a:endParaRPr lang="en-US" sz="2400" spc="-5" dirty="0">
                  <a:solidFill>
                    <a:srgbClr val="231F20"/>
                  </a:solidFill>
                  <a:latin typeface="Times New Roman"/>
                  <a:cs typeface="Times New Roman"/>
                </a:endParaRPr>
              </a:p>
              <a:p>
                <a:pPr marL="0" marR="5080" indent="0">
                  <a:lnSpc>
                    <a:spcPct val="100000"/>
                  </a:lnSpc>
                  <a:buNone/>
                </a:pPr>
                <a:r>
                  <a:rPr lang="en-US" b="1" u="sng" spc="-105" dirty="0">
                    <a:solidFill>
                      <a:schemeClr val="tx1"/>
                    </a:solidFill>
                  </a:rPr>
                  <a:t>THEORE</a:t>
                </a:r>
                <a:r>
                  <a:rPr lang="en-US" b="1" u="sng" spc="-175" dirty="0">
                    <a:solidFill>
                      <a:schemeClr val="tx1"/>
                    </a:solidFill>
                  </a:rPr>
                  <a:t>M</a:t>
                </a:r>
                <a:r>
                  <a:rPr lang="en-US" b="1" spc="-175" dirty="0">
                    <a:solidFill>
                      <a:schemeClr val="tx1"/>
                    </a:solidFill>
                  </a:rPr>
                  <a:t>:</a:t>
                </a:r>
                <a:r>
                  <a:rPr lang="en-US" b="1" spc="-10" dirty="0">
                    <a:solidFill>
                      <a:schemeClr val="tx1"/>
                    </a:solidFill>
                  </a:rPr>
                  <a:t> </a:t>
                </a:r>
                <a:r>
                  <a:rPr lang="en-US" b="1" spc="-105" dirty="0">
                    <a:solidFill>
                      <a:schemeClr val="tx1"/>
                    </a:solidFill>
                  </a:rPr>
                  <a:t>Erro</a:t>
                </a:r>
                <a:r>
                  <a:rPr lang="en-US" b="1" spc="-75" dirty="0">
                    <a:solidFill>
                      <a:schemeClr val="tx1"/>
                    </a:solidFill>
                  </a:rPr>
                  <a:t>r</a:t>
                </a:r>
                <a:r>
                  <a:rPr lang="en-US" b="1" spc="25" dirty="0">
                    <a:solidFill>
                      <a:schemeClr val="tx1"/>
                    </a:solidFill>
                  </a:rPr>
                  <a:t> </a:t>
                </a:r>
                <a:r>
                  <a:rPr lang="en-US" b="1" spc="-135" dirty="0">
                    <a:solidFill>
                      <a:schemeClr val="tx1"/>
                    </a:solidFill>
                  </a:rPr>
                  <a:t>Boun</a:t>
                </a:r>
                <a:r>
                  <a:rPr lang="en-US" b="1" spc="-125" dirty="0">
                    <a:solidFill>
                      <a:schemeClr val="tx1"/>
                    </a:solidFill>
                  </a:rPr>
                  <a:t>d  </a:t>
                </a:r>
                <a:r>
                  <a:rPr lang="en-US" spc="-10" dirty="0">
                    <a:solidFill>
                      <a:schemeClr val="tx1"/>
                    </a:solidFill>
                  </a:rPr>
                  <a:t>Assume</a:t>
                </a:r>
                <a:r>
                  <a:rPr lang="en-US" spc="20" dirty="0">
                    <a:solidFill>
                      <a:schemeClr val="tx1"/>
                    </a:solidFill>
                  </a:rPr>
                  <a:t> </a:t>
                </a:r>
                <a:r>
                  <a:rPr lang="en-US" spc="-5" dirty="0">
                    <a:solidFill>
                      <a:schemeClr val="tx1"/>
                    </a:solidFill>
                  </a:rPr>
                  <a:t>that </a:t>
                </a:r>
                <a:r>
                  <a:rPr lang="en-US" i="1" spc="-5" dirty="0">
                    <a:solidFill>
                      <a:schemeClr val="tx1"/>
                    </a:solidFill>
                  </a:rPr>
                  <a:t>f </a:t>
                </a:r>
                <a:r>
                  <a:rPr lang="en-US" spc="-5" baseline="30000" dirty="0">
                    <a:solidFill>
                      <a:schemeClr val="tx1"/>
                    </a:solidFill>
                  </a:rPr>
                  <a:t>(</a:t>
                </a:r>
                <a:r>
                  <a:rPr lang="en-US" i="1" spc="-5" baseline="30000" dirty="0">
                    <a:solidFill>
                      <a:schemeClr val="tx1"/>
                    </a:solidFill>
                  </a:rPr>
                  <a:t>n</a:t>
                </a:r>
                <a:r>
                  <a:rPr lang="en-US" spc="-5" baseline="30000" dirty="0">
                    <a:solidFill>
                      <a:schemeClr val="tx1"/>
                    </a:solidFill>
                  </a:rPr>
                  <a:t>+1)</a:t>
                </a:r>
                <a:r>
                  <a:rPr lang="en-US" i="1" spc="-5" dirty="0">
                    <a:solidFill>
                      <a:schemeClr val="tx1"/>
                    </a:solidFill>
                  </a:rPr>
                  <a:t> </a:t>
                </a:r>
                <a:r>
                  <a:rPr lang="en-US" spc="-10" dirty="0">
                    <a:solidFill>
                      <a:schemeClr val="tx1"/>
                    </a:solidFill>
                  </a:rPr>
                  <a:t>exist</a:t>
                </a:r>
                <a:r>
                  <a:rPr lang="en-US" spc="-5" dirty="0">
                    <a:solidFill>
                      <a:schemeClr val="tx1"/>
                    </a:solidFill>
                  </a:rPr>
                  <a:t>s</a:t>
                </a:r>
                <a:r>
                  <a:rPr lang="en-US" spc="20" dirty="0">
                    <a:solidFill>
                      <a:schemeClr val="tx1"/>
                    </a:solidFill>
                  </a:rPr>
                  <a:t> </a:t>
                </a:r>
                <a:r>
                  <a:rPr lang="en-US" spc="-10" dirty="0">
                    <a:solidFill>
                      <a:schemeClr val="tx1"/>
                    </a:solidFill>
                  </a:rPr>
                  <a:t>an</a:t>
                </a:r>
                <a:r>
                  <a:rPr lang="en-US" spc="-5" dirty="0">
                    <a:solidFill>
                      <a:schemeClr val="tx1"/>
                    </a:solidFill>
                  </a:rPr>
                  <a:t>d</a:t>
                </a:r>
                <a:r>
                  <a:rPr lang="en-US" spc="20" dirty="0">
                    <a:solidFill>
                      <a:schemeClr val="tx1"/>
                    </a:solidFill>
                  </a:rPr>
                  <a:t> </a:t>
                </a:r>
                <a:r>
                  <a:rPr lang="en-US" spc="-10" dirty="0">
                    <a:solidFill>
                      <a:schemeClr val="tx1"/>
                    </a:solidFill>
                  </a:rPr>
                  <a:t>i</a:t>
                </a:r>
                <a:r>
                  <a:rPr lang="en-US" spc="-5" dirty="0">
                    <a:solidFill>
                      <a:schemeClr val="tx1"/>
                    </a:solidFill>
                  </a:rPr>
                  <a:t>s</a:t>
                </a:r>
                <a:r>
                  <a:rPr lang="en-US" spc="20" dirty="0">
                    <a:solidFill>
                      <a:schemeClr val="tx1"/>
                    </a:solidFill>
                  </a:rPr>
                  <a:t> </a:t>
                </a:r>
                <a:r>
                  <a:rPr lang="en-US" spc="-10" dirty="0">
                    <a:solidFill>
                      <a:schemeClr val="tx1"/>
                    </a:solidFill>
                  </a:rPr>
                  <a:t>continuous</a:t>
                </a:r>
                <a:r>
                  <a:rPr lang="en-US" spc="-5" dirty="0">
                    <a:solidFill>
                      <a:schemeClr val="tx1"/>
                    </a:solidFill>
                  </a:rPr>
                  <a:t>.</a:t>
                </a:r>
                <a:r>
                  <a:rPr lang="en-US" spc="25" dirty="0">
                    <a:solidFill>
                      <a:schemeClr val="tx1"/>
                    </a:solidFill>
                  </a:rPr>
                  <a:t> </a:t>
                </a:r>
                <a:r>
                  <a:rPr lang="en-US" spc="-15" dirty="0">
                    <a:solidFill>
                      <a:schemeClr val="tx1"/>
                    </a:solidFill>
                  </a:rPr>
                  <a:t>Le</a:t>
                </a:r>
                <a:r>
                  <a:rPr lang="en-US" spc="-5" dirty="0">
                    <a:solidFill>
                      <a:schemeClr val="tx1"/>
                    </a:solidFill>
                  </a:rPr>
                  <a:t>t</a:t>
                </a:r>
                <a:r>
                  <a:rPr lang="en-US" spc="85" dirty="0">
                    <a:solidFill>
                      <a:schemeClr val="tx1"/>
                    </a:solidFill>
                  </a:rPr>
                  <a:t> </a:t>
                </a:r>
                <a:r>
                  <a:rPr lang="en-US" i="1" spc="-10" dirty="0">
                    <a:solidFill>
                      <a:schemeClr val="tx1"/>
                    </a:solidFill>
                  </a:rPr>
                  <a:t>K </a:t>
                </a:r>
                <a:r>
                  <a:rPr lang="en-US" spc="-10" dirty="0">
                    <a:solidFill>
                      <a:schemeClr val="tx1"/>
                    </a:solidFill>
                  </a:rPr>
                  <a:t>b</a:t>
                </a:r>
                <a:r>
                  <a:rPr lang="en-US" spc="-5" dirty="0">
                    <a:solidFill>
                      <a:schemeClr val="tx1"/>
                    </a:solidFill>
                  </a:rPr>
                  <a:t>e</a:t>
                </a:r>
                <a:r>
                  <a:rPr lang="en-US" spc="20" dirty="0">
                    <a:solidFill>
                      <a:schemeClr val="tx1"/>
                    </a:solidFill>
                  </a:rPr>
                  <a:t> </a:t>
                </a:r>
                <a:r>
                  <a:rPr lang="en-US" spc="-5" dirty="0">
                    <a:solidFill>
                      <a:schemeClr val="tx1"/>
                    </a:solidFill>
                  </a:rPr>
                  <a:t>a </a:t>
                </a:r>
                <a:r>
                  <a:rPr lang="en-US" spc="-15" dirty="0">
                    <a:solidFill>
                      <a:schemeClr val="tx1"/>
                    </a:solidFill>
                  </a:rPr>
                  <a:t>numbe</a:t>
                </a:r>
                <a:r>
                  <a:rPr lang="en-US" spc="-5" dirty="0">
                    <a:solidFill>
                      <a:schemeClr val="tx1"/>
                    </a:solidFill>
                  </a:rPr>
                  <a:t>r </a:t>
                </a:r>
                <a:r>
                  <a:rPr lang="en-US" spc="-10" dirty="0">
                    <a:solidFill>
                      <a:schemeClr val="tx1"/>
                    </a:solidFill>
                  </a:rPr>
                  <a:t>suc</a:t>
                </a:r>
                <a:r>
                  <a:rPr lang="en-US" spc="-5" dirty="0">
                    <a:solidFill>
                      <a:schemeClr val="tx1"/>
                    </a:solidFill>
                  </a:rPr>
                  <a:t>h </a:t>
                </a:r>
                <a:r>
                  <a:rPr lang="en-US" spc="-10" dirty="0">
                    <a:solidFill>
                      <a:schemeClr val="tx1"/>
                    </a:solidFill>
                  </a:rPr>
                  <a:t>tha</a:t>
                </a:r>
                <a:r>
                  <a:rPr lang="en-US" spc="-5" dirty="0">
                    <a:solidFill>
                      <a:schemeClr val="tx1"/>
                    </a:solidFill>
                  </a:rPr>
                  <a:t>t </a:t>
                </a:r>
                <a:r>
                  <a:rPr lang="en-US" spc="-90" dirty="0">
                    <a:solidFill>
                      <a:schemeClr val="tx1"/>
                    </a:solidFill>
                  </a:rPr>
                  <a:t>|</a:t>
                </a:r>
                <a:r>
                  <a:rPr lang="en-US" spc="-100" dirty="0">
                    <a:solidFill>
                      <a:schemeClr val="tx1"/>
                    </a:solidFill>
                  </a:rPr>
                  <a:t> </a:t>
                </a:r>
                <a:r>
                  <a:rPr lang="en-US" i="1" spc="-5" dirty="0">
                    <a:solidFill>
                      <a:schemeClr val="tx1"/>
                    </a:solidFill>
                  </a:rPr>
                  <a:t>f</a:t>
                </a:r>
                <a:r>
                  <a:rPr lang="en-US" i="1" spc="-45" dirty="0">
                    <a:solidFill>
                      <a:schemeClr val="tx1"/>
                    </a:solidFill>
                  </a:rPr>
                  <a:t> </a:t>
                </a:r>
                <a:r>
                  <a:rPr lang="en-US" spc="-7" baseline="25925" dirty="0">
                    <a:solidFill>
                      <a:schemeClr val="tx1"/>
                    </a:solidFill>
                  </a:rPr>
                  <a:t>(</a:t>
                </a:r>
                <a:r>
                  <a:rPr lang="en-US" i="1" spc="44" baseline="25925" dirty="0">
                    <a:solidFill>
                      <a:schemeClr val="tx1"/>
                    </a:solidFill>
                  </a:rPr>
                  <a:t>n</a:t>
                </a:r>
                <a:r>
                  <a:rPr lang="en-US" spc="-22" baseline="25925" dirty="0">
                    <a:solidFill>
                      <a:schemeClr val="tx1"/>
                    </a:solidFill>
                  </a:rPr>
                  <a:t>+</a:t>
                </a:r>
                <a:r>
                  <a:rPr lang="en-US" baseline="25925" dirty="0">
                    <a:solidFill>
                      <a:schemeClr val="tx1"/>
                    </a:solidFill>
                  </a:rPr>
                  <a:t>1</a:t>
                </a:r>
                <a:r>
                  <a:rPr lang="en-US" spc="67" baseline="25925" dirty="0">
                    <a:solidFill>
                      <a:schemeClr val="tx1"/>
                    </a:solidFill>
                  </a:rPr>
                  <a:t>)</a:t>
                </a:r>
                <a:r>
                  <a:rPr lang="en-US" spc="-5" dirty="0">
                    <a:solidFill>
                      <a:schemeClr val="tx1"/>
                    </a:solidFill>
                  </a:rPr>
                  <a:t>(</a:t>
                </a:r>
                <a:r>
                  <a:rPr lang="en-US" i="1" spc="45" dirty="0">
                    <a:solidFill>
                      <a:schemeClr val="tx1"/>
                    </a:solidFill>
                  </a:rPr>
                  <a:t>u</a:t>
                </a:r>
                <a:r>
                  <a:rPr lang="en-US" spc="-5" dirty="0">
                    <a:solidFill>
                      <a:schemeClr val="tx1"/>
                    </a:solidFill>
                  </a:rPr>
                  <a:t>)</a:t>
                </a:r>
                <a:r>
                  <a:rPr lang="en-US" spc="229" dirty="0">
                    <a:solidFill>
                      <a:schemeClr val="tx1"/>
                    </a:solidFill>
                  </a:rPr>
                  <a:t>| </a:t>
                </a:r>
                <a:r>
                  <a:rPr lang="en-US" spc="-100" dirty="0">
                    <a:solidFill>
                      <a:schemeClr val="tx1"/>
                    </a:solidFill>
                  </a:rPr>
                  <a:t>≤ </a:t>
                </a:r>
                <a:r>
                  <a:rPr lang="en-US" spc="20" dirty="0">
                    <a:solidFill>
                      <a:schemeClr val="tx1"/>
                    </a:solidFill>
                  </a:rPr>
                  <a:t> </a:t>
                </a:r>
                <a:r>
                  <a:rPr lang="en-US" i="1" spc="-10" dirty="0">
                    <a:solidFill>
                      <a:schemeClr val="tx1"/>
                    </a:solidFill>
                  </a:rPr>
                  <a:t>K </a:t>
                </a:r>
                <a:r>
                  <a:rPr lang="en-US" spc="-5" dirty="0">
                    <a:solidFill>
                      <a:schemeClr val="tx1"/>
                    </a:solidFill>
                  </a:rPr>
                  <a:t>for </a:t>
                </a:r>
                <a:r>
                  <a:rPr lang="en-US" spc="-10" dirty="0">
                    <a:solidFill>
                      <a:schemeClr val="tx1"/>
                    </a:solidFill>
                  </a:rPr>
                  <a:t>a</a:t>
                </a:r>
                <a:r>
                  <a:rPr lang="en-US" spc="-5" dirty="0">
                    <a:solidFill>
                      <a:schemeClr val="tx1"/>
                    </a:solidFill>
                  </a:rPr>
                  <a:t>ll </a:t>
                </a:r>
                <a:r>
                  <a:rPr lang="en-US" i="1" spc="-5" dirty="0">
                    <a:solidFill>
                      <a:schemeClr val="tx1"/>
                    </a:solidFill>
                  </a:rPr>
                  <a:t>u</a:t>
                </a:r>
                <a:r>
                  <a:rPr lang="en-US" i="1" spc="50" dirty="0">
                    <a:solidFill>
                      <a:schemeClr val="tx1"/>
                    </a:solidFill>
                  </a:rPr>
                  <a:t> </a:t>
                </a:r>
                <a:r>
                  <a:rPr lang="en-US" spc="-10" dirty="0">
                    <a:solidFill>
                      <a:schemeClr val="tx1"/>
                    </a:solidFill>
                  </a:rPr>
                  <a:t>betwee</a:t>
                </a:r>
                <a:r>
                  <a:rPr lang="en-US" spc="-5" dirty="0">
                    <a:solidFill>
                      <a:schemeClr val="tx1"/>
                    </a:solidFill>
                  </a:rPr>
                  <a:t>n </a:t>
                </a:r>
                <a:r>
                  <a:rPr lang="en-US" i="1" spc="-5" dirty="0">
                    <a:solidFill>
                      <a:schemeClr val="tx1"/>
                    </a:solidFill>
                  </a:rPr>
                  <a:t>a</a:t>
                </a:r>
                <a:r>
                  <a:rPr lang="en-US" i="1" spc="45" dirty="0">
                    <a:solidFill>
                      <a:schemeClr val="tx1"/>
                    </a:solidFill>
                  </a:rPr>
                  <a:t> </a:t>
                </a:r>
                <a:r>
                  <a:rPr lang="en-US" spc="-10" dirty="0">
                    <a:solidFill>
                      <a:schemeClr val="tx1"/>
                    </a:solidFill>
                  </a:rPr>
                  <a:t>an</a:t>
                </a:r>
                <a:r>
                  <a:rPr lang="en-US" spc="-5" dirty="0">
                    <a:solidFill>
                      <a:schemeClr val="tx1"/>
                    </a:solidFill>
                  </a:rPr>
                  <a:t>d</a:t>
                </a:r>
                <a:r>
                  <a:rPr lang="en-US" spc="25"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 </a:t>
                </a:r>
                <a:r>
                  <a:rPr lang="en-US" spc="-10" dirty="0">
                    <a:solidFill>
                      <a:schemeClr val="tx1"/>
                    </a:solidFill>
                  </a:rPr>
                  <a:t>Then</a:t>
                </a:r>
                <a:endParaRPr lang="en-US" dirty="0">
                  <a:solidFill>
                    <a:schemeClr val="tx1"/>
                  </a:solidFill>
                </a:endParaRPr>
              </a:p>
              <a:p>
                <a:pPr marL="0" marR="508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𝑇</m:t>
                          </m:r>
                        </m:e>
                        <m:sub>
                          <m:r>
                            <a:rPr lang="en-US" b="0" i="1" smtClean="0">
                              <a:solidFill>
                                <a:schemeClr val="tx1"/>
                              </a:solidFill>
                              <a:latin typeface="Cambria Math" panose="02040503050406030204" pitchFamily="18" charset="0"/>
                              <a:cs typeface="Times New Roman"/>
                            </a:rPr>
                            <m:t>𝑛</m:t>
                          </m:r>
                        </m:sub>
                      </m:sSub>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𝐾</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𝑎</m:t>
                              </m:r>
                              <m:r>
                                <a:rPr lang="en-US" b="0" i="1" smtClean="0">
                                  <a:solidFill>
                                    <a:schemeClr val="tx1"/>
                                  </a:solidFill>
                                  <a:latin typeface="Cambria Math" panose="02040503050406030204" pitchFamily="18" charset="0"/>
                                  <a:ea typeface="Cambria Math" panose="02040503050406030204" pitchFamily="18" charset="0"/>
                                  <a:cs typeface="Times New Roman"/>
                                </a:rPr>
                                <m:t>|</m:t>
                              </m:r>
                            </m:e>
                            <m:sup>
                              <m:r>
                                <a:rPr lang="en-US" b="0" i="1" smtClean="0">
                                  <a:solidFill>
                                    <a:schemeClr val="tx1"/>
                                  </a:solidFill>
                                  <a:latin typeface="Cambria Math" panose="02040503050406030204" pitchFamily="18" charset="0"/>
                                  <a:ea typeface="Cambria Math" panose="02040503050406030204" pitchFamily="18" charset="0"/>
                                  <a:cs typeface="Times New Roman"/>
                                </a:rPr>
                                <m:t>𝑛</m:t>
                              </m:r>
                              <m:r>
                                <a:rPr lang="en-US" b="0" i="1" smtClean="0">
                                  <a:solidFill>
                                    <a:schemeClr val="tx1"/>
                                  </a:solidFill>
                                  <a:latin typeface="Cambria Math" panose="02040503050406030204" pitchFamily="18" charset="0"/>
                                  <a:ea typeface="Cambria Math" panose="02040503050406030204" pitchFamily="18" charset="0"/>
                                  <a:cs typeface="Times New Roman"/>
                                </a:rPr>
                                <m:t>+1</m:t>
                              </m:r>
                            </m:sup>
                          </m:sSup>
                        </m:num>
                        <m:den>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𝑛</m:t>
                              </m:r>
                              <m:r>
                                <a:rPr lang="en-US" b="0" i="1" smtClean="0">
                                  <a:solidFill>
                                    <a:schemeClr val="tx1"/>
                                  </a:solidFill>
                                  <a:latin typeface="Cambria Math" panose="02040503050406030204" pitchFamily="18" charset="0"/>
                                  <a:ea typeface="Cambria Math" panose="02040503050406030204" pitchFamily="18" charset="0"/>
                                  <a:cs typeface="Times New Roman"/>
                                </a:rPr>
                                <m:t>+1</m:t>
                              </m:r>
                            </m:e>
                          </m:d>
                          <m:r>
                            <a:rPr lang="en-US" b="0" i="1" smtClean="0">
                              <a:solidFill>
                                <a:schemeClr val="tx1"/>
                              </a:solidFill>
                              <a:latin typeface="Cambria Math" panose="02040503050406030204" pitchFamily="18" charset="0"/>
                              <a:ea typeface="Cambria Math" panose="02040503050406030204" pitchFamily="18" charset="0"/>
                              <a:cs typeface="Times New Roman"/>
                            </a:rPr>
                            <m:t>!</m:t>
                          </m:r>
                        </m:den>
                      </m:f>
                    </m:oMath>
                  </m:oMathPara>
                </a14:m>
                <a:endParaRPr lang="en-US" dirty="0">
                  <a:solidFill>
                    <a:schemeClr val="tx1"/>
                  </a:solidFill>
                </a:endParaRPr>
              </a:p>
              <a:p>
                <a:pPr marL="0" marR="5080" indent="0" algn="just">
                  <a:lnSpc>
                    <a:spcPct val="100000"/>
                  </a:lnSpc>
                  <a:buNone/>
                </a:pPr>
                <a:r>
                  <a:rPr lang="en-US" spc="-10" dirty="0">
                    <a:solidFill>
                      <a:schemeClr val="tx1"/>
                    </a:solidFill>
                  </a:rPr>
                  <a:t>wher</a:t>
                </a:r>
                <a:r>
                  <a:rPr lang="en-US" spc="-5" dirty="0">
                    <a:solidFill>
                      <a:schemeClr val="tx1"/>
                    </a:solidFill>
                  </a:rPr>
                  <a:t>e</a:t>
                </a:r>
                <a:r>
                  <a:rPr lang="en-US" spc="20" dirty="0">
                    <a:solidFill>
                      <a:schemeClr val="tx1"/>
                    </a:solidFill>
                  </a:rPr>
                  <a:t> </a:t>
                </a:r>
                <a:r>
                  <a:rPr lang="en-US" i="1" spc="-50" dirty="0">
                    <a:solidFill>
                      <a:schemeClr val="tx1"/>
                    </a:solidFill>
                  </a:rPr>
                  <a:t>T</a:t>
                </a:r>
                <a:r>
                  <a:rPr lang="en-US" i="1" baseline="-25000" dirty="0">
                    <a:solidFill>
                      <a:schemeClr val="tx1"/>
                    </a:solidFill>
                  </a:rPr>
                  <a:t>n</a:t>
                </a:r>
                <a:r>
                  <a:rPr lang="en-US" i="1" baseline="-11111" dirty="0">
                    <a:solidFill>
                      <a:schemeClr val="tx1"/>
                    </a:solidFill>
                  </a:rPr>
                  <a:t> </a:t>
                </a:r>
                <a:r>
                  <a:rPr lang="en-US" spc="-5" dirty="0">
                    <a:solidFill>
                      <a:schemeClr val="tx1"/>
                    </a:solidFill>
                  </a:rPr>
                  <a:t>is the </a:t>
                </a:r>
                <a:r>
                  <a:rPr lang="en-US" i="1" spc="30" dirty="0">
                    <a:solidFill>
                      <a:schemeClr val="tx1"/>
                    </a:solidFill>
                  </a:rPr>
                  <a:t>n</a:t>
                </a:r>
                <a:r>
                  <a:rPr lang="en-US" spc="-5" dirty="0">
                    <a:solidFill>
                      <a:schemeClr val="tx1"/>
                    </a:solidFill>
                  </a:rPr>
                  <a:t>th </a:t>
                </a:r>
                <a:r>
                  <a:rPr lang="en-US" spc="-10" dirty="0">
                    <a:solidFill>
                      <a:schemeClr val="tx1"/>
                    </a:solidFill>
                  </a:rPr>
                  <a:t>Taylo</a:t>
                </a:r>
                <a:r>
                  <a:rPr lang="en-US" spc="-5" dirty="0">
                    <a:solidFill>
                      <a:schemeClr val="tx1"/>
                    </a:solidFill>
                  </a:rPr>
                  <a:t>r </a:t>
                </a:r>
                <a:r>
                  <a:rPr lang="en-US" spc="-10" dirty="0">
                    <a:solidFill>
                      <a:schemeClr val="tx1"/>
                    </a:solidFill>
                  </a:rPr>
                  <a:t>polynomia</a:t>
                </a:r>
                <a:r>
                  <a:rPr lang="en-US" spc="-5" dirty="0">
                    <a:solidFill>
                      <a:schemeClr val="tx1"/>
                    </a:solidFill>
                  </a:rPr>
                  <a:t>l </a:t>
                </a:r>
                <a:r>
                  <a:rPr lang="en-US" spc="-10" dirty="0">
                    <a:solidFill>
                      <a:schemeClr val="tx1"/>
                    </a:solidFill>
                  </a:rPr>
                  <a:t>centere</a:t>
                </a:r>
                <a:r>
                  <a:rPr lang="en-US" spc="-5" dirty="0">
                    <a:solidFill>
                      <a:schemeClr val="tx1"/>
                    </a:solidFill>
                  </a:rPr>
                  <a:t>d </a:t>
                </a:r>
                <a:r>
                  <a:rPr lang="en-US" spc="-10" dirty="0">
                    <a:solidFill>
                      <a:schemeClr val="tx1"/>
                    </a:solidFill>
                  </a:rPr>
                  <a:t>a</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35" dirty="0">
                    <a:solidFill>
                      <a:schemeClr val="tx1"/>
                    </a:solidFill>
                  </a:rPr>
                  <a:t>a</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395"/>
                </a:stretch>
              </a:blipFill>
            </p:spPr>
            <p:txBody>
              <a:bodyPr/>
              <a:lstStyle/>
              <a:p>
                <a:r>
                  <a:rPr lang="en-US">
                    <a:noFill/>
                  </a:rPr>
                  <a:t> </a:t>
                </a:r>
              </a:p>
            </p:txBody>
          </p:sp>
        </mc:Fallback>
      </mc:AlternateContent>
    </p:spTree>
    <p:extLst>
      <p:ext uri="{BB962C8B-B14F-4D97-AF65-F5344CB8AC3E}">
        <p14:creationId xmlns:p14="http://schemas.microsoft.com/office/powerpoint/2010/main" val="1156159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13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a) To find the limit of the sequence </a:t>
                </a:r>
              </a:p>
              <a:p>
                <a:pPr marL="0" marR="5080" indent="0" algn="ctr">
                  <a:lnSpc>
                    <a:spcPct val="100000"/>
                  </a:lnSpc>
                  <a:buNone/>
                </a:pPr>
                <a14:m>
                  <m:oMath xmlns:m="http://schemas.openxmlformats.org/officeDocument/2006/math">
                    <m:f>
                      <m:fPr>
                        <m:ctrlPr>
                          <a:rPr lang="en-US" i="1" smtClean="0">
                            <a:solidFill>
                              <a:schemeClr val="tx1"/>
                            </a:solidFill>
                            <a:latin typeface="Cambria Math" panose="02040503050406030204" pitchFamily="18" charset="0"/>
                            <a:ea typeface="Cambria Math" panose="02040503050406030204" pitchFamily="18" charset="0"/>
                          </a:rPr>
                        </m:ctrlPr>
                      </m:fPr>
                      <m:num>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2</m:t>
                        </m:r>
                      </m:num>
                      <m:den>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2</m:t>
                            </m:r>
                          </m:sup>
                        </m:sSup>
                      </m:den>
                    </m:f>
                  </m:oMath>
                </a14:m>
                <a:r>
                  <a:rPr lang="en-US" dirty="0">
                    <a:solidFill>
                      <a:schemeClr val="tx1"/>
                    </a:solidFill>
                    <a:latin typeface="Cambria Math" panose="02040503050406030204" pitchFamily="18" charset="0"/>
                    <a:ea typeface="Cambria Math" panose="02040503050406030204" pitchFamily="18" charset="0"/>
                  </a:rPr>
                  <a:t>,</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charset="0"/>
                            <a:ea typeface="Cambria Math" panose="02040503050406030204" pitchFamily="18" charset="0"/>
                          </a:rPr>
                          <m:t> </m:t>
                        </m:r>
                        <m:r>
                          <a:rPr lang="en-US" i="1">
                            <a:latin typeface="Cambria Math" panose="02040503050406030204" pitchFamily="18" charset="0"/>
                            <a:ea typeface="Cambria Math" panose="02040503050406030204" pitchFamily="18" charset="0"/>
                          </a:rPr>
                          <m:t>2</m:t>
                        </m:r>
                      </m:num>
                      <m:den>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i="1">
                                <a:latin typeface="Cambria Math" panose="02040503050406030204" pitchFamily="18" charset="0"/>
                                <a:ea typeface="Cambria Math" panose="02040503050406030204" pitchFamily="18" charset="0"/>
                              </a:rPr>
                              <m:t>2</m:t>
                            </m:r>
                          </m:sup>
                        </m:sSup>
                      </m:den>
                    </m:f>
                  </m:oMath>
                </a14:m>
                <a:r>
                  <a:rPr lang="en-US"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charset="0"/>
                            <a:ea typeface="Cambria Math" panose="02040503050406030204" pitchFamily="18" charset="0"/>
                          </a:rPr>
                          <m:t> </m:t>
                        </m:r>
                        <m:r>
                          <a:rPr lang="en-US" i="1">
                            <a:latin typeface="Cambria Math" panose="02040503050406030204" pitchFamily="18" charset="0"/>
                            <a:ea typeface="Cambria Math" panose="02040503050406030204" pitchFamily="18" charset="0"/>
                          </a:rPr>
                          <m:t>2</m:t>
                        </m:r>
                      </m:num>
                      <m:den>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m:t>
                            </m:r>
                          </m:e>
                          <m:sup>
                            <m:r>
                              <a:rPr lang="en-US" i="1">
                                <a:latin typeface="Cambria Math" panose="02040503050406030204" pitchFamily="18" charset="0"/>
                                <a:ea typeface="Cambria Math" panose="02040503050406030204" pitchFamily="18" charset="0"/>
                              </a:rPr>
                              <m:t>2</m:t>
                            </m:r>
                          </m:sup>
                        </m:sSup>
                      </m:den>
                    </m:f>
                  </m:oMath>
                </a14:m>
                <a:r>
                  <a:rPr lang="en-US" dirty="0">
                    <a:solidFill>
                      <a:schemeClr val="tx1"/>
                    </a:solidFill>
                    <a:latin typeface="Cambria Math" panose="02040503050406030204" pitchFamily="18" charset="0"/>
                    <a:ea typeface="Cambria Math" panose="02040503050406030204" pitchFamily="18" charset="0"/>
                  </a:rPr>
                  <a:t>,</a:t>
                </a:r>
                <a:r>
                  <a:rPr lang="en-US" dirty="0">
                    <a:latin typeface="Cambria Math" panose="02040503050406030204" pitchFamily="18" charset="0"/>
                    <a:ea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5</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charset="0"/>
                            <a:ea typeface="Cambria Math" panose="02040503050406030204" pitchFamily="18" charset="0"/>
                          </a:rPr>
                          <m:t> </m:t>
                        </m:r>
                        <m:r>
                          <a:rPr lang="en-US" i="1">
                            <a:latin typeface="Cambria Math" panose="02040503050406030204" pitchFamily="18" charset="0"/>
                            <a:ea typeface="Cambria Math" panose="02040503050406030204" pitchFamily="18" charset="0"/>
                          </a:rPr>
                          <m:t>2</m:t>
                        </m:r>
                      </m:num>
                      <m:den>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5</m:t>
                            </m:r>
                          </m:e>
                          <m:sup>
                            <m:r>
                              <a:rPr lang="en-US" i="1">
                                <a:latin typeface="Cambria Math" panose="02040503050406030204" pitchFamily="18" charset="0"/>
                                <a:ea typeface="Cambria Math" panose="02040503050406030204" pitchFamily="18" charset="0"/>
                              </a:rPr>
                              <m:t>2</m:t>
                            </m:r>
                          </m:sup>
                        </m:sSup>
                      </m:den>
                    </m:f>
                  </m:oMath>
                </a14:m>
                <a:r>
                  <a:rPr lang="en-US" dirty="0">
                    <a:solidFill>
                      <a:schemeClr val="tx1"/>
                    </a:solidFill>
                    <a:latin typeface="Cambria Math" panose="02040503050406030204" pitchFamily="18" charset="0"/>
                    <a:ea typeface="Cambria Math" panose="02040503050406030204" pitchFamily="18" charset="0"/>
                  </a:rPr>
                  <a:t>,…, </a:t>
                </a:r>
              </a:p>
              <a:p>
                <a:pPr marL="0" marR="5080" indent="0">
                  <a:lnSpc>
                    <a:spcPct val="100000"/>
                  </a:lnSpc>
                  <a:buNone/>
                </a:pPr>
                <a:r>
                  <a:rPr lang="en-US" dirty="0">
                    <a:solidFill>
                      <a:schemeClr val="tx1"/>
                    </a:solidFill>
                  </a:rPr>
                  <a:t>we observe that its general term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0" i="1" smtClean="0">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2</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a:latin typeface="Cambria Math" panose="02040503050406030204" pitchFamily="18" charset="0"/>
                              </a:rPr>
                              <m:t>2</m:t>
                            </m:r>
                          </m:sup>
                        </m:sSup>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r>
                  <a:rPr lang="en-US" dirty="0">
                    <a:solidFill>
                      <a:schemeClr val="tx1"/>
                    </a:solidFill>
                  </a:rPr>
                  <a:t> We apply the last theorem with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den>
                    </m:f>
                  </m:oMath>
                </a14:m>
                <a:r>
                  <a:rPr lang="en-US" dirty="0">
                    <a:solidFill>
                      <a:schemeClr val="tx1"/>
                    </a:solidFill>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lim>
                          </m:limLow>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den>
                              </m:f>
                            </m:e>
                          </m:d>
                        </m:e>
                      </m:func>
                      <m:r>
                        <a:rPr lang="en-US" b="0" i="1" smtClean="0">
                          <a:solidFill>
                            <a:schemeClr val="tx1"/>
                          </a:solidFill>
                          <a:latin typeface="Cambria Math" panose="02040503050406030204" pitchFamily="18" charset="0"/>
                        </a:rPr>
                        <m:t>=1−</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den>
                          </m:f>
                        </m:e>
                      </m:func>
                      <m:r>
                        <a:rPr lang="en-US" b="0" i="1" smtClean="0">
                          <a:solidFill>
                            <a:schemeClr val="tx1"/>
                          </a:solidFill>
                          <a:latin typeface="Cambria Math" panose="02040503050406030204" pitchFamily="18" charset="0"/>
                        </a:rPr>
                        <m:t>=1−0=1</m:t>
                      </m:r>
                    </m:oMath>
                  </m:oMathPara>
                </a14:m>
                <a:endParaRPr lang="en-US" dirty="0">
                  <a:solidFill>
                    <a:schemeClr val="tx1"/>
                  </a:solidFill>
                </a:endParaRPr>
              </a:p>
              <a:p>
                <a:pPr marL="0" marR="5080" indent="0" algn="just">
                  <a:lnSpc>
                    <a:spcPct val="100000"/>
                  </a:lnSpc>
                  <a:buNone/>
                </a:pPr>
                <a:r>
                  <a:rPr lang="en-US" dirty="0"/>
                  <a:t>b) To calculate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r>
                              <a:rPr lang="en-US" i="1">
                                <a:latin typeface="Cambria Math" panose="02040503050406030204" pitchFamily="18" charset="0"/>
                              </a:rPr>
                              <m:t>𝑛</m:t>
                            </m:r>
                            <m:r>
                              <a:rPr lang="en-US" b="0" i="1" smtClean="0">
                                <a:latin typeface="Cambria Math" charset="0"/>
                              </a:rPr>
                              <m:t> </m:t>
                            </m:r>
                            <m:r>
                              <a:rPr lang="en-US" i="1">
                                <a:latin typeface="Cambria Math" panose="02040503050406030204" pitchFamily="18" charset="0"/>
                              </a:rPr>
                              <m:t>+</m:t>
                            </m:r>
                            <m:r>
                              <a:rPr lang="en-US" b="0" i="1" smtClean="0">
                                <a:latin typeface="Cambria Math"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𝑛</m:t>
                                </m:r>
                              </m:e>
                            </m:func>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den>
                        </m:f>
                      </m:e>
                    </m:func>
                  </m:oMath>
                </a14:m>
                <a:r>
                  <a:rPr lang="en-US" dirty="0"/>
                  <a:t>, we use </a:t>
                </a:r>
                <a:r>
                  <a:rPr lang="en-US" dirty="0" err="1"/>
                  <a:t>L’Hôpital’s</a:t>
                </a:r>
                <a:r>
                  <a:rPr lang="en-US" dirty="0"/>
                  <a:t> Rule:</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𝑛</m:t>
                                  </m:r>
                                </m:e>
                              </m:func>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den>
                          </m:f>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𝑥</m:t>
                                  </m:r>
                                </m:e>
                              </m:func>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den>
                          </m:f>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f>
                                <m:fPr>
                                  <m:type m:val="lin"/>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𝑥</m:t>
                                  </m:r>
                                </m:den>
                              </m:f>
                              <m:r>
                                <a:rPr lang="en-US" b="0" i="1" smtClean="0">
                                  <a:solidFill>
                                    <a:schemeClr val="tx1"/>
                                  </a:solidFill>
                                  <a:latin typeface="Cambria Math" panose="02040503050406030204" pitchFamily="18" charset="0"/>
                                </a:rPr>
                                <m:t>)</m:t>
                              </m:r>
                            </m:num>
                            <m:den>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𝑥</m:t>
                              </m:r>
                            </m:den>
                          </m:f>
                        </m:e>
                      </m:func>
                      <m:r>
                        <a:rPr lang="en-US" b="0" i="1" smtClean="0">
                          <a:solidFill>
                            <a:schemeClr val="tx1"/>
                          </a:solidFill>
                          <a:latin typeface="Cambria Math" panose="02040503050406030204" pitchFamily="18" charset="0"/>
                        </a:rPr>
                        <m:t>=0</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5856432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19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u="sng" spc="-170" dirty="0"/>
                  <a:t>E</a:t>
                </a:r>
                <a:r>
                  <a:rPr lang="en-US" b="1" u="sng" spc="-135" dirty="0"/>
                  <a:t>X</a:t>
                </a:r>
                <a:r>
                  <a:rPr lang="en-US" b="1" u="sng" spc="-20" dirty="0"/>
                  <a:t>AMPL</a:t>
                </a:r>
                <a:r>
                  <a:rPr lang="en-US" b="1" u="sng" spc="-120" dirty="0"/>
                  <a:t>E</a:t>
                </a:r>
                <a:r>
                  <a:rPr lang="en-US" b="1" spc="-120" dirty="0"/>
                  <a:t>:</a:t>
                </a:r>
                <a:r>
                  <a:rPr lang="en-US" b="1" spc="-40" dirty="0"/>
                  <a:t>  </a:t>
                </a:r>
                <a:r>
                  <a:rPr lang="en-US" b="1" spc="-100" dirty="0"/>
                  <a:t>Usin</a:t>
                </a:r>
                <a:r>
                  <a:rPr lang="en-US" b="1" spc="-105" dirty="0"/>
                  <a:t>g </a:t>
                </a:r>
                <a:r>
                  <a:rPr lang="en-US" b="1" spc="-60" dirty="0"/>
                  <a:t>t</a:t>
                </a:r>
                <a:r>
                  <a:rPr lang="en-US" b="1" spc="-100" dirty="0"/>
                  <a:t>h</a:t>
                </a:r>
                <a:r>
                  <a:rPr lang="en-US" b="1" spc="-85" dirty="0"/>
                  <a:t>e</a:t>
                </a:r>
                <a:r>
                  <a:rPr lang="en-US" b="1" spc="-5" dirty="0"/>
                  <a:t> </a:t>
                </a:r>
                <a:r>
                  <a:rPr lang="en-US" b="1" spc="-105" dirty="0"/>
                  <a:t>Erro</a:t>
                </a:r>
                <a:r>
                  <a:rPr lang="en-US" b="1" spc="-75" dirty="0"/>
                  <a:t>r</a:t>
                </a:r>
                <a:r>
                  <a:rPr lang="en-US" b="1" spc="-5" dirty="0"/>
                  <a:t> </a:t>
                </a:r>
                <a:r>
                  <a:rPr lang="en-US" b="1" spc="-135" dirty="0"/>
                  <a:t>Boun</a:t>
                </a:r>
                <a:r>
                  <a:rPr lang="en-US" b="1" spc="-125" dirty="0"/>
                  <a:t>d  </a:t>
                </a:r>
                <a:r>
                  <a:rPr lang="en-US" spc="-10" dirty="0"/>
                  <a:t>Appl</a:t>
                </a:r>
                <a:r>
                  <a:rPr lang="en-US" spc="-5" dirty="0"/>
                  <a:t>y t</a:t>
                </a:r>
                <a:r>
                  <a:rPr lang="en-US" spc="-10" dirty="0"/>
                  <a:t>h</a:t>
                </a:r>
                <a:r>
                  <a:rPr lang="en-US" spc="-5" dirty="0"/>
                  <a:t>e </a:t>
                </a:r>
                <a:r>
                  <a:rPr lang="en-US" spc="-10" dirty="0"/>
                  <a:t>Erro</a:t>
                </a:r>
                <a:r>
                  <a:rPr lang="en-US" spc="-5" dirty="0"/>
                  <a:t>r </a:t>
                </a:r>
                <a:r>
                  <a:rPr lang="en-US" spc="-15" dirty="0"/>
                  <a:t>Boun</a:t>
                </a:r>
                <a:r>
                  <a:rPr lang="en-US" spc="-5" dirty="0"/>
                  <a:t>d </a:t>
                </a:r>
                <a:r>
                  <a:rPr lang="en-US" spc="-10" dirty="0"/>
                  <a:t>to </a:t>
                </a:r>
                <a:r>
                  <a:rPr lang="en-US" spc="-90" dirty="0"/>
                  <a:t>|</a:t>
                </a:r>
                <a:r>
                  <a:rPr lang="en-US" spc="-150" dirty="0"/>
                  <a:t> </a:t>
                </a:r>
                <a:r>
                  <a:rPr lang="en-US" spc="-5" dirty="0"/>
                  <a:t>ln</a:t>
                </a:r>
                <a:r>
                  <a:rPr lang="en-US" spc="-85" dirty="0"/>
                  <a:t> </a:t>
                </a:r>
                <a:r>
                  <a:rPr lang="en-US" spc="-5" dirty="0"/>
                  <a:t>1.2</a:t>
                </a:r>
                <a:r>
                  <a:rPr lang="en-US" spc="-30" dirty="0"/>
                  <a:t> </a:t>
                </a:r>
                <a:r>
                  <a:rPr lang="en-US" spc="-185" dirty="0"/>
                  <a:t>−</a:t>
                </a:r>
                <a:r>
                  <a:rPr lang="en-US" spc="-75" dirty="0"/>
                  <a:t> </a:t>
                </a:r>
                <a:r>
                  <a:rPr lang="en-US" i="1" spc="-50" dirty="0"/>
                  <a:t>T</a:t>
                </a:r>
                <a:r>
                  <a:rPr lang="en-US" spc="67" baseline="-11111" dirty="0"/>
                  <a:t>3</a:t>
                </a:r>
                <a:r>
                  <a:rPr lang="en-US" spc="-5" dirty="0"/>
                  <a:t>(1.2)</a:t>
                </a:r>
                <a:r>
                  <a:rPr lang="en-US" spc="-90" dirty="0"/>
                  <a:t>|,</a:t>
                </a:r>
                <a:endParaRPr lang="en-US" dirty="0"/>
              </a:p>
              <a:p>
                <a:pPr marL="12700" marR="12700" indent="0">
                  <a:lnSpc>
                    <a:spcPct val="100000"/>
                  </a:lnSpc>
                  <a:buNone/>
                </a:pPr>
                <a:r>
                  <a:rPr lang="en-US" spc="-10" dirty="0"/>
                  <a:t>wher</a:t>
                </a:r>
                <a:r>
                  <a:rPr lang="en-US" spc="-5" dirty="0"/>
                  <a:t>e</a:t>
                </a:r>
                <a:r>
                  <a:rPr lang="en-US" spc="5" dirty="0"/>
                  <a:t> </a:t>
                </a:r>
                <a:r>
                  <a:rPr lang="en-US" i="1" spc="-50" dirty="0"/>
                  <a:t>T</a:t>
                </a:r>
                <a:r>
                  <a:rPr lang="en-US" baseline="-25000" dirty="0"/>
                  <a:t>3</a:t>
                </a:r>
                <a:r>
                  <a:rPr lang="en-US" baseline="-11111" dirty="0"/>
                  <a:t> </a:t>
                </a:r>
                <a:r>
                  <a:rPr lang="en-US" spc="-10" dirty="0"/>
                  <a:t>i</a:t>
                </a:r>
                <a:r>
                  <a:rPr lang="en-US" spc="-5" dirty="0"/>
                  <a:t>s</a:t>
                </a:r>
                <a:r>
                  <a:rPr lang="en-US" spc="-15" dirty="0"/>
                  <a:t> </a:t>
                </a:r>
                <a:r>
                  <a:rPr lang="en-US" spc="-10" dirty="0"/>
                  <a:t>th</a:t>
                </a:r>
                <a:r>
                  <a:rPr lang="en-US" spc="-5" dirty="0"/>
                  <a:t>e</a:t>
                </a:r>
                <a:r>
                  <a:rPr lang="en-US" spc="-15" dirty="0"/>
                  <a:t> </a:t>
                </a:r>
                <a:r>
                  <a:rPr lang="en-US" spc="-5" dirty="0"/>
                  <a:t>t</a:t>
                </a:r>
                <a:r>
                  <a:rPr lang="en-US" spc="-10" dirty="0"/>
                  <a:t>hir</a:t>
                </a:r>
                <a:r>
                  <a:rPr lang="en-US" spc="-5" dirty="0"/>
                  <a:t>d</a:t>
                </a:r>
                <a:r>
                  <a:rPr lang="en-US" spc="-15" dirty="0"/>
                  <a:t> </a:t>
                </a:r>
                <a:r>
                  <a:rPr lang="en-US" spc="-10" dirty="0"/>
                  <a:t>Taylo</a:t>
                </a:r>
                <a:r>
                  <a:rPr lang="en-US" spc="-5" dirty="0"/>
                  <a:t>r</a:t>
                </a:r>
                <a:r>
                  <a:rPr lang="en-US" spc="-15" dirty="0"/>
                  <a:t> </a:t>
                </a:r>
                <a:r>
                  <a:rPr lang="en-US" spc="-10" dirty="0"/>
                  <a:t>polynomia</a:t>
                </a:r>
                <a:r>
                  <a:rPr lang="en-US" spc="-5" dirty="0"/>
                  <a:t>l</a:t>
                </a:r>
                <a:r>
                  <a:rPr lang="en-US" spc="-15" dirty="0"/>
                  <a:t> </a:t>
                </a:r>
                <a:r>
                  <a:rPr lang="en-US" spc="-5" dirty="0"/>
                  <a:t>f</a:t>
                </a:r>
                <a:r>
                  <a:rPr lang="en-US" spc="-10" dirty="0"/>
                  <a:t>o</a:t>
                </a:r>
                <a:r>
                  <a:rPr lang="en-US" spc="-5" dirty="0"/>
                  <a:t>r </a:t>
                </a:r>
                <a:r>
                  <a:rPr lang="en-US" i="1" spc="-5" dirty="0"/>
                  <a:t>f</a:t>
                </a:r>
                <a:r>
                  <a:rPr lang="en-US" i="1" spc="-45" dirty="0"/>
                  <a:t> </a:t>
                </a:r>
                <a:r>
                  <a:rPr lang="en-US" spc="20" dirty="0"/>
                  <a:t>(</a:t>
                </a:r>
                <a:r>
                  <a:rPr lang="en-US" i="1" spc="-5" dirty="0"/>
                  <a:t>x</a:t>
                </a:r>
                <a:r>
                  <a:rPr lang="en-US" i="1" spc="-165" dirty="0"/>
                  <a:t> </a:t>
                </a:r>
                <a:r>
                  <a:rPr lang="en-US" spc="-5" dirty="0"/>
                  <a:t>)</a:t>
                </a:r>
                <a:r>
                  <a:rPr lang="en-US" spc="25" dirty="0"/>
                  <a:t> </a:t>
                </a:r>
                <a:r>
                  <a:rPr lang="en-US" spc="-25" dirty="0"/>
                  <a:t>=</a:t>
                </a:r>
                <a:r>
                  <a:rPr lang="en-US" spc="-40" dirty="0"/>
                  <a:t> </a:t>
                </a:r>
                <a:r>
                  <a:rPr lang="en-US" spc="-5" dirty="0"/>
                  <a:t>ln</a:t>
                </a:r>
                <a:r>
                  <a:rPr lang="en-US" spc="-60" dirty="0"/>
                  <a:t> </a:t>
                </a:r>
                <a:r>
                  <a:rPr lang="en-US" i="1" spc="-5" dirty="0"/>
                  <a:t>x</a:t>
                </a:r>
                <a:r>
                  <a:rPr lang="en-US" i="1" spc="70" dirty="0"/>
                  <a:t> </a:t>
                </a:r>
                <a:r>
                  <a:rPr lang="en-US" spc="-10" dirty="0"/>
                  <a:t>a</a:t>
                </a:r>
                <a:r>
                  <a:rPr lang="en-US" spc="-5" dirty="0"/>
                  <a:t>t</a:t>
                </a:r>
                <a:r>
                  <a:rPr lang="en-US" spc="-20" dirty="0"/>
                  <a:t> </a:t>
                </a:r>
                <a:r>
                  <a:rPr lang="en-US" i="1" spc="-5" dirty="0"/>
                  <a:t>a</a:t>
                </a:r>
                <a:r>
                  <a:rPr lang="en-US" i="1" spc="70" dirty="0"/>
                  <a:t> </a:t>
                </a:r>
                <a:r>
                  <a:rPr lang="en-US" spc="-25" dirty="0"/>
                  <a:t>=</a:t>
                </a:r>
                <a:r>
                  <a:rPr lang="en-US" spc="-40" dirty="0"/>
                  <a:t> </a:t>
                </a:r>
                <a:r>
                  <a:rPr lang="en-US" spc="-10" dirty="0"/>
                  <a:t>1</a:t>
                </a:r>
                <a:r>
                  <a:rPr lang="en-US" spc="-5" dirty="0"/>
                  <a:t>.</a:t>
                </a:r>
                <a:r>
                  <a:rPr lang="en-US" spc="-15" dirty="0"/>
                  <a:t> C</a:t>
                </a:r>
                <a:r>
                  <a:rPr lang="en-US" spc="-5" dirty="0"/>
                  <a:t>heck</a:t>
                </a:r>
                <a:r>
                  <a:rPr lang="en-US" spc="-15" dirty="0"/>
                  <a:t> </a:t>
                </a:r>
                <a:r>
                  <a:rPr lang="en-US" spc="-5" dirty="0"/>
                  <a:t>your</a:t>
                </a:r>
                <a:r>
                  <a:rPr lang="en-US" spc="-15" dirty="0"/>
                  <a:t> </a:t>
                </a:r>
                <a:r>
                  <a:rPr lang="en-US" spc="-5" dirty="0"/>
                  <a:t>result</a:t>
                </a:r>
                <a:r>
                  <a:rPr lang="en-US" spc="-15" dirty="0"/>
                  <a:t> </a:t>
                </a:r>
                <a:r>
                  <a:rPr lang="en-US" spc="-5" dirty="0"/>
                  <a:t>with a calculator.</a:t>
                </a:r>
                <a:endParaRPr lang="en-US" dirty="0"/>
              </a:p>
              <a:p>
                <a:pPr marL="0" indent="0">
                  <a:lnSpc>
                    <a:spcPts val="550"/>
                  </a:lnSpc>
                  <a:spcBef>
                    <a:spcPts val="2"/>
                  </a:spcBef>
                  <a:buNone/>
                </a:pPr>
                <a:endParaRPr lang="en-US" dirty="0"/>
              </a:p>
              <a:p>
                <a:pPr marL="0" indent="0">
                  <a:lnSpc>
                    <a:spcPct val="100000"/>
                  </a:lnSpc>
                  <a:buNone/>
                </a:pPr>
                <a:r>
                  <a:rPr lang="en-US" b="1" spc="-5" dirty="0"/>
                  <a:t>Solution </a:t>
                </a:r>
                <a:r>
                  <a:rPr lang="en-US" b="1" i="1" spc="-10" dirty="0"/>
                  <a:t>Ste</a:t>
                </a:r>
                <a:r>
                  <a:rPr lang="en-US" b="1" i="1" spc="-5" dirty="0"/>
                  <a:t>p </a:t>
                </a:r>
                <a:r>
                  <a:rPr lang="en-US" b="1" i="1" spc="-10" dirty="0"/>
                  <a:t>1</a:t>
                </a:r>
                <a:r>
                  <a:rPr lang="en-US" b="1" i="1" spc="-5" dirty="0"/>
                  <a:t>. </a:t>
                </a:r>
                <a:r>
                  <a:rPr lang="en-US" b="1" spc="-10" dirty="0"/>
                  <a:t>Find</a:t>
                </a:r>
                <a:r>
                  <a:rPr lang="en-US" b="1" spc="-5" dirty="0"/>
                  <a:t> a </a:t>
                </a:r>
                <a:r>
                  <a:rPr lang="en-US" b="1" spc="-10" dirty="0"/>
                  <a:t>valu</a:t>
                </a:r>
                <a:r>
                  <a:rPr lang="en-US" b="1" spc="-5" dirty="0"/>
                  <a:t>e </a:t>
                </a:r>
                <a:r>
                  <a:rPr lang="en-US" b="1" spc="-10" dirty="0"/>
                  <a:t>o</a:t>
                </a:r>
                <a:r>
                  <a:rPr lang="en-US" b="1" spc="-5" dirty="0"/>
                  <a:t>f</a:t>
                </a:r>
                <a:r>
                  <a:rPr lang="en-US" b="1" spc="60" dirty="0"/>
                  <a:t> </a:t>
                </a:r>
                <a:r>
                  <a:rPr lang="en-US" i="1" spc="-10" dirty="0"/>
                  <a:t>K</a:t>
                </a:r>
                <a:r>
                  <a:rPr lang="en-US" b="1" spc="-5" dirty="0"/>
                  <a:t>.</a:t>
                </a:r>
                <a:endParaRPr lang="en-US" dirty="0"/>
              </a:p>
              <a:p>
                <a:pPr marL="0" marR="5080" indent="0" algn="just">
                  <a:lnSpc>
                    <a:spcPct val="100000"/>
                  </a:lnSpc>
                  <a:buNone/>
                </a:pPr>
                <a:r>
                  <a:rPr lang="en-US" spc="-10" dirty="0"/>
                  <a:t>To</a:t>
                </a:r>
                <a:r>
                  <a:rPr lang="en-US" spc="-40" dirty="0"/>
                  <a:t> </a:t>
                </a:r>
                <a:r>
                  <a:rPr lang="en-US" spc="-5" dirty="0"/>
                  <a:t>use</a:t>
                </a:r>
                <a:r>
                  <a:rPr lang="en-US" spc="-40" dirty="0"/>
                  <a:t> </a:t>
                </a:r>
                <a:r>
                  <a:rPr lang="en-US" spc="-5" dirty="0"/>
                  <a:t>the</a:t>
                </a:r>
                <a:r>
                  <a:rPr lang="en-US" spc="-40" dirty="0"/>
                  <a:t> </a:t>
                </a:r>
                <a:r>
                  <a:rPr lang="en-US" spc="-5" dirty="0"/>
                  <a:t>Error</a:t>
                </a:r>
                <a:r>
                  <a:rPr lang="en-US" spc="-40" dirty="0"/>
                  <a:t> </a:t>
                </a:r>
                <a:r>
                  <a:rPr lang="en-US" spc="-15" dirty="0"/>
                  <a:t>B</a:t>
                </a:r>
                <a:r>
                  <a:rPr lang="en-US" spc="-5" dirty="0"/>
                  <a:t>ound</a:t>
                </a:r>
                <a:r>
                  <a:rPr lang="en-US" spc="-40" dirty="0"/>
                  <a:t> </a:t>
                </a:r>
                <a:r>
                  <a:rPr lang="en-US" spc="-5" dirty="0"/>
                  <a:t>with</a:t>
                </a:r>
                <a:r>
                  <a:rPr lang="en-US" spc="-45" dirty="0"/>
                  <a:t> </a:t>
                </a:r>
                <a:r>
                  <a:rPr lang="en-US" i="1" spc="-5" dirty="0"/>
                  <a:t>n</a:t>
                </a:r>
                <a:r>
                  <a:rPr lang="en-US" i="1" spc="70" dirty="0"/>
                  <a:t> </a:t>
                </a:r>
                <a:r>
                  <a:rPr lang="en-US" spc="-25" dirty="0"/>
                  <a:t>=</a:t>
                </a:r>
                <a:r>
                  <a:rPr lang="en-US" spc="-40" dirty="0"/>
                  <a:t> </a:t>
                </a:r>
                <a:r>
                  <a:rPr lang="en-US" spc="-10" dirty="0"/>
                  <a:t>3</a:t>
                </a:r>
                <a:r>
                  <a:rPr lang="en-US" spc="-5" dirty="0"/>
                  <a:t>,</a:t>
                </a:r>
                <a:r>
                  <a:rPr lang="en-US" spc="-40" dirty="0"/>
                  <a:t> </a:t>
                </a:r>
                <a:r>
                  <a:rPr lang="en-US" spc="-15" dirty="0"/>
                  <a:t>w</a:t>
                </a:r>
                <a:r>
                  <a:rPr lang="en-US" spc="-5" dirty="0"/>
                  <a:t>e</a:t>
                </a:r>
                <a:r>
                  <a:rPr lang="en-US" spc="-40" dirty="0"/>
                  <a:t> </a:t>
                </a:r>
                <a:r>
                  <a:rPr lang="en-US" spc="-15" dirty="0"/>
                  <a:t>mus</a:t>
                </a:r>
                <a:r>
                  <a:rPr lang="en-US" spc="-5" dirty="0"/>
                  <a:t>t</a:t>
                </a:r>
                <a:r>
                  <a:rPr lang="en-US" spc="-40" dirty="0"/>
                  <a:t> </a:t>
                </a:r>
                <a:r>
                  <a:rPr lang="en-US" spc="-5" dirty="0"/>
                  <a:t>f</a:t>
                </a:r>
                <a:r>
                  <a:rPr lang="en-US" spc="-10" dirty="0"/>
                  <a:t>in</a:t>
                </a:r>
                <a:r>
                  <a:rPr lang="en-US" spc="-5" dirty="0"/>
                  <a:t>d</a:t>
                </a:r>
                <a:r>
                  <a:rPr lang="en-US" spc="-40" dirty="0"/>
                  <a:t> </a:t>
                </a:r>
                <a:r>
                  <a:rPr lang="en-US" spc="-5" dirty="0"/>
                  <a:t>a</a:t>
                </a:r>
                <a:r>
                  <a:rPr lang="en-US" spc="-40" dirty="0"/>
                  <a:t> </a:t>
                </a:r>
                <a:r>
                  <a:rPr lang="en-US" spc="-10" dirty="0"/>
                  <a:t>valu</a:t>
                </a:r>
                <a:r>
                  <a:rPr lang="en-US" spc="-5" dirty="0"/>
                  <a:t>e</a:t>
                </a:r>
                <a:r>
                  <a:rPr lang="en-US" spc="-40" dirty="0"/>
                  <a:t> </a:t>
                </a:r>
                <a:r>
                  <a:rPr lang="en-US" spc="-10" dirty="0"/>
                  <a:t>o</a:t>
                </a:r>
                <a:r>
                  <a:rPr lang="en-US" spc="-5" dirty="0"/>
                  <a:t>f</a:t>
                </a:r>
                <a:r>
                  <a:rPr lang="en-US" spc="20" dirty="0"/>
                  <a:t> </a:t>
                </a:r>
                <a:r>
                  <a:rPr lang="en-US" i="1" spc="-10" dirty="0"/>
                  <a:t>K</a:t>
                </a:r>
                <a:r>
                  <a:rPr lang="en-US" i="1" spc="95" dirty="0"/>
                  <a:t> </a:t>
                </a:r>
                <a:r>
                  <a:rPr lang="en-US" spc="-10" dirty="0"/>
                  <a:t>suc</a:t>
                </a:r>
                <a:r>
                  <a:rPr lang="en-US" spc="-5" dirty="0"/>
                  <a:t>h</a:t>
                </a:r>
                <a:r>
                  <a:rPr lang="en-US" spc="-40" dirty="0"/>
                  <a:t> </a:t>
                </a:r>
                <a:r>
                  <a:rPr lang="en-US" spc="-10" dirty="0"/>
                  <a:t>tha</a:t>
                </a:r>
                <a:r>
                  <a:rPr lang="en-US" spc="-5" dirty="0"/>
                  <a:t>t</a:t>
                </a:r>
                <a:r>
                  <a:rPr lang="en-US" spc="-40" dirty="0"/>
                  <a:t> </a:t>
                </a:r>
                <a:r>
                  <a:rPr lang="en-US" spc="-90" dirty="0"/>
                  <a:t>|</a:t>
                </a:r>
                <a:r>
                  <a:rPr lang="en-US" spc="-100" dirty="0"/>
                  <a:t> </a:t>
                </a:r>
                <a:r>
                  <a:rPr lang="en-US" i="1" spc="-5" dirty="0"/>
                  <a:t>f</a:t>
                </a:r>
                <a:r>
                  <a:rPr lang="en-US" i="1" spc="-45" dirty="0"/>
                  <a:t> </a:t>
                </a:r>
                <a:r>
                  <a:rPr lang="en-US" baseline="29629" dirty="0"/>
                  <a:t>(4</a:t>
                </a:r>
                <a:r>
                  <a:rPr lang="en-US" spc="67" baseline="29629" dirty="0"/>
                  <a:t>)</a:t>
                </a:r>
                <a:r>
                  <a:rPr lang="en-US" spc="-5" dirty="0"/>
                  <a:t>(</a:t>
                </a:r>
                <a:r>
                  <a:rPr lang="en-US" i="1" spc="45" dirty="0"/>
                  <a:t>u</a:t>
                </a:r>
                <a:r>
                  <a:rPr lang="en-US" spc="-5" dirty="0"/>
                  <a:t>)</a:t>
                </a:r>
                <a:r>
                  <a:rPr lang="en-US" spc="229" dirty="0"/>
                  <a:t>| </a:t>
                </a:r>
                <a:r>
                  <a:rPr lang="en-US" spc="-100" dirty="0"/>
                  <a:t>≤</a:t>
                </a:r>
                <a:r>
                  <a:rPr lang="en-US" spc="20" dirty="0"/>
                  <a:t> </a:t>
                </a:r>
                <a:r>
                  <a:rPr lang="en-US" i="1" spc="-10" dirty="0"/>
                  <a:t>K </a:t>
                </a:r>
                <a:r>
                  <a:rPr lang="en-US" spc="-5" dirty="0"/>
                  <a:t>for</a:t>
                </a:r>
                <a:r>
                  <a:rPr lang="en-US" spc="-65" dirty="0"/>
                  <a:t> </a:t>
                </a:r>
                <a:r>
                  <a:rPr lang="en-US" spc="-10" dirty="0"/>
                  <a:t>a</a:t>
                </a:r>
                <a:r>
                  <a:rPr lang="en-US" spc="-5" dirty="0"/>
                  <a:t>ll</a:t>
                </a:r>
                <a:r>
                  <a:rPr lang="en-US" spc="-65" dirty="0"/>
                  <a:t> </a:t>
                </a:r>
                <a:r>
                  <a:rPr lang="en-US" i="1" spc="-5" dirty="0"/>
                  <a:t>u</a:t>
                </a:r>
                <a:r>
                  <a:rPr lang="en-US" i="1" spc="-10" dirty="0"/>
                  <a:t> </a:t>
                </a:r>
                <a:r>
                  <a:rPr lang="en-US" spc="-10" dirty="0"/>
                  <a:t>betwee</a:t>
                </a:r>
                <a:r>
                  <a:rPr lang="en-US" spc="-5" dirty="0"/>
                  <a:t>n</a:t>
                </a:r>
                <a:r>
                  <a:rPr lang="en-US" spc="-65" dirty="0"/>
                  <a:t> </a:t>
                </a:r>
                <a:r>
                  <a:rPr lang="en-US" i="1" spc="-5" dirty="0"/>
                  <a:t>a</a:t>
                </a:r>
                <a:r>
                  <a:rPr lang="en-US" i="1" spc="70" dirty="0"/>
                  <a:t> </a:t>
                </a:r>
                <a:r>
                  <a:rPr lang="en-US" spc="-25" dirty="0"/>
                  <a:t>=</a:t>
                </a:r>
                <a:r>
                  <a:rPr lang="en-US" spc="-40" dirty="0"/>
                  <a:t> </a:t>
                </a:r>
                <a:r>
                  <a:rPr lang="en-US" spc="-5" dirty="0"/>
                  <a:t>1</a:t>
                </a:r>
                <a:r>
                  <a:rPr lang="en-US" spc="-65" dirty="0"/>
                  <a:t> </a:t>
                </a:r>
                <a:r>
                  <a:rPr lang="en-US" spc="-10" dirty="0"/>
                  <a:t>an</a:t>
                </a:r>
                <a:r>
                  <a:rPr lang="en-US" spc="-5" dirty="0"/>
                  <a:t>d</a:t>
                </a:r>
                <a:r>
                  <a:rPr lang="en-US" spc="-35" dirty="0"/>
                  <a:t> </a:t>
                </a:r>
                <a:r>
                  <a:rPr lang="en-US" i="1" spc="-5" dirty="0"/>
                  <a:t>x</a:t>
                </a:r>
                <a:r>
                  <a:rPr lang="en-US" i="1" spc="114" dirty="0"/>
                  <a:t> </a:t>
                </a:r>
                <a:r>
                  <a:rPr lang="en-US" spc="-25" dirty="0"/>
                  <a:t>=</a:t>
                </a:r>
                <a:r>
                  <a:rPr lang="en-US" spc="-40" dirty="0"/>
                  <a:t> </a:t>
                </a:r>
                <a:r>
                  <a:rPr lang="en-US" spc="-5" dirty="0"/>
                  <a:t>1.</a:t>
                </a:r>
                <a:r>
                  <a:rPr lang="en-US" spc="-10" dirty="0"/>
                  <a:t>2</a:t>
                </a:r>
                <a:r>
                  <a:rPr lang="en-US" spc="-5" dirty="0"/>
                  <a:t>.</a:t>
                </a:r>
                <a:r>
                  <a:rPr lang="en-US" spc="-60" dirty="0"/>
                  <a:t> </a:t>
                </a:r>
                <a:r>
                  <a:rPr lang="en-US" spc="-15" dirty="0"/>
                  <a:t>A</a:t>
                </a:r>
                <a:r>
                  <a:rPr lang="en-US" spc="-5" dirty="0"/>
                  <a:t>s</a:t>
                </a:r>
                <a:r>
                  <a:rPr lang="en-US" spc="-60" dirty="0"/>
                  <a:t> </a:t>
                </a:r>
                <a:r>
                  <a:rPr lang="en-US" spc="-15" dirty="0"/>
                  <a:t>w</a:t>
                </a:r>
                <a:r>
                  <a:rPr lang="en-US" spc="-5" dirty="0"/>
                  <a:t>e</a:t>
                </a:r>
                <a:r>
                  <a:rPr lang="en-US" spc="-65" dirty="0"/>
                  <a:t> </a:t>
                </a:r>
                <a:r>
                  <a:rPr lang="en-US" spc="-10" dirty="0"/>
                  <a:t>compute</a:t>
                </a:r>
                <a:r>
                  <a:rPr lang="en-US" spc="-5" dirty="0"/>
                  <a:t>d</a:t>
                </a:r>
                <a:r>
                  <a:rPr lang="en-US" spc="-60" dirty="0"/>
                  <a:t> </a:t>
                </a:r>
                <a:r>
                  <a:rPr lang="en-US" spc="-10" dirty="0"/>
                  <a:t>i</a:t>
                </a:r>
                <a:r>
                  <a:rPr lang="en-US" spc="-5" dirty="0"/>
                  <a:t>n</a:t>
                </a:r>
                <a:r>
                  <a:rPr lang="en-US" spc="-65" dirty="0"/>
                  <a:t> a previous </a:t>
                </a:r>
                <a:r>
                  <a:rPr lang="en-US" spc="-65" dirty="0" smtClean="0"/>
                  <a:t>e</a:t>
                </a:r>
                <a:r>
                  <a:rPr lang="en-US" spc="-15" dirty="0" smtClean="0"/>
                  <a:t>xampl</a:t>
                </a:r>
                <a:r>
                  <a:rPr lang="en-US" spc="-5" dirty="0" smtClean="0"/>
                  <a:t>e, </a:t>
                </a:r>
                <a:r>
                  <a:rPr lang="en-US" i="1" spc="-5" dirty="0"/>
                  <a:t>f</a:t>
                </a:r>
                <a:r>
                  <a:rPr lang="en-US" i="1" spc="-45" dirty="0"/>
                  <a:t> </a:t>
                </a:r>
                <a:r>
                  <a:rPr lang="en-US" baseline="29629" dirty="0"/>
                  <a:t>(4</a:t>
                </a:r>
                <a:r>
                  <a:rPr lang="en-US" spc="67" baseline="29629" dirty="0"/>
                  <a:t>)</a:t>
                </a:r>
                <a:r>
                  <a:rPr lang="en-US" spc="20" dirty="0"/>
                  <a:t>(</a:t>
                </a:r>
                <a:r>
                  <a:rPr lang="en-US" i="1" spc="-5" dirty="0"/>
                  <a:t>x</a:t>
                </a:r>
                <a:r>
                  <a:rPr lang="en-US" spc="-5" dirty="0"/>
                  <a:t>)</a:t>
                </a:r>
                <a:r>
                  <a:rPr lang="en-US" spc="25" dirty="0"/>
                  <a:t> </a:t>
                </a:r>
                <a:r>
                  <a:rPr lang="en-US" spc="-25" dirty="0"/>
                  <a:t>=</a:t>
                </a:r>
                <a:r>
                  <a:rPr lang="en-US" spc="-40" dirty="0"/>
                  <a:t> </a:t>
                </a:r>
                <a:r>
                  <a:rPr lang="en-US" spc="-190" dirty="0"/>
                  <a:t>−</a:t>
                </a:r>
                <a:r>
                  <a:rPr lang="en-US" spc="20" dirty="0"/>
                  <a:t>6</a:t>
                </a:r>
                <a:r>
                  <a:rPr lang="en-US" i="1" spc="-5" dirty="0"/>
                  <a:t>x</a:t>
                </a:r>
                <a:r>
                  <a:rPr lang="en-US" spc="-209" baseline="29629" dirty="0"/>
                  <a:t>−</a:t>
                </a:r>
                <a:r>
                  <a:rPr lang="en-US" spc="75" baseline="29629" dirty="0"/>
                  <a:t>4</a:t>
                </a:r>
                <a:r>
                  <a:rPr lang="en-US" spc="-5" dirty="0"/>
                  <a:t>. </a:t>
                </a:r>
                <a:r>
                  <a:rPr lang="en-US" spc="-15" dirty="0"/>
                  <a:t>Th</a:t>
                </a:r>
                <a:r>
                  <a:rPr lang="en-US" spc="-5" dirty="0"/>
                  <a:t>e</a:t>
                </a:r>
                <a:r>
                  <a:rPr lang="en-US" spc="-15" dirty="0"/>
                  <a:t> </a:t>
                </a:r>
                <a:r>
                  <a:rPr lang="en-US" spc="-10" dirty="0"/>
                  <a:t>absolut</a:t>
                </a:r>
                <a:r>
                  <a:rPr lang="en-US" spc="-5" dirty="0"/>
                  <a:t>e</a:t>
                </a:r>
                <a:r>
                  <a:rPr lang="en-US" spc="-15" dirty="0"/>
                  <a:t> </a:t>
                </a:r>
                <a:r>
                  <a:rPr lang="en-US" spc="-10" dirty="0"/>
                  <a:t>valu</a:t>
                </a:r>
                <a:r>
                  <a:rPr lang="en-US" spc="-5" dirty="0"/>
                  <a:t>e</a:t>
                </a:r>
                <a:r>
                  <a:rPr lang="en-US" spc="-15" dirty="0"/>
                  <a:t> </a:t>
                </a:r>
                <a:r>
                  <a:rPr lang="en-US" spc="-90" dirty="0"/>
                  <a:t>|</a:t>
                </a:r>
                <a:r>
                  <a:rPr lang="en-US" spc="-100" dirty="0"/>
                  <a:t> </a:t>
                </a:r>
                <a:r>
                  <a:rPr lang="en-US" i="1" spc="-5" dirty="0"/>
                  <a:t>f</a:t>
                </a:r>
                <a:r>
                  <a:rPr lang="en-US" i="1" spc="-45" dirty="0"/>
                  <a:t> </a:t>
                </a:r>
                <a:r>
                  <a:rPr lang="en-US" baseline="25925" dirty="0"/>
                  <a:t>(4</a:t>
                </a:r>
                <a:r>
                  <a:rPr lang="en-US" spc="67" baseline="25925" dirty="0"/>
                  <a:t>)</a:t>
                </a:r>
                <a:r>
                  <a:rPr lang="en-US" spc="20" dirty="0"/>
                  <a:t>(</a:t>
                </a:r>
                <a:r>
                  <a:rPr lang="en-US" i="1" spc="-5" dirty="0"/>
                  <a:t>x</a:t>
                </a:r>
                <a:r>
                  <a:rPr lang="en-US" i="1" spc="-165" dirty="0"/>
                  <a:t> </a:t>
                </a:r>
                <a:r>
                  <a:rPr lang="en-US" spc="-5" dirty="0"/>
                  <a:t>)</a:t>
                </a:r>
                <a:r>
                  <a:rPr lang="en-US" spc="-90" dirty="0"/>
                  <a:t>|</a:t>
                </a:r>
                <a:r>
                  <a:rPr lang="en-US" spc="-85" dirty="0"/>
                  <a:t> </a:t>
                </a:r>
                <a:r>
                  <a:rPr lang="en-US" spc="-5" dirty="0"/>
                  <a:t>is</a:t>
                </a:r>
                <a:r>
                  <a:rPr lang="en-US" spc="-20" dirty="0"/>
                  <a:t> </a:t>
                </a:r>
                <a:r>
                  <a:rPr lang="en-US" spc="-5" dirty="0"/>
                  <a:t>decreasing</a:t>
                </a:r>
                <a:r>
                  <a:rPr lang="en-US" spc="-15" dirty="0"/>
                  <a:t> </a:t>
                </a:r>
                <a:r>
                  <a:rPr lang="en-US" spc="-5" dirty="0"/>
                  <a:t>for</a:t>
                </a:r>
                <a:r>
                  <a:rPr lang="en-US" spc="10" dirty="0"/>
                  <a:t> </a:t>
                </a:r>
                <a:r>
                  <a:rPr lang="en-US" i="1" spc="-5" dirty="0"/>
                  <a:t>x</a:t>
                </a:r>
                <a:r>
                  <a:rPr lang="en-US" i="1" spc="114" dirty="0"/>
                  <a:t> </a:t>
                </a:r>
                <a:r>
                  <a:rPr lang="en-US" i="1" spc="190" dirty="0"/>
                  <a:t>&gt;</a:t>
                </a:r>
                <a:r>
                  <a:rPr lang="en-US" i="1" spc="-5" dirty="0"/>
                  <a:t> </a:t>
                </a:r>
                <a:r>
                  <a:rPr lang="en-US" spc="-10" dirty="0"/>
                  <a:t>0</a:t>
                </a:r>
                <a:r>
                  <a:rPr lang="en-US" spc="-5" dirty="0"/>
                  <a:t>,</a:t>
                </a:r>
                <a:r>
                  <a:rPr lang="en-US" spc="-15" dirty="0"/>
                  <a:t> </a:t>
                </a:r>
                <a:r>
                  <a:rPr lang="en-US" spc="-5" dirty="0"/>
                  <a:t>so</a:t>
                </a:r>
                <a:r>
                  <a:rPr lang="en-US" spc="-20" dirty="0"/>
                  <a:t> </a:t>
                </a:r>
                <a:r>
                  <a:rPr lang="en-US" spc="-10" dirty="0"/>
                  <a:t>it</a:t>
                </a:r>
                <a:r>
                  <a:rPr lang="en-US" spc="-5" dirty="0"/>
                  <a:t>s</a:t>
                </a:r>
                <a:r>
                  <a:rPr lang="en-US" spc="-20" dirty="0"/>
                  <a:t> </a:t>
                </a:r>
                <a:r>
                  <a:rPr lang="en-US" spc="-15" dirty="0"/>
                  <a:t>maximu</a:t>
                </a:r>
                <a:r>
                  <a:rPr lang="en-US" spc="-10" dirty="0"/>
                  <a:t>m</a:t>
                </a:r>
                <a:r>
                  <a:rPr lang="en-US" spc="-15" dirty="0"/>
                  <a:t> </a:t>
                </a:r>
                <a:r>
                  <a:rPr lang="en-US" spc="-10" dirty="0"/>
                  <a:t>valu</a:t>
                </a:r>
                <a:r>
                  <a:rPr lang="en-US" spc="-5" dirty="0"/>
                  <a:t>e</a:t>
                </a:r>
                <a:r>
                  <a:rPr lang="en-US" spc="-15" dirty="0"/>
                  <a:t> </a:t>
                </a:r>
                <a:r>
                  <a:rPr lang="en-US" spc="-10" dirty="0"/>
                  <a:t>o</a:t>
                </a:r>
                <a:r>
                  <a:rPr lang="en-US" spc="-5" dirty="0"/>
                  <a:t>n</a:t>
                </a:r>
                <a:r>
                  <a:rPr lang="en-US" spc="-15" dirty="0"/>
                  <a:t> </a:t>
                </a:r>
                <a:r>
                  <a:rPr lang="en-US" spc="-5" dirty="0"/>
                  <a:t>[1,</a:t>
                </a:r>
                <a:r>
                  <a:rPr lang="en-US" spc="-85" dirty="0"/>
                  <a:t> </a:t>
                </a:r>
                <a:r>
                  <a:rPr lang="en-US" spc="-10" dirty="0"/>
                  <a:t>1</a:t>
                </a:r>
                <a:r>
                  <a:rPr lang="en-US" spc="-5" dirty="0"/>
                  <a:t>.2] is </a:t>
                </a:r>
                <a:r>
                  <a:rPr lang="en-US" spc="-90" dirty="0"/>
                  <a:t>|</a:t>
                </a:r>
                <a:r>
                  <a:rPr lang="en-US" spc="-100" dirty="0"/>
                  <a:t> </a:t>
                </a:r>
                <a:r>
                  <a:rPr lang="en-US" i="1" spc="-5" dirty="0"/>
                  <a:t>f</a:t>
                </a:r>
                <a:r>
                  <a:rPr lang="en-US" i="1" spc="-45" dirty="0"/>
                  <a:t> </a:t>
                </a:r>
                <a:r>
                  <a:rPr lang="en-US" baseline="25925" dirty="0"/>
                  <a:t>(4</a:t>
                </a:r>
                <a:r>
                  <a:rPr lang="en-US" spc="75" baseline="25925" dirty="0"/>
                  <a:t>)</a:t>
                </a:r>
                <a:r>
                  <a:rPr lang="en-US" spc="-5" dirty="0"/>
                  <a:t>(1)</a:t>
                </a:r>
                <a:r>
                  <a:rPr lang="en-US" spc="235" dirty="0"/>
                  <a:t>|</a:t>
                </a:r>
                <a:r>
                  <a:rPr lang="en-US" spc="-80" dirty="0"/>
                  <a:t>=</a:t>
                </a:r>
                <a:r>
                  <a:rPr lang="en-US" spc="-40" dirty="0"/>
                  <a:t> </a:t>
                </a:r>
                <a:r>
                  <a:rPr lang="en-US" spc="-10" dirty="0"/>
                  <a:t>6</a:t>
                </a:r>
                <a:r>
                  <a:rPr lang="en-US" spc="-5" dirty="0"/>
                  <a:t>. </a:t>
                </a:r>
                <a:r>
                  <a:rPr lang="en-US" spc="-10" dirty="0"/>
                  <a:t>Therefore</a:t>
                </a:r>
                <a:r>
                  <a:rPr lang="en-US" spc="-5" dirty="0"/>
                  <a:t>, </a:t>
                </a:r>
                <a:r>
                  <a:rPr lang="en-US" spc="-15" dirty="0"/>
                  <a:t>w</a:t>
                </a:r>
                <a:r>
                  <a:rPr lang="en-US" spc="-5" dirty="0"/>
                  <a:t>e </a:t>
                </a:r>
                <a:r>
                  <a:rPr lang="en-US" spc="-15" dirty="0"/>
                  <a:t>ma</a:t>
                </a:r>
                <a:r>
                  <a:rPr lang="en-US" spc="-5" dirty="0"/>
                  <a:t>y t</a:t>
                </a:r>
                <a:r>
                  <a:rPr lang="en-US" spc="-10" dirty="0"/>
                  <a:t>ak</a:t>
                </a:r>
                <a:r>
                  <a:rPr lang="en-US" spc="-5" dirty="0"/>
                  <a:t>e</a:t>
                </a:r>
                <a:r>
                  <a:rPr lang="en-US" spc="60" dirty="0"/>
                  <a:t> </a:t>
                </a:r>
                <a:r>
                  <a:rPr lang="en-US" i="1" spc="-10" dirty="0"/>
                  <a:t>K </a:t>
                </a:r>
                <a:r>
                  <a:rPr lang="en-US" spc="-25" dirty="0"/>
                  <a:t>=</a:t>
                </a:r>
                <a:r>
                  <a:rPr lang="en-US" spc="-40" dirty="0"/>
                  <a:t> </a:t>
                </a:r>
                <a:r>
                  <a:rPr lang="en-US" spc="-10" dirty="0"/>
                  <a:t>6</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r>
                  <a:rPr lang="en-US" b="1" i="1" spc="-10" dirty="0">
                    <a:solidFill>
                      <a:schemeClr val="tx1"/>
                    </a:solidFill>
                    <a:latin typeface="Times New Roman"/>
                    <a:cs typeface="Times New Roman"/>
                  </a:rPr>
                  <a:t>Ste</a:t>
                </a:r>
                <a:r>
                  <a:rPr lang="en-US" b="1" i="1" spc="-5" dirty="0">
                    <a:solidFill>
                      <a:schemeClr val="tx1"/>
                    </a:solidFill>
                    <a:latin typeface="Times New Roman"/>
                    <a:cs typeface="Times New Roman"/>
                  </a:rPr>
                  <a:t>p </a:t>
                </a:r>
                <a:r>
                  <a:rPr lang="en-US" b="1" i="1" spc="-10" dirty="0">
                    <a:solidFill>
                      <a:schemeClr val="tx1"/>
                    </a:solidFill>
                    <a:latin typeface="Times New Roman"/>
                    <a:cs typeface="Times New Roman"/>
                  </a:rPr>
                  <a:t>2</a:t>
                </a:r>
                <a:r>
                  <a:rPr lang="en-US" b="1" i="1" spc="-5" dirty="0">
                    <a:solidFill>
                      <a:schemeClr val="tx1"/>
                    </a:solidFill>
                    <a:latin typeface="Times New Roman"/>
                    <a:cs typeface="Times New Roman"/>
                  </a:rPr>
                  <a:t>. </a:t>
                </a:r>
                <a:r>
                  <a:rPr lang="en-US" b="1" spc="-15" dirty="0">
                    <a:solidFill>
                      <a:schemeClr val="tx1"/>
                    </a:solidFill>
                    <a:latin typeface="Times New Roman"/>
                    <a:cs typeface="Times New Roman"/>
                  </a:rPr>
                  <a:t>Appl</a:t>
                </a:r>
                <a:r>
                  <a:rPr lang="en-US" b="1" spc="-5" dirty="0">
                    <a:solidFill>
                      <a:schemeClr val="tx1"/>
                    </a:solidFill>
                    <a:latin typeface="Times New Roman"/>
                    <a:cs typeface="Times New Roman"/>
                  </a:rPr>
                  <a:t>y t</a:t>
                </a:r>
                <a:r>
                  <a:rPr lang="en-US" b="1" spc="-15" dirty="0">
                    <a:solidFill>
                      <a:schemeClr val="tx1"/>
                    </a:solidFill>
                    <a:latin typeface="Times New Roman"/>
                    <a:cs typeface="Times New Roman"/>
                  </a:rPr>
                  <a:t>h</a:t>
                </a:r>
                <a:r>
                  <a:rPr lang="en-US" b="1" spc="-5" dirty="0">
                    <a:solidFill>
                      <a:schemeClr val="tx1"/>
                    </a:solidFill>
                    <a:latin typeface="Times New Roman"/>
                    <a:cs typeface="Times New Roman"/>
                  </a:rPr>
                  <a:t>e </a:t>
                </a:r>
                <a:r>
                  <a:rPr lang="en-US" b="1" spc="-10" dirty="0">
                    <a:solidFill>
                      <a:schemeClr val="tx1"/>
                    </a:solidFill>
                    <a:latin typeface="Times New Roman"/>
                    <a:cs typeface="Times New Roman"/>
                  </a:rPr>
                  <a:t>Erro</a:t>
                </a:r>
                <a:r>
                  <a:rPr lang="en-US" b="1" spc="-5" dirty="0">
                    <a:solidFill>
                      <a:schemeClr val="tx1"/>
                    </a:solidFill>
                    <a:latin typeface="Times New Roman"/>
                    <a:cs typeface="Times New Roman"/>
                  </a:rPr>
                  <a:t>r </a:t>
                </a:r>
                <a:r>
                  <a:rPr lang="en-US" b="1" spc="-10" dirty="0">
                    <a:solidFill>
                      <a:schemeClr val="tx1"/>
                    </a:solidFill>
                    <a:latin typeface="Times New Roman"/>
                    <a:cs typeface="Times New Roman"/>
                  </a:rPr>
                  <a:t>Bound.</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tx1"/>
                              </a:solidFill>
                              <a:latin typeface="Cambria Math" panose="02040503050406030204" pitchFamily="18" charset="0"/>
                            </a:rPr>
                          </m:ctrlPr>
                        </m:dPr>
                        <m:e>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1.2</m:t>
                              </m:r>
                            </m:e>
                          </m:func>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3</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1.2</m:t>
                              </m:r>
                            </m:e>
                          </m:d>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𝐾</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d>
                                <m:dPr>
                                  <m:begChr m:val="|"/>
                                  <m:endChr m:val="|"/>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𝑎</m:t>
                                  </m:r>
                                </m:e>
                              </m:d>
                            </m:e>
                            <m:sup>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+1</m:t>
                              </m:r>
                            </m:sup>
                          </m:sSup>
                        </m:num>
                        <m:den>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+1</m:t>
                              </m:r>
                            </m:e>
                          </m:d>
                          <m:r>
                            <a:rPr lang="en-US" b="0" i="1" smtClean="0">
                              <a:solidFill>
                                <a:schemeClr val="tx1"/>
                              </a:solidFill>
                              <a:latin typeface="Cambria Math" panose="02040503050406030204" pitchFamily="18" charset="0"/>
                              <a:ea typeface="Cambria Math" panose="02040503050406030204" pitchFamily="18" charset="0"/>
                            </a:rPr>
                            <m:t>!</m:t>
                          </m:r>
                        </m:den>
                      </m:f>
                      <m:r>
                        <a:rPr lang="en-US" b="0" i="1" smtClean="0">
                          <a:solidFill>
                            <a:schemeClr val="tx1"/>
                          </a:solidFill>
                          <a:latin typeface="Cambria Math" panose="02040503050406030204" pitchFamily="18" charset="0"/>
                          <a:ea typeface="Cambria Math" panose="02040503050406030204" pitchFamily="18" charset="0"/>
                        </a:rPr>
                        <m:t>=6</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(1.2−1)</m:t>
                              </m:r>
                            </m:e>
                            <m:sup>
                              <m:r>
                                <a:rPr lang="en-US" b="0" i="1" smtClean="0">
                                  <a:solidFill>
                                    <a:schemeClr val="tx1"/>
                                  </a:solidFill>
                                  <a:latin typeface="Cambria Math" panose="02040503050406030204" pitchFamily="18" charset="0"/>
                                  <a:ea typeface="Cambria Math" panose="02040503050406030204" pitchFamily="18" charset="0"/>
                                </a:rPr>
                                <m:t>4</m:t>
                              </m:r>
                            </m:sup>
                          </m:sSup>
                        </m:num>
                        <m:den>
                          <m:r>
                            <a:rPr lang="en-US" b="0" i="1" smtClean="0">
                              <a:solidFill>
                                <a:schemeClr val="tx1"/>
                              </a:solidFill>
                              <a:latin typeface="Cambria Math" panose="02040503050406030204" pitchFamily="18" charset="0"/>
                              <a:ea typeface="Cambria Math" panose="02040503050406030204" pitchFamily="18" charset="0"/>
                            </a:rPr>
                            <m:t>4!</m:t>
                          </m:r>
                        </m:den>
                      </m:f>
                      <m:r>
                        <a:rPr lang="en-US" b="0" i="1" smtClean="0">
                          <a:solidFill>
                            <a:schemeClr val="tx1"/>
                          </a:solidFill>
                          <a:latin typeface="Cambria Math" panose="02040503050406030204" pitchFamily="18" charset="0"/>
                          <a:ea typeface="Cambria Math" panose="02040503050406030204" pitchFamily="18" charset="0"/>
                        </a:rPr>
                        <m:t>≈</m:t>
                      </m:r>
                      <m:r>
                        <m:rPr>
                          <m:nor/>
                        </m:rPr>
                        <a:rPr lang="en-US" spc="-10" dirty="0">
                          <a:solidFill>
                            <a:schemeClr val="tx1"/>
                          </a:solidFill>
                          <a:latin typeface="Times New Roman"/>
                          <a:cs typeface="Times New Roman"/>
                        </a:rPr>
                        <m:t>0.0004</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18875496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(20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8036170" cy="4370567"/>
              </a:xfrm>
            </p:spPr>
            <p:txBody>
              <a:bodyPr>
                <a:noAutofit/>
              </a:bodyPr>
              <a:lstStyle/>
              <a:p>
                <a:pPr marL="0" indent="0">
                  <a:lnSpc>
                    <a:spcPct val="100000"/>
                  </a:lnSpc>
                  <a:buNone/>
                </a:pPr>
                <a:r>
                  <a:rPr lang="en-US" b="1" i="1" spc="-10" dirty="0">
                    <a:latin typeface="Times New Roman"/>
                    <a:cs typeface="Times New Roman"/>
                  </a:rPr>
                  <a:t>Ste</a:t>
                </a:r>
                <a:r>
                  <a:rPr lang="en-US" b="1" i="1" spc="-5" dirty="0">
                    <a:latin typeface="Times New Roman"/>
                    <a:cs typeface="Times New Roman"/>
                  </a:rPr>
                  <a:t>p </a:t>
                </a:r>
                <a:r>
                  <a:rPr lang="en-US" b="1" i="1" spc="-10" dirty="0">
                    <a:latin typeface="Times New Roman"/>
                    <a:cs typeface="Times New Roman"/>
                  </a:rPr>
                  <a:t>3</a:t>
                </a:r>
                <a:r>
                  <a:rPr lang="en-US" b="1" i="1" spc="-5" dirty="0">
                    <a:latin typeface="Times New Roman"/>
                    <a:cs typeface="Times New Roman"/>
                  </a:rPr>
                  <a:t>. </a:t>
                </a:r>
                <a:r>
                  <a:rPr lang="en-US" b="1" spc="-10" dirty="0">
                    <a:latin typeface="Times New Roman"/>
                    <a:cs typeface="Times New Roman"/>
                  </a:rPr>
                  <a:t>Check </a:t>
                </a:r>
                <a:r>
                  <a:rPr lang="en-US" b="1" spc="-5" dirty="0">
                    <a:latin typeface="Times New Roman"/>
                    <a:cs typeface="Times New Roman"/>
                  </a:rPr>
                  <a:t>the result.</a:t>
                </a:r>
                <a:endParaRPr lang="en-US" dirty="0">
                  <a:latin typeface="Times New Roman"/>
                  <a:cs typeface="Times New Roman"/>
                </a:endParaRPr>
              </a:p>
              <a:p>
                <a:pPr marL="0" indent="0">
                  <a:lnSpc>
                    <a:spcPts val="1195"/>
                  </a:lnSpc>
                  <a:buNone/>
                </a:pPr>
                <a:r>
                  <a:rPr lang="en-US" spc="-10" dirty="0">
                    <a:latin typeface="Times New Roman"/>
                    <a:cs typeface="Times New Roman"/>
                  </a:rPr>
                  <a:t>Recal</a:t>
                </a:r>
                <a:r>
                  <a:rPr lang="en-US" spc="-5" dirty="0">
                    <a:latin typeface="Times New Roman"/>
                    <a:cs typeface="Times New Roman"/>
                  </a:rPr>
                  <a:t>l f</a:t>
                </a:r>
                <a:r>
                  <a:rPr lang="en-US" spc="-10" dirty="0">
                    <a:latin typeface="Times New Roman"/>
                    <a:cs typeface="Times New Roman"/>
                  </a:rPr>
                  <a:t>rom a previous ex</a:t>
                </a:r>
                <a:r>
                  <a:rPr lang="en-US" spc="-15" dirty="0">
                    <a:latin typeface="Times New Roman"/>
                    <a:cs typeface="Times New Roman"/>
                  </a:rPr>
                  <a:t>ampl</a:t>
                </a:r>
                <a:r>
                  <a:rPr lang="en-US" spc="-5" dirty="0">
                    <a:latin typeface="Times New Roman"/>
                    <a:cs typeface="Times New Roman"/>
                  </a:rPr>
                  <a:t>e </a:t>
                </a:r>
                <a:r>
                  <a:rPr lang="en-US" spc="-10" dirty="0">
                    <a:latin typeface="Times New Roman"/>
                    <a:cs typeface="Times New Roman"/>
                  </a:rPr>
                  <a:t>that</a:t>
                </a:r>
                <a:endParaRPr lang="en-US" dirty="0">
                  <a:latin typeface="Times New Roman"/>
                  <a:cs typeface="Times New Roman"/>
                </a:endParaRPr>
              </a:p>
              <a:p>
                <a:pPr marL="0" marR="5080" indent="0">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e>
                        <m:sup>
                          <m:r>
                            <a:rPr lang="en-US" i="1">
                              <a:latin typeface="Cambria Math" panose="02040503050406030204" pitchFamily="18" charset="0"/>
                            </a:rPr>
                            <m:t>3</m:t>
                          </m:r>
                        </m:sup>
                      </m:sSup>
                    </m:oMath>
                  </m:oMathPara>
                </a14:m>
                <a:endParaRPr lang="en-US" dirty="0">
                  <a:solidFill>
                    <a:schemeClr val="tx1"/>
                  </a:solidFill>
                </a:endParaRPr>
              </a:p>
              <a:p>
                <a:pPr marL="0" indent="0">
                  <a:lnSpc>
                    <a:spcPct val="100000"/>
                  </a:lnSpc>
                  <a:buNone/>
                </a:pPr>
                <a:r>
                  <a:rPr lang="en-US" spc="-15" dirty="0">
                    <a:latin typeface="Times New Roman"/>
                    <a:cs typeface="Times New Roman"/>
                  </a:rPr>
                  <a:t>Th</a:t>
                </a:r>
                <a:r>
                  <a:rPr lang="en-US" spc="-5" dirty="0">
                    <a:latin typeface="Times New Roman"/>
                    <a:cs typeface="Times New Roman"/>
                  </a:rPr>
                  <a:t>e f</a:t>
                </a:r>
                <a:r>
                  <a:rPr lang="en-US" spc="-10" dirty="0">
                    <a:latin typeface="Times New Roman"/>
                    <a:cs typeface="Times New Roman"/>
                  </a:rPr>
                  <a:t>ollowin</a:t>
                </a:r>
                <a:r>
                  <a:rPr lang="en-US" spc="-5" dirty="0">
                    <a:latin typeface="Times New Roman"/>
                    <a:cs typeface="Times New Roman"/>
                  </a:rPr>
                  <a:t>g </a:t>
                </a:r>
                <a:r>
                  <a:rPr lang="en-US" spc="-10" dirty="0">
                    <a:latin typeface="Times New Roman"/>
                    <a:cs typeface="Times New Roman"/>
                  </a:rPr>
                  <a:t>value</a:t>
                </a:r>
                <a:r>
                  <a:rPr lang="en-US" spc="-5" dirty="0">
                    <a:latin typeface="Times New Roman"/>
                    <a:cs typeface="Times New Roman"/>
                  </a:rPr>
                  <a:t>s </a:t>
                </a:r>
                <a:r>
                  <a:rPr lang="en-US" spc="-10" dirty="0">
                    <a:latin typeface="Times New Roman"/>
                    <a:cs typeface="Times New Roman"/>
                  </a:rPr>
                  <a:t>from</a:t>
                </a:r>
                <a:r>
                  <a:rPr lang="en-US" spc="-5" dirty="0">
                    <a:latin typeface="Times New Roman"/>
                    <a:cs typeface="Times New Roman"/>
                  </a:rPr>
                  <a:t> a </a:t>
                </a:r>
                <a:r>
                  <a:rPr lang="en-US" spc="-10" dirty="0">
                    <a:latin typeface="Times New Roman"/>
                    <a:cs typeface="Times New Roman"/>
                  </a:rPr>
                  <a:t>calculato</a:t>
                </a:r>
                <a:r>
                  <a:rPr lang="en-US" spc="-5" dirty="0">
                    <a:latin typeface="Times New Roman"/>
                    <a:cs typeface="Times New Roman"/>
                  </a:rPr>
                  <a:t>r </a:t>
                </a:r>
                <a:r>
                  <a:rPr lang="en-US" spc="-10" dirty="0">
                    <a:latin typeface="Times New Roman"/>
                    <a:cs typeface="Times New Roman"/>
                  </a:rPr>
                  <a:t>confirm</a:t>
                </a:r>
                <a:r>
                  <a:rPr lang="en-US" spc="-5" dirty="0">
                    <a:latin typeface="Times New Roman"/>
                    <a:cs typeface="Times New Roman"/>
                  </a:rPr>
                  <a:t> t</a:t>
                </a:r>
                <a:r>
                  <a:rPr lang="en-US" spc="-10" dirty="0">
                    <a:latin typeface="Times New Roman"/>
                    <a:cs typeface="Times New Roman"/>
                  </a:rPr>
                  <a:t>ha</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erro</a:t>
                </a:r>
                <a:r>
                  <a:rPr lang="en-US" spc="-5" dirty="0">
                    <a:latin typeface="Times New Roman"/>
                    <a:cs typeface="Times New Roman"/>
                  </a:rPr>
                  <a:t>r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a</a:t>
                </a:r>
                <a:r>
                  <a:rPr lang="en-US" spc="-5" dirty="0">
                    <a:latin typeface="Times New Roman"/>
                    <a:cs typeface="Times New Roman"/>
                  </a:rPr>
                  <a:t>t </a:t>
                </a:r>
                <a:r>
                  <a:rPr lang="en-US" spc="-15" dirty="0">
                    <a:latin typeface="Times New Roman"/>
                    <a:cs typeface="Times New Roman"/>
                  </a:rPr>
                  <a:t>mos</a:t>
                </a:r>
                <a:r>
                  <a:rPr lang="en-US" spc="-5" dirty="0">
                    <a:latin typeface="Times New Roman"/>
                    <a:cs typeface="Times New Roman"/>
                  </a:rPr>
                  <a:t>t </a:t>
                </a:r>
                <a:r>
                  <a:rPr lang="en-US" spc="-10" dirty="0">
                    <a:latin typeface="Times New Roman"/>
                    <a:cs typeface="Times New Roman"/>
                  </a:rPr>
                  <a:t>0.0004</a:t>
                </a:r>
                <a:r>
                  <a:rPr lang="en-US" spc="-5" dirty="0">
                    <a:latin typeface="Times New Roman"/>
                    <a:cs typeface="Times New Roman"/>
                  </a:rPr>
                  <a:t>:</a:t>
                </a:r>
                <a:endParaRPr lang="en-US" dirty="0">
                  <a:latin typeface="Times New Roman"/>
                  <a:cs typeface="Times New Roman"/>
                </a:endParaRPr>
              </a:p>
              <a:p>
                <a:pPr marL="0" indent="0" algn="ctr">
                  <a:lnSpc>
                    <a:spcPct val="100000"/>
                  </a:lnSpc>
                  <a:buNone/>
                </a:pPr>
                <a:r>
                  <a:rPr lang="en-US" spc="-90" dirty="0">
                    <a:latin typeface="Lucida Sans Unicode"/>
                    <a:cs typeface="Lucida Sans Unicode"/>
                  </a:rPr>
                  <a:t>|</a:t>
                </a:r>
                <a:r>
                  <a:rPr lang="en-US" spc="-5" dirty="0">
                    <a:latin typeface="Times New Roman"/>
                    <a:cs typeface="Times New Roman"/>
                  </a:rPr>
                  <a:t>ln</a:t>
                </a:r>
                <a:r>
                  <a:rPr lang="en-US" spc="-85" dirty="0">
                    <a:latin typeface="Times New Roman"/>
                    <a:cs typeface="Times New Roman"/>
                  </a:rPr>
                  <a:t> </a:t>
                </a:r>
                <a:r>
                  <a:rPr lang="en-US" spc="-5" dirty="0">
                    <a:latin typeface="Times New Roman"/>
                    <a:cs typeface="Times New Roman"/>
                  </a:rPr>
                  <a:t>1.2</a:t>
                </a:r>
                <a:r>
                  <a:rPr lang="en-US" spc="-30" dirty="0">
                    <a:latin typeface="Times New Roman"/>
                    <a:cs typeface="Times New Roman"/>
                  </a:rPr>
                  <a:t> </a:t>
                </a:r>
                <a:r>
                  <a:rPr lang="en-US" spc="-185" dirty="0">
                    <a:latin typeface="Lucida Sans Unicode"/>
                    <a:cs typeface="Lucida Sans Unicode"/>
                  </a:rPr>
                  <a:t>−</a:t>
                </a:r>
                <a:r>
                  <a:rPr lang="en-US" spc="-75" dirty="0">
                    <a:latin typeface="Lucida Sans Unicode"/>
                    <a:cs typeface="Lucida Sans Unicode"/>
                  </a:rPr>
                  <a:t> </a:t>
                </a:r>
                <a:r>
                  <a:rPr lang="en-US" i="1" spc="-50" dirty="0">
                    <a:latin typeface="Times New Roman"/>
                    <a:cs typeface="Times New Roman"/>
                  </a:rPr>
                  <a:t>T</a:t>
                </a:r>
                <a:r>
                  <a:rPr lang="en-US" spc="67" baseline="-11111" dirty="0">
                    <a:latin typeface="Times New Roman"/>
                    <a:cs typeface="Times New Roman"/>
                  </a:rPr>
                  <a:t>3</a:t>
                </a:r>
                <a:r>
                  <a:rPr lang="en-US" spc="-5" dirty="0">
                    <a:latin typeface="Times New Roman"/>
                    <a:cs typeface="Times New Roman"/>
                  </a:rPr>
                  <a:t>(1.2)</a:t>
                </a:r>
                <a:r>
                  <a:rPr lang="en-US" spc="235" dirty="0">
                    <a:latin typeface="Lucida Sans Unicode"/>
                    <a:cs typeface="Lucida Sans Unicode"/>
                  </a:rPr>
                  <a:t>|</a:t>
                </a:r>
                <a:r>
                  <a:rPr lang="en-US" spc="-80" dirty="0">
                    <a:latin typeface="Lucida Sans Unicode"/>
                    <a:cs typeface="Lucida Sans Unicode"/>
                  </a:rPr>
                  <a:t>≈</a:t>
                </a:r>
                <a:r>
                  <a:rPr lang="en-US" spc="-40" dirty="0">
                    <a:latin typeface="Lucida Sans Unicode"/>
                    <a:cs typeface="Lucida Sans Unicode"/>
                  </a:rPr>
                  <a:t> </a:t>
                </a:r>
                <a:r>
                  <a:rPr lang="en-US" spc="-90" dirty="0">
                    <a:latin typeface="Lucida Sans Unicode"/>
                    <a:cs typeface="Lucida Sans Unicode"/>
                  </a:rPr>
                  <a:t>|</a:t>
                </a:r>
                <a:r>
                  <a:rPr lang="en-US" spc="-10" dirty="0">
                    <a:latin typeface="Times New Roman"/>
                    <a:cs typeface="Times New Roman"/>
                  </a:rPr>
                  <a:t>0.18266</a:t>
                </a:r>
                <a:r>
                  <a:rPr lang="en-US" spc="-5" dirty="0">
                    <a:latin typeface="Times New Roman"/>
                    <a:cs typeface="Times New Roman"/>
                  </a:rPr>
                  <a:t>7</a:t>
                </a:r>
                <a:r>
                  <a:rPr lang="en-US" spc="-3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0.182322</a:t>
                </a:r>
                <a:r>
                  <a:rPr lang="en-US" spc="235" dirty="0">
                    <a:latin typeface="Lucida Sans Unicode"/>
                    <a:cs typeface="Lucida Sans Unicode"/>
                  </a:rPr>
                  <a:t>|</a:t>
                </a:r>
                <a:r>
                  <a:rPr lang="en-US" spc="-80"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0.0003</a:t>
                </a:r>
                <a:r>
                  <a:rPr lang="en-US" spc="-5" dirty="0">
                    <a:latin typeface="Times New Roman"/>
                    <a:cs typeface="Times New Roman"/>
                  </a:rPr>
                  <a:t>5</a:t>
                </a:r>
                <a:r>
                  <a:rPr lang="en-US" spc="25" dirty="0">
                    <a:latin typeface="Times New Roman"/>
                    <a:cs typeface="Times New Roman"/>
                  </a:rPr>
                  <a:t> </a:t>
                </a:r>
                <a:r>
                  <a:rPr lang="en-US" i="1" spc="190" dirty="0">
                    <a:latin typeface="Arial"/>
                    <a:cs typeface="Arial"/>
                  </a:rPr>
                  <a:t>&lt;</a:t>
                </a:r>
                <a:r>
                  <a:rPr lang="en-US" i="1" spc="-5" dirty="0">
                    <a:latin typeface="Arial"/>
                    <a:cs typeface="Arial"/>
                  </a:rPr>
                  <a:t> </a:t>
                </a:r>
                <a:r>
                  <a:rPr lang="en-US" spc="-10" dirty="0">
                    <a:latin typeface="Times New Roman"/>
                    <a:cs typeface="Times New Roman"/>
                  </a:rPr>
                  <a:t>0.0004</a:t>
                </a:r>
                <a:endParaRPr lang="en-US" dirty="0">
                  <a:latin typeface="Times New Roman"/>
                  <a:cs typeface="Times New Roman"/>
                </a:endParaRPr>
              </a:p>
              <a:p>
                <a:pPr marL="0" indent="0">
                  <a:lnSpc>
                    <a:spcPts val="550"/>
                  </a:lnSpc>
                  <a:spcBef>
                    <a:spcPts val="43"/>
                  </a:spcBef>
                  <a:buNone/>
                </a:pPr>
                <a:endParaRPr lang="en-US" dirty="0"/>
              </a:p>
              <a:p>
                <a:pPr marL="0" indent="0">
                  <a:lnSpc>
                    <a:spcPct val="100000"/>
                  </a:lnSpc>
                  <a:buNone/>
                </a:pPr>
                <a:r>
                  <a:rPr lang="en-US" spc="-5" dirty="0">
                    <a:latin typeface="Times New Roman"/>
                    <a:cs typeface="Times New Roman"/>
                  </a:rPr>
                  <a:t>Observe in </a:t>
                </a:r>
                <a:r>
                  <a:rPr lang="en-US" spc="-15" dirty="0">
                    <a:latin typeface="Times New Roman"/>
                    <a:cs typeface="Times New Roman"/>
                  </a:rPr>
                  <a:t>F</a:t>
                </a:r>
                <a:r>
                  <a:rPr lang="en-US" spc="-5" dirty="0">
                    <a:latin typeface="Times New Roman"/>
                    <a:cs typeface="Times New Roman"/>
                  </a:rPr>
                  <a:t>igure 6 that</a:t>
                </a:r>
                <a:r>
                  <a:rPr lang="en-US" spc="6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ln</a:t>
                </a:r>
                <a:r>
                  <a:rPr lang="en-US" spc="-60" dirty="0">
                    <a:latin typeface="Times New Roman"/>
                    <a:cs typeface="Times New Roman"/>
                  </a:rPr>
                  <a:t> </a:t>
                </a:r>
                <a:r>
                  <a:rPr lang="en-US" i="1" spc="-5" dirty="0">
                    <a:latin typeface="Times New Roman"/>
                    <a:cs typeface="Times New Roman"/>
                  </a:rPr>
                  <a:t>x</a:t>
                </a:r>
                <a:r>
                  <a:rPr lang="en-US" i="1" spc="8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6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50" dirty="0">
                    <a:latin typeface="Times New Roman"/>
                    <a:cs typeface="Times New Roman"/>
                  </a:rPr>
                  <a:t>T</a:t>
                </a:r>
                <a:r>
                  <a:rPr lang="en-US" spc="67" baseline="-11111" dirty="0">
                    <a:latin typeface="Times New Roman"/>
                    <a:cs typeface="Times New Roman"/>
                  </a:rPr>
                  <a:t>3</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are indistinguishable near</a:t>
                </a:r>
                <a:r>
                  <a:rPr lang="en-US" spc="2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1.</a:t>
                </a:r>
                <a:r>
                  <a:rPr lang="en-US" spc="-10" dirty="0">
                    <a:latin typeface="Times New Roman"/>
                    <a:cs typeface="Times New Roman"/>
                  </a:rPr>
                  <a:t>2</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8036170" cy="4370567"/>
              </a:xfrm>
              <a:blipFill>
                <a:blip r:embed="rId2"/>
                <a:stretch>
                  <a:fillRect l="-910" t="-976"/>
                </a:stretch>
              </a:blipFill>
            </p:spPr>
            <p:txBody>
              <a:bodyPr/>
              <a:lstStyle/>
              <a:p>
                <a:r>
                  <a:rPr lang="en-US">
                    <a:noFill/>
                  </a:rPr>
                  <a:t> </a:t>
                </a:r>
              </a:p>
            </p:txBody>
          </p:sp>
        </mc:Fallback>
      </mc:AlternateContent>
      <p:pic>
        <p:nvPicPr>
          <p:cNvPr id="5" name="Picture 2" descr="A graph shows the curve of y equals natural logarithm of x and the line y equals capital T subscript 3 of x and circles the shared points. The x axis has the points 1, 1.2, and 2 labeled. The y axis has the points negative 1 and 1 labeled. The curve of y equals natural logarithm of x begins in quadrant 4 with a positive slope, is concave down, crosses the x axis at x equals 1, and continues into quadrant 1. The curve of y equals capital t subscript 3 of x begins on the y axis below y equals negative 1, is concave down in quadrant 4, crosses the x axis near x equals 1, then follows the path of y equals natural logarithm of x between a point greater than x equals 1 to a point greater than x equals 1.2, then no longer follows the path of the curve and becomes concave up with a positive slope in quadrant 1. The shared points are enclosed in a circle with a center on the curves at x equals 1.2 and a radius that does not reach x equals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21969" y="1975036"/>
            <a:ext cx="3288988" cy="316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5977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21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b="1" u="sng" spc="-170" dirty="0"/>
                  <a:t>E</a:t>
                </a:r>
                <a:r>
                  <a:rPr lang="en-US" b="1" u="sng" spc="-135" dirty="0"/>
                  <a:t>X</a:t>
                </a:r>
                <a:r>
                  <a:rPr lang="en-US" b="1" u="sng" spc="-170" dirty="0"/>
                  <a:t> </a:t>
                </a:r>
                <a:r>
                  <a:rPr lang="en-US" b="1" u="sng" spc="-20" dirty="0"/>
                  <a:t>AMPL</a:t>
                </a:r>
                <a:r>
                  <a:rPr lang="en-US" b="1" u="sng" spc="-120" dirty="0"/>
                  <a:t>E</a:t>
                </a:r>
                <a:r>
                  <a:rPr lang="en-US" b="1" spc="-120" dirty="0"/>
                  <a:t>:</a:t>
                </a:r>
                <a:r>
                  <a:rPr lang="en-US" b="1" spc="-40" dirty="0"/>
                  <a:t>  </a:t>
                </a:r>
                <a:r>
                  <a:rPr lang="en-US" b="1" spc="-100" dirty="0"/>
                  <a:t>Approximatin</a:t>
                </a:r>
                <a:r>
                  <a:rPr lang="en-US" b="1" spc="-105" dirty="0"/>
                  <a:t>g </a:t>
                </a:r>
                <a:r>
                  <a:rPr lang="en-US" b="1" spc="-125" dirty="0"/>
                  <a:t>w</a:t>
                </a:r>
                <a:r>
                  <a:rPr lang="en-US" b="1" spc="-50" dirty="0"/>
                  <a:t>it</a:t>
                </a:r>
                <a:r>
                  <a:rPr lang="en-US" b="1" spc="-90" dirty="0"/>
                  <a:t>h </a:t>
                </a:r>
                <a:r>
                  <a:rPr lang="en-US" b="1" spc="-65" dirty="0"/>
                  <a:t>a </a:t>
                </a:r>
                <a:r>
                  <a:rPr lang="en-US" b="1" spc="-235" dirty="0"/>
                  <a:t>G</a:t>
                </a:r>
                <a:r>
                  <a:rPr lang="en-US" b="1" spc="-75" dirty="0"/>
                  <a:t>ive</a:t>
                </a:r>
                <a:r>
                  <a:rPr lang="en-US" b="1" spc="-95" dirty="0"/>
                  <a:t>n </a:t>
                </a:r>
                <a:r>
                  <a:rPr lang="en-US" b="1" spc="-100" dirty="0"/>
                  <a:t>Accurac</a:t>
                </a:r>
                <a:r>
                  <a:rPr lang="en-US" b="1" spc="-90" dirty="0"/>
                  <a:t>y  </a:t>
                </a:r>
                <a:r>
                  <a:rPr lang="en-US" spc="-15" dirty="0"/>
                  <a:t>Le</a:t>
                </a:r>
                <a:r>
                  <a:rPr lang="en-US" spc="-5" dirty="0"/>
                  <a:t>t </a:t>
                </a:r>
                <a:r>
                  <a:rPr lang="en-US" i="1" spc="-50" dirty="0"/>
                  <a:t>T</a:t>
                </a:r>
                <a:r>
                  <a:rPr lang="en-US" i="1" baseline="-11111" dirty="0"/>
                  <a:t>n </a:t>
                </a:r>
                <a:r>
                  <a:rPr lang="en-US" i="1" spc="-104" baseline="-11111" dirty="0"/>
                  <a:t> </a:t>
                </a:r>
                <a:r>
                  <a:rPr lang="en-US" spc="-10" dirty="0"/>
                  <a:t>b</a:t>
                </a:r>
                <a:r>
                  <a:rPr lang="en-US" spc="-5" dirty="0"/>
                  <a:t>e </a:t>
                </a:r>
                <a:r>
                  <a:rPr lang="en-US" spc="-10" dirty="0"/>
                  <a:t>th</a:t>
                </a:r>
                <a:r>
                  <a:rPr lang="en-US" spc="-5" dirty="0"/>
                  <a:t>e </a:t>
                </a:r>
                <a:r>
                  <a:rPr lang="en-US" i="1" spc="30" dirty="0"/>
                  <a:t>n</a:t>
                </a:r>
                <a:r>
                  <a:rPr lang="en-US" spc="-5" dirty="0"/>
                  <a:t>th Maclaurin </a:t>
                </a:r>
                <a:r>
                  <a:rPr lang="en-US" spc="-10" dirty="0"/>
                  <a:t>polynomia</a:t>
                </a:r>
                <a:r>
                  <a:rPr lang="en-US" spc="-5" dirty="0"/>
                  <a:t>l f</a:t>
                </a:r>
                <a:r>
                  <a:rPr lang="en-US" spc="-10" dirty="0"/>
                  <a:t>o</a:t>
                </a:r>
                <a:r>
                  <a:rPr lang="en-US" spc="-5" dirty="0"/>
                  <a:t>r </a:t>
                </a:r>
                <a:r>
                  <a:rPr lang="en-US" i="1" spc="-5" dirty="0"/>
                  <a:t>f</a:t>
                </a:r>
                <a:r>
                  <a:rPr lang="en-US" i="1" spc="-45" dirty="0"/>
                  <a:t> </a:t>
                </a:r>
                <a:r>
                  <a:rPr lang="en-US" spc="20" dirty="0"/>
                  <a:t>(</a:t>
                </a:r>
                <a:r>
                  <a:rPr lang="en-US" i="1" spc="-5" dirty="0"/>
                  <a:t>x</a:t>
                </a:r>
                <a:r>
                  <a:rPr lang="en-US" i="1" spc="-165" dirty="0"/>
                  <a:t> </a:t>
                </a:r>
                <a:r>
                  <a:rPr lang="en-US" spc="-5" dirty="0"/>
                  <a:t>)</a:t>
                </a:r>
                <a:r>
                  <a:rPr lang="en-US" spc="25" dirty="0"/>
                  <a:t> </a:t>
                </a:r>
                <a:r>
                  <a:rPr lang="en-US" spc="-25" dirty="0"/>
                  <a:t>=</a:t>
                </a:r>
                <a:r>
                  <a:rPr lang="en-US" spc="-40" dirty="0"/>
                  <a:t> </a:t>
                </a:r>
                <a:r>
                  <a:rPr lang="en-US" spc="-10" dirty="0"/>
                  <a:t>co</a:t>
                </a:r>
                <a:r>
                  <a:rPr lang="en-US" spc="-5" dirty="0"/>
                  <a:t>s</a:t>
                </a:r>
                <a:r>
                  <a:rPr lang="en-US" spc="-60" dirty="0"/>
                  <a:t> </a:t>
                </a:r>
                <a:r>
                  <a:rPr lang="en-US" i="1" spc="-5" dirty="0"/>
                  <a:t>x</a:t>
                </a:r>
                <a:r>
                  <a:rPr lang="en-US" i="1" spc="-165" dirty="0"/>
                  <a:t> </a:t>
                </a:r>
                <a:r>
                  <a:rPr lang="en-US" spc="-5" dirty="0"/>
                  <a:t>. </a:t>
                </a:r>
                <a:r>
                  <a:rPr lang="en-US" spc="-10" dirty="0"/>
                  <a:t>Fin</a:t>
                </a:r>
                <a:r>
                  <a:rPr lang="en-US" spc="-5" dirty="0"/>
                  <a:t>d a </a:t>
                </a:r>
                <a:r>
                  <a:rPr lang="en-US" spc="-10" dirty="0"/>
                  <a:t>valu</a:t>
                </a:r>
                <a:r>
                  <a:rPr lang="en-US" spc="-5" dirty="0"/>
                  <a:t>e </a:t>
                </a:r>
                <a:r>
                  <a:rPr lang="en-US" spc="-10" dirty="0"/>
                  <a:t>o</a:t>
                </a:r>
                <a:r>
                  <a:rPr lang="en-US" spc="-5" dirty="0"/>
                  <a:t>f </a:t>
                </a:r>
                <a:r>
                  <a:rPr lang="en-US" i="1" spc="-5" dirty="0"/>
                  <a:t>n</a:t>
                </a:r>
                <a:r>
                  <a:rPr lang="en-US" i="1" spc="40" dirty="0"/>
                  <a:t> </a:t>
                </a:r>
                <a:r>
                  <a:rPr lang="en-US" spc="-10" dirty="0"/>
                  <a:t>suc</a:t>
                </a:r>
                <a:r>
                  <a:rPr lang="en-US" spc="-5" dirty="0"/>
                  <a:t>h </a:t>
                </a:r>
                <a:r>
                  <a:rPr lang="en-US" spc="-10" dirty="0"/>
                  <a:t>that</a:t>
                </a:r>
                <a:endParaRPr lang="en-US" dirty="0"/>
              </a:p>
              <a:p>
                <a:pPr marL="0" marR="6350" indent="0" algn="ctr">
                  <a:lnSpc>
                    <a:spcPct val="100000"/>
                  </a:lnSpc>
                  <a:buNone/>
                </a:pPr>
                <a:r>
                  <a:rPr lang="en-US" spc="-90" dirty="0"/>
                  <a:t>|</a:t>
                </a:r>
                <a:r>
                  <a:rPr lang="en-US" spc="-150" dirty="0"/>
                  <a:t> </a:t>
                </a:r>
                <a:r>
                  <a:rPr lang="en-US" spc="-10" dirty="0"/>
                  <a:t>co</a:t>
                </a:r>
                <a:r>
                  <a:rPr lang="en-US" spc="-5" dirty="0"/>
                  <a:t>s</a:t>
                </a:r>
                <a:r>
                  <a:rPr lang="en-US" spc="-85" dirty="0"/>
                  <a:t> </a:t>
                </a:r>
                <a:r>
                  <a:rPr lang="en-US" spc="-10" dirty="0"/>
                  <a:t>0.</a:t>
                </a:r>
                <a:r>
                  <a:rPr lang="en-US" spc="-5" dirty="0"/>
                  <a:t>2</a:t>
                </a:r>
                <a:r>
                  <a:rPr lang="en-US" spc="-30" dirty="0"/>
                  <a:t> </a:t>
                </a:r>
                <a:r>
                  <a:rPr lang="en-US" spc="-185" dirty="0"/>
                  <a:t>−</a:t>
                </a:r>
                <a:r>
                  <a:rPr lang="en-US" spc="-75" dirty="0"/>
                  <a:t> </a:t>
                </a:r>
                <a:r>
                  <a:rPr lang="en-US" i="1" spc="-50" dirty="0"/>
                  <a:t>T</a:t>
                </a:r>
                <a:r>
                  <a:rPr lang="en-US" i="1" baseline="-11111" dirty="0"/>
                  <a:t>n</a:t>
                </a:r>
                <a:r>
                  <a:rPr lang="en-US" i="1" spc="-157" baseline="-11111" dirty="0"/>
                  <a:t> </a:t>
                </a:r>
                <a:r>
                  <a:rPr lang="en-US" spc="-5" dirty="0"/>
                  <a:t>(0.2)</a:t>
                </a:r>
                <a:r>
                  <a:rPr lang="en-US" spc="-90" dirty="0"/>
                  <a:t>|</a:t>
                </a:r>
                <a:r>
                  <a:rPr lang="en-US" spc="-40" dirty="0"/>
                  <a:t> </a:t>
                </a:r>
                <a:r>
                  <a:rPr lang="en-US" i="1" spc="190" dirty="0"/>
                  <a:t>&lt;</a:t>
                </a:r>
                <a:r>
                  <a:rPr lang="en-US" i="1" spc="-5" dirty="0"/>
                  <a:t> </a:t>
                </a:r>
                <a:r>
                  <a:rPr lang="en-US" spc="-10" dirty="0"/>
                  <a:t>10</a:t>
                </a:r>
                <a:r>
                  <a:rPr lang="en-US" spc="-209" baseline="29629" dirty="0"/>
                  <a:t>−</a:t>
                </a:r>
                <a:r>
                  <a:rPr lang="en-US" baseline="29629" dirty="0"/>
                  <a:t>5</a:t>
                </a:r>
              </a:p>
              <a:p>
                <a:pPr marL="0" indent="0">
                  <a:lnSpc>
                    <a:spcPct val="100000"/>
                  </a:lnSpc>
                  <a:spcBef>
                    <a:spcPts val="295"/>
                  </a:spcBef>
                  <a:buNone/>
                </a:pPr>
                <a:r>
                  <a:rPr lang="en-US" b="1" spc="-5" dirty="0"/>
                  <a:t>Solution</a:t>
                </a:r>
                <a:endParaRPr lang="en-US" dirty="0"/>
              </a:p>
              <a:p>
                <a:pPr marL="0" indent="0">
                  <a:lnSpc>
                    <a:spcPct val="100000"/>
                  </a:lnSpc>
                  <a:spcBef>
                    <a:spcPts val="390"/>
                  </a:spcBef>
                  <a:buNone/>
                </a:pPr>
                <a:r>
                  <a:rPr lang="en-US" b="1" i="1" spc="-10" dirty="0"/>
                  <a:t>Ste</a:t>
                </a:r>
                <a:r>
                  <a:rPr lang="en-US" b="1" i="1" spc="-5" dirty="0"/>
                  <a:t>p </a:t>
                </a:r>
                <a:r>
                  <a:rPr lang="en-US" b="1" i="1" spc="-10" dirty="0"/>
                  <a:t>1</a:t>
                </a:r>
                <a:r>
                  <a:rPr lang="en-US" b="1" i="1" spc="-5" dirty="0"/>
                  <a:t>. </a:t>
                </a:r>
                <a:r>
                  <a:rPr lang="en-US" b="1" spc="-10" dirty="0"/>
                  <a:t>Find</a:t>
                </a:r>
                <a:r>
                  <a:rPr lang="en-US" b="1" spc="-5" dirty="0"/>
                  <a:t> a </a:t>
                </a:r>
                <a:r>
                  <a:rPr lang="en-US" b="1" spc="-10" dirty="0"/>
                  <a:t>valu</a:t>
                </a:r>
                <a:r>
                  <a:rPr lang="en-US" b="1" spc="-5" dirty="0"/>
                  <a:t>e </a:t>
                </a:r>
                <a:r>
                  <a:rPr lang="en-US" b="1" spc="-10" dirty="0"/>
                  <a:t>o</a:t>
                </a:r>
                <a:r>
                  <a:rPr lang="en-US" b="1" spc="-5" dirty="0"/>
                  <a:t>f</a:t>
                </a:r>
                <a:r>
                  <a:rPr lang="en-US" b="1" spc="60" dirty="0"/>
                  <a:t> </a:t>
                </a:r>
                <a:r>
                  <a:rPr lang="en-US" i="1" spc="-10" dirty="0"/>
                  <a:t>K</a:t>
                </a:r>
                <a:r>
                  <a:rPr lang="en-US" i="1" spc="-114" dirty="0"/>
                  <a:t> </a:t>
                </a:r>
                <a:r>
                  <a:rPr lang="en-US" b="1" spc="-5" dirty="0"/>
                  <a:t>.</a:t>
                </a:r>
                <a:endParaRPr lang="en-US" dirty="0"/>
              </a:p>
              <a:p>
                <a:pPr marL="0" indent="0">
                  <a:lnSpc>
                    <a:spcPct val="100000"/>
                  </a:lnSpc>
                  <a:buNone/>
                </a:pPr>
                <a:r>
                  <a:rPr lang="en-US" spc="-10" dirty="0"/>
                  <a:t>Sinc</a:t>
                </a:r>
                <a:r>
                  <a:rPr lang="en-US" spc="-5" dirty="0"/>
                  <a:t>e</a:t>
                </a:r>
                <a:r>
                  <a:rPr lang="en-US" spc="25" dirty="0"/>
                  <a:t> </a:t>
                </a:r>
                <a:r>
                  <a:rPr lang="en-US" spc="-90" dirty="0"/>
                  <a:t>|</a:t>
                </a:r>
                <a:r>
                  <a:rPr lang="en-US" spc="-100" dirty="0"/>
                  <a:t> </a:t>
                </a:r>
                <a:r>
                  <a:rPr lang="en-US" i="1" spc="-5" dirty="0"/>
                  <a:t>f</a:t>
                </a:r>
                <a:r>
                  <a:rPr lang="en-US" i="1" spc="-45" dirty="0"/>
                  <a:t> </a:t>
                </a:r>
                <a:r>
                  <a:rPr lang="en-US" spc="-7" baseline="25925" dirty="0"/>
                  <a:t>(</a:t>
                </a:r>
                <a:r>
                  <a:rPr lang="en-US" i="1" spc="44" baseline="25925" dirty="0"/>
                  <a:t>n</a:t>
                </a:r>
                <a:r>
                  <a:rPr lang="en-US" spc="67" baseline="25925" dirty="0"/>
                  <a:t>)</a:t>
                </a:r>
                <a:r>
                  <a:rPr lang="en-US" spc="20" dirty="0"/>
                  <a:t>(</a:t>
                </a:r>
                <a:r>
                  <a:rPr lang="en-US" i="1" spc="-5" dirty="0"/>
                  <a:t>x</a:t>
                </a:r>
                <a:r>
                  <a:rPr lang="en-US" i="1" spc="-165" dirty="0"/>
                  <a:t> </a:t>
                </a:r>
                <a:r>
                  <a:rPr lang="en-US" spc="-5" dirty="0"/>
                  <a:t>)</a:t>
                </a:r>
                <a:r>
                  <a:rPr lang="en-US" spc="-90" dirty="0"/>
                  <a:t>|</a:t>
                </a:r>
                <a:r>
                  <a:rPr lang="en-US" spc="-40" dirty="0"/>
                  <a:t> </a:t>
                </a:r>
                <a:r>
                  <a:rPr lang="en-US" spc="-5" dirty="0"/>
                  <a:t>is</a:t>
                </a:r>
                <a:r>
                  <a:rPr lang="en-US" spc="25" dirty="0"/>
                  <a:t> </a:t>
                </a:r>
                <a:r>
                  <a:rPr lang="en-US" spc="-90" dirty="0"/>
                  <a:t>|</a:t>
                </a:r>
                <a:r>
                  <a:rPr lang="en-US" spc="-150" dirty="0"/>
                  <a:t> </a:t>
                </a:r>
                <a:r>
                  <a:rPr lang="en-US" spc="-10" dirty="0"/>
                  <a:t>co</a:t>
                </a:r>
                <a:r>
                  <a:rPr lang="en-US" spc="-5" dirty="0"/>
                  <a:t>s</a:t>
                </a:r>
                <a:r>
                  <a:rPr lang="en-US" spc="-60" dirty="0"/>
                  <a:t> </a:t>
                </a:r>
                <a:r>
                  <a:rPr lang="en-US" i="1" spc="-5" dirty="0"/>
                  <a:t>x</a:t>
                </a:r>
                <a:r>
                  <a:rPr lang="en-US" i="1" spc="-165" dirty="0"/>
                  <a:t> </a:t>
                </a:r>
                <a:r>
                  <a:rPr lang="en-US" spc="-90" dirty="0"/>
                  <a:t>|</a:t>
                </a:r>
                <a:r>
                  <a:rPr lang="en-US" spc="-40" dirty="0"/>
                  <a:t> </a:t>
                </a:r>
                <a:r>
                  <a:rPr lang="en-US" spc="-10" dirty="0"/>
                  <a:t>o</a:t>
                </a:r>
                <a:r>
                  <a:rPr lang="en-US" spc="-5" dirty="0"/>
                  <a:t>r</a:t>
                </a:r>
                <a:r>
                  <a:rPr lang="en-US" spc="25" dirty="0"/>
                  <a:t> </a:t>
                </a:r>
                <a:r>
                  <a:rPr lang="en-US" spc="-90" dirty="0"/>
                  <a:t>|</a:t>
                </a:r>
                <a:r>
                  <a:rPr lang="en-US" spc="-150" dirty="0"/>
                  <a:t> </a:t>
                </a:r>
                <a:r>
                  <a:rPr lang="en-US" spc="-5" dirty="0"/>
                  <a:t>sin</a:t>
                </a:r>
                <a:r>
                  <a:rPr lang="en-US" spc="-60" dirty="0"/>
                  <a:t> </a:t>
                </a:r>
                <a:r>
                  <a:rPr lang="en-US" i="1" spc="-5" dirty="0"/>
                  <a:t>x</a:t>
                </a:r>
                <a:r>
                  <a:rPr lang="en-US" i="1" spc="-165" dirty="0"/>
                  <a:t> </a:t>
                </a:r>
                <a:r>
                  <a:rPr lang="en-US" spc="-90" dirty="0"/>
                  <a:t>|</a:t>
                </a:r>
                <a:r>
                  <a:rPr lang="en-US" spc="-5" dirty="0"/>
                  <a:t>,</a:t>
                </a:r>
                <a:r>
                  <a:rPr lang="en-US" spc="25" dirty="0"/>
                  <a:t> </a:t>
                </a:r>
                <a:r>
                  <a:rPr lang="en-US" spc="-10" dirty="0"/>
                  <a:t>dependin</a:t>
                </a:r>
                <a:r>
                  <a:rPr lang="en-US" spc="-5" dirty="0"/>
                  <a:t>g</a:t>
                </a:r>
                <a:r>
                  <a:rPr lang="en-US" spc="30" dirty="0"/>
                  <a:t> </a:t>
                </a:r>
                <a:r>
                  <a:rPr lang="en-US" spc="-10" dirty="0"/>
                  <a:t>o</a:t>
                </a:r>
                <a:r>
                  <a:rPr lang="en-US" spc="-5" dirty="0"/>
                  <a:t>n</a:t>
                </a:r>
                <a:r>
                  <a:rPr lang="en-US" spc="25" dirty="0"/>
                  <a:t> </a:t>
                </a:r>
                <a:r>
                  <a:rPr lang="en-US" spc="-10" dirty="0"/>
                  <a:t>whethe</a:t>
                </a:r>
                <a:r>
                  <a:rPr lang="en-US" spc="-5" dirty="0"/>
                  <a:t>r</a:t>
                </a:r>
                <a:r>
                  <a:rPr lang="en-US" spc="30" dirty="0"/>
                  <a:t> </a:t>
                </a:r>
                <a:r>
                  <a:rPr lang="en-US" i="1" spc="-5" dirty="0"/>
                  <a:t>n</a:t>
                </a:r>
                <a:r>
                  <a:rPr lang="en-US" i="1" spc="70" dirty="0"/>
                  <a:t> </a:t>
                </a:r>
                <a:r>
                  <a:rPr lang="en-US" spc="-10" dirty="0"/>
                  <a:t>i</a:t>
                </a:r>
                <a:r>
                  <a:rPr lang="en-US" spc="-5" dirty="0"/>
                  <a:t>s</a:t>
                </a:r>
                <a:r>
                  <a:rPr lang="en-US" spc="25" dirty="0"/>
                  <a:t> </a:t>
                </a:r>
                <a:r>
                  <a:rPr lang="en-US" spc="-10" dirty="0"/>
                  <a:t>eve</a:t>
                </a:r>
                <a:r>
                  <a:rPr lang="en-US" spc="-5" dirty="0"/>
                  <a:t>n</a:t>
                </a:r>
                <a:r>
                  <a:rPr lang="en-US" spc="30" dirty="0"/>
                  <a:t> </a:t>
                </a:r>
                <a:r>
                  <a:rPr lang="en-US" spc="-10" dirty="0"/>
                  <a:t>o</a:t>
                </a:r>
                <a:r>
                  <a:rPr lang="en-US" spc="-5" dirty="0"/>
                  <a:t>r</a:t>
                </a:r>
                <a:r>
                  <a:rPr lang="en-US" spc="25" dirty="0"/>
                  <a:t> </a:t>
                </a:r>
                <a:r>
                  <a:rPr lang="en-US" spc="-10" dirty="0"/>
                  <a:t>odd</a:t>
                </a:r>
                <a:r>
                  <a:rPr lang="en-US" spc="-5" dirty="0"/>
                  <a:t>,</a:t>
                </a:r>
                <a:r>
                  <a:rPr lang="en-US" spc="30" dirty="0"/>
                  <a:t> </a:t>
                </a:r>
                <a:r>
                  <a:rPr lang="en-US" spc="-15" dirty="0"/>
                  <a:t>w</a:t>
                </a:r>
                <a:r>
                  <a:rPr lang="en-US" spc="-5" dirty="0"/>
                  <a:t>e</a:t>
                </a:r>
                <a:r>
                  <a:rPr lang="en-US" spc="25" dirty="0"/>
                  <a:t> </a:t>
                </a:r>
                <a:r>
                  <a:rPr lang="en-US" spc="-10" dirty="0"/>
                  <a:t>have </a:t>
                </a:r>
                <a:r>
                  <a:rPr lang="en-US" spc="-90" dirty="0"/>
                  <a:t>|</a:t>
                </a:r>
                <a:r>
                  <a:rPr lang="en-US" spc="-100" dirty="0"/>
                  <a:t> </a:t>
                </a:r>
                <a:r>
                  <a:rPr lang="en-US" i="1" spc="-5" dirty="0"/>
                  <a:t>f</a:t>
                </a:r>
                <a:r>
                  <a:rPr lang="en-US" i="1" spc="-45" dirty="0"/>
                  <a:t> </a:t>
                </a:r>
                <a:r>
                  <a:rPr lang="en-US" spc="-7" baseline="25925" dirty="0"/>
                  <a:t>(</a:t>
                </a:r>
                <a:r>
                  <a:rPr lang="en-US" i="1" spc="44" baseline="25925" dirty="0"/>
                  <a:t>n</a:t>
                </a:r>
                <a:r>
                  <a:rPr lang="en-US" spc="67" baseline="25925" dirty="0"/>
                  <a:t>)</a:t>
                </a:r>
                <a:r>
                  <a:rPr lang="en-US" spc="-5" dirty="0"/>
                  <a:t>(</a:t>
                </a:r>
                <a:r>
                  <a:rPr lang="en-US" i="1" spc="45" dirty="0"/>
                  <a:t>u</a:t>
                </a:r>
                <a:r>
                  <a:rPr lang="en-US" spc="-5" dirty="0"/>
                  <a:t>)</a:t>
                </a:r>
                <a:r>
                  <a:rPr lang="en-US" spc="229" dirty="0"/>
                  <a:t>| </a:t>
                </a:r>
                <a:r>
                  <a:rPr lang="en-US" spc="-100" dirty="0"/>
                  <a:t>≤</a:t>
                </a:r>
                <a:r>
                  <a:rPr lang="en-US" spc="-40" dirty="0"/>
                  <a:t> </a:t>
                </a:r>
                <a:r>
                  <a:rPr lang="en-US" spc="-5" dirty="0"/>
                  <a:t>1 for </a:t>
                </a:r>
                <a:r>
                  <a:rPr lang="en-US" spc="-10" dirty="0"/>
                  <a:t>a</a:t>
                </a:r>
                <a:r>
                  <a:rPr lang="en-US" spc="-5" dirty="0"/>
                  <a:t>ll </a:t>
                </a:r>
                <a:r>
                  <a:rPr lang="en-US" i="1" spc="45" dirty="0"/>
                  <a:t>u</a:t>
                </a:r>
                <a:r>
                  <a:rPr lang="en-US" spc="-5" dirty="0"/>
                  <a:t>. </a:t>
                </a:r>
                <a:r>
                  <a:rPr lang="en-US" spc="-10" dirty="0"/>
                  <a:t>Thus</a:t>
                </a:r>
                <a:r>
                  <a:rPr lang="en-US" spc="-5" dirty="0"/>
                  <a:t>, </a:t>
                </a:r>
                <a:r>
                  <a:rPr lang="en-US" spc="-15" dirty="0"/>
                  <a:t>w</a:t>
                </a:r>
                <a:r>
                  <a:rPr lang="en-US" spc="-5" dirty="0"/>
                  <a:t>e </a:t>
                </a:r>
                <a:r>
                  <a:rPr lang="en-US" spc="-15" dirty="0"/>
                  <a:t>ma</a:t>
                </a:r>
                <a:r>
                  <a:rPr lang="en-US" spc="-5" dirty="0"/>
                  <a:t>y </a:t>
                </a:r>
                <a:r>
                  <a:rPr lang="en-US" spc="-10" dirty="0"/>
                  <a:t>appl</a:t>
                </a:r>
                <a:r>
                  <a:rPr lang="en-US" spc="-5" dirty="0"/>
                  <a:t>y t</a:t>
                </a:r>
                <a:r>
                  <a:rPr lang="en-US" spc="-10" dirty="0"/>
                  <a:t>h</a:t>
                </a:r>
                <a:r>
                  <a:rPr lang="en-US" spc="-5" dirty="0"/>
                  <a:t>e </a:t>
                </a:r>
                <a:r>
                  <a:rPr lang="en-US" spc="-10" dirty="0"/>
                  <a:t>Erro</a:t>
                </a:r>
                <a:r>
                  <a:rPr lang="en-US" spc="-5" dirty="0"/>
                  <a:t>r </a:t>
                </a:r>
                <a:r>
                  <a:rPr lang="en-US" spc="-15" dirty="0"/>
                  <a:t>Boun</a:t>
                </a:r>
                <a:r>
                  <a:rPr lang="en-US" spc="-5" dirty="0"/>
                  <a:t>d </a:t>
                </a:r>
                <a:r>
                  <a:rPr lang="en-US" spc="-10" dirty="0"/>
                  <a:t>wit</a:t>
                </a:r>
                <a:r>
                  <a:rPr lang="en-US" spc="-5" dirty="0"/>
                  <a:t>h</a:t>
                </a:r>
                <a:r>
                  <a:rPr lang="en-US" spc="60" dirty="0"/>
                  <a:t> </a:t>
                </a:r>
                <a:r>
                  <a:rPr lang="en-US" i="1" spc="-10" dirty="0"/>
                  <a:t>K </a:t>
                </a:r>
                <a:r>
                  <a:rPr lang="en-US" spc="-25" dirty="0"/>
                  <a:t>=</a:t>
                </a:r>
                <a:r>
                  <a:rPr lang="en-US" spc="-40" dirty="0"/>
                  <a:t> </a:t>
                </a:r>
                <a:r>
                  <a:rPr lang="en-US" spc="-10" dirty="0"/>
                  <a:t>1</a:t>
                </a:r>
                <a:r>
                  <a:rPr lang="en-US" spc="-5" dirty="0"/>
                  <a:t>.</a:t>
                </a:r>
              </a:p>
              <a:p>
                <a:pPr marL="0" indent="0">
                  <a:lnSpc>
                    <a:spcPct val="100000"/>
                  </a:lnSpc>
                  <a:buNone/>
                </a:pPr>
                <a:endParaRPr lang="en-US" dirty="0"/>
              </a:p>
              <a:p>
                <a:pPr marL="0" indent="0">
                  <a:lnSpc>
                    <a:spcPct val="100000"/>
                  </a:lnSpc>
                  <a:spcBef>
                    <a:spcPts val="145"/>
                  </a:spcBef>
                  <a:buNone/>
                </a:pPr>
                <a:r>
                  <a:rPr lang="en-US" b="1" i="1" spc="-10" dirty="0"/>
                  <a:t>Ste</a:t>
                </a:r>
                <a:r>
                  <a:rPr lang="en-US" b="1" i="1" spc="-5" dirty="0"/>
                  <a:t>p </a:t>
                </a:r>
                <a:r>
                  <a:rPr lang="en-US" b="1" i="1" spc="-10" dirty="0"/>
                  <a:t>2</a:t>
                </a:r>
                <a:r>
                  <a:rPr lang="en-US" b="1" i="1" spc="-5" dirty="0"/>
                  <a:t>. </a:t>
                </a:r>
                <a:r>
                  <a:rPr lang="en-US" b="1" spc="-10" dirty="0"/>
                  <a:t>Find</a:t>
                </a:r>
                <a:r>
                  <a:rPr lang="en-US" b="1" spc="-5" dirty="0"/>
                  <a:t> a </a:t>
                </a:r>
                <a:r>
                  <a:rPr lang="en-US" b="1" spc="-10" dirty="0"/>
                  <a:t>valu</a:t>
                </a:r>
                <a:r>
                  <a:rPr lang="en-US" b="1" spc="-5" dirty="0"/>
                  <a:t>e </a:t>
                </a:r>
                <a:r>
                  <a:rPr lang="en-US" b="1" spc="-10" dirty="0"/>
                  <a:t>o</a:t>
                </a:r>
                <a:r>
                  <a:rPr lang="en-US" b="1" spc="-5" dirty="0"/>
                  <a:t>f </a:t>
                </a:r>
                <a:r>
                  <a:rPr lang="en-US" i="1" spc="30" dirty="0"/>
                  <a:t>n</a:t>
                </a:r>
                <a:r>
                  <a:rPr lang="en-US" b="1" spc="-5" dirty="0"/>
                  <a:t>.</a:t>
                </a:r>
                <a:endParaRPr lang="en-US" dirty="0"/>
              </a:p>
              <a:p>
                <a:pPr marL="0" indent="0">
                  <a:lnSpc>
                    <a:spcPct val="100000"/>
                  </a:lnSpc>
                  <a:buNone/>
                </a:pPr>
                <a:r>
                  <a:rPr lang="en-US" spc="-15" dirty="0"/>
                  <a:t>Th</a:t>
                </a:r>
                <a:r>
                  <a:rPr lang="en-US" spc="-5" dirty="0"/>
                  <a:t>e </a:t>
                </a:r>
                <a:r>
                  <a:rPr lang="en-US" spc="-10" dirty="0"/>
                  <a:t>Erro</a:t>
                </a:r>
                <a:r>
                  <a:rPr lang="en-US" spc="-5" dirty="0"/>
                  <a:t>r </a:t>
                </a:r>
                <a:r>
                  <a:rPr lang="en-US" spc="-15" dirty="0"/>
                  <a:t>Boun</a:t>
                </a:r>
                <a:r>
                  <a:rPr lang="en-US" spc="-5" dirty="0"/>
                  <a:t>d </a:t>
                </a:r>
                <a:r>
                  <a:rPr lang="en-US" spc="-10" dirty="0"/>
                  <a:t>give</a:t>
                </a:r>
                <a:r>
                  <a:rPr lang="en-US" spc="-5" dirty="0"/>
                  <a:t>s </a:t>
                </a:r>
                <a:r>
                  <a:rPr lang="en-US" spc="-10" dirty="0"/>
                  <a:t>us </a:t>
                </a:r>
                <a14:m>
                  <m:oMath xmlns:m="http://schemas.openxmlformats.org/officeDocument/2006/math">
                    <m:d>
                      <m:dPr>
                        <m:begChr m:val="|"/>
                        <m:endChr m:val="|"/>
                        <m:ctrlPr>
                          <a:rPr lang="en-US" b="0" i="1" spc="-10" smtClean="0">
                            <a:latin typeface="Cambria Math" panose="02040503050406030204" pitchFamily="18" charset="0"/>
                          </a:rPr>
                        </m:ctrlPr>
                      </m:dPr>
                      <m:e>
                        <m:func>
                          <m:funcPr>
                            <m:ctrlPr>
                              <a:rPr lang="en-US" b="0" i="1" spc="-10" smtClean="0">
                                <a:latin typeface="Cambria Math" panose="02040503050406030204" pitchFamily="18" charset="0"/>
                              </a:rPr>
                            </m:ctrlPr>
                          </m:funcPr>
                          <m:fName>
                            <m:r>
                              <m:rPr>
                                <m:sty m:val="p"/>
                              </m:rPr>
                              <a:rPr lang="en-US" b="0" i="0" spc="-10" smtClean="0">
                                <a:latin typeface="Cambria Math" panose="02040503050406030204" pitchFamily="18" charset="0"/>
                              </a:rPr>
                              <m:t>cos</m:t>
                            </m:r>
                          </m:fName>
                          <m:e>
                            <m:r>
                              <a:rPr lang="en-US" b="0" i="1" spc="-10" smtClean="0">
                                <a:latin typeface="Cambria Math" panose="02040503050406030204" pitchFamily="18" charset="0"/>
                              </a:rPr>
                              <m:t>0.2</m:t>
                            </m:r>
                          </m:e>
                        </m:func>
                        <m:r>
                          <a:rPr lang="en-US" b="0" i="1" spc="-10" smtClean="0">
                            <a:latin typeface="Cambria Math" panose="02040503050406030204" pitchFamily="18" charset="0"/>
                          </a:rPr>
                          <m:t>−</m:t>
                        </m:r>
                        <m:sSub>
                          <m:sSubPr>
                            <m:ctrlPr>
                              <a:rPr lang="en-US" b="0" i="1" spc="-10" smtClean="0">
                                <a:latin typeface="Cambria Math" panose="02040503050406030204" pitchFamily="18" charset="0"/>
                              </a:rPr>
                            </m:ctrlPr>
                          </m:sSubPr>
                          <m:e>
                            <m:r>
                              <a:rPr lang="en-US" b="0" i="1" spc="-10" smtClean="0">
                                <a:latin typeface="Cambria Math" panose="02040503050406030204" pitchFamily="18" charset="0"/>
                              </a:rPr>
                              <m:t>𝑇</m:t>
                            </m:r>
                          </m:e>
                          <m:sub>
                            <m:r>
                              <a:rPr lang="en-US" b="0" i="1" spc="-10" smtClean="0">
                                <a:latin typeface="Cambria Math" panose="02040503050406030204" pitchFamily="18" charset="0"/>
                              </a:rPr>
                              <m:t>𝑛</m:t>
                            </m:r>
                          </m:sub>
                        </m:sSub>
                        <m:d>
                          <m:dPr>
                            <m:ctrlPr>
                              <a:rPr lang="en-US" b="0" i="1" spc="-10" smtClean="0">
                                <a:latin typeface="Cambria Math" panose="02040503050406030204" pitchFamily="18" charset="0"/>
                              </a:rPr>
                            </m:ctrlPr>
                          </m:dPr>
                          <m:e>
                            <m:r>
                              <a:rPr lang="en-US" b="0" i="1" spc="-10" smtClean="0">
                                <a:latin typeface="Cambria Math" panose="02040503050406030204" pitchFamily="18" charset="0"/>
                              </a:rPr>
                              <m:t>0.2</m:t>
                            </m:r>
                          </m:e>
                        </m:d>
                      </m:e>
                    </m:d>
                    <m:r>
                      <a:rPr lang="en-US" b="0" i="1" spc="-10" smtClean="0">
                        <a:latin typeface="Cambria Math" panose="02040503050406030204" pitchFamily="18" charset="0"/>
                        <a:ea typeface="Cambria Math" panose="02040503050406030204" pitchFamily="18" charset="0"/>
                      </a:rPr>
                      <m:t>≤</m:t>
                    </m:r>
                    <m:r>
                      <a:rPr lang="en-US" b="0" i="1" spc="-10" smtClean="0">
                        <a:latin typeface="Cambria Math" panose="02040503050406030204" pitchFamily="18" charset="0"/>
                        <a:ea typeface="Cambria Math" panose="02040503050406030204" pitchFamily="18" charset="0"/>
                      </a:rPr>
                      <m:t>𝐾</m:t>
                    </m:r>
                    <m:f>
                      <m:fPr>
                        <m:ctrlPr>
                          <a:rPr lang="en-US" b="0" i="1" spc="-10" smtClean="0">
                            <a:latin typeface="Cambria Math" panose="02040503050406030204" pitchFamily="18" charset="0"/>
                            <a:ea typeface="Cambria Math" panose="02040503050406030204" pitchFamily="18" charset="0"/>
                          </a:rPr>
                        </m:ctrlPr>
                      </m:fPr>
                      <m:num>
                        <m:sSup>
                          <m:sSupPr>
                            <m:ctrlPr>
                              <a:rPr lang="en-US" b="0" i="1" spc="-10" smtClean="0">
                                <a:latin typeface="Cambria Math" panose="02040503050406030204" pitchFamily="18" charset="0"/>
                                <a:ea typeface="Cambria Math" panose="02040503050406030204" pitchFamily="18" charset="0"/>
                              </a:rPr>
                            </m:ctrlPr>
                          </m:sSupPr>
                          <m:e>
                            <m:d>
                              <m:dPr>
                                <m:ctrlPr>
                                  <a:rPr lang="en-US" b="0" i="1" spc="-10" smtClean="0">
                                    <a:latin typeface="Cambria Math" panose="02040503050406030204" pitchFamily="18" charset="0"/>
                                    <a:ea typeface="Cambria Math" panose="02040503050406030204" pitchFamily="18" charset="0"/>
                                  </a:rPr>
                                </m:ctrlPr>
                              </m:dPr>
                              <m:e>
                                <m:r>
                                  <a:rPr lang="en-US" b="0" i="1" spc="-10" smtClean="0">
                                    <a:latin typeface="Cambria Math" panose="02040503050406030204" pitchFamily="18" charset="0"/>
                                    <a:ea typeface="Cambria Math" panose="02040503050406030204" pitchFamily="18" charset="0"/>
                                  </a:rPr>
                                  <m:t>0.2 − 0</m:t>
                                </m:r>
                              </m:e>
                            </m:d>
                          </m:e>
                          <m:sup>
                            <m:r>
                              <a:rPr lang="en-US" b="0" i="1" spc="-10" smtClean="0">
                                <a:latin typeface="Cambria Math" panose="02040503050406030204" pitchFamily="18" charset="0"/>
                                <a:ea typeface="Cambria Math" panose="02040503050406030204" pitchFamily="18" charset="0"/>
                              </a:rPr>
                              <m:t>𝑛</m:t>
                            </m:r>
                            <m:r>
                              <a:rPr lang="en-US" b="0" i="1" spc="-10" smtClean="0">
                                <a:latin typeface="Cambria Math" panose="02040503050406030204" pitchFamily="18" charset="0"/>
                                <a:ea typeface="Cambria Math" panose="02040503050406030204" pitchFamily="18" charset="0"/>
                              </a:rPr>
                              <m:t>+1</m:t>
                            </m:r>
                          </m:sup>
                        </m:sSup>
                      </m:num>
                      <m:den>
                        <m:d>
                          <m:dPr>
                            <m:ctrlPr>
                              <a:rPr lang="en-US" b="0" i="1" spc="-10" smtClean="0">
                                <a:latin typeface="Cambria Math" panose="02040503050406030204" pitchFamily="18" charset="0"/>
                                <a:ea typeface="Cambria Math" panose="02040503050406030204" pitchFamily="18" charset="0"/>
                              </a:rPr>
                            </m:ctrlPr>
                          </m:dPr>
                          <m:e>
                            <m:r>
                              <a:rPr lang="en-US" b="0" i="1" spc="-10" smtClean="0">
                                <a:latin typeface="Cambria Math" panose="02040503050406030204" pitchFamily="18" charset="0"/>
                                <a:ea typeface="Cambria Math" panose="02040503050406030204" pitchFamily="18" charset="0"/>
                              </a:rPr>
                              <m:t>𝑛</m:t>
                            </m:r>
                            <m:r>
                              <a:rPr lang="en-US" b="0" i="1" spc="-10" smtClean="0">
                                <a:latin typeface="Cambria Math" panose="02040503050406030204" pitchFamily="18" charset="0"/>
                                <a:ea typeface="Cambria Math" panose="02040503050406030204" pitchFamily="18" charset="0"/>
                              </a:rPr>
                              <m:t> + 1</m:t>
                            </m:r>
                          </m:e>
                        </m:d>
                        <m:r>
                          <a:rPr lang="en-US" b="0" i="1" spc="-10" smtClean="0">
                            <a:latin typeface="Cambria Math" panose="02040503050406030204" pitchFamily="18" charset="0"/>
                            <a:ea typeface="Cambria Math" panose="02040503050406030204" pitchFamily="18" charset="0"/>
                          </a:rPr>
                          <m:t>!</m:t>
                        </m:r>
                      </m:den>
                    </m:f>
                    <m:r>
                      <a:rPr lang="en-US" b="0" i="1" spc="-10" smtClean="0">
                        <a:latin typeface="Cambria Math" panose="02040503050406030204" pitchFamily="18" charset="0"/>
                        <a:ea typeface="Cambria Math" panose="02040503050406030204" pitchFamily="18" charset="0"/>
                      </a:rPr>
                      <m:t>=</m:t>
                    </m:r>
                    <m:f>
                      <m:fPr>
                        <m:ctrlPr>
                          <a:rPr lang="en-US" b="0" i="1" spc="-10" smtClean="0">
                            <a:latin typeface="Cambria Math" panose="02040503050406030204" pitchFamily="18" charset="0"/>
                            <a:ea typeface="Cambria Math" panose="02040503050406030204" pitchFamily="18" charset="0"/>
                          </a:rPr>
                        </m:ctrlPr>
                      </m:fPr>
                      <m:num>
                        <m:r>
                          <a:rPr lang="en-US" b="0" i="1" spc="-10" smtClean="0">
                            <a:latin typeface="Cambria Math" panose="02040503050406030204" pitchFamily="18" charset="0"/>
                            <a:ea typeface="Cambria Math" panose="02040503050406030204" pitchFamily="18" charset="0"/>
                          </a:rPr>
                          <m:t>1</m:t>
                        </m:r>
                      </m:num>
                      <m:den>
                        <m:sSup>
                          <m:sSupPr>
                            <m:ctrlPr>
                              <a:rPr lang="en-US" b="0" i="1" spc="-10" smtClean="0">
                                <a:latin typeface="Cambria Math" panose="02040503050406030204" pitchFamily="18" charset="0"/>
                                <a:ea typeface="Cambria Math" panose="02040503050406030204" pitchFamily="18" charset="0"/>
                              </a:rPr>
                            </m:ctrlPr>
                          </m:sSupPr>
                          <m:e>
                            <m:r>
                              <a:rPr lang="en-US" b="0" i="1" spc="-10" smtClean="0">
                                <a:latin typeface="Cambria Math" panose="02040503050406030204" pitchFamily="18" charset="0"/>
                                <a:ea typeface="Cambria Math" panose="02040503050406030204" pitchFamily="18" charset="0"/>
                              </a:rPr>
                              <m:t>5</m:t>
                            </m:r>
                          </m:e>
                          <m:sup>
                            <m:r>
                              <a:rPr lang="en-US" b="0" i="1" spc="-10" smtClean="0">
                                <a:latin typeface="Cambria Math" panose="02040503050406030204" pitchFamily="18" charset="0"/>
                                <a:ea typeface="Cambria Math" panose="02040503050406030204" pitchFamily="18" charset="0"/>
                              </a:rPr>
                              <m:t>𝑛</m:t>
                            </m:r>
                            <m:r>
                              <a:rPr lang="en-US" b="0" i="1" spc="-10" smtClean="0">
                                <a:latin typeface="Cambria Math" panose="02040503050406030204" pitchFamily="18" charset="0"/>
                                <a:ea typeface="Cambria Math" panose="02040503050406030204" pitchFamily="18" charset="0"/>
                              </a:rPr>
                              <m:t>+1</m:t>
                            </m:r>
                          </m:sup>
                        </m:sSup>
                        <m:d>
                          <m:dPr>
                            <m:ctrlPr>
                              <a:rPr lang="en-US" b="0" i="1" spc="-10" smtClean="0">
                                <a:latin typeface="Cambria Math" panose="02040503050406030204" pitchFamily="18" charset="0"/>
                                <a:ea typeface="Cambria Math" panose="02040503050406030204" pitchFamily="18" charset="0"/>
                              </a:rPr>
                            </m:ctrlPr>
                          </m:dPr>
                          <m:e>
                            <m:r>
                              <a:rPr lang="en-US" b="0" i="1" spc="-10" smtClean="0">
                                <a:latin typeface="Cambria Math" panose="02040503050406030204" pitchFamily="18" charset="0"/>
                                <a:ea typeface="Cambria Math" panose="02040503050406030204" pitchFamily="18" charset="0"/>
                              </a:rPr>
                              <m:t>𝑛</m:t>
                            </m:r>
                            <m:r>
                              <a:rPr lang="en-US" b="0" i="1" spc="-10" smtClean="0">
                                <a:latin typeface="Cambria Math" panose="02040503050406030204" pitchFamily="18" charset="0"/>
                                <a:ea typeface="Cambria Math" panose="02040503050406030204" pitchFamily="18" charset="0"/>
                              </a:rPr>
                              <m:t> + 1</m:t>
                            </m:r>
                          </m:e>
                        </m:d>
                        <m:r>
                          <a:rPr lang="en-US" b="0" i="1" spc="-10" smtClean="0">
                            <a:latin typeface="Cambria Math" panose="02040503050406030204" pitchFamily="18" charset="0"/>
                            <a:ea typeface="Cambria Math" panose="02040503050406030204" pitchFamily="18" charset="0"/>
                          </a:rPr>
                          <m:t>!</m:t>
                        </m:r>
                      </m:den>
                    </m:f>
                    <m:r>
                      <a:rPr lang="en-US" b="0" i="1" spc="-10" smtClean="0">
                        <a:latin typeface="Cambria Math" panose="02040503050406030204" pitchFamily="18" charset="0"/>
                        <a:ea typeface="Cambria Math" panose="02040503050406030204" pitchFamily="18" charset="0"/>
                      </a:rPr>
                      <m:t>.</m:t>
                    </m:r>
                  </m:oMath>
                </a14:m>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5494328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22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latin typeface="Times New Roman"/>
                    <a:cs typeface="Times New Roman"/>
                  </a:rPr>
                  <a:t>To</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make </a:t>
                </a:r>
                <a:r>
                  <a:rPr lang="en-US" spc="-5" dirty="0">
                    <a:solidFill>
                      <a:schemeClr val="tx1"/>
                    </a:solidFill>
                    <a:latin typeface="Times New Roman"/>
                    <a:cs typeface="Times New Roman"/>
                  </a:rPr>
                  <a:t>the </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rror less than </a:t>
                </a:r>
                <a:r>
                  <a:rPr lang="en-US" spc="-10" dirty="0">
                    <a:solidFill>
                      <a:schemeClr val="tx1"/>
                    </a:solidFill>
                    <a:latin typeface="Times New Roman"/>
                    <a:cs typeface="Times New Roman"/>
                  </a:rPr>
                  <a:t>10</a:t>
                </a:r>
                <a:r>
                  <a:rPr lang="en-US" spc="-209" baseline="25925" dirty="0">
                    <a:solidFill>
                      <a:schemeClr val="tx1"/>
                    </a:solidFill>
                    <a:latin typeface="Lucida Sans Unicode"/>
                    <a:cs typeface="Lucida Sans Unicode"/>
                  </a:rPr>
                  <a:t>−</a:t>
                </a:r>
                <a:r>
                  <a:rPr lang="en-US" spc="75" baseline="25925" dirty="0">
                    <a:solidFill>
                      <a:schemeClr val="tx1"/>
                    </a:solidFill>
                    <a:latin typeface="Times New Roman"/>
                    <a:cs typeface="Times New Roman"/>
                  </a:rPr>
                  <a:t>5</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mus</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choos</a:t>
                </a:r>
                <a:r>
                  <a:rPr lang="en-US" spc="-5" dirty="0">
                    <a:solidFill>
                      <a:schemeClr val="tx1"/>
                    </a:solidFill>
                    <a:latin typeface="Times New Roman"/>
                    <a:cs typeface="Times New Roman"/>
                  </a:rPr>
                  <a:t>e </a:t>
                </a:r>
                <a:r>
                  <a:rPr lang="en-US" i="1" spc="-5" dirty="0">
                    <a:solidFill>
                      <a:schemeClr val="tx1"/>
                    </a:solidFill>
                    <a:latin typeface="Times New Roman"/>
                    <a:cs typeface="Times New Roman"/>
                  </a:rPr>
                  <a:t>n</a:t>
                </a:r>
                <a:r>
                  <a:rPr lang="en-US" i="1" spc="40" dirty="0">
                    <a:solidFill>
                      <a:schemeClr val="tx1"/>
                    </a:solidFill>
                    <a:latin typeface="Times New Roman"/>
                    <a:cs typeface="Times New Roman"/>
                  </a:rPr>
                  <a:t> </a:t>
                </a:r>
                <a:r>
                  <a:rPr lang="en-US" spc="-5" dirty="0">
                    <a:solidFill>
                      <a:schemeClr val="tx1"/>
                    </a:solidFill>
                    <a:latin typeface="Times New Roman"/>
                    <a:cs typeface="Times New Roman"/>
                  </a:rPr>
                  <a:t>so that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pc="-10">
                              <a:solidFill>
                                <a:schemeClr val="tx1"/>
                              </a:solidFill>
                              <a:latin typeface="Cambria Math" panose="02040503050406030204" pitchFamily="18" charset="0"/>
                              <a:ea typeface="Cambria Math" panose="02040503050406030204" pitchFamily="18" charset="0"/>
                            </a:rPr>
                          </m:ctrlPr>
                        </m:fPr>
                        <m:num>
                          <m:r>
                            <a:rPr lang="en-US" i="1" spc="-10">
                              <a:solidFill>
                                <a:schemeClr val="tx1"/>
                              </a:solidFill>
                              <a:latin typeface="Cambria Math" panose="02040503050406030204" pitchFamily="18" charset="0"/>
                              <a:ea typeface="Cambria Math" panose="02040503050406030204" pitchFamily="18" charset="0"/>
                            </a:rPr>
                            <m:t>1</m:t>
                          </m:r>
                        </m:num>
                        <m:den>
                          <m:sSup>
                            <m:sSupPr>
                              <m:ctrlPr>
                                <a:rPr lang="en-US" i="1" spc="-10">
                                  <a:solidFill>
                                    <a:schemeClr val="tx1"/>
                                  </a:solidFill>
                                  <a:latin typeface="Cambria Math" panose="02040503050406030204" pitchFamily="18" charset="0"/>
                                  <a:ea typeface="Cambria Math" panose="02040503050406030204" pitchFamily="18" charset="0"/>
                                </a:rPr>
                              </m:ctrlPr>
                            </m:sSupPr>
                            <m:e>
                              <m:r>
                                <a:rPr lang="en-US" i="1" spc="-10">
                                  <a:solidFill>
                                    <a:schemeClr val="tx1"/>
                                  </a:solidFill>
                                  <a:latin typeface="Cambria Math" panose="02040503050406030204" pitchFamily="18" charset="0"/>
                                  <a:ea typeface="Cambria Math" panose="02040503050406030204" pitchFamily="18" charset="0"/>
                                </a:rPr>
                                <m:t>5</m:t>
                              </m:r>
                            </m:e>
                            <m:sup>
                              <m:r>
                                <a:rPr lang="en-US" i="1" spc="-10">
                                  <a:solidFill>
                                    <a:schemeClr val="tx1"/>
                                  </a:solidFill>
                                  <a:latin typeface="Cambria Math" panose="02040503050406030204" pitchFamily="18" charset="0"/>
                                  <a:ea typeface="Cambria Math" panose="02040503050406030204" pitchFamily="18" charset="0"/>
                                </a:rPr>
                                <m:t>𝑛</m:t>
                              </m:r>
                              <m:r>
                                <a:rPr lang="en-US" i="1" spc="-10">
                                  <a:solidFill>
                                    <a:schemeClr val="tx1"/>
                                  </a:solidFill>
                                  <a:latin typeface="Cambria Math" panose="02040503050406030204" pitchFamily="18" charset="0"/>
                                  <a:ea typeface="Cambria Math" panose="02040503050406030204" pitchFamily="18" charset="0"/>
                                </a:rPr>
                                <m:t>+1</m:t>
                              </m:r>
                            </m:sup>
                          </m:sSup>
                          <m:d>
                            <m:dPr>
                              <m:ctrlPr>
                                <a:rPr lang="en-US" i="1" spc="-10">
                                  <a:solidFill>
                                    <a:schemeClr val="tx1"/>
                                  </a:solidFill>
                                  <a:latin typeface="Cambria Math" panose="02040503050406030204" pitchFamily="18" charset="0"/>
                                  <a:ea typeface="Cambria Math" panose="02040503050406030204" pitchFamily="18" charset="0"/>
                                </a:rPr>
                              </m:ctrlPr>
                            </m:dPr>
                            <m:e>
                              <m:r>
                                <a:rPr lang="en-US" i="1" spc="-10">
                                  <a:solidFill>
                                    <a:schemeClr val="tx1"/>
                                  </a:solidFill>
                                  <a:latin typeface="Cambria Math" panose="02040503050406030204" pitchFamily="18" charset="0"/>
                                  <a:ea typeface="Cambria Math" panose="02040503050406030204" pitchFamily="18" charset="0"/>
                                </a:rPr>
                                <m:t>𝑛</m:t>
                              </m:r>
                              <m:r>
                                <a:rPr lang="en-US" i="1" spc="-10">
                                  <a:solidFill>
                                    <a:schemeClr val="tx1"/>
                                  </a:solidFill>
                                  <a:latin typeface="Cambria Math" panose="02040503050406030204" pitchFamily="18" charset="0"/>
                                  <a:ea typeface="Cambria Math" panose="02040503050406030204" pitchFamily="18" charset="0"/>
                                </a:rPr>
                                <m:t>+1</m:t>
                              </m:r>
                            </m:e>
                          </m:d>
                          <m:r>
                            <a:rPr lang="en-US" i="1" spc="-10">
                              <a:solidFill>
                                <a:schemeClr val="tx1"/>
                              </a:solidFill>
                              <a:latin typeface="Cambria Math" panose="02040503050406030204" pitchFamily="18" charset="0"/>
                              <a:ea typeface="Cambria Math" panose="02040503050406030204" pitchFamily="18" charset="0"/>
                            </a:rPr>
                            <m:t>!</m:t>
                          </m:r>
                        </m:den>
                      </m:f>
                      <m:r>
                        <a:rPr lang="en-US" b="0" i="1" spc="-10" smtClean="0">
                          <a:solidFill>
                            <a:schemeClr val="tx1"/>
                          </a:solidFill>
                          <a:latin typeface="Cambria Math" panose="02040503050406030204" pitchFamily="18" charset="0"/>
                          <a:ea typeface="Cambria Math" panose="02040503050406030204" pitchFamily="18" charset="0"/>
                        </a:rPr>
                        <m:t>&lt;</m:t>
                      </m:r>
                      <m:sSup>
                        <m:sSupPr>
                          <m:ctrlPr>
                            <a:rPr lang="en-US" b="0" i="1" spc="-10" smtClean="0">
                              <a:solidFill>
                                <a:schemeClr val="tx1"/>
                              </a:solidFill>
                              <a:latin typeface="Cambria Math" panose="02040503050406030204" pitchFamily="18" charset="0"/>
                              <a:ea typeface="Cambria Math" panose="02040503050406030204" pitchFamily="18" charset="0"/>
                            </a:rPr>
                          </m:ctrlPr>
                        </m:sSupPr>
                        <m:e>
                          <m:r>
                            <a:rPr lang="en-US" b="0" i="1" spc="-10" smtClean="0">
                              <a:solidFill>
                                <a:schemeClr val="tx1"/>
                              </a:solidFill>
                              <a:latin typeface="Cambria Math" panose="02040503050406030204" pitchFamily="18" charset="0"/>
                              <a:ea typeface="Cambria Math" panose="02040503050406030204" pitchFamily="18" charset="0"/>
                            </a:rPr>
                            <m:t>10</m:t>
                          </m:r>
                        </m:e>
                        <m:sup>
                          <m:r>
                            <a:rPr lang="en-US" b="0" i="1" spc="-10" smtClean="0">
                              <a:solidFill>
                                <a:schemeClr val="tx1"/>
                              </a:solidFill>
                              <a:latin typeface="Cambria Math" panose="02040503050406030204" pitchFamily="18" charset="0"/>
                              <a:ea typeface="Cambria Math" panose="02040503050406030204" pitchFamily="18" charset="0"/>
                            </a:rPr>
                            <m:t>−5</m:t>
                          </m:r>
                        </m:sup>
                      </m:sSup>
                    </m:oMath>
                  </m:oMathPara>
                </a14:m>
                <a:endParaRPr lang="en-US" dirty="0">
                  <a:solidFill>
                    <a:schemeClr val="tx1"/>
                  </a:solidFill>
                </a:endParaRPr>
              </a:p>
              <a:p>
                <a:pPr marL="0" marR="5080" indent="0" algn="just">
                  <a:lnSpc>
                    <a:spcPct val="100000"/>
                  </a:lnSpc>
                  <a:buNone/>
                </a:pPr>
                <a:r>
                  <a:rPr lang="en-US" spc="-5" dirty="0">
                    <a:solidFill>
                      <a:schemeClr val="tx1"/>
                    </a:solidFill>
                    <a:latin typeface="Times New Roman"/>
                    <a:cs typeface="Times New Roman"/>
                  </a:rPr>
                  <a:t>It’s</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not</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possible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solve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inequality</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25" dirty="0">
                    <a:solidFill>
                      <a:schemeClr val="tx1"/>
                    </a:solidFill>
                    <a:latin typeface="Times New Roman"/>
                    <a:cs typeface="Times New Roman"/>
                  </a:rPr>
                  <a:t> </a:t>
                </a:r>
                <a:r>
                  <a:rPr lang="en-US" i="1" spc="30" dirty="0">
                    <a:solidFill>
                      <a:schemeClr val="tx1"/>
                    </a:solidFill>
                    <a:latin typeface="Times New Roman"/>
                    <a:cs typeface="Times New Roman"/>
                  </a:rPr>
                  <a:t>n</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bu</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fin</a:t>
                </a:r>
                <a:r>
                  <a:rPr lang="en-US" spc="-5" dirty="0">
                    <a:solidFill>
                      <a:schemeClr val="tx1"/>
                    </a:solidFill>
                    <a:latin typeface="Times New Roman"/>
                    <a:cs typeface="Times New Roman"/>
                  </a:rPr>
                  <a:t>d</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uitabl</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n</a:t>
                </a:r>
                <a:r>
                  <a:rPr lang="en-US" i="1" spc="2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checking severa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values:</a:t>
                </a:r>
              </a:p>
              <a:p>
                <a:pPr marL="0" marR="5080" indent="0" algn="just">
                  <a:lnSpc>
                    <a:spcPct val="100000"/>
                  </a:lnSpc>
                  <a:buNone/>
                </a:pPr>
                <a:endParaRPr lang="en-US" spc="-10" dirty="0">
                  <a:solidFill>
                    <a:schemeClr val="tx1"/>
                  </a:solidFill>
                  <a:latin typeface="Times New Roman"/>
                  <a:cs typeface="Times New Roman"/>
                </a:endParaRPr>
              </a:p>
              <a:p>
                <a:pPr marL="0" marR="5080" indent="0" algn="just">
                  <a:lnSpc>
                    <a:spcPct val="100000"/>
                  </a:lnSpc>
                  <a:buNone/>
                </a:pPr>
                <a:endParaRPr lang="en-US" spc="-10" dirty="0">
                  <a:solidFill>
                    <a:schemeClr val="tx1"/>
                  </a:solidFill>
                  <a:latin typeface="Times New Roman"/>
                  <a:cs typeface="Times New Roman"/>
                </a:endParaRPr>
              </a:p>
              <a:p>
                <a:pPr marL="0" marR="5080" indent="0" algn="just">
                  <a:lnSpc>
                    <a:spcPct val="100000"/>
                  </a:lnSpc>
                  <a:buNone/>
                </a:pPr>
                <a:endParaRPr lang="en-US" spc="-10" dirty="0">
                  <a:solidFill>
                    <a:schemeClr val="tx1"/>
                  </a:solidFill>
                  <a:latin typeface="Times New Roman"/>
                  <a:cs typeface="Times New Roman"/>
                </a:endParaRPr>
              </a:p>
              <a:p>
                <a:pPr marL="0" marR="5080" indent="0" algn="just">
                  <a:lnSpc>
                    <a:spcPct val="100000"/>
                  </a:lnSpc>
                  <a:buNone/>
                </a:pP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see that the </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rror is less than </a:t>
                </a:r>
                <a:r>
                  <a:rPr lang="en-US" spc="-10" dirty="0">
                    <a:solidFill>
                      <a:schemeClr val="tx1"/>
                    </a:solidFill>
                    <a:latin typeface="Times New Roman"/>
                    <a:cs typeface="Times New Roman"/>
                  </a:rPr>
                  <a:t>10</a:t>
                </a:r>
                <a:r>
                  <a:rPr lang="en-US" spc="-209" baseline="25925" dirty="0">
                    <a:solidFill>
                      <a:schemeClr val="tx1"/>
                    </a:solidFill>
                    <a:latin typeface="Lucida Sans Unicode"/>
                    <a:cs typeface="Lucida Sans Unicode"/>
                  </a:rPr>
                  <a:t>−</a:t>
                </a:r>
                <a:r>
                  <a:rPr lang="en-US" baseline="25925" dirty="0">
                    <a:latin typeface="Times New Roman"/>
                    <a:cs typeface="Times New Roman"/>
                  </a:rPr>
                  <a:t>5 </a:t>
                </a:r>
                <a:r>
                  <a:rPr lang="en-US" spc="-5" dirty="0">
                    <a:latin typeface="Times New Roman"/>
                    <a:cs typeface="Times New Roman"/>
                  </a:rPr>
                  <a:t>for </a:t>
                </a:r>
                <a:r>
                  <a:rPr lang="en-US" i="1" spc="-5" dirty="0">
                    <a:latin typeface="Times New Roman"/>
                    <a:cs typeface="Times New Roman"/>
                  </a:rPr>
                  <a:t>n</a:t>
                </a:r>
                <a:r>
                  <a:rPr lang="en-US" i="1" spc="7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4</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696602274"/>
                  </p:ext>
                </p:extLst>
              </p:nvPr>
            </p:nvGraphicFramePr>
            <p:xfrm>
              <a:off x="2024607" y="3239901"/>
              <a:ext cx="9069705" cy="1050989"/>
            </p:xfrm>
            <a:graphic>
              <a:graphicData uri="http://schemas.openxmlformats.org/drawingml/2006/table">
                <a:tbl>
                  <a:tblPr firstRow="1" bandRow="1">
                    <a:tableStyleId>{5C22544A-7EE6-4342-B048-85BDC9FD1C3A}</a:tableStyleId>
                  </a:tblPr>
                  <a:tblGrid>
                    <a:gridCol w="2032000"/>
                    <a:gridCol w="2032000"/>
                    <a:gridCol w="2113153"/>
                    <a:gridCol w="2892552"/>
                  </a:tblGrid>
                  <a:tr h="370840">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𝑛</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0.2</m:t>
                                            </m:r>
                                          </m:e>
                                        </m:d>
                                      </m:e>
                                      <m:sup>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+1</m:t>
                                        </m:r>
                                      </m:sup>
                                    </m:sSup>
                                  </m:num>
                                  <m:den>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den>
                                </m:f>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0.2</m:t>
                                        </m:r>
                                      </m:e>
                                      <m:sup>
                                        <m:r>
                                          <a:rPr lang="en-US" b="0" i="1" smtClean="0">
                                            <a:solidFill>
                                              <a:schemeClr val="bg1"/>
                                            </a:solidFill>
                                            <a:latin typeface="Cambria Math" panose="02040503050406030204" pitchFamily="18" charset="0"/>
                                          </a:rPr>
                                          <m:t>3</m:t>
                                        </m:r>
                                      </m:sup>
                                    </m:sSup>
                                  </m:num>
                                  <m:den>
                                    <m:r>
                                      <a:rPr lang="en-US" b="0" i="1" smtClean="0">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ea typeface="Cambria Math" panose="02040503050406030204" pitchFamily="18" charset="0"/>
                                  </a:rPr>
                                  <m:t>≈0.0013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0.2</m:t>
                                        </m:r>
                                      </m:e>
                                      <m:sup>
                                        <m:r>
                                          <a:rPr lang="en-US" b="0" i="1" smtClean="0">
                                            <a:solidFill>
                                              <a:schemeClr val="bg1"/>
                                            </a:solidFill>
                                            <a:latin typeface="Cambria Math" panose="02040503050406030204" pitchFamily="18" charset="0"/>
                                          </a:rPr>
                                          <m:t>4</m:t>
                                        </m:r>
                                      </m:sup>
                                    </m:sSup>
                                  </m:num>
                                  <m:den>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6.67×</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10</m:t>
                                    </m:r>
                                  </m:e>
                                  <m:sup>
                                    <m:r>
                                      <a:rPr lang="en-US" b="0" i="1" smtClean="0">
                                        <a:solidFill>
                                          <a:schemeClr val="bg1"/>
                                        </a:solidFill>
                                        <a:latin typeface="Cambria Math" panose="02040503050406030204" pitchFamily="18" charset="0"/>
                                        <a:ea typeface="Cambria Math" panose="02040503050406030204" pitchFamily="18" charset="0"/>
                                      </a:rPr>
                                      <m:t>−5</m:t>
                                    </m:r>
                                  </m:sup>
                                </m:sSup>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0.2</m:t>
                                        </m:r>
                                      </m:e>
                                      <m:sup>
                                        <m:r>
                                          <a:rPr lang="en-US" b="0" i="1" smtClean="0">
                                            <a:solidFill>
                                              <a:schemeClr val="bg1"/>
                                            </a:solidFill>
                                            <a:latin typeface="Cambria Math" panose="02040503050406030204" pitchFamily="18" charset="0"/>
                                          </a:rPr>
                                          <m:t>5</m:t>
                                        </m:r>
                                      </m:sup>
                                    </m:sSup>
                                  </m:num>
                                  <m:den>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2.67×</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10</m:t>
                                    </m:r>
                                  </m:e>
                                  <m:sup>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6</m:t>
                                    </m:r>
                                  </m:sup>
                                </m:sSup>
                                <m:r>
                                  <a:rPr lang="en-US" b="0" i="1" smtClean="0">
                                    <a:solidFill>
                                      <a:schemeClr val="bg1"/>
                                    </a:solidFill>
                                    <a:latin typeface="Cambria Math" panose="02040503050406030204" pitchFamily="18" charset="0"/>
                                    <a:ea typeface="Cambria Math" panose="02040503050406030204" pitchFamily="18" charset="0"/>
                                  </a:rPr>
                                  <m:t>&lt;</m:t>
                                </m:r>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10</m:t>
                                    </m:r>
                                  </m:e>
                                  <m:sup>
                                    <m:r>
                                      <a:rPr lang="en-US" b="0" i="1" smtClean="0">
                                        <a:solidFill>
                                          <a:schemeClr val="bg1"/>
                                        </a:solidFill>
                                        <a:latin typeface="Cambria Math" panose="02040503050406030204" pitchFamily="18" charset="0"/>
                                        <a:ea typeface="Cambria Math" panose="02040503050406030204" pitchFamily="18" charset="0"/>
                                      </a:rPr>
                                      <m:t>−5</m:t>
                                    </m:r>
                                  </m:sup>
                                </m:sSup>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696602274"/>
                  </p:ext>
                </p:extLst>
              </p:nvPr>
            </p:nvGraphicFramePr>
            <p:xfrm>
              <a:off x="2024607" y="3239901"/>
              <a:ext cx="9069705" cy="1050989"/>
            </p:xfrm>
            <a:graphic>
              <a:graphicData uri="http://schemas.openxmlformats.org/drawingml/2006/table">
                <a:tbl>
                  <a:tblPr firstRow="1" bandRow="1">
                    <a:tableStyleId>{5C22544A-7EE6-4342-B048-85BDC9FD1C3A}</a:tableStyleId>
                  </a:tblPr>
                  <a:tblGrid>
                    <a:gridCol w="2032000"/>
                    <a:gridCol w="2032000"/>
                    <a:gridCol w="2113153"/>
                    <a:gridCol w="2892552"/>
                  </a:tblGrid>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00" t="-1639" r="-347748" b="-18688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000" t="-1639" r="-246707" b="-18688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93064" t="-1639" r="-138150" b="-18688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13474" t="-1639" r="-632" b="-186885"/>
                          </a:stretch>
                        </a:blipFill>
                      </a:tcPr>
                    </a:tc>
                  </a:tr>
                  <a:tr h="680149">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00" t="-55357" r="-347748" b="-1786"/>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00000" t="-55357" r="-246707" b="-1786"/>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93064" t="-55357" r="-138150" b="-1786"/>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13474" t="-55357" r="-632" b="-1786"/>
                          </a:stretch>
                        </a:blipFill>
                      </a:tcPr>
                    </a:tc>
                  </a:tr>
                </a:tbl>
              </a:graphicData>
            </a:graphic>
          </p:graphicFrame>
        </mc:Fallback>
      </mc:AlternateContent>
    </p:spTree>
    <p:extLst>
      <p:ext uri="{BB962C8B-B14F-4D97-AF65-F5344CB8AC3E}">
        <p14:creationId xmlns:p14="http://schemas.microsoft.com/office/powerpoint/2010/main" val="26403516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23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es</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hi</a:t>
                </a:r>
                <a:r>
                  <a:rPr lang="en-US" spc="-5" dirty="0">
                    <a:latin typeface="Times New Roman"/>
                    <a:cs typeface="Times New Roman"/>
                  </a:rPr>
                  <a:t>s</a:t>
                </a:r>
                <a:r>
                  <a:rPr lang="en-US" spc="-2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ectio</a:t>
                </a:r>
                <a:r>
                  <a:rPr lang="en-US" spc="-5" dirty="0">
                    <a:latin typeface="Times New Roman"/>
                    <a:cs typeface="Times New Roman"/>
                  </a:rPr>
                  <a:t>n</a:t>
                </a:r>
                <a:r>
                  <a:rPr lang="en-US" spc="-20" dirty="0">
                    <a:latin typeface="Times New Roman"/>
                    <a:cs typeface="Times New Roman"/>
                  </a:rPr>
                  <a:t> </a:t>
                </a:r>
                <a:r>
                  <a:rPr lang="en-US" spc="-5" dirty="0">
                    <a:latin typeface="Times New Roman"/>
                    <a:cs typeface="Times New Roman"/>
                  </a:rPr>
                  <a:t>is</a:t>
                </a:r>
                <a:r>
                  <a:rPr lang="en-US" spc="-25" dirty="0">
                    <a:latin typeface="Times New Roman"/>
                    <a:cs typeface="Times New Roman"/>
                  </a:rPr>
                  <a:t> </a:t>
                </a:r>
                <a:r>
                  <a:rPr lang="en-US" spc="-10" dirty="0">
                    <a:latin typeface="Times New Roman"/>
                    <a:cs typeface="Times New Roman"/>
                  </a:rPr>
                  <a:t>devote</a:t>
                </a:r>
                <a:r>
                  <a:rPr lang="en-US" spc="-5" dirty="0">
                    <a:latin typeface="Times New Roman"/>
                    <a:cs typeface="Times New Roman"/>
                  </a:rPr>
                  <a:t>d</a:t>
                </a:r>
                <a:r>
                  <a:rPr lang="en-US" spc="-20"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20" dirty="0">
                    <a:latin typeface="Times New Roman"/>
                    <a:cs typeface="Times New Roman"/>
                  </a:rPr>
                  <a:t> </a:t>
                </a:r>
                <a:r>
                  <a:rPr lang="en-US" spc="-5" dirty="0">
                    <a:latin typeface="Times New Roman"/>
                    <a:cs typeface="Times New Roman"/>
                  </a:rPr>
                  <a:t>a</a:t>
                </a:r>
                <a:r>
                  <a:rPr lang="en-US" spc="-20" dirty="0">
                    <a:latin typeface="Times New Roman"/>
                    <a:cs typeface="Times New Roman"/>
                  </a:rPr>
                  <a:t> </a:t>
                </a:r>
                <a:r>
                  <a:rPr lang="en-US" spc="-10" dirty="0">
                    <a:latin typeface="Times New Roman"/>
                    <a:cs typeface="Times New Roman"/>
                  </a:rPr>
                  <a:t>proo</a:t>
                </a:r>
                <a:r>
                  <a:rPr lang="en-US" spc="-5" dirty="0">
                    <a:latin typeface="Times New Roman"/>
                    <a:cs typeface="Times New Roman"/>
                  </a:rPr>
                  <a:t>f</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Erro</a:t>
                </a:r>
                <a:r>
                  <a:rPr lang="en-US" spc="-5" dirty="0">
                    <a:latin typeface="Times New Roman"/>
                    <a:cs typeface="Times New Roman"/>
                  </a:rPr>
                  <a:t>r</a:t>
                </a:r>
                <a:r>
                  <a:rPr lang="en-US" spc="-25" dirty="0">
                    <a:latin typeface="Times New Roman"/>
                    <a:cs typeface="Times New Roman"/>
                  </a:rPr>
                  <a:t> </a:t>
                </a:r>
                <a:r>
                  <a:rPr lang="en-US" spc="-15" dirty="0">
                    <a:latin typeface="Times New Roman"/>
                    <a:cs typeface="Times New Roman"/>
                  </a:rPr>
                  <a:t>Boun</a:t>
                </a:r>
                <a:r>
                  <a:rPr lang="en-US" spc="-5" dirty="0">
                    <a:latin typeface="Times New Roman"/>
                    <a:cs typeface="Times New Roman"/>
                  </a:rPr>
                  <a:t>d</a:t>
                </a:r>
                <a:r>
                  <a:rPr lang="en-US" spc="-20" dirty="0">
                    <a:latin typeface="Times New Roman"/>
                    <a:cs typeface="Times New Roman"/>
                  </a:rPr>
                  <a:t> </a:t>
                </a:r>
                <a:r>
                  <a:rPr lang="en-US" spc="-10" dirty="0">
                    <a:latin typeface="Times New Roman"/>
                    <a:cs typeface="Times New Roman"/>
                  </a:rPr>
                  <a:t>(Theorem</a:t>
                </a:r>
                <a:r>
                  <a:rPr lang="en-US" spc="-20" dirty="0">
                    <a:latin typeface="Times New Roman"/>
                    <a:cs typeface="Times New Roman"/>
                  </a:rPr>
                  <a:t> </a:t>
                </a:r>
                <a:r>
                  <a:rPr lang="en-US" spc="-10" dirty="0">
                    <a:latin typeface="Times New Roman"/>
                    <a:cs typeface="Times New Roman"/>
                  </a:rPr>
                  <a:t>2)</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Define </a:t>
                </a:r>
                <a:r>
                  <a:rPr lang="en-US" spc="-5" dirty="0">
                    <a:latin typeface="Times New Roman"/>
                    <a:cs typeface="Times New Roman"/>
                  </a:rPr>
                  <a:t>the </a:t>
                </a:r>
                <a:r>
                  <a:rPr lang="en-US" b="1" i="1" spc="-15" dirty="0">
                    <a:latin typeface="Times New Roman"/>
                    <a:cs typeface="Times New Roman"/>
                  </a:rPr>
                  <a:t>n</a:t>
                </a:r>
                <a:r>
                  <a:rPr lang="en-US" b="1" spc="-5" dirty="0">
                    <a:latin typeface="Times New Roman"/>
                    <a:cs typeface="Times New Roman"/>
                  </a:rPr>
                  <a:t>th</a:t>
                </a:r>
                <a:r>
                  <a:rPr lang="en-US" b="1" i="1" spc="-5" dirty="0">
                    <a:latin typeface="Times New Roman"/>
                    <a:cs typeface="Times New Roman"/>
                  </a:rPr>
                  <a:t> </a:t>
                </a:r>
                <a:r>
                  <a:rPr lang="en-US" b="1" i="1" spc="-10" dirty="0">
                    <a:latin typeface="Times New Roman"/>
                    <a:cs typeface="Times New Roman"/>
                  </a:rPr>
                  <a:t>remainder</a:t>
                </a:r>
                <a:r>
                  <a:rPr lang="en-US" spc="-5" dirty="0">
                    <a:latin typeface="Times New Roman"/>
                    <a:cs typeface="Times New Roman"/>
                  </a:rPr>
                  <a:t>:</a:t>
                </a:r>
                <a:endParaRPr lang="en-US" dirty="0">
                  <a:latin typeface="Times New Roman"/>
                  <a:cs typeface="Times New Roman"/>
                </a:endParaRPr>
              </a:p>
              <a:p>
                <a:pPr marL="0" indent="0" algn="ctr">
                  <a:lnSpc>
                    <a:spcPct val="100000"/>
                  </a:lnSpc>
                  <a:buNone/>
                </a:pPr>
                <a:r>
                  <a:rPr lang="en-US" i="1" spc="-5" dirty="0">
                    <a:latin typeface="Times New Roman"/>
                    <a:cs typeface="Times New Roman"/>
                  </a:rPr>
                  <a:t>R</a:t>
                </a:r>
                <a:r>
                  <a:rPr lang="en-US" i="1" baseline="-11111" dirty="0">
                    <a:latin typeface="Times New Roman"/>
                    <a:cs typeface="Times New Roman"/>
                  </a:rPr>
                  <a:t>n</a:t>
                </a:r>
                <a:r>
                  <a:rPr lang="en-US" i="1" spc="-157" baseline="-11111"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30" dirty="0">
                    <a:latin typeface="Times New Roman"/>
                    <a:cs typeface="Times New Roman"/>
                  </a:rPr>
                  <a:t> </a:t>
                </a:r>
                <a:r>
                  <a:rPr lang="en-US" spc="-185" dirty="0">
                    <a:latin typeface="Lucida Sans Unicode"/>
                    <a:cs typeface="Lucida Sans Unicode"/>
                  </a:rPr>
                  <a:t>−</a:t>
                </a:r>
                <a:r>
                  <a:rPr lang="en-US" spc="-75" dirty="0">
                    <a:latin typeface="Lucida Sans Unicode"/>
                    <a:cs typeface="Lucida Sans Unicode"/>
                  </a:rPr>
                  <a:t> </a:t>
                </a:r>
                <a:r>
                  <a:rPr lang="en-US" i="1" spc="-50" dirty="0">
                    <a:latin typeface="Times New Roman"/>
                    <a:cs typeface="Times New Roman"/>
                  </a:rPr>
                  <a:t>T</a:t>
                </a:r>
                <a:r>
                  <a:rPr lang="en-US" i="1" baseline="-11111" dirty="0">
                    <a:latin typeface="Times New Roman"/>
                    <a:cs typeface="Times New Roman"/>
                  </a:rPr>
                  <a:t>n</a:t>
                </a:r>
                <a:r>
                  <a:rPr lang="en-US" i="1" spc="-157" baseline="-11111"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endParaRPr lang="en-US" dirty="0">
                  <a:latin typeface="Times New Roman"/>
                  <a:cs typeface="Times New Roman"/>
                </a:endParaRPr>
              </a:p>
              <a:p>
                <a:pPr marL="0" indent="0">
                  <a:lnSpc>
                    <a:spcPct val="100000"/>
                  </a:lnSpc>
                  <a:buNone/>
                </a:pPr>
                <a:r>
                  <a:rPr lang="en-US" spc="-10" dirty="0">
                    <a:latin typeface="Times New Roman"/>
                    <a:cs typeface="Times New Roman"/>
                  </a:rPr>
                  <a:t>The</a:t>
                </a:r>
                <a:r>
                  <a:rPr lang="en-US" spc="-55" dirty="0">
                    <a:latin typeface="Times New Roman"/>
                    <a:cs typeface="Times New Roman"/>
                  </a:rPr>
                  <a:t> </a:t>
                </a:r>
                <a:r>
                  <a:rPr lang="en-US" spc="-10" dirty="0">
                    <a:latin typeface="Times New Roman"/>
                    <a:cs typeface="Times New Roman"/>
                  </a:rPr>
                  <a:t>e</a:t>
                </a:r>
                <a:r>
                  <a:rPr lang="en-US" spc="-5" dirty="0">
                    <a:latin typeface="Times New Roman"/>
                    <a:cs typeface="Times New Roman"/>
                  </a:rPr>
                  <a:t>rror</a:t>
                </a:r>
                <a:r>
                  <a:rPr lang="en-US" spc="-55" dirty="0">
                    <a:latin typeface="Times New Roman"/>
                    <a:cs typeface="Times New Roman"/>
                  </a:rPr>
                  <a:t> </a:t>
                </a:r>
                <a:r>
                  <a:rPr lang="en-US" spc="-5" dirty="0">
                    <a:latin typeface="Times New Roman"/>
                    <a:cs typeface="Times New Roman"/>
                  </a:rPr>
                  <a:t>in</a:t>
                </a:r>
                <a:r>
                  <a:rPr lang="en-US" spc="-30" dirty="0">
                    <a:latin typeface="Times New Roman"/>
                    <a:cs typeface="Times New Roman"/>
                  </a:rPr>
                  <a:t> </a:t>
                </a:r>
                <a:r>
                  <a:rPr lang="en-US" i="1" spc="-50" dirty="0">
                    <a:latin typeface="Times New Roman"/>
                    <a:cs typeface="Times New Roman"/>
                  </a:rPr>
                  <a:t>T</a:t>
                </a:r>
                <a:r>
                  <a:rPr lang="en-US" i="1" baseline="-11111" dirty="0">
                    <a:latin typeface="Times New Roman"/>
                    <a:cs typeface="Times New Roman"/>
                  </a:rPr>
                  <a:t>n</a:t>
                </a:r>
                <a:r>
                  <a:rPr lang="en-US" i="1" spc="-157" baseline="-11111"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55" dirty="0">
                    <a:latin typeface="Times New Roman"/>
                    <a:cs typeface="Times New Roman"/>
                  </a:rPr>
                  <a:t> </a:t>
                </a:r>
                <a:r>
                  <a:rPr lang="en-US" spc="-5" dirty="0">
                    <a:latin typeface="Times New Roman"/>
                    <a:cs typeface="Times New Roman"/>
                  </a:rPr>
                  <a:t>is</a:t>
                </a:r>
                <a:r>
                  <a:rPr lang="en-US" spc="-55" dirty="0">
                    <a:latin typeface="Times New Roman"/>
                    <a:cs typeface="Times New Roman"/>
                  </a:rPr>
                  <a:t> </a:t>
                </a:r>
                <a:r>
                  <a:rPr lang="en-US" spc="-5" dirty="0">
                    <a:latin typeface="Times New Roman"/>
                    <a:cs typeface="Times New Roman"/>
                  </a:rPr>
                  <a:t>the</a:t>
                </a:r>
                <a:r>
                  <a:rPr lang="en-US" spc="-55" dirty="0">
                    <a:latin typeface="Times New Roman"/>
                    <a:cs typeface="Times New Roman"/>
                  </a:rPr>
                  <a:t> </a:t>
                </a:r>
                <a:r>
                  <a:rPr lang="en-US" spc="-5" dirty="0">
                    <a:latin typeface="Times New Roman"/>
                    <a:cs typeface="Times New Roman"/>
                  </a:rPr>
                  <a:t>absolute</a:t>
                </a:r>
                <a:r>
                  <a:rPr lang="en-US" spc="-55" dirty="0">
                    <a:latin typeface="Times New Roman"/>
                    <a:cs typeface="Times New Roman"/>
                  </a:rPr>
                  <a:t> </a:t>
                </a:r>
                <a:r>
                  <a:rPr lang="en-US" spc="-5" dirty="0">
                    <a:latin typeface="Times New Roman"/>
                    <a:cs typeface="Times New Roman"/>
                  </a:rPr>
                  <a:t>value</a:t>
                </a:r>
                <a:r>
                  <a:rPr lang="en-US" spc="-55" dirty="0">
                    <a:latin typeface="Times New Roman"/>
                    <a:cs typeface="Times New Roman"/>
                  </a:rPr>
                  <a:t> </a:t>
                </a:r>
                <a:r>
                  <a:rPr lang="en-US" spc="-10" dirty="0">
                    <a:latin typeface="Lucida Sans Unicode"/>
                    <a:cs typeface="Lucida Sans Unicode"/>
                  </a:rPr>
                  <a:t>|</a:t>
                </a:r>
                <a:r>
                  <a:rPr lang="en-US" i="1" spc="-5" dirty="0">
                    <a:latin typeface="Times New Roman"/>
                    <a:cs typeface="Times New Roman"/>
                  </a:rPr>
                  <a:t>R</a:t>
                </a:r>
                <a:r>
                  <a:rPr lang="en-US" i="1" baseline="-11111" dirty="0">
                    <a:latin typeface="Times New Roman"/>
                    <a:cs typeface="Times New Roman"/>
                  </a:rPr>
                  <a:t>n</a:t>
                </a:r>
                <a:r>
                  <a:rPr lang="en-US" i="1" spc="-157" baseline="-11111"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90" dirty="0">
                    <a:latin typeface="Lucida Sans Unicode"/>
                    <a:cs typeface="Lucida Sans Unicode"/>
                  </a:rPr>
                  <a:t>|</a:t>
                </a:r>
                <a:r>
                  <a:rPr lang="en-US" spc="-5" dirty="0">
                    <a:latin typeface="Times New Roman"/>
                    <a:cs typeface="Times New Roman"/>
                  </a:rPr>
                  <a:t>.</a:t>
                </a:r>
                <a:r>
                  <a:rPr lang="en-US" spc="-55" dirty="0">
                    <a:latin typeface="Times New Roman"/>
                    <a:cs typeface="Times New Roman"/>
                  </a:rPr>
                  <a:t> </a:t>
                </a:r>
                <a:r>
                  <a:rPr lang="en-US" spc="-15" dirty="0">
                    <a:latin typeface="Times New Roman"/>
                    <a:cs typeface="Times New Roman"/>
                  </a:rPr>
                  <a:t>A</a:t>
                </a:r>
                <a:r>
                  <a:rPr lang="en-US" spc="-5" dirty="0">
                    <a:latin typeface="Times New Roman"/>
                    <a:cs typeface="Times New Roman"/>
                  </a:rPr>
                  <a:t>s</a:t>
                </a:r>
                <a:r>
                  <a:rPr lang="en-US" spc="-55" dirty="0">
                    <a:latin typeface="Times New Roman"/>
                    <a:cs typeface="Times New Roman"/>
                  </a:rPr>
                  <a:t> </a:t>
                </a:r>
                <a:r>
                  <a:rPr lang="en-US" spc="-5" dirty="0">
                    <a:latin typeface="Times New Roman"/>
                    <a:cs typeface="Times New Roman"/>
                  </a:rPr>
                  <a:t>a</a:t>
                </a:r>
                <a:r>
                  <a:rPr lang="en-US" spc="-55" dirty="0">
                    <a:latin typeface="Times New Roman"/>
                    <a:cs typeface="Times New Roman"/>
                  </a:rPr>
                  <a:t> </a:t>
                </a:r>
                <a:r>
                  <a:rPr lang="en-US" spc="-5" dirty="0">
                    <a:latin typeface="Times New Roman"/>
                    <a:cs typeface="Times New Roman"/>
                  </a:rPr>
                  <a:t>first</a:t>
                </a:r>
                <a:r>
                  <a:rPr lang="en-US" spc="-55" dirty="0">
                    <a:latin typeface="Times New Roman"/>
                    <a:cs typeface="Times New Roman"/>
                  </a:rPr>
                  <a:t> </a:t>
                </a:r>
                <a:r>
                  <a:rPr lang="en-US" spc="-5" dirty="0">
                    <a:latin typeface="Times New Roman"/>
                    <a:cs typeface="Times New Roman"/>
                  </a:rPr>
                  <a:t>step</a:t>
                </a:r>
                <a:r>
                  <a:rPr lang="en-US" spc="-55" dirty="0">
                    <a:latin typeface="Times New Roman"/>
                    <a:cs typeface="Times New Roman"/>
                  </a:rPr>
                  <a:t> </a:t>
                </a:r>
                <a:r>
                  <a:rPr lang="en-US" spc="-5" dirty="0">
                    <a:latin typeface="Times New Roman"/>
                    <a:cs typeface="Times New Roman"/>
                  </a:rPr>
                  <a:t>in</a:t>
                </a:r>
                <a:r>
                  <a:rPr lang="en-US" spc="-55"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roving</a:t>
                </a:r>
                <a:r>
                  <a:rPr lang="en-US" spc="-55" dirty="0">
                    <a:latin typeface="Times New Roman"/>
                    <a:cs typeface="Times New Roman"/>
                  </a:rPr>
                  <a:t> </a:t>
                </a:r>
                <a:r>
                  <a:rPr lang="en-US" spc="-5" dirty="0">
                    <a:latin typeface="Times New Roman"/>
                    <a:cs typeface="Times New Roman"/>
                  </a:rPr>
                  <a:t>the</a:t>
                </a:r>
                <a:r>
                  <a:rPr lang="en-US" spc="-55" dirty="0">
                    <a:latin typeface="Times New Roman"/>
                    <a:cs typeface="Times New Roman"/>
                  </a:rPr>
                  <a:t> </a:t>
                </a:r>
                <a:r>
                  <a:rPr lang="en-US" spc="-15" dirty="0">
                    <a:latin typeface="Times New Roman"/>
                    <a:cs typeface="Times New Roman"/>
                  </a:rPr>
                  <a:t>E</a:t>
                </a:r>
                <a:r>
                  <a:rPr lang="en-US" spc="-5" dirty="0">
                    <a:latin typeface="Times New Roman"/>
                    <a:cs typeface="Times New Roman"/>
                  </a:rPr>
                  <a:t>rror</a:t>
                </a:r>
                <a:r>
                  <a:rPr lang="en-US" spc="-55" dirty="0">
                    <a:latin typeface="Times New Roman"/>
                    <a:cs typeface="Times New Roman"/>
                  </a:rPr>
                  <a:t> </a:t>
                </a:r>
                <a:r>
                  <a:rPr lang="en-US" spc="-5" dirty="0">
                    <a:latin typeface="Times New Roman"/>
                    <a:cs typeface="Times New Roman"/>
                  </a:rPr>
                  <a:t>Bound,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show tha</a:t>
                </a:r>
                <a:r>
                  <a:rPr lang="en-US" spc="-5" dirty="0">
                    <a:latin typeface="Times New Roman"/>
                    <a:cs typeface="Times New Roman"/>
                  </a:rPr>
                  <a:t>t</a:t>
                </a:r>
                <a:r>
                  <a:rPr lang="en-US" spc="80" dirty="0">
                    <a:latin typeface="Times New Roman"/>
                    <a:cs typeface="Times New Roman"/>
                  </a:rPr>
                  <a:t> </a:t>
                </a:r>
                <a:r>
                  <a:rPr lang="en-US" i="1" spc="-5" dirty="0">
                    <a:latin typeface="Times New Roman"/>
                    <a:cs typeface="Times New Roman"/>
                  </a:rPr>
                  <a:t>R</a:t>
                </a:r>
                <a:r>
                  <a:rPr lang="en-US" i="1" baseline="-11111" dirty="0">
                    <a:latin typeface="Times New Roman"/>
                    <a:cs typeface="Times New Roman"/>
                  </a:rPr>
                  <a:t>n</a:t>
                </a:r>
                <a:r>
                  <a:rPr lang="en-US" i="1" spc="-157" baseline="-11111"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 </a:t>
                </a:r>
                <a:r>
                  <a:rPr lang="en-US" spc="-10" dirty="0">
                    <a:latin typeface="Times New Roman"/>
                    <a:cs typeface="Times New Roman"/>
                  </a:rPr>
                  <a:t>b</a:t>
                </a:r>
                <a:r>
                  <a:rPr lang="en-US" spc="-5" dirty="0">
                    <a:latin typeface="Times New Roman"/>
                    <a:cs typeface="Times New Roman"/>
                  </a:rPr>
                  <a:t>e </a:t>
                </a:r>
                <a:r>
                  <a:rPr lang="en-US" spc="-10" dirty="0">
                    <a:latin typeface="Times New Roman"/>
                    <a:cs typeface="Times New Roman"/>
                  </a:rPr>
                  <a:t>represente</a:t>
                </a:r>
                <a:r>
                  <a:rPr lang="en-US" spc="-5" dirty="0">
                    <a:latin typeface="Times New Roman"/>
                    <a:cs typeface="Times New Roman"/>
                  </a:rPr>
                  <a:t>d </a:t>
                </a:r>
                <a:r>
                  <a:rPr lang="en-US" spc="-10" dirty="0">
                    <a:latin typeface="Times New Roman"/>
                    <a:cs typeface="Times New Roman"/>
                  </a:rPr>
                  <a:t>a</a:t>
                </a:r>
                <a:r>
                  <a:rPr lang="en-US" spc="-5" dirty="0">
                    <a:latin typeface="Times New Roman"/>
                    <a:cs typeface="Times New Roman"/>
                  </a:rPr>
                  <a:t>s </a:t>
                </a:r>
                <a:r>
                  <a:rPr lang="en-US" spc="-10" dirty="0">
                    <a:latin typeface="Times New Roman"/>
                    <a:cs typeface="Times New Roman"/>
                  </a:rPr>
                  <a:t>a</a:t>
                </a:r>
                <a:r>
                  <a:rPr lang="en-US" spc="-5" dirty="0">
                    <a:latin typeface="Times New Roman"/>
                    <a:cs typeface="Times New Roman"/>
                  </a:rPr>
                  <a:t>n </a:t>
                </a:r>
                <a:r>
                  <a:rPr lang="en-US" spc="-10" dirty="0">
                    <a:latin typeface="Times New Roman"/>
                    <a:cs typeface="Times New Roman"/>
                  </a:rPr>
                  <a:t>integral.</a:t>
                </a:r>
                <a:endParaRPr lang="en-US" dirty="0">
                  <a:latin typeface="Times New Roman"/>
                  <a:cs typeface="Times New Roman"/>
                </a:endParaRPr>
              </a:p>
              <a:p>
                <a:pPr marL="0" marR="5080" indent="0" algn="just">
                  <a:lnSpc>
                    <a:spcPct val="100000"/>
                  </a:lnSpc>
                  <a:buNone/>
                </a:pPr>
                <a:endParaRPr lang="en-US" dirty="0">
                  <a:solidFill>
                    <a:schemeClr val="tx1"/>
                  </a:solidFill>
                </a:endParaRPr>
              </a:p>
              <a:p>
                <a:pPr marL="0" marR="5080" indent="0" algn="just">
                  <a:lnSpc>
                    <a:spcPct val="100000"/>
                  </a:lnSpc>
                  <a:buNone/>
                </a:pPr>
                <a:r>
                  <a:rPr lang="en-US" b="1" u="sng" spc="-180" dirty="0"/>
                  <a:t>T</a:t>
                </a:r>
                <a:r>
                  <a:rPr lang="en-US" b="1" u="sng" spc="-80" dirty="0"/>
                  <a:t>aylo</a:t>
                </a:r>
                <a:r>
                  <a:rPr lang="en-US" b="1" u="sng" spc="-45" dirty="0"/>
                  <a:t>r</a:t>
                </a:r>
                <a:r>
                  <a:rPr lang="en-US" b="1" u="sng" spc="-80" dirty="0"/>
                  <a:t>’</a:t>
                </a:r>
                <a:r>
                  <a:rPr lang="en-US" b="1" u="sng" spc="-120" dirty="0"/>
                  <a:t>s </a:t>
                </a:r>
                <a:r>
                  <a:rPr lang="en-US" b="1" u="sng" spc="-100" dirty="0"/>
                  <a:t>Theore</a:t>
                </a:r>
                <a:r>
                  <a:rPr lang="en-US" b="1" u="sng" spc="-155" dirty="0"/>
                  <a:t>m</a:t>
                </a:r>
                <a:r>
                  <a:rPr lang="en-US" b="1" spc="-155" dirty="0"/>
                  <a:t>:  </a:t>
                </a:r>
                <a:r>
                  <a:rPr lang="en-US" spc="-10" dirty="0"/>
                  <a:t>Assume</a:t>
                </a:r>
                <a:r>
                  <a:rPr lang="en-US" spc="-5" dirty="0"/>
                  <a:t> that </a:t>
                </a:r>
                <a:r>
                  <a:rPr lang="en-US" i="1" spc="-5" dirty="0"/>
                  <a:t>f</a:t>
                </a:r>
                <a:r>
                  <a:rPr lang="en-US" i="1" spc="-45" dirty="0"/>
                  <a:t> </a:t>
                </a:r>
                <a:r>
                  <a:rPr lang="en-US" spc="-7" baseline="25925" dirty="0"/>
                  <a:t>(</a:t>
                </a:r>
                <a:r>
                  <a:rPr lang="en-US" i="1" spc="44" baseline="25925" dirty="0"/>
                  <a:t>n</a:t>
                </a:r>
                <a:r>
                  <a:rPr lang="en-US" spc="-22" baseline="25925" dirty="0"/>
                  <a:t>+</a:t>
                </a:r>
                <a:r>
                  <a:rPr lang="en-US" baseline="25925" dirty="0"/>
                  <a:t>1) </a:t>
                </a:r>
                <a:r>
                  <a:rPr lang="en-US" spc="-10" dirty="0"/>
                  <a:t>exist</a:t>
                </a:r>
                <a:r>
                  <a:rPr lang="en-US" spc="-5" dirty="0"/>
                  <a:t>s </a:t>
                </a:r>
                <a:r>
                  <a:rPr lang="en-US" spc="-10" dirty="0"/>
                  <a:t>an</a:t>
                </a:r>
                <a:r>
                  <a:rPr lang="en-US" spc="-5" dirty="0"/>
                  <a:t>d </a:t>
                </a:r>
                <a:r>
                  <a:rPr lang="en-US" spc="-10" dirty="0"/>
                  <a:t>i</a:t>
                </a:r>
                <a:r>
                  <a:rPr lang="en-US" spc="-5" dirty="0"/>
                  <a:t>s </a:t>
                </a:r>
                <a:r>
                  <a:rPr lang="en-US" spc="-10" dirty="0"/>
                  <a:t>continuous</a:t>
                </a:r>
                <a:r>
                  <a:rPr lang="en-US" spc="-5" dirty="0"/>
                  <a:t>. </a:t>
                </a:r>
                <a:r>
                  <a:rPr lang="en-US" spc="-10" dirty="0"/>
                  <a:t>Then</a:t>
                </a:r>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𝑛</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𝑥</m:t>
                          </m:r>
                        </m:sup>
                        <m:e>
                          <m:sSup>
                            <m:sSupPr>
                              <m:ctrlPr>
                                <a:rPr lang="en-US" b="0" i="1" smtClean="0">
                                  <a:solidFill>
                                    <a:schemeClr val="tx1"/>
                                  </a:solidFill>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𝑢</m:t>
                                  </m:r>
                                </m:e>
                              </m:d>
                            </m:e>
                            <m:sup>
                              <m:r>
                                <a:rPr lang="en-US" b="0" i="1" smtClean="0">
                                  <a:solidFill>
                                    <a:schemeClr val="tx1"/>
                                  </a:solidFill>
                                  <a:latin typeface="Cambria Math" panose="02040503050406030204" pitchFamily="18" charset="0"/>
                                </a:rPr>
                                <m:t>𝑛</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e>
                              </m:d>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d>
                          <m:r>
                            <a:rPr lang="en-US" b="0" i="1" smtClean="0">
                              <a:solidFill>
                                <a:schemeClr val="tx1"/>
                              </a:solidFill>
                              <a:latin typeface="Cambria Math" panose="02040503050406030204" pitchFamily="18" charset="0"/>
                            </a:rPr>
                            <m:t>𝑑𝑢</m:t>
                          </m:r>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9633171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24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10" dirty="0">
                    <a:solidFill>
                      <a:schemeClr val="tx1"/>
                    </a:solidFill>
                  </a:rPr>
                  <a:t>Proof      </a:t>
                </a:r>
                <a:r>
                  <a:rPr lang="en-US" i="1" spc="95" dirty="0">
                    <a:solidFill>
                      <a:schemeClr val="tx1"/>
                    </a:solidFill>
                  </a:rPr>
                  <a:t> </a:t>
                </a:r>
                <a:r>
                  <a:rPr lang="en-US" spc="-10" dirty="0">
                    <a:solidFill>
                      <a:schemeClr val="tx1"/>
                    </a:solidFill>
                  </a:rPr>
                  <a:t>Set</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i="1">
                              <a:solidFill>
                                <a:schemeClr val="tx1"/>
                              </a:solidFill>
                              <a:latin typeface="Cambria Math" panose="02040503050406030204" pitchFamily="18" charset="0"/>
                            </a:rPr>
                            <m:t>𝑛</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𝑎</m:t>
                          </m:r>
                        </m:sub>
                        <m:sup>
                          <m:r>
                            <a:rPr lang="en-US" i="1">
                              <a:solidFill>
                                <a:schemeClr val="tx1"/>
                              </a:solidFill>
                              <a:latin typeface="Cambria Math" panose="02040503050406030204" pitchFamily="18" charset="0"/>
                            </a:rPr>
                            <m:t>𝑥</m:t>
                          </m:r>
                        </m:sup>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e>
                            <m:sup>
                              <m:r>
                                <a:rPr lang="en-US" i="1">
                                  <a:solidFill>
                                    <a:schemeClr val="tx1"/>
                                  </a:solidFill>
                                  <a:latin typeface="Cambria Math" panose="02040503050406030204" pitchFamily="18" charset="0"/>
                                </a:rPr>
                                <m:t>𝑛</m:t>
                              </m:r>
                            </m:sup>
                          </m:sSup>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e>
                              </m:d>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𝑑𝑢</m:t>
                          </m:r>
                        </m:e>
                      </m:nary>
                    </m:oMath>
                  </m:oMathPara>
                </a14:m>
                <a:endParaRPr lang="en-US" dirty="0"/>
              </a:p>
              <a:p>
                <a:pPr marL="0" marR="5080" indent="0" algn="just">
                  <a:lnSpc>
                    <a:spcPct val="100000"/>
                  </a:lnSpc>
                  <a:buNone/>
                </a:pPr>
                <a:r>
                  <a:rPr lang="en-US" spc="-15" dirty="0">
                    <a:latin typeface="Times New Roman"/>
                    <a:cs typeface="Times New Roman"/>
                  </a:rPr>
                  <a:t>Ou</a:t>
                </a:r>
                <a:r>
                  <a:rPr lang="en-US" spc="-5" dirty="0">
                    <a:latin typeface="Times New Roman"/>
                    <a:cs typeface="Times New Roman"/>
                  </a:rPr>
                  <a:t>r</a:t>
                </a:r>
                <a:r>
                  <a:rPr lang="en-US" spc="-30" dirty="0">
                    <a:latin typeface="Times New Roman"/>
                    <a:cs typeface="Times New Roman"/>
                  </a:rPr>
                  <a:t> </a:t>
                </a:r>
                <a:r>
                  <a:rPr lang="en-US" spc="-10" dirty="0">
                    <a:latin typeface="Times New Roman"/>
                    <a:cs typeface="Times New Roman"/>
                  </a:rPr>
                  <a:t>goa</a:t>
                </a:r>
                <a:r>
                  <a:rPr lang="en-US" spc="-5" dirty="0">
                    <a:latin typeface="Times New Roman"/>
                    <a:cs typeface="Times New Roman"/>
                  </a:rPr>
                  <a:t>l</a:t>
                </a:r>
                <a:r>
                  <a:rPr lang="en-US" spc="-3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35" dirty="0">
                    <a:latin typeface="Times New Roman"/>
                    <a:cs typeface="Times New Roman"/>
                  </a:rPr>
                  <a:t> </a:t>
                </a:r>
                <a:r>
                  <a:rPr lang="en-US" spc="-10" dirty="0">
                    <a:latin typeface="Times New Roman"/>
                    <a:cs typeface="Times New Roman"/>
                  </a:rPr>
                  <a:t>show</a:t>
                </a:r>
                <a:r>
                  <a:rPr lang="en-US" spc="-30" dirty="0">
                    <a:latin typeface="Times New Roman"/>
                    <a:cs typeface="Times New Roman"/>
                  </a:rPr>
                  <a:t> </a:t>
                </a:r>
                <a:r>
                  <a:rPr lang="en-US" spc="95" dirty="0"/>
                  <a:t>by induction on </a:t>
                </a:r>
                <a:r>
                  <a:rPr lang="en-US" i="1" spc="95" dirty="0"/>
                  <a:t>n </a:t>
                </a:r>
                <a:r>
                  <a:rPr lang="en-US" spc="-10" dirty="0">
                    <a:latin typeface="Times New Roman"/>
                    <a:cs typeface="Times New Roman"/>
                  </a:rPr>
                  <a:t>tha</a:t>
                </a:r>
                <a:r>
                  <a:rPr lang="en-US" spc="-5" dirty="0">
                    <a:latin typeface="Times New Roman"/>
                    <a:cs typeface="Times New Roman"/>
                  </a:rPr>
                  <a:t>t</a:t>
                </a:r>
                <a:r>
                  <a:rPr lang="en-US" spc="50" dirty="0">
                    <a:latin typeface="Times New Roman"/>
                    <a:cs typeface="Times New Roman"/>
                  </a:rPr>
                  <a:t> </a:t>
                </a:r>
                <a:r>
                  <a:rPr lang="en-US" i="1" spc="-5" dirty="0">
                    <a:latin typeface="Times New Roman"/>
                    <a:cs typeface="Times New Roman"/>
                  </a:rPr>
                  <a:t>R</a:t>
                </a:r>
                <a:r>
                  <a:rPr lang="en-US" i="1" baseline="-11111" dirty="0">
                    <a:latin typeface="Times New Roman"/>
                    <a:cs typeface="Times New Roman"/>
                  </a:rPr>
                  <a:t>n</a:t>
                </a:r>
                <a:r>
                  <a:rPr lang="en-US" i="1" spc="-157" baseline="-11111"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30" dirty="0">
                    <a:latin typeface="Lucida Sans Unicode"/>
                    <a:cs typeface="Lucida Sans Unicode"/>
                  </a:rPr>
                  <a:t> </a:t>
                </a:r>
                <a:r>
                  <a:rPr lang="en-US" i="1" spc="5" dirty="0">
                    <a:latin typeface="Times New Roman"/>
                    <a:cs typeface="Times New Roman"/>
                  </a:rPr>
                  <a:t>I</a:t>
                </a:r>
                <a:r>
                  <a:rPr lang="en-US" i="1" baseline="-11111" dirty="0">
                    <a:latin typeface="Times New Roman"/>
                    <a:cs typeface="Times New Roman"/>
                  </a:rPr>
                  <a:t>n</a:t>
                </a:r>
                <a:r>
                  <a:rPr lang="en-US" i="1" spc="-157" baseline="-11111"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35" dirty="0">
                    <a:latin typeface="Times New Roman"/>
                    <a:cs typeface="Times New Roman"/>
                  </a:rPr>
                  <a:t> </a:t>
                </a:r>
                <a:r>
                  <a:rPr lang="en-US" spc="-15" dirty="0">
                    <a:latin typeface="Times New Roman"/>
                    <a:cs typeface="Times New Roman"/>
                  </a:rPr>
                  <a:t>Fo</a:t>
                </a:r>
                <a:r>
                  <a:rPr lang="en-US" spc="-5" dirty="0">
                    <a:latin typeface="Times New Roman"/>
                    <a:cs typeface="Times New Roman"/>
                  </a:rPr>
                  <a:t>r</a:t>
                </a:r>
                <a:r>
                  <a:rPr lang="en-US" spc="-30" dirty="0">
                    <a:latin typeface="Times New Roman"/>
                    <a:cs typeface="Times New Roman"/>
                  </a:rPr>
                  <a:t> </a:t>
                </a:r>
                <a:r>
                  <a:rPr lang="en-US" i="1" spc="-5" dirty="0">
                    <a:latin typeface="Times New Roman"/>
                    <a:cs typeface="Times New Roman"/>
                  </a:rPr>
                  <a:t>n</a:t>
                </a:r>
                <a:r>
                  <a:rPr lang="en-US" i="1" spc="7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a:t>
                </a:r>
                <a:r>
                  <a:rPr lang="en-US" spc="50" dirty="0">
                    <a:latin typeface="Times New Roman"/>
                    <a:cs typeface="Times New Roman"/>
                  </a:rPr>
                  <a:t> </a:t>
                </a:r>
                <a:r>
                  <a:rPr lang="en-US" i="1" spc="-5" dirty="0">
                    <a:latin typeface="Times New Roman"/>
                    <a:cs typeface="Times New Roman"/>
                  </a:rPr>
                  <a:t>R</a:t>
                </a:r>
                <a:r>
                  <a:rPr lang="en-US" spc="67" baseline="-25000" dirty="0">
                    <a:latin typeface="Times New Roman"/>
                    <a:cs typeface="Times New Roman"/>
                  </a:rPr>
                  <a:t>0</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30" dirty="0">
                    <a:latin typeface="Times New Roman"/>
                    <a:cs typeface="Times New Roman"/>
                  </a:rPr>
                  <a:t> </a:t>
                </a:r>
                <a:r>
                  <a:rPr lang="en-US" spc="-185" dirty="0">
                    <a:latin typeface="Lucida Sans Unicode"/>
                    <a:cs typeface="Lucida Sans Unicode"/>
                  </a:rPr>
                  <a:t>−</a:t>
                </a:r>
                <a:r>
                  <a:rPr lang="en-US" spc="12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3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desired resul</a:t>
                </a:r>
                <a:r>
                  <a:rPr lang="en-US" spc="-5" dirty="0">
                    <a:latin typeface="Times New Roman"/>
                    <a:cs typeface="Times New Roman"/>
                  </a:rPr>
                  <a:t>t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jus</a:t>
                </a:r>
                <a:r>
                  <a:rPr lang="en-US" spc="-5" dirty="0">
                    <a:latin typeface="Times New Roman"/>
                    <a:cs typeface="Times New Roman"/>
                  </a:rPr>
                  <a:t>t a r</a:t>
                </a:r>
                <a:r>
                  <a:rPr lang="en-US" spc="-10" dirty="0">
                    <a:latin typeface="Times New Roman"/>
                    <a:cs typeface="Times New Roman"/>
                  </a:rPr>
                  <a:t>estatemen</a:t>
                </a:r>
                <a:r>
                  <a:rPr lang="en-US" spc="-5" dirty="0">
                    <a:latin typeface="Times New Roman"/>
                    <a:cs typeface="Times New Roman"/>
                  </a:rPr>
                  <a:t>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Fundamenta</a:t>
                </a:r>
                <a:r>
                  <a:rPr lang="en-US" spc="-5" dirty="0">
                    <a:latin typeface="Times New Roman"/>
                    <a:cs typeface="Times New Roman"/>
                  </a:rPr>
                  <a:t>l </a:t>
                </a:r>
                <a:r>
                  <a:rPr lang="en-US" spc="-10" dirty="0">
                    <a:latin typeface="Times New Roman"/>
                    <a:cs typeface="Times New Roman"/>
                  </a:rPr>
                  <a:t>Theorem o</a:t>
                </a:r>
                <a:r>
                  <a:rPr lang="en-US" spc="-5" dirty="0">
                    <a:latin typeface="Times New Roman"/>
                    <a:cs typeface="Times New Roman"/>
                  </a:rPr>
                  <a:t>f </a:t>
                </a:r>
                <a:r>
                  <a:rPr lang="en-US" spc="-10" dirty="0">
                    <a:latin typeface="Times New Roman"/>
                    <a:cs typeface="Times New Roman"/>
                  </a:rPr>
                  <a:t>Calculus:</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0</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𝑥</m:t>
                          </m:r>
                        </m:sup>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To</a:t>
                </a:r>
                <a:r>
                  <a:rPr lang="en-US" spc="-5" dirty="0">
                    <a:solidFill>
                      <a:schemeClr val="tx1"/>
                    </a:solidFill>
                    <a:latin typeface="Times New Roman"/>
                    <a:cs typeface="Times New Roman"/>
                  </a:rPr>
                  <a:t> prove the formula for </a:t>
                </a:r>
                <a:r>
                  <a:rPr lang="en-US" i="1" spc="-5" dirty="0">
                    <a:solidFill>
                      <a:schemeClr val="tx1"/>
                    </a:solidFill>
                    <a:latin typeface="Times New Roman"/>
                    <a:cs typeface="Times New Roman"/>
                  </a:rPr>
                  <a:t>n</a:t>
                </a:r>
                <a:r>
                  <a:rPr lang="en-US" i="1" spc="70" dirty="0">
                    <a:solidFill>
                      <a:schemeClr val="tx1"/>
                    </a:solidFill>
                    <a:latin typeface="Times New Roman"/>
                    <a:cs typeface="Times New Roman"/>
                  </a:rPr>
                  <a:t> </a:t>
                </a:r>
                <a:r>
                  <a:rPr lang="en-US" i="1" spc="190" dirty="0">
                    <a:solidFill>
                      <a:schemeClr val="tx1"/>
                    </a:solidFill>
                    <a:latin typeface="Arial"/>
                    <a:cs typeface="Arial"/>
                  </a:rPr>
                  <a:t>&gt;</a:t>
                </a:r>
                <a:r>
                  <a:rPr lang="en-US" i="1" spc="-5" dirty="0">
                    <a:solidFill>
                      <a:schemeClr val="tx1"/>
                    </a:solidFill>
                    <a:latin typeface="Arial"/>
                    <a:cs typeface="Arial"/>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apply Integration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 Parts to</a:t>
                </a:r>
                <a:r>
                  <a:rPr lang="en-US" spc="65" dirty="0">
                    <a:solidFill>
                      <a:schemeClr val="tx1"/>
                    </a:solidFill>
                    <a:latin typeface="Times New Roman"/>
                    <a:cs typeface="Times New Roman"/>
                  </a:rPr>
                  <a:t> </a:t>
                </a:r>
                <a:r>
                  <a:rPr lang="en-US" i="1" spc="5" dirty="0">
                    <a:solidFill>
                      <a:schemeClr val="tx1"/>
                    </a:solidFill>
                    <a:latin typeface="Times New Roman"/>
                    <a:cs typeface="Times New Roman"/>
                  </a:rPr>
                  <a:t>I</a:t>
                </a:r>
                <a:r>
                  <a:rPr lang="en-US" i="1" baseline="-11111" dirty="0">
                    <a:solidFill>
                      <a:schemeClr val="tx1"/>
                    </a:solidFill>
                    <a:latin typeface="Times New Roman"/>
                    <a:cs typeface="Times New Roman"/>
                  </a:rPr>
                  <a:t>n</a:t>
                </a:r>
                <a:r>
                  <a:rPr lang="en-US" i="1" spc="-157" baseline="-11111"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 with</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𝑛</m:t>
                          </m:r>
                        </m:sup>
                      </m:sSup>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and</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𝑢</m:t>
                          </m:r>
                        </m:e>
                      </m:d>
                    </m:oMath>
                  </m:oMathPara>
                </a14:m>
                <a:endParaRPr lang="en-US" dirty="0">
                  <a:solidFill>
                    <a:schemeClr val="tx1"/>
                  </a:solidFill>
                </a:endParaRPr>
              </a:p>
              <a:p>
                <a:pPr marL="0" marR="5080" indent="0" algn="just">
                  <a:lnSpc>
                    <a:spcPct val="100000"/>
                  </a:lnSpc>
                  <a:buNone/>
                </a:pPr>
                <a:r>
                  <a:rPr lang="en-US" dirty="0"/>
                  <a:t>Then </a:t>
                </a:r>
                <a14:m>
                  <m:oMath xmlns:m="http://schemas.openxmlformats.org/officeDocument/2006/math">
                    <m:r>
                      <a:rPr lang="en-US" b="0" i="1" smtClean="0">
                        <a:latin typeface="Cambria Math" panose="02040503050406030204" pitchFamily="18" charset="0"/>
                      </a:rPr>
                      <m:t>h</m:t>
                    </m:r>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− 1)!</m:t>
                        </m:r>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e>
                      <m:sup>
                        <m:r>
                          <a:rPr lang="en-US" i="1">
                            <a:latin typeface="Cambria Math" panose="02040503050406030204" pitchFamily="18" charset="0"/>
                          </a:rPr>
                          <m:t>𝑛</m:t>
                        </m:r>
                        <m:r>
                          <a:rPr lang="en-US" b="0" i="1" smtClean="0">
                            <a:latin typeface="Cambria Math" panose="02040503050406030204" pitchFamily="18" charset="0"/>
                          </a:rPr>
                          <m:t>−1</m:t>
                        </m:r>
                      </m:sup>
                    </m:sSup>
                  </m:oMath>
                </a14:m>
                <a:r>
                  <a:rPr lang="en-US" dirty="0">
                    <a:solidFill>
                      <a:schemeClr val="tx1"/>
                    </a:solidFill>
                  </a:rPr>
                  <a:t> and </a:t>
                </a:r>
                <a14:m>
                  <m:oMath xmlns:m="http://schemas.openxmlformats.org/officeDocument/2006/math">
                    <m:r>
                      <a:rPr lang="en-US" i="1">
                        <a:latin typeface="Cambria Math" panose="02040503050406030204" pitchFamily="18" charset="0"/>
                      </a:rPr>
                      <m:t>𝑔</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𝑓</m:t>
                        </m:r>
                      </m:e>
                      <m:sup>
                        <m:d>
                          <m:dPr>
                            <m:ctrlPr>
                              <a:rPr lang="en-US" i="1">
                                <a:latin typeface="Cambria Math" panose="02040503050406030204" pitchFamily="18" charset="0"/>
                              </a:rPr>
                            </m:ctrlPr>
                          </m:dPr>
                          <m:e>
                            <m:r>
                              <a:rPr lang="en-US" i="1">
                                <a:latin typeface="Cambria Math" panose="02040503050406030204" pitchFamily="18" charset="0"/>
                              </a:rPr>
                              <m:t>𝑛</m:t>
                            </m:r>
                            <m:r>
                              <a:rPr lang="en-US" b="0" i="1" smtClean="0">
                                <a:latin typeface="Cambria Math" panose="02040503050406030204" pitchFamily="18" charset="0"/>
                              </a:rPr>
                              <m:t>+1</m:t>
                            </m:r>
                          </m:e>
                        </m:d>
                      </m:sup>
                    </m:sSup>
                    <m:d>
                      <m:dPr>
                        <m:ctrlPr>
                          <a:rPr lang="en-US" i="1">
                            <a:latin typeface="Cambria Math" panose="02040503050406030204" pitchFamily="18" charset="0"/>
                          </a:rPr>
                        </m:ctrlPr>
                      </m:dPr>
                      <m:e>
                        <m:r>
                          <a:rPr lang="en-US" i="1">
                            <a:latin typeface="Cambria Math" panose="02040503050406030204" pitchFamily="18" charset="0"/>
                          </a:rPr>
                          <m:t>𝑢</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b="-1116"/>
                </a:stretch>
              </a:blipFill>
            </p:spPr>
            <p:txBody>
              <a:bodyPr/>
              <a:lstStyle/>
              <a:p>
                <a:r>
                  <a:rPr lang="en-US">
                    <a:noFill/>
                  </a:rPr>
                  <a:t> </a:t>
                </a:r>
              </a:p>
            </p:txBody>
          </p:sp>
        </mc:Fallback>
      </mc:AlternateContent>
    </p:spTree>
    <p:extLst>
      <p:ext uri="{BB962C8B-B14F-4D97-AF65-F5344CB8AC3E}">
        <p14:creationId xmlns:p14="http://schemas.microsoft.com/office/powerpoint/2010/main" val="29880268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25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𝑎</m:t>
                          </m:r>
                        </m:sub>
                        <m:sup>
                          <m:r>
                            <a:rPr lang="en-US" i="1">
                              <a:latin typeface="Cambria Math" panose="02040503050406030204" pitchFamily="18" charset="0"/>
                            </a:rPr>
                            <m:t>𝑥</m:t>
                          </m:r>
                        </m:sup>
                        <m:e>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 </m:t>
                          </m:r>
                          <m:r>
                            <a:rPr lang="en-US" i="1">
                              <a:latin typeface="Cambria Math" panose="02040503050406030204" pitchFamily="18" charset="0"/>
                            </a:rPr>
                            <m:t>𝑑𝑢</m:t>
                          </m:r>
                        </m:e>
                      </m:nary>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𝑎</m:t>
                          </m:r>
                        </m:sub>
                        <m:sup>
                          <m:r>
                            <a:rPr lang="en-US" b="0" i="1" smtClean="0">
                              <a:latin typeface="Cambria Math" panose="02040503050406030204" pitchFamily="18" charset="0"/>
                            </a:rPr>
                            <m:t>𝑥</m:t>
                          </m:r>
                        </m:sup>
                      </m:sSubSup>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𝑎</m:t>
                          </m:r>
                        </m:sub>
                        <m:sup>
                          <m:r>
                            <a:rPr lang="en-US" b="0" i="1" smtClean="0">
                              <a:latin typeface="Cambria Math" panose="02040503050406030204" pitchFamily="18" charset="0"/>
                            </a:rPr>
                            <m:t>𝑥</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𝑑𝑢</m:t>
                          </m:r>
                        </m:e>
                      </m:nary>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e>
                        <m:sup>
                          <m:r>
                            <a:rPr lang="en-US" i="1">
                              <a:latin typeface="Cambria Math" panose="02040503050406030204" pitchFamily="18" charset="0"/>
                            </a:rPr>
                            <m:t>𝑛</m:t>
                          </m:r>
                        </m:sup>
                      </m:sSup>
                      <m:sSup>
                        <m:sSupPr>
                          <m:ctrlPr>
                            <a:rPr lang="en-US" i="1">
                              <a:latin typeface="Cambria Math" panose="02040503050406030204" pitchFamily="18" charset="0"/>
                            </a:rPr>
                          </m:ctrlPr>
                        </m:sSupPr>
                        <m:e>
                          <m:r>
                            <a:rPr lang="en-US" i="1">
                              <a:latin typeface="Cambria Math" panose="02040503050406030204" pitchFamily="18" charset="0"/>
                            </a:rPr>
                            <m:t>𝑓</m:t>
                          </m:r>
                        </m:e>
                        <m:sup>
                          <m:d>
                            <m:dPr>
                              <m:ctrlPr>
                                <a:rPr lang="en-US" i="1">
                                  <a:latin typeface="Cambria Math" panose="02040503050406030204" pitchFamily="18" charset="0"/>
                                </a:rPr>
                              </m:ctrlPr>
                            </m:dPr>
                            <m:e>
                              <m:r>
                                <a:rPr lang="en-US" i="1">
                                  <a:latin typeface="Cambria Math" panose="02040503050406030204" pitchFamily="18" charset="0"/>
                                </a:rPr>
                                <m:t>𝑛</m:t>
                              </m:r>
                            </m:e>
                          </m:d>
                        </m:sup>
                      </m:sSup>
                      <m:d>
                        <m:dPr>
                          <m:ctrlPr>
                            <a:rPr lang="en-US" i="1">
                              <a:latin typeface="Cambria Math" panose="02040503050406030204" pitchFamily="18" charset="0"/>
                            </a:rPr>
                          </m:ctrlPr>
                        </m:dPr>
                        <m:e>
                          <m:r>
                            <a:rPr lang="en-US" i="1">
                              <a:latin typeface="Cambria Math" panose="02040503050406030204" pitchFamily="18" charset="0"/>
                            </a:rPr>
                            <m:t>𝑢</m:t>
                          </m:r>
                        </m:e>
                      </m:d>
                      <m:sSubSup>
                        <m:sSubSupPr>
                          <m:ctrlPr>
                            <a:rPr lang="en-US"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𝑎</m:t>
                          </m:r>
                        </m:sub>
                        <m:sup>
                          <m:r>
                            <a:rPr lang="en-US" b="0" i="1" smtClean="0">
                              <a:latin typeface="Cambria Math" panose="02040503050406030204" pitchFamily="18" charset="0"/>
                            </a:rPr>
                            <m:t>𝑥</m:t>
                          </m:r>
                        </m:sup>
                      </m:sSubSup>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𝑎</m:t>
                          </m:r>
                        </m:sub>
                        <m:sup>
                          <m:r>
                            <a:rPr lang="en-US" b="0" i="1" smtClean="0">
                              <a:latin typeface="Cambria Math" panose="02040503050406030204" pitchFamily="18" charset="0"/>
                            </a:rPr>
                            <m:t>𝑥</m:t>
                          </m:r>
                        </m:sup>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e>
                            <m:sup>
                              <m:r>
                                <a:rPr lang="en-US" i="1">
                                  <a:latin typeface="Cambria Math" panose="02040503050406030204" pitchFamily="18" charset="0"/>
                                </a:rPr>
                                <m:t>𝑛</m:t>
                              </m:r>
                              <m:r>
                                <a:rPr lang="en-US" i="1">
                                  <a:latin typeface="Cambria Math" panose="02040503050406030204" pitchFamily="18" charset="0"/>
                                </a:rPr>
                                <m:t>−1</m:t>
                              </m:r>
                            </m:sup>
                          </m:sSup>
                        </m:e>
                      </m:nary>
                      <m:sSup>
                        <m:sSupPr>
                          <m:ctrlPr>
                            <a:rPr lang="en-US" i="1">
                              <a:latin typeface="Cambria Math" panose="02040503050406030204" pitchFamily="18" charset="0"/>
                            </a:rPr>
                          </m:ctrlPr>
                        </m:sSupPr>
                        <m:e>
                          <m:r>
                            <a:rPr lang="en-US" i="1">
                              <a:latin typeface="Cambria Math" panose="02040503050406030204" pitchFamily="18" charset="0"/>
                            </a:rPr>
                            <m:t>𝑓</m:t>
                          </m:r>
                        </m:e>
                        <m:sup>
                          <m:d>
                            <m:dPr>
                              <m:ctrlPr>
                                <a:rPr lang="en-US" i="1">
                                  <a:latin typeface="Cambria Math" panose="02040503050406030204" pitchFamily="18" charset="0"/>
                                </a:rPr>
                              </m:ctrlPr>
                            </m:dPr>
                            <m:e>
                              <m:r>
                                <a:rPr lang="en-US" i="1">
                                  <a:latin typeface="Cambria Math" panose="02040503050406030204" pitchFamily="18" charset="0"/>
                                </a:rPr>
                                <m:t>𝑛</m:t>
                              </m:r>
                            </m:e>
                          </m:d>
                        </m:sup>
                      </m:sSup>
                      <m:d>
                        <m:dPr>
                          <m:ctrlPr>
                            <a:rPr lang="en-US" i="1">
                              <a:latin typeface="Cambria Math" panose="02040503050406030204" pitchFamily="18" charset="0"/>
                            </a:rPr>
                          </m:ctrlPr>
                        </m:dPr>
                        <m:e>
                          <m:r>
                            <a:rPr lang="en-US" i="1">
                              <a:latin typeface="Cambria Math" panose="02040503050406030204" pitchFamily="18" charset="0"/>
                            </a:rPr>
                            <m:t>𝑢</m:t>
                          </m:r>
                        </m:e>
                      </m:d>
                      <m:r>
                        <a:rPr lang="en-US" b="0" i="1" smtClean="0">
                          <a:latin typeface="Cambria Math" panose="02040503050406030204" pitchFamily="18" charset="0"/>
                        </a:rPr>
                        <m:t>𝑑𝑢</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𝑎</m:t>
                              </m:r>
                            </m:e>
                          </m:d>
                        </m:e>
                        <m:sup>
                          <m:r>
                            <a:rPr lang="en-US" i="1">
                              <a:latin typeface="Cambria Math" panose="02040503050406030204" pitchFamily="18" charset="0"/>
                            </a:rPr>
                            <m:t>𝑛</m:t>
                          </m:r>
                        </m:sup>
                      </m:sSup>
                      <m:sSup>
                        <m:sSupPr>
                          <m:ctrlPr>
                            <a:rPr lang="en-US" i="1">
                              <a:latin typeface="Cambria Math" panose="02040503050406030204" pitchFamily="18" charset="0"/>
                            </a:rPr>
                          </m:ctrlPr>
                        </m:sSupPr>
                        <m:e>
                          <m:r>
                            <a:rPr lang="en-US" i="1">
                              <a:latin typeface="Cambria Math" panose="02040503050406030204" pitchFamily="18" charset="0"/>
                            </a:rPr>
                            <m:t>𝑓</m:t>
                          </m:r>
                        </m:e>
                        <m:sup>
                          <m:d>
                            <m:dPr>
                              <m:ctrlPr>
                                <a:rPr lang="en-US" i="1">
                                  <a:latin typeface="Cambria Math" panose="02040503050406030204" pitchFamily="18" charset="0"/>
                                </a:rPr>
                              </m:ctrlPr>
                            </m:dPr>
                            <m:e>
                              <m:r>
                                <a:rPr lang="en-US" i="1">
                                  <a:latin typeface="Cambria Math" panose="02040503050406030204" pitchFamily="18" charset="0"/>
                                </a:rPr>
                                <m:t>𝑛</m:t>
                              </m:r>
                            </m:e>
                          </m:d>
                        </m:sup>
                      </m:sSup>
                      <m:d>
                        <m:dPr>
                          <m:ctrlPr>
                            <a:rPr lang="en-US" i="1">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solidFill>
                    <a:schemeClr val="tx1"/>
                  </a:solidFill>
                </a:endParaRPr>
              </a:p>
              <a:p>
                <a:pPr marL="0" marR="5080" indent="0" algn="just">
                  <a:lnSpc>
                    <a:spcPct val="100000"/>
                  </a:lnSpc>
                  <a:buNone/>
                </a:pPr>
                <a:r>
                  <a:rPr lang="en-US" dirty="0"/>
                  <a:t>However,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solidFill>
                      <a:schemeClr val="tx1"/>
                    </a:solidFill>
                  </a:rPr>
                  <a:t> by the induction hypothesis. Thus,</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𝑛</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𝑛</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𝑎</m:t>
                              </m:r>
                            </m:e>
                          </m:d>
                        </m:e>
                        <m:sup>
                          <m:r>
                            <a:rPr lang="en-US" i="1">
                              <a:latin typeface="Cambria Math" panose="02040503050406030204" pitchFamily="18" charset="0"/>
                            </a:rPr>
                            <m:t>𝑛</m:t>
                          </m:r>
                        </m:sup>
                      </m:sSup>
                      <m:sSup>
                        <m:sSupPr>
                          <m:ctrlPr>
                            <a:rPr lang="en-US" i="1">
                              <a:latin typeface="Cambria Math" panose="02040503050406030204" pitchFamily="18" charset="0"/>
                            </a:rPr>
                          </m:ctrlPr>
                        </m:sSupPr>
                        <m:e>
                          <m:r>
                            <a:rPr lang="en-US" i="1">
                              <a:latin typeface="Cambria Math" panose="02040503050406030204" pitchFamily="18" charset="0"/>
                            </a:rPr>
                            <m:t>𝑓</m:t>
                          </m:r>
                        </m:e>
                        <m:sup>
                          <m:d>
                            <m:dPr>
                              <m:ctrlPr>
                                <a:rPr lang="en-US" i="1">
                                  <a:latin typeface="Cambria Math" panose="02040503050406030204" pitchFamily="18" charset="0"/>
                                </a:rPr>
                              </m:ctrlPr>
                            </m:dPr>
                            <m:e>
                              <m:r>
                                <a:rPr lang="en-US" i="1">
                                  <a:latin typeface="Cambria Math" panose="02040503050406030204" pitchFamily="18" charset="0"/>
                                </a:rPr>
                                <m:t>𝑛</m:t>
                              </m:r>
                            </m:e>
                          </m:d>
                        </m:sup>
                      </m:sSup>
                      <m:d>
                        <m:dPr>
                          <m:ctrlPr>
                            <a:rPr lang="en-US" i="1">
                              <a:latin typeface="Cambria Math" panose="02040503050406030204" pitchFamily="18" charset="0"/>
                            </a:rPr>
                          </m:ctrlPr>
                        </m:dPr>
                        <m:e>
                          <m:r>
                            <a:rPr lang="en-US" i="1">
                              <a:latin typeface="Cambria Math" panose="02040503050406030204" pitchFamily="18" charset="0"/>
                            </a:rPr>
                            <m:t>𝑎</m:t>
                          </m:r>
                        </m:e>
                      </m:d>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𝐼</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𝑎</m:t>
                              </m:r>
                            </m:e>
                          </m:d>
                        </m:e>
                        <m:sup>
                          <m:r>
                            <a:rPr lang="en-US" i="1">
                              <a:latin typeface="Cambria Math" panose="02040503050406030204" pitchFamily="18" charset="0"/>
                            </a:rPr>
                            <m:t>𝑛</m:t>
                          </m:r>
                        </m:sup>
                      </m:sSup>
                      <m:sSup>
                        <m:sSupPr>
                          <m:ctrlPr>
                            <a:rPr lang="en-US" i="1">
                              <a:latin typeface="Cambria Math" panose="02040503050406030204" pitchFamily="18" charset="0"/>
                            </a:rPr>
                          </m:ctrlPr>
                        </m:sSupPr>
                        <m:e>
                          <m:r>
                            <a:rPr lang="en-US" i="1">
                              <a:latin typeface="Cambria Math" panose="02040503050406030204" pitchFamily="18" charset="0"/>
                            </a:rPr>
                            <m:t>𝑓</m:t>
                          </m:r>
                        </m:e>
                        <m:sup>
                          <m:d>
                            <m:dPr>
                              <m:ctrlPr>
                                <a:rPr lang="en-US" i="1">
                                  <a:latin typeface="Cambria Math" panose="02040503050406030204" pitchFamily="18" charset="0"/>
                                </a:rPr>
                              </m:ctrlPr>
                            </m:dPr>
                            <m:e>
                              <m:r>
                                <a:rPr lang="en-US" i="1">
                                  <a:latin typeface="Cambria Math" panose="02040503050406030204" pitchFamily="18" charset="0"/>
                                </a:rPr>
                                <m:t>𝑛</m:t>
                              </m:r>
                            </m:e>
                          </m:d>
                        </m:sup>
                      </m:sSup>
                      <m:d>
                        <m:dPr>
                          <m:ctrlPr>
                            <a:rPr lang="en-US" i="1">
                              <a:latin typeface="Cambria Math" panose="02040503050406030204" pitchFamily="18" charset="0"/>
                            </a:rPr>
                          </m:ctrlPr>
                        </m:dPr>
                        <m:e>
                          <m:r>
                            <a:rPr lang="en-US" i="1">
                              <a:latin typeface="Cambria Math" panose="02040503050406030204" pitchFamily="18" charset="0"/>
                            </a:rPr>
                            <m:t>𝑎</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solidFill>
                    <a:schemeClr val="tx1"/>
                  </a:solidFill>
                </a:endParaRPr>
              </a:p>
              <a:p>
                <a:pPr marL="0" marR="5080" indent="0" algn="just">
                  <a:lnSpc>
                    <a:spcPct val="100000"/>
                  </a:lnSpc>
                  <a:buNone/>
                </a:pPr>
                <a:r>
                  <a:rPr lang="en-US" dirty="0"/>
                  <a:t>as desired.</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b="-2510"/>
                </a:stretch>
              </a:blipFill>
            </p:spPr>
            <p:txBody>
              <a:bodyPr/>
              <a:lstStyle/>
              <a:p>
                <a:r>
                  <a:rPr lang="en-US">
                    <a:noFill/>
                  </a:rPr>
                  <a:t> </a:t>
                </a:r>
              </a:p>
            </p:txBody>
          </p:sp>
        </mc:Fallback>
      </mc:AlternateContent>
    </p:spTree>
    <p:extLst>
      <p:ext uri="{BB962C8B-B14F-4D97-AF65-F5344CB8AC3E}">
        <p14:creationId xmlns:p14="http://schemas.microsoft.com/office/powerpoint/2010/main" val="3105380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10.7 Taylor </a:t>
            </a:r>
            <a:r>
              <a:rPr lang="en-US" sz="3100" dirty="0"/>
              <a:t>Polynomials (</a:t>
            </a:r>
            <a:r>
              <a:rPr lang="en-US" sz="3100" dirty="0" smtClean="0"/>
              <a:t>26 </a:t>
            </a:r>
            <a:r>
              <a:rPr lang="en-US" sz="3100" dirty="0"/>
              <a:t>of 26)</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dirty="0">
                    <a:solidFill>
                      <a:schemeClr val="tx1"/>
                    </a:solidFill>
                  </a:rPr>
                  <a:t>We are now able to prove the theorem for the Error Bound.</a:t>
                </a:r>
              </a:p>
              <a:p>
                <a:pPr marL="0" marR="5080" indent="0" algn="just">
                  <a:lnSpc>
                    <a:spcPct val="100000"/>
                  </a:lnSpc>
                  <a:buNone/>
                </a:pPr>
                <a:r>
                  <a:rPr lang="en-US" spc="-15" dirty="0">
                    <a:solidFill>
                      <a:schemeClr val="tx1"/>
                    </a:solidFill>
                    <a:latin typeface="Times New Roman"/>
                    <a:cs typeface="Times New Roman"/>
                  </a:rPr>
                  <a:t>Assum</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firs</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Then </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 for </a:t>
                </a:r>
                <a:r>
                  <a:rPr lang="en-US" i="1" spc="-5" dirty="0">
                    <a:solidFill>
                      <a:schemeClr val="tx1"/>
                    </a:solidFill>
                    <a:latin typeface="Times New Roman"/>
                    <a:cs typeface="Times New Roman"/>
                  </a:rPr>
                  <a:t>a</a:t>
                </a:r>
                <a:r>
                  <a:rPr lang="en-US" i="1" spc="70"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165" dirty="0">
                    <a:solidFill>
                      <a:schemeClr val="tx1"/>
                    </a:solidFill>
                    <a:latin typeface="Times New Roman"/>
                    <a:cs typeface="Times New Roman"/>
                  </a:rPr>
                  <a:t>and we have</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𝑛</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𝑎</m:t>
                              </m:r>
                            </m:sub>
                            <m:sup>
                              <m:r>
                                <a:rPr lang="en-US" i="1">
                                  <a:solidFill>
                                    <a:schemeClr val="tx1"/>
                                  </a:solidFill>
                                  <a:latin typeface="Cambria Math" panose="02040503050406030204" pitchFamily="18" charset="0"/>
                                </a:rPr>
                                <m:t>𝑥</m:t>
                              </m:r>
                            </m:sup>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𝑢</m:t>
                                      </m:r>
                                    </m:e>
                                  </m:d>
                                </m:e>
                                <m:sup>
                                  <m:r>
                                    <a:rPr lang="en-US" i="1">
                                      <a:solidFill>
                                        <a:schemeClr val="tx1"/>
                                      </a:solidFill>
                                      <a:latin typeface="Cambria Math" panose="02040503050406030204" pitchFamily="18" charset="0"/>
                                    </a:rPr>
                                    <m:t>𝑛</m:t>
                                  </m:r>
                                </m:sup>
                              </m:sSup>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e>
                                  </m:d>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𝑢</m:t>
                                  </m:r>
                                </m:e>
                              </m:d>
                              <m:r>
                                <a:rPr lang="en-US" i="1">
                                  <a:solidFill>
                                    <a:schemeClr val="tx1"/>
                                  </a:solidFill>
                                  <a:latin typeface="Cambria Math" panose="02040503050406030204" pitchFamily="18" charset="0"/>
                                </a:rPr>
                                <m:t>𝑑𝑢</m:t>
                              </m:r>
                            </m:e>
                          </m:nary>
                        </m:e>
                      </m:d>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𝑎</m:t>
                          </m:r>
                        </m:sub>
                        <m:sup>
                          <m:r>
                            <a:rPr lang="en-US" i="1">
                              <a:solidFill>
                                <a:schemeClr val="tx1"/>
                              </a:solidFill>
                              <a:latin typeface="Cambria Math" panose="02040503050406030204" pitchFamily="18" charset="0"/>
                            </a:rPr>
                            <m:t>𝑥</m:t>
                          </m:r>
                        </m:sup>
                        <m:e>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sup>
                          </m:sSup>
                          <m:r>
                            <a:rPr lang="en-US"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e>
                              </m:d>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𝑢</m:t>
                              </m:r>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𝑑𝑢</m:t>
                          </m:r>
                        </m:e>
                      </m:nary>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𝑎</m:t>
                          </m:r>
                        </m:sub>
                        <m:sup>
                          <m:r>
                            <a:rPr lang="en-US" i="1">
                              <a:solidFill>
                                <a:schemeClr val="tx1"/>
                              </a:solidFill>
                              <a:latin typeface="Cambria Math" panose="02040503050406030204" pitchFamily="18" charset="0"/>
                            </a:rPr>
                            <m:t>𝑥</m:t>
                          </m:r>
                        </m:sup>
                        <m:e>
                          <m:r>
                            <a:rPr lang="en-US" b="0" i="1" smtClean="0">
                              <a:solidFill>
                                <a:schemeClr val="tx1"/>
                              </a:solidFill>
                              <a:latin typeface="Cambria Math" panose="02040503050406030204" pitchFamily="18" charset="0"/>
                            </a:rPr>
                            <m:t>𝐾</m:t>
                          </m:r>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sup>
                          </m:sSup>
                          <m:r>
                            <a:rPr lang="en-US" i="1">
                              <a:solidFill>
                                <a:schemeClr val="tx1"/>
                              </a:solidFill>
                              <a:latin typeface="Cambria Math" panose="02040503050406030204" pitchFamily="18" charset="0"/>
                            </a:rPr>
                            <m:t>𝑑𝑢</m:t>
                          </m:r>
                        </m:e>
                      </m:nary>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𝐾</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𝑢</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den>
                      </m:f>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𝑎</m:t>
                          </m:r>
                        </m:sub>
                        <m:sup>
                          <m:r>
                            <a:rPr lang="en-US" b="0" i="1" smtClean="0">
                              <a:solidFill>
                                <a:schemeClr val="tx1"/>
                              </a:solidFill>
                              <a:latin typeface="Cambria Math" panose="02040503050406030204" pitchFamily="18" charset="0"/>
                            </a:rPr>
                            <m:t>𝑥</m:t>
                          </m:r>
                        </m:sup>
                      </m:sSub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𝐾</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e>
                              </m:d>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num>
                        <m:den>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den>
                      </m:f>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Not</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tha</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absolut</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valu</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i</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actually no</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neede</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i</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nequalit</a:t>
                </a:r>
                <a:r>
                  <a:rPr lang="en-US" spc="-5" dirty="0">
                    <a:solidFill>
                      <a:schemeClr val="tx1"/>
                    </a:solidFill>
                    <a:latin typeface="Times New Roman"/>
                    <a:cs typeface="Times New Roman"/>
                  </a:rPr>
                  <a:t>y</a:t>
                </a:r>
                <a:r>
                  <a:rPr lang="en-US" spc="-10" dirty="0">
                    <a:solidFill>
                      <a:schemeClr val="tx1"/>
                    </a:solidFill>
                    <a:latin typeface="Times New Roman"/>
                    <a:cs typeface="Times New Roman"/>
                  </a:rPr>
                  <a:t> i</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(4</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becaus</a:t>
                </a:r>
                <a:r>
                  <a:rPr lang="en-US" spc="-5" dirty="0">
                    <a:solidFill>
                      <a:schemeClr val="tx1"/>
                    </a:solidFill>
                    <a:latin typeface="Times New Roman"/>
                    <a:cs typeface="Times New Roman"/>
                  </a:rPr>
                  <a:t>e if</a:t>
                </a:r>
                <a:r>
                  <a:rPr lang="en-US" spc="3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mus</a:t>
                </a:r>
                <a:r>
                  <a:rPr lang="en-US" spc="-5" dirty="0">
                    <a:solidFill>
                      <a:schemeClr val="tx1"/>
                    </a:solidFill>
                    <a:latin typeface="Times New Roman"/>
                    <a:cs typeface="Times New Roman"/>
                  </a:rPr>
                  <a:t>t</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nterchang</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uppe</a:t>
                </a:r>
                <a:r>
                  <a:rPr lang="en-US" spc="-5" dirty="0">
                    <a:solidFill>
                      <a:schemeClr val="tx1"/>
                    </a:solidFill>
                    <a:latin typeface="Times New Roman"/>
                    <a:cs typeface="Times New Roman"/>
                  </a:rPr>
                  <a:t>r</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lowe</a:t>
                </a:r>
                <a:r>
                  <a:rPr lang="en-US" spc="-5" dirty="0">
                    <a:solidFill>
                      <a:schemeClr val="tx1"/>
                    </a:solidFill>
                    <a:latin typeface="Times New Roman"/>
                    <a:cs typeface="Times New Roman"/>
                  </a:rPr>
                  <a:t>r</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limit</a:t>
                </a:r>
                <a:r>
                  <a:rPr lang="en-US" spc="-5" dirty="0">
                    <a:solidFill>
                      <a:schemeClr val="tx1"/>
                    </a:solidFill>
                    <a:latin typeface="Times New Roman"/>
                    <a:cs typeface="Times New Roman"/>
                  </a:rPr>
                  <a:t>s</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ntegrals.</a:t>
                </a:r>
                <a:endParaRPr lang="en-US" dirty="0">
                  <a:solidFill>
                    <a:schemeClr val="tx1"/>
                  </a:solidFill>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0027134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smtClean="0"/>
              <a:t>Series (1 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nSpc>
                    <a:spcPct val="100000"/>
                  </a:lnSpc>
                  <a:buNone/>
                </a:pPr>
                <a:r>
                  <a:rPr lang="en-US" spc="-10" dirty="0">
                    <a:solidFill>
                      <a:schemeClr val="tx1"/>
                    </a:solidFill>
                  </a:rPr>
                  <a:t>I</a:t>
                </a:r>
                <a:r>
                  <a:rPr lang="en-US" spc="-5" dirty="0">
                    <a:solidFill>
                      <a:schemeClr val="tx1"/>
                    </a:solidFill>
                  </a:rPr>
                  <a:t>n </a:t>
                </a:r>
                <a:r>
                  <a:rPr lang="en-US" spc="-10" dirty="0">
                    <a:solidFill>
                      <a:schemeClr val="tx1"/>
                    </a:solidFill>
                  </a:rPr>
                  <a:t>thi</a:t>
                </a:r>
                <a:r>
                  <a:rPr lang="en-US" spc="-5" dirty="0">
                    <a:solidFill>
                      <a:schemeClr val="tx1"/>
                    </a:solidFill>
                  </a:rPr>
                  <a:t>s </a:t>
                </a:r>
                <a:r>
                  <a:rPr lang="en-US" spc="-10" dirty="0">
                    <a:solidFill>
                      <a:schemeClr val="tx1"/>
                    </a:solidFill>
                  </a:rPr>
                  <a:t>section</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exten</a:t>
                </a:r>
                <a:r>
                  <a:rPr lang="en-US" spc="-5" dirty="0">
                    <a:solidFill>
                      <a:schemeClr val="tx1"/>
                    </a:solidFill>
                  </a:rPr>
                  <a:t>d </a:t>
                </a:r>
                <a:r>
                  <a:rPr lang="en-US" spc="-10" dirty="0">
                    <a:solidFill>
                      <a:schemeClr val="tx1"/>
                    </a:solidFill>
                  </a:rPr>
                  <a:t>th</a:t>
                </a:r>
                <a:r>
                  <a:rPr lang="en-US" spc="-5" dirty="0">
                    <a:solidFill>
                      <a:schemeClr val="tx1"/>
                    </a:solidFill>
                  </a:rPr>
                  <a:t>e </a:t>
                </a:r>
                <a:r>
                  <a:rPr lang="en-US" spc="-10" dirty="0">
                    <a:solidFill>
                      <a:schemeClr val="tx1"/>
                    </a:solidFill>
                  </a:rPr>
                  <a:t>Taylo</a:t>
                </a:r>
                <a:r>
                  <a:rPr lang="en-US" spc="-5" dirty="0">
                    <a:solidFill>
                      <a:schemeClr val="tx1"/>
                    </a:solidFill>
                  </a:rPr>
                  <a:t>r </a:t>
                </a:r>
                <a:r>
                  <a:rPr lang="en-US" spc="-10" dirty="0">
                    <a:solidFill>
                      <a:schemeClr val="tx1"/>
                    </a:solidFill>
                  </a:rPr>
                  <a:t>polynomia</a:t>
                </a:r>
                <a:r>
                  <a:rPr lang="en-US" spc="-5" dirty="0">
                    <a:solidFill>
                      <a:schemeClr val="tx1"/>
                    </a:solidFill>
                  </a:rPr>
                  <a:t>l to t</a:t>
                </a:r>
                <a:r>
                  <a:rPr lang="en-US" spc="-10" dirty="0">
                    <a:solidFill>
                      <a:schemeClr val="tx1"/>
                    </a:solidFill>
                  </a:rPr>
                  <a:t>h</a:t>
                </a:r>
                <a:r>
                  <a:rPr lang="en-US" spc="-5" dirty="0">
                    <a:solidFill>
                      <a:schemeClr val="tx1"/>
                    </a:solidFill>
                  </a:rPr>
                  <a:t>e </a:t>
                </a:r>
                <a:r>
                  <a:rPr lang="en-US" spc="-10" dirty="0">
                    <a:solidFill>
                      <a:schemeClr val="tx1"/>
                    </a:solidFill>
                  </a:rPr>
                  <a:t>Taylo</a:t>
                </a:r>
                <a:r>
                  <a:rPr lang="en-US" spc="-5" dirty="0">
                    <a:solidFill>
                      <a:schemeClr val="tx1"/>
                    </a:solidFill>
                  </a:rPr>
                  <a:t>r </a:t>
                </a:r>
                <a:r>
                  <a:rPr lang="en-US" spc="-10" dirty="0">
                    <a:solidFill>
                      <a:schemeClr val="tx1"/>
                    </a:solidFill>
                  </a:rPr>
                  <a:t>serie</a:t>
                </a:r>
                <a:r>
                  <a:rPr lang="en-US" spc="-5" dirty="0">
                    <a:solidFill>
                      <a:schemeClr val="tx1"/>
                    </a:solidFill>
                  </a:rPr>
                  <a:t>s </a:t>
                </a:r>
                <a:r>
                  <a:rPr lang="en-US" spc="-10" dirty="0">
                    <a:solidFill>
                      <a:schemeClr val="tx1"/>
                    </a:solidFill>
                  </a:rPr>
                  <a:t>o</a:t>
                </a:r>
                <a:r>
                  <a:rPr lang="en-US" spc="-5" dirty="0">
                    <a:solidFill>
                      <a:schemeClr val="tx1"/>
                    </a:solidFill>
                  </a:rPr>
                  <a:t>f a </a:t>
                </a:r>
                <a:r>
                  <a:rPr lang="en-US" spc="-10" dirty="0">
                    <a:solidFill>
                      <a:schemeClr val="tx1"/>
                    </a:solidFill>
                  </a:rPr>
                  <a:t>given </a:t>
                </a:r>
                <a:r>
                  <a:rPr lang="en-US" spc="-5" dirty="0">
                    <a:solidFill>
                      <a:schemeClr val="tx1"/>
                    </a:solidFill>
                  </a:rPr>
                  <a:t>function </a:t>
                </a:r>
                <a:r>
                  <a:rPr lang="en-US" i="1" spc="-5" dirty="0">
                    <a:solidFill>
                      <a:schemeClr val="tx1"/>
                    </a:solidFill>
                  </a:rPr>
                  <a:t>f</a:t>
                </a:r>
                <a:r>
                  <a:rPr lang="en-US" i="1" spc="-45" dirty="0">
                    <a:solidFill>
                      <a:schemeClr val="tx1"/>
                    </a:solidFill>
                  </a:rPr>
                  <a:t> </a:t>
                </a:r>
                <a:r>
                  <a:rPr lang="en-US" spc="-5" dirty="0">
                    <a:solidFill>
                      <a:schemeClr val="tx1"/>
                    </a:solidFill>
                  </a:rPr>
                  <a:t>, </a:t>
                </a:r>
                <a:r>
                  <a:rPr lang="en-US" spc="-10" dirty="0">
                    <a:solidFill>
                      <a:schemeClr val="tx1"/>
                    </a:solidFill>
                  </a:rPr>
                  <a:t>obtaine</a:t>
                </a:r>
                <a:r>
                  <a:rPr lang="en-US" spc="-5" dirty="0">
                    <a:solidFill>
                      <a:schemeClr val="tx1"/>
                    </a:solidFill>
                  </a:rPr>
                  <a:t>d </a:t>
                </a:r>
                <a:r>
                  <a:rPr lang="en-US" spc="-10" dirty="0">
                    <a:solidFill>
                      <a:schemeClr val="tx1"/>
                    </a:solidFill>
                  </a:rPr>
                  <a:t>b</a:t>
                </a:r>
                <a:r>
                  <a:rPr lang="en-US" spc="-5" dirty="0">
                    <a:solidFill>
                      <a:schemeClr val="tx1"/>
                    </a:solidFill>
                  </a:rPr>
                  <a:t>y </a:t>
                </a:r>
                <a:r>
                  <a:rPr lang="en-US" spc="-10" dirty="0">
                    <a:solidFill>
                      <a:schemeClr val="tx1"/>
                    </a:solidFill>
                  </a:rPr>
                  <a:t>includin</a:t>
                </a:r>
                <a:r>
                  <a:rPr lang="en-US" spc="-5" dirty="0">
                    <a:solidFill>
                      <a:schemeClr val="tx1"/>
                    </a:solidFill>
                  </a:rPr>
                  <a:t>g </a:t>
                </a:r>
                <a:r>
                  <a:rPr lang="en-US" spc="-10" dirty="0">
                    <a:solidFill>
                      <a:schemeClr val="tx1"/>
                    </a:solidFill>
                  </a:rPr>
                  <a:t>term</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al</a:t>
                </a:r>
                <a:r>
                  <a:rPr lang="en-US" spc="-5" dirty="0">
                    <a:solidFill>
                      <a:schemeClr val="tx1"/>
                    </a:solidFill>
                  </a:rPr>
                  <a:t>l </a:t>
                </a:r>
                <a:r>
                  <a:rPr lang="en-US" spc="-10" dirty="0">
                    <a:solidFill>
                      <a:schemeClr val="tx1"/>
                    </a:solidFill>
                  </a:rPr>
                  <a:t>order</a:t>
                </a:r>
                <a:r>
                  <a:rPr lang="en-US" spc="-5" dirty="0">
                    <a:solidFill>
                      <a:schemeClr val="tx1"/>
                    </a:solidFill>
                  </a:rPr>
                  <a:t>s in t</a:t>
                </a:r>
                <a:r>
                  <a:rPr lang="en-US" spc="-10" dirty="0">
                    <a:solidFill>
                      <a:schemeClr val="tx1"/>
                    </a:solidFill>
                  </a:rPr>
                  <a:t>h</a:t>
                </a:r>
                <a:r>
                  <a:rPr lang="en-US" spc="-5" dirty="0">
                    <a:solidFill>
                      <a:schemeClr val="tx1"/>
                    </a:solidFill>
                  </a:rPr>
                  <a:t>e </a:t>
                </a:r>
                <a:r>
                  <a:rPr lang="en-US" spc="-10" dirty="0">
                    <a:solidFill>
                      <a:schemeClr val="tx1"/>
                    </a:solidFill>
                  </a:rPr>
                  <a:t>Taylo</a:t>
                </a:r>
                <a:r>
                  <a:rPr lang="en-US" spc="-5" dirty="0">
                    <a:solidFill>
                      <a:schemeClr val="tx1"/>
                    </a:solidFill>
                  </a:rPr>
                  <a:t>r </a:t>
                </a:r>
                <a:r>
                  <a:rPr lang="en-US" spc="-10" dirty="0"/>
                  <a:t>p</a:t>
                </a:r>
                <a:r>
                  <a:rPr lang="en-US" spc="-10" dirty="0">
                    <a:solidFill>
                      <a:schemeClr val="tx1"/>
                    </a:solidFill>
                  </a:rPr>
                  <a:t>olynomial.</a:t>
                </a:r>
                <a:endParaRPr lang="en-US" dirty="0">
                  <a:solidFill>
                    <a:schemeClr val="tx1"/>
                  </a:solidFill>
                </a:endParaRPr>
              </a:p>
              <a:p>
                <a:pPr marL="0" indent="0">
                  <a:lnSpc>
                    <a:spcPct val="100000"/>
                  </a:lnSpc>
                  <a:spcBef>
                    <a:spcPts val="15"/>
                  </a:spcBef>
                  <a:buNone/>
                </a:pPr>
                <a:endParaRPr lang="en-US" dirty="0">
                  <a:solidFill>
                    <a:schemeClr val="tx1"/>
                  </a:solidFill>
                </a:endParaRPr>
              </a:p>
              <a:p>
                <a:pPr marL="85090" marR="84455" indent="0">
                  <a:lnSpc>
                    <a:spcPct val="100000"/>
                  </a:lnSpc>
                  <a:buNone/>
                </a:pPr>
                <a:r>
                  <a:rPr lang="en-US" b="1" u="sng" spc="-60" dirty="0">
                    <a:solidFill>
                      <a:schemeClr val="tx1"/>
                    </a:solidFill>
                  </a:rPr>
                  <a:t>DEFINITIO</a:t>
                </a:r>
                <a:r>
                  <a:rPr lang="en-US" b="1" u="sng" spc="-140" dirty="0">
                    <a:solidFill>
                      <a:schemeClr val="tx1"/>
                    </a:solidFill>
                  </a:rPr>
                  <a:t>N</a:t>
                </a:r>
                <a:r>
                  <a:rPr lang="en-US" b="1" spc="-140" dirty="0">
                    <a:solidFill>
                      <a:schemeClr val="tx1"/>
                    </a:solidFill>
                  </a:rPr>
                  <a:t>: </a:t>
                </a:r>
                <a:r>
                  <a:rPr lang="en-US" b="1" spc="-180" dirty="0">
                    <a:solidFill>
                      <a:schemeClr val="tx1"/>
                    </a:solidFill>
                  </a:rPr>
                  <a:t>T</a:t>
                </a:r>
                <a:r>
                  <a:rPr lang="en-US" b="1" spc="-80" dirty="0">
                    <a:solidFill>
                      <a:schemeClr val="tx1"/>
                    </a:solidFill>
                  </a:rPr>
                  <a:t>aylo</a:t>
                </a:r>
                <a:r>
                  <a:rPr lang="en-US" b="1" spc="-60" dirty="0">
                    <a:solidFill>
                      <a:schemeClr val="tx1"/>
                    </a:solidFill>
                  </a:rPr>
                  <a:t>r </a:t>
                </a:r>
                <a:r>
                  <a:rPr lang="en-US" b="1" spc="-75" dirty="0">
                    <a:solidFill>
                      <a:schemeClr val="tx1"/>
                    </a:solidFill>
                  </a:rPr>
                  <a:t>Serie</a:t>
                </a:r>
                <a:r>
                  <a:rPr lang="en-US" b="1" spc="-80" dirty="0">
                    <a:solidFill>
                      <a:schemeClr val="tx1"/>
                    </a:solidFill>
                  </a:rPr>
                  <a:t>s  </a:t>
                </a:r>
                <a:r>
                  <a:rPr lang="en-US" spc="-5" dirty="0">
                    <a:solidFill>
                      <a:schemeClr val="tx1"/>
                    </a:solidFill>
                  </a:rPr>
                  <a:t>If </a:t>
                </a:r>
                <a:r>
                  <a:rPr lang="en-US" i="1" spc="-5" dirty="0">
                    <a:solidFill>
                      <a:schemeClr val="tx1"/>
                    </a:solidFill>
                  </a:rPr>
                  <a:t>f </a:t>
                </a:r>
                <a:r>
                  <a:rPr lang="en-US" spc="-5" dirty="0">
                    <a:solidFill>
                      <a:schemeClr val="tx1"/>
                    </a:solidFill>
                  </a:rPr>
                  <a:t>is infinitely differentiable </a:t>
                </a:r>
                <a:r>
                  <a:rPr lang="en-US" spc="-10" dirty="0">
                    <a:solidFill>
                      <a:schemeClr val="tx1"/>
                    </a:solidFill>
                  </a:rPr>
                  <a:t>a</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i="1" spc="10" dirty="0">
                    <a:solidFill>
                      <a:schemeClr val="tx1"/>
                    </a:solidFill>
                  </a:rPr>
                  <a:t>c</a:t>
                </a:r>
                <a:r>
                  <a:rPr lang="en-US" spc="-5" dirty="0">
                    <a:solidFill>
                      <a:schemeClr val="tx1"/>
                    </a:solidFill>
                  </a:rPr>
                  <a:t>, t</a:t>
                </a:r>
                <a:r>
                  <a:rPr lang="en-US" spc="-10" dirty="0">
                    <a:solidFill>
                      <a:schemeClr val="tx1"/>
                    </a:solidFill>
                  </a:rPr>
                  <a:t>he</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Taylor </a:t>
                </a:r>
                <a:r>
                  <a:rPr lang="en-US" spc="-5" dirty="0">
                    <a:solidFill>
                      <a:schemeClr val="tx1"/>
                    </a:solidFill>
                  </a:rPr>
                  <a:t>series for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solidFill>
                      <a:schemeClr val="tx1"/>
                    </a:solidFill>
                  </a:rPr>
                  <a:t>centere</a:t>
                </a:r>
                <a:r>
                  <a:rPr lang="en-US" spc="-5" dirty="0">
                    <a:solidFill>
                      <a:schemeClr val="tx1"/>
                    </a:solidFill>
                  </a:rPr>
                  <a:t>d </a:t>
                </a:r>
                <a:r>
                  <a:rPr lang="en-US" spc="-10" dirty="0">
                    <a:solidFill>
                      <a:schemeClr val="tx1"/>
                    </a:solidFill>
                  </a:rPr>
                  <a:t>a</a:t>
                </a:r>
                <a:r>
                  <a:rPr lang="en-US" spc="-5" dirty="0">
                    <a:solidFill>
                      <a:schemeClr val="tx1"/>
                    </a:solidFill>
                  </a:rPr>
                  <a:t>t </a:t>
                </a:r>
                <a:r>
                  <a:rPr lang="en-US" i="1" spc="-5" dirty="0">
                    <a:solidFill>
                      <a:schemeClr val="tx1"/>
                    </a:solidFill>
                  </a:rPr>
                  <a:t>c</a:t>
                </a:r>
                <a:r>
                  <a:rPr lang="en-US" i="1" spc="15" dirty="0">
                    <a:solidFill>
                      <a:schemeClr val="tx1"/>
                    </a:solidFill>
                  </a:rPr>
                  <a:t> </a:t>
                </a:r>
                <a:r>
                  <a:rPr lang="en-US" spc="-5" dirty="0">
                    <a:solidFill>
                      <a:schemeClr val="tx1"/>
                    </a:solidFill>
                  </a:rPr>
                  <a:t>is the power series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𝑇</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𝑛</m:t>
                              </m:r>
                            </m:sup>
                          </m:sSup>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4060063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spc="-5" dirty="0">
                    <a:solidFill>
                      <a:schemeClr val="tx1"/>
                    </a:solidFill>
                  </a:rPr>
                  <a:t>While</a:t>
                </a:r>
                <a:r>
                  <a:rPr lang="en-US" spc="35" dirty="0">
                    <a:solidFill>
                      <a:schemeClr val="tx1"/>
                    </a:solidFill>
                  </a:rPr>
                  <a:t> </a:t>
                </a:r>
                <a:r>
                  <a:rPr lang="en-US" spc="-5" dirty="0">
                    <a:solidFill>
                      <a:schemeClr val="tx1"/>
                    </a:solidFill>
                  </a:rPr>
                  <a:t>this</a:t>
                </a:r>
                <a:r>
                  <a:rPr lang="en-US" spc="30" dirty="0">
                    <a:solidFill>
                      <a:schemeClr val="tx1"/>
                    </a:solidFill>
                  </a:rPr>
                  <a:t> </a:t>
                </a:r>
                <a:r>
                  <a:rPr lang="en-US" spc="-5" dirty="0">
                    <a:solidFill>
                      <a:schemeClr val="tx1"/>
                    </a:solidFill>
                  </a:rPr>
                  <a:t>definition</a:t>
                </a:r>
                <a:r>
                  <a:rPr lang="en-US" spc="35" dirty="0">
                    <a:solidFill>
                      <a:schemeClr val="tx1"/>
                    </a:solidFill>
                  </a:rPr>
                  <a:t> </a:t>
                </a:r>
                <a:r>
                  <a:rPr lang="en-US" spc="-5" dirty="0">
                    <a:solidFill>
                      <a:schemeClr val="tx1"/>
                    </a:solidFill>
                  </a:rPr>
                  <a:t>enables</a:t>
                </a:r>
                <a:r>
                  <a:rPr lang="en-US" spc="35" dirty="0">
                    <a:solidFill>
                      <a:schemeClr val="tx1"/>
                    </a:solidFill>
                  </a:rPr>
                  <a:t> </a:t>
                </a:r>
                <a:r>
                  <a:rPr lang="en-US" spc="-5" dirty="0">
                    <a:solidFill>
                      <a:schemeClr val="tx1"/>
                    </a:solidFill>
                  </a:rPr>
                  <a:t>us</a:t>
                </a:r>
                <a:r>
                  <a:rPr lang="en-US" spc="35" dirty="0">
                    <a:solidFill>
                      <a:schemeClr val="tx1"/>
                    </a:solidFill>
                  </a:rPr>
                  <a:t> </a:t>
                </a:r>
                <a:r>
                  <a:rPr lang="en-US" spc="-5" dirty="0">
                    <a:solidFill>
                      <a:schemeClr val="tx1"/>
                    </a:solidFill>
                  </a:rPr>
                  <a:t>to</a:t>
                </a:r>
                <a:r>
                  <a:rPr lang="en-US" spc="30" dirty="0">
                    <a:solidFill>
                      <a:schemeClr val="tx1"/>
                    </a:solidFill>
                  </a:rPr>
                  <a:t> </a:t>
                </a:r>
                <a:r>
                  <a:rPr lang="en-US" spc="-5" dirty="0">
                    <a:solidFill>
                      <a:schemeClr val="tx1"/>
                    </a:solidFill>
                  </a:rPr>
                  <a:t>construct</a:t>
                </a:r>
                <a:r>
                  <a:rPr lang="en-US" spc="35"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power</a:t>
                </a:r>
                <a:r>
                  <a:rPr lang="en-US" spc="35" dirty="0">
                    <a:solidFill>
                      <a:schemeClr val="tx1"/>
                    </a:solidFill>
                  </a:rPr>
                  <a:t> </a:t>
                </a:r>
                <a:r>
                  <a:rPr lang="en-US" spc="-5" dirty="0">
                    <a:solidFill>
                      <a:schemeClr val="tx1"/>
                    </a:solidFill>
                  </a:rPr>
                  <a:t>series</a:t>
                </a:r>
                <a:r>
                  <a:rPr lang="en-US" spc="35" dirty="0">
                    <a:solidFill>
                      <a:schemeClr val="tx1"/>
                    </a:solidFill>
                  </a:rPr>
                  <a:t> </a:t>
                </a:r>
                <a:r>
                  <a:rPr lang="en-US" spc="-5" dirty="0">
                    <a:solidFill>
                      <a:schemeClr val="tx1"/>
                    </a:solidFill>
                  </a:rPr>
                  <a:t>using</a:t>
                </a:r>
                <a:r>
                  <a:rPr lang="en-US" spc="35" dirty="0">
                    <a:solidFill>
                      <a:schemeClr val="tx1"/>
                    </a:solidFill>
                  </a:rPr>
                  <a:t> </a:t>
                </a:r>
                <a:r>
                  <a:rPr lang="en-US" spc="-5" dirty="0">
                    <a:solidFill>
                      <a:schemeClr val="tx1"/>
                    </a:solidFill>
                  </a:rPr>
                  <a:t>information</a:t>
                </a:r>
                <a:r>
                  <a:rPr lang="en-US" spc="35" dirty="0">
                    <a:solidFill>
                      <a:schemeClr val="tx1"/>
                    </a:solidFill>
                  </a:rPr>
                  <a:t> </a:t>
                </a:r>
                <a:r>
                  <a:rPr lang="en-US" spc="-5" dirty="0">
                    <a:solidFill>
                      <a:schemeClr val="tx1"/>
                    </a:solidFill>
                  </a:rPr>
                  <a:t>from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 </a:t>
                </a:r>
                <a:r>
                  <a:rPr lang="en-US" i="1" spc="-5" dirty="0">
                    <a:solidFill>
                      <a:schemeClr val="tx1"/>
                    </a:solidFill>
                  </a:rPr>
                  <a:t>f</a:t>
                </a:r>
                <a:r>
                  <a:rPr lang="en-US" spc="-5" dirty="0">
                    <a:solidFill>
                      <a:schemeClr val="tx1"/>
                    </a:solidFill>
                  </a:rPr>
                  <a:t>,</a:t>
                </a:r>
                <a:r>
                  <a:rPr lang="en-US" spc="15" dirty="0">
                    <a:solidFill>
                      <a:schemeClr val="tx1"/>
                    </a:solidFill>
                  </a:rPr>
                  <a:t> </a:t>
                </a:r>
                <a:r>
                  <a:rPr lang="en-US" spc="-15" dirty="0">
                    <a:solidFill>
                      <a:schemeClr val="tx1"/>
                    </a:solidFill>
                  </a:rPr>
                  <a:t>w</a:t>
                </a:r>
                <a:r>
                  <a:rPr lang="en-US" spc="-5" dirty="0">
                    <a:solidFill>
                      <a:schemeClr val="tx1"/>
                    </a:solidFill>
                  </a:rPr>
                  <a:t>e</a:t>
                </a:r>
                <a:r>
                  <a:rPr lang="en-US" spc="15" dirty="0">
                    <a:solidFill>
                      <a:schemeClr val="tx1"/>
                    </a:solidFill>
                  </a:rPr>
                  <a:t> </a:t>
                </a:r>
                <a:r>
                  <a:rPr lang="en-US" spc="-10" dirty="0">
                    <a:solidFill>
                      <a:schemeClr val="tx1"/>
                    </a:solidFill>
                  </a:rPr>
                  <a:t>d</a:t>
                </a:r>
                <a:r>
                  <a:rPr lang="en-US" spc="-5" dirty="0">
                    <a:solidFill>
                      <a:schemeClr val="tx1"/>
                    </a:solidFill>
                  </a:rPr>
                  <a:t>o</a:t>
                </a:r>
                <a:r>
                  <a:rPr lang="en-US" spc="15" dirty="0">
                    <a:solidFill>
                      <a:schemeClr val="tx1"/>
                    </a:solidFill>
                  </a:rPr>
                  <a:t> </a:t>
                </a:r>
                <a:r>
                  <a:rPr lang="en-US" spc="-10" dirty="0">
                    <a:solidFill>
                      <a:schemeClr val="tx1"/>
                    </a:solidFill>
                  </a:rPr>
                  <a:t>no</a:t>
                </a:r>
                <a:r>
                  <a:rPr lang="en-US" spc="-5" dirty="0">
                    <a:solidFill>
                      <a:schemeClr val="tx1"/>
                    </a:solidFill>
                  </a:rPr>
                  <a:t>t</a:t>
                </a:r>
                <a:r>
                  <a:rPr lang="en-US" spc="20" dirty="0">
                    <a:solidFill>
                      <a:schemeClr val="tx1"/>
                    </a:solidFill>
                  </a:rPr>
                  <a:t> </a:t>
                </a:r>
                <a:r>
                  <a:rPr lang="en-US" spc="-10" dirty="0">
                    <a:solidFill>
                      <a:schemeClr val="tx1"/>
                    </a:solidFill>
                  </a:rPr>
                  <a:t>ye</a:t>
                </a:r>
                <a:r>
                  <a:rPr lang="en-US" spc="-5" dirty="0">
                    <a:solidFill>
                      <a:schemeClr val="tx1"/>
                    </a:solidFill>
                  </a:rPr>
                  <a:t>t</a:t>
                </a:r>
                <a:r>
                  <a:rPr lang="en-US" spc="20" dirty="0">
                    <a:solidFill>
                      <a:schemeClr val="tx1"/>
                    </a:solidFill>
                  </a:rPr>
                  <a:t> </a:t>
                </a:r>
                <a:r>
                  <a:rPr lang="en-US" spc="-10" dirty="0">
                    <a:solidFill>
                      <a:schemeClr val="tx1"/>
                    </a:solidFill>
                  </a:rPr>
                  <a:t>know</a:t>
                </a:r>
                <a:r>
                  <a:rPr lang="en-US" spc="20" dirty="0">
                    <a:solidFill>
                      <a:schemeClr val="tx1"/>
                    </a:solidFill>
                  </a:rPr>
                  <a:t> </a:t>
                </a:r>
                <a:r>
                  <a:rPr lang="en-US" spc="-10" dirty="0">
                    <a:solidFill>
                      <a:schemeClr val="tx1"/>
                    </a:solidFill>
                  </a:rPr>
                  <a:t>whethe</a:t>
                </a:r>
                <a:r>
                  <a:rPr lang="en-US" spc="-5" dirty="0">
                    <a:solidFill>
                      <a:schemeClr val="tx1"/>
                    </a:solidFill>
                  </a:rPr>
                  <a:t>r</a:t>
                </a:r>
                <a:r>
                  <a:rPr lang="en-US" spc="20" dirty="0">
                    <a:solidFill>
                      <a:schemeClr val="tx1"/>
                    </a:solidFill>
                  </a:rPr>
                  <a:t> </a:t>
                </a:r>
                <a:r>
                  <a:rPr lang="en-US" spc="-10" dirty="0">
                    <a:solidFill>
                      <a:schemeClr val="tx1"/>
                    </a:solidFill>
                  </a:rPr>
                  <a:t>thi</a:t>
                </a:r>
                <a:r>
                  <a:rPr lang="en-US" spc="-5" dirty="0">
                    <a:solidFill>
                      <a:schemeClr val="tx1"/>
                    </a:solidFill>
                  </a:rPr>
                  <a:t>s</a:t>
                </a:r>
                <a:r>
                  <a:rPr lang="en-US" spc="15" dirty="0">
                    <a:solidFill>
                      <a:schemeClr val="tx1"/>
                    </a:solidFill>
                  </a:rPr>
                  <a:t> </a:t>
                </a:r>
                <a:r>
                  <a:rPr lang="en-US" spc="-10" dirty="0">
                    <a:solidFill>
                      <a:schemeClr val="tx1"/>
                    </a:solidFill>
                  </a:rPr>
                  <a:t>serie</a:t>
                </a:r>
                <a:r>
                  <a:rPr lang="en-US" spc="-5" dirty="0">
                    <a:solidFill>
                      <a:schemeClr val="tx1"/>
                    </a:solidFill>
                  </a:rPr>
                  <a:t>s</a:t>
                </a:r>
                <a:r>
                  <a:rPr lang="en-US" spc="15" dirty="0">
                    <a:solidFill>
                      <a:schemeClr val="tx1"/>
                    </a:solidFill>
                  </a:rPr>
                  <a:t> </a:t>
                </a:r>
                <a:r>
                  <a:rPr lang="en-US" spc="-10" dirty="0">
                    <a:solidFill>
                      <a:schemeClr val="tx1"/>
                    </a:solidFill>
                  </a:rPr>
                  <a:t>define</a:t>
                </a:r>
                <a:r>
                  <a:rPr lang="en-US" spc="-5" dirty="0">
                    <a:solidFill>
                      <a:schemeClr val="tx1"/>
                    </a:solidFill>
                  </a:rPr>
                  <a:t>s</a:t>
                </a:r>
                <a:r>
                  <a:rPr lang="en-US" spc="20"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spc="1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5" dirty="0">
                    <a:solidFill>
                      <a:schemeClr val="tx1"/>
                    </a:solidFill>
                  </a:rPr>
                  <a:t> </a:t>
                </a:r>
                <a:r>
                  <a:rPr lang="en-US" i="1" spc="-10" dirty="0">
                    <a:solidFill>
                      <a:schemeClr val="tx1"/>
                    </a:solidFill>
                  </a:rPr>
                  <a:t>equal</a:t>
                </a:r>
                <a:r>
                  <a:rPr lang="en-US" i="1" spc="-5" dirty="0">
                    <a:solidFill>
                      <a:schemeClr val="tx1"/>
                    </a:solidFill>
                  </a:rPr>
                  <a:t>s f</a:t>
                </a:r>
                <a:r>
                  <a:rPr lang="en-US" i="1" spc="-45" dirty="0">
                    <a:solidFill>
                      <a:schemeClr val="tx1"/>
                    </a:solidFill>
                  </a:rPr>
                  <a:t> </a:t>
                </a:r>
                <a:r>
                  <a:rPr lang="en-US" spc="-5" dirty="0">
                    <a:solidFill>
                      <a:schemeClr val="tx1"/>
                    </a:solidFill>
                  </a:rPr>
                  <a:t>. The next two theorems settle the </a:t>
                </a:r>
                <a:r>
                  <a:rPr lang="en-US" spc="-15" dirty="0">
                    <a:solidFill>
                      <a:schemeClr val="tx1"/>
                    </a:solidFill>
                  </a:rPr>
                  <a:t>m</a:t>
                </a:r>
                <a:r>
                  <a:rPr lang="en-US" spc="-5" dirty="0">
                    <a:solidFill>
                      <a:schemeClr val="tx1"/>
                    </a:solidFill>
                  </a:rPr>
                  <a:t>atter</a:t>
                </a:r>
                <a:r>
                  <a:rPr lang="en-US" spc="-5" dirty="0"/>
                  <a:t>.</a:t>
                </a:r>
                <a:endParaRPr lang="en-US" dirty="0"/>
              </a:p>
              <a:p>
                <a:pPr marL="0" indent="0">
                  <a:lnSpc>
                    <a:spcPct val="100000"/>
                  </a:lnSpc>
                  <a:spcBef>
                    <a:spcPts val="9"/>
                  </a:spcBef>
                  <a:buNone/>
                </a:pPr>
                <a:endParaRPr lang="en-US" u="sng" dirty="0"/>
              </a:p>
              <a:p>
                <a:pPr marL="0" marR="85090" indent="0">
                  <a:lnSpc>
                    <a:spcPct val="100000"/>
                  </a:lnSpc>
                  <a:buNone/>
                </a:pPr>
                <a:r>
                  <a:rPr lang="en-US" b="1" u="sng" spc="-105" dirty="0"/>
                  <a:t>THEORE</a:t>
                </a:r>
                <a:r>
                  <a:rPr lang="en-US" b="1" u="sng" spc="-175" dirty="0"/>
                  <a:t>M</a:t>
                </a:r>
                <a:r>
                  <a:rPr lang="en-US" b="1" spc="-175" dirty="0">
                    <a:solidFill>
                      <a:schemeClr val="tx1"/>
                    </a:solidFill>
                  </a:rPr>
                  <a:t>:</a:t>
                </a:r>
                <a:r>
                  <a:rPr lang="en-US" b="1" spc="-10" dirty="0">
                    <a:solidFill>
                      <a:schemeClr val="tx1"/>
                    </a:solidFill>
                  </a:rPr>
                  <a:t> </a:t>
                </a:r>
                <a:r>
                  <a:rPr lang="en-US" b="1" spc="-180" dirty="0">
                    <a:solidFill>
                      <a:schemeClr val="tx1"/>
                    </a:solidFill>
                  </a:rPr>
                  <a:t>T</a:t>
                </a:r>
                <a:r>
                  <a:rPr lang="en-US" b="1" spc="-80" dirty="0">
                    <a:solidFill>
                      <a:schemeClr val="tx1"/>
                    </a:solidFill>
                  </a:rPr>
                  <a:t>aylo</a:t>
                </a:r>
                <a:r>
                  <a:rPr lang="en-US" b="1" spc="-60" dirty="0">
                    <a:solidFill>
                      <a:schemeClr val="tx1"/>
                    </a:solidFill>
                  </a:rPr>
                  <a:t>r</a:t>
                </a:r>
                <a:r>
                  <a:rPr lang="en-US" b="1" spc="-5" dirty="0">
                    <a:solidFill>
                      <a:schemeClr val="tx1"/>
                    </a:solidFill>
                  </a:rPr>
                  <a:t> </a:t>
                </a:r>
                <a:r>
                  <a:rPr lang="en-US" b="1" spc="-75" dirty="0">
                    <a:solidFill>
                      <a:schemeClr val="tx1"/>
                    </a:solidFill>
                  </a:rPr>
                  <a:t>Serie</a:t>
                </a:r>
                <a:r>
                  <a:rPr lang="en-US" b="1" spc="-80" dirty="0">
                    <a:solidFill>
                      <a:schemeClr val="tx1"/>
                    </a:solidFill>
                  </a:rPr>
                  <a:t>s</a:t>
                </a:r>
                <a:r>
                  <a:rPr lang="en-US" b="1" spc="-5" dirty="0">
                    <a:solidFill>
                      <a:schemeClr val="tx1"/>
                    </a:solidFill>
                  </a:rPr>
                  <a:t> </a:t>
                </a:r>
                <a:r>
                  <a:rPr lang="en-US" b="1" spc="-105" dirty="0">
                    <a:solidFill>
                      <a:schemeClr val="tx1"/>
                    </a:solidFill>
                  </a:rPr>
                  <a:t>Expansio</a:t>
                </a:r>
                <a:r>
                  <a:rPr lang="en-US" b="1" spc="-110" dirty="0">
                    <a:solidFill>
                      <a:schemeClr val="tx1"/>
                    </a:solidFill>
                  </a:rPr>
                  <a:t>n  </a:t>
                </a:r>
                <a:r>
                  <a:rPr lang="en-US" spc="-5" dirty="0">
                    <a:solidFill>
                      <a:schemeClr val="tx1"/>
                    </a:solidFill>
                  </a:rPr>
                  <a:t>If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represente</a:t>
                </a:r>
                <a:r>
                  <a:rPr lang="en-US" spc="-5" dirty="0">
                    <a:solidFill>
                      <a:schemeClr val="tx1"/>
                    </a:solidFill>
                  </a:rPr>
                  <a:t>d </a:t>
                </a:r>
                <a:r>
                  <a:rPr lang="en-US" spc="-10" dirty="0">
                    <a:solidFill>
                      <a:schemeClr val="tx1"/>
                    </a:solidFill>
                  </a:rPr>
                  <a:t>b</a:t>
                </a:r>
                <a:r>
                  <a:rPr lang="en-US" spc="-5" dirty="0">
                    <a:solidFill>
                      <a:schemeClr val="tx1"/>
                    </a:solidFill>
                  </a:rPr>
                  <a:t>y a </a:t>
                </a:r>
                <a:r>
                  <a:rPr lang="en-US" spc="-15" dirty="0">
                    <a:solidFill>
                      <a:schemeClr val="tx1"/>
                    </a:solidFill>
                  </a:rPr>
                  <a:t>powe</a:t>
                </a:r>
                <a:r>
                  <a:rPr lang="en-US" spc="-5" dirty="0">
                    <a:solidFill>
                      <a:schemeClr val="tx1"/>
                    </a:solidFill>
                  </a:rPr>
                  <a:t>r </a:t>
                </a:r>
                <a:r>
                  <a:rPr lang="en-US" spc="-10" dirty="0">
                    <a:solidFill>
                      <a:schemeClr val="tx1"/>
                    </a:solidFill>
                  </a:rPr>
                  <a:t>serie</a:t>
                </a:r>
                <a:r>
                  <a:rPr lang="en-US" spc="-5" dirty="0">
                    <a:solidFill>
                      <a:schemeClr val="tx1"/>
                    </a:solidFill>
                  </a:rPr>
                  <a:t>s </a:t>
                </a:r>
                <a:r>
                  <a:rPr lang="en-US" spc="-10" dirty="0">
                    <a:solidFill>
                      <a:schemeClr val="tx1"/>
                    </a:solidFill>
                  </a:rPr>
                  <a:t>cen</a:t>
                </a:r>
                <a:r>
                  <a:rPr lang="en-US" spc="-5" dirty="0">
                    <a:solidFill>
                      <a:schemeClr val="tx1"/>
                    </a:solidFill>
                  </a:rPr>
                  <a:t>tered</a:t>
                </a:r>
                <a:r>
                  <a:rPr lang="en-US" spc="30" dirty="0">
                    <a:solidFill>
                      <a:schemeClr val="tx1"/>
                    </a:solidFill>
                  </a:rPr>
                  <a:t> </a:t>
                </a:r>
                <a:r>
                  <a:rPr lang="en-US" spc="-10" dirty="0">
                    <a:solidFill>
                      <a:schemeClr val="tx1"/>
                    </a:solidFill>
                  </a:rPr>
                  <a:t>a</a:t>
                </a:r>
                <a:r>
                  <a:rPr lang="en-US" spc="-5" dirty="0">
                    <a:solidFill>
                      <a:schemeClr val="tx1"/>
                    </a:solidFill>
                  </a:rPr>
                  <a:t>t</a:t>
                </a:r>
                <a:r>
                  <a:rPr lang="en-US" spc="30" dirty="0">
                    <a:solidFill>
                      <a:schemeClr val="tx1"/>
                    </a:solidFill>
                  </a:rPr>
                  <a:t> </a:t>
                </a:r>
                <a:r>
                  <a:rPr lang="en-US" i="1" spc="-5" dirty="0">
                    <a:solidFill>
                      <a:schemeClr val="tx1"/>
                    </a:solidFill>
                  </a:rPr>
                  <a:t>c</a:t>
                </a:r>
                <a:r>
                  <a:rPr lang="en-US" i="1" spc="50" dirty="0">
                    <a:solidFill>
                      <a:schemeClr val="tx1"/>
                    </a:solidFill>
                  </a:rPr>
                  <a:t> </a:t>
                </a:r>
                <a:r>
                  <a:rPr lang="en-US" spc="-5" dirty="0">
                    <a:solidFill>
                      <a:schemeClr val="tx1"/>
                    </a:solidFill>
                  </a:rPr>
                  <a:t>in</a:t>
                </a:r>
                <a:r>
                  <a:rPr lang="en-US" spc="30" dirty="0">
                    <a:solidFill>
                      <a:schemeClr val="tx1"/>
                    </a:solidFill>
                  </a:rPr>
                  <a:t> </a:t>
                </a:r>
                <a:r>
                  <a:rPr lang="en-US" spc="-5" dirty="0">
                    <a:solidFill>
                      <a:schemeClr val="tx1"/>
                    </a:solidFill>
                  </a:rPr>
                  <a:t>an</a:t>
                </a:r>
                <a:r>
                  <a:rPr lang="en-US" spc="30" dirty="0">
                    <a:solidFill>
                      <a:schemeClr val="tx1"/>
                    </a:solidFill>
                  </a:rPr>
                  <a:t> </a:t>
                </a:r>
                <a:r>
                  <a:rPr lang="en-US" spc="-5" dirty="0">
                    <a:solidFill>
                      <a:schemeClr val="tx1"/>
                    </a:solidFill>
                  </a:rPr>
                  <a:t>interval</a:t>
                </a:r>
                <a:r>
                  <a:rPr lang="en-US" spc="30" dirty="0">
                    <a:solidFill>
                      <a:schemeClr val="tx1"/>
                    </a:solidFill>
                  </a:rPr>
                  <a:t> </a:t>
                </a:r>
                <a:r>
                  <a:rPr lang="en-US" spc="-65" dirty="0">
                    <a:solidFill>
                      <a:schemeClr val="tx1"/>
                    </a:solidFill>
                  </a:rPr>
                  <a:t>|</a:t>
                </a:r>
                <a:r>
                  <a:rPr lang="en-US" i="1" spc="-5" dirty="0">
                    <a:solidFill>
                      <a:schemeClr val="tx1"/>
                    </a:solidFill>
                  </a:rPr>
                  <a:t>x</a:t>
                </a:r>
                <a:r>
                  <a:rPr lang="en-US" spc="-185" dirty="0">
                    <a:solidFill>
                      <a:schemeClr val="tx1"/>
                    </a:solidFill>
                  </a:rPr>
                  <a:t>−</a:t>
                </a:r>
                <a:r>
                  <a:rPr lang="en-US" spc="-95" dirty="0">
                    <a:solidFill>
                      <a:schemeClr val="tx1"/>
                    </a:solidFill>
                  </a:rPr>
                  <a:t> </a:t>
                </a:r>
                <a:r>
                  <a:rPr lang="en-US" i="1" spc="10" dirty="0">
                    <a:solidFill>
                      <a:schemeClr val="tx1"/>
                    </a:solidFill>
                  </a:rPr>
                  <a:t>c</a:t>
                </a:r>
                <a:r>
                  <a:rPr lang="en-US" spc="-90" dirty="0">
                    <a:solidFill>
                      <a:schemeClr val="tx1"/>
                    </a:solidFill>
                  </a:rPr>
                  <a:t>|</a:t>
                </a:r>
                <a:r>
                  <a:rPr lang="en-US" spc="-40" dirty="0">
                    <a:solidFill>
                      <a:schemeClr val="tx1"/>
                    </a:solidFill>
                  </a:rPr>
                  <a:t> </a:t>
                </a:r>
                <a:r>
                  <a:rPr lang="en-US" i="1" spc="190" dirty="0">
                    <a:solidFill>
                      <a:schemeClr val="tx1"/>
                    </a:solidFill>
                  </a:rPr>
                  <a:t>&lt;</a:t>
                </a:r>
                <a:r>
                  <a:rPr lang="en-US" i="1" spc="75" dirty="0">
                    <a:solidFill>
                      <a:schemeClr val="tx1"/>
                    </a:solidFill>
                  </a:rPr>
                  <a:t> </a:t>
                </a:r>
                <a:r>
                  <a:rPr lang="en-US" i="1" spc="-10" dirty="0">
                    <a:solidFill>
                      <a:schemeClr val="tx1"/>
                    </a:solidFill>
                  </a:rPr>
                  <a:t>R</a:t>
                </a:r>
                <a:r>
                  <a:rPr lang="en-US" i="1" spc="80" dirty="0">
                    <a:solidFill>
                      <a:schemeClr val="tx1"/>
                    </a:solidFill>
                  </a:rPr>
                  <a:t> </a:t>
                </a:r>
                <a:r>
                  <a:rPr lang="en-US" spc="-5" dirty="0">
                    <a:solidFill>
                      <a:schemeClr val="tx1"/>
                    </a:solidFill>
                  </a:rPr>
                  <a:t>with</a:t>
                </a:r>
                <a:r>
                  <a:rPr lang="en-US" spc="110" dirty="0">
                    <a:solidFill>
                      <a:schemeClr val="tx1"/>
                    </a:solidFill>
                  </a:rPr>
                  <a:t> </a:t>
                </a:r>
                <a:r>
                  <a:rPr lang="en-US" i="1" spc="-10" dirty="0">
                    <a:solidFill>
                      <a:schemeClr val="tx1"/>
                    </a:solidFill>
                  </a:rPr>
                  <a:t>R</a:t>
                </a:r>
                <a:r>
                  <a:rPr lang="en-US" i="1" spc="75"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a:t>
                </a:r>
                <a:r>
                  <a:rPr lang="en-US" spc="30"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30" dirty="0">
                    <a:solidFill>
                      <a:schemeClr val="tx1"/>
                    </a:solidFill>
                  </a:rPr>
                  <a:t> </a:t>
                </a:r>
                <a:r>
                  <a:rPr lang="en-US" spc="-10" dirty="0">
                    <a:solidFill>
                      <a:schemeClr val="tx1"/>
                    </a:solidFill>
                  </a:rPr>
                  <a:t>tha</a:t>
                </a:r>
                <a:r>
                  <a:rPr lang="en-US" spc="-5" dirty="0">
                    <a:solidFill>
                      <a:schemeClr val="tx1"/>
                    </a:solidFill>
                  </a:rPr>
                  <a:t>t</a:t>
                </a:r>
                <a:r>
                  <a:rPr lang="en-US" spc="30" dirty="0">
                    <a:solidFill>
                      <a:schemeClr val="tx1"/>
                    </a:solidFill>
                  </a:rPr>
                  <a:t> </a:t>
                </a:r>
                <a:r>
                  <a:rPr lang="en-US" spc="-15" dirty="0">
                    <a:solidFill>
                      <a:schemeClr val="tx1"/>
                    </a:solidFill>
                  </a:rPr>
                  <a:t>powe</a:t>
                </a:r>
                <a:r>
                  <a:rPr lang="en-US" spc="-5" dirty="0">
                    <a:solidFill>
                      <a:schemeClr val="tx1"/>
                    </a:solidFill>
                  </a:rPr>
                  <a:t>r</a:t>
                </a:r>
                <a:r>
                  <a:rPr lang="en-US" spc="30" dirty="0">
                    <a:solidFill>
                      <a:schemeClr val="tx1"/>
                    </a:solidFill>
                  </a:rPr>
                  <a:t> </a:t>
                </a:r>
                <a:r>
                  <a:rPr lang="en-US" spc="-10" dirty="0">
                    <a:solidFill>
                      <a:schemeClr val="tx1"/>
                    </a:solidFill>
                  </a:rPr>
                  <a:t>serie</a:t>
                </a:r>
                <a:r>
                  <a:rPr lang="en-US" spc="-5" dirty="0">
                    <a:solidFill>
                      <a:schemeClr val="tx1"/>
                    </a:solidFill>
                  </a:rPr>
                  <a:t>s</a:t>
                </a:r>
                <a:r>
                  <a:rPr lang="en-US" spc="30" dirty="0">
                    <a:solidFill>
                      <a:schemeClr val="tx1"/>
                    </a:solidFill>
                  </a:rPr>
                  <a:t> </a:t>
                </a:r>
                <a:r>
                  <a:rPr lang="en-US" spc="-10" dirty="0">
                    <a:solidFill>
                      <a:schemeClr val="tx1"/>
                    </a:solidFill>
                  </a:rPr>
                  <a:t>i</a:t>
                </a:r>
                <a:r>
                  <a:rPr lang="en-US" spc="-5" dirty="0">
                    <a:solidFill>
                      <a:schemeClr val="tx1"/>
                    </a:solidFill>
                  </a:rPr>
                  <a:t>s</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Taylor </a:t>
                </a:r>
                <a:r>
                  <a:rPr lang="en-US" spc="-5" dirty="0">
                    <a:solidFill>
                      <a:schemeClr val="tx1"/>
                    </a:solidFill>
                  </a:rPr>
                  <a:t>series</a:t>
                </a:r>
                <a:endParaRPr lang="en-US" dirty="0">
                  <a:solidFill>
                    <a:schemeClr val="tx1"/>
                  </a:solidFill>
                </a:endParaRPr>
              </a:p>
              <a:p>
                <a:pPr marL="0" marR="5080" indent="0">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sup>
                          </m:sSup>
                        </m:e>
                      </m:nary>
                    </m:oMath>
                  </m:oMathPara>
                </a14:m>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057511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14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limi</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5" dirty="0" err="1">
                <a:latin typeface="Times New Roman"/>
                <a:cs typeface="Times New Roman"/>
              </a:rPr>
              <a:t>Balme</a:t>
            </a:r>
            <a:r>
              <a:rPr lang="en-US" spc="-5" dirty="0" err="1">
                <a:latin typeface="Times New Roman"/>
                <a:cs typeface="Times New Roman"/>
              </a:rPr>
              <a:t>r</a:t>
            </a:r>
            <a:r>
              <a:rPr lang="en-US" spc="25" dirty="0">
                <a:latin typeface="Times New Roman"/>
                <a:cs typeface="Times New Roman"/>
              </a:rPr>
              <a:t> </a:t>
            </a:r>
            <a:r>
              <a:rPr lang="en-US" spc="-10" dirty="0">
                <a:latin typeface="Times New Roman"/>
                <a:cs typeface="Times New Roman"/>
              </a:rPr>
              <a:t>wavelength</a:t>
            </a:r>
            <a:r>
              <a:rPr lang="en-US" spc="-5" dirty="0">
                <a:latin typeface="Times New Roman"/>
                <a:cs typeface="Times New Roman"/>
              </a:rPr>
              <a:t>s</a:t>
            </a:r>
            <a:r>
              <a:rPr lang="en-US" spc="30" dirty="0">
                <a:latin typeface="Times New Roman"/>
                <a:cs typeface="Times New Roman"/>
              </a:rPr>
              <a:t> </a:t>
            </a:r>
            <a:r>
              <a:rPr lang="en-US" i="1" spc="-10" dirty="0" err="1">
                <a:latin typeface="Times New Roman"/>
                <a:cs typeface="Times New Roman"/>
              </a:rPr>
              <a:t>b</a:t>
            </a:r>
            <a:r>
              <a:rPr lang="en-US" i="1" baseline="-11111" dirty="0" err="1">
                <a:latin typeface="Times New Roman"/>
                <a:cs typeface="Times New Roman"/>
              </a:rPr>
              <a:t>n</a:t>
            </a:r>
            <a:r>
              <a:rPr lang="en-US" i="1" baseline="-11111"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nex</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exampl</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play</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a</a:t>
            </a:r>
            <a:r>
              <a:rPr lang="en-US" spc="2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ol</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in</a:t>
            </a:r>
            <a:r>
              <a:rPr lang="en-US" spc="25" dirty="0">
                <a:latin typeface="Times New Roman"/>
                <a:cs typeface="Times New Roman"/>
              </a:rPr>
              <a:t> </a:t>
            </a:r>
            <a:r>
              <a:rPr lang="en-US" spc="-10" dirty="0">
                <a:latin typeface="Times New Roman"/>
                <a:cs typeface="Times New Roman"/>
              </a:rPr>
              <a:t>physics an</a:t>
            </a:r>
            <a:r>
              <a:rPr lang="en-US" spc="-5" dirty="0">
                <a:latin typeface="Times New Roman"/>
                <a:cs typeface="Times New Roman"/>
              </a:rPr>
              <a:t>d</a:t>
            </a:r>
            <a:r>
              <a:rPr lang="en-US" spc="-40" dirty="0">
                <a:latin typeface="Times New Roman"/>
                <a:cs typeface="Times New Roman"/>
              </a:rPr>
              <a:t> </a:t>
            </a:r>
            <a:r>
              <a:rPr lang="en-US" spc="-10" dirty="0">
                <a:latin typeface="Times New Roman"/>
                <a:cs typeface="Times New Roman"/>
              </a:rPr>
              <a:t>chemistr</a:t>
            </a:r>
            <a:r>
              <a:rPr lang="en-US" spc="-5" dirty="0">
                <a:latin typeface="Times New Roman"/>
                <a:cs typeface="Times New Roman"/>
              </a:rPr>
              <a:t>y</a:t>
            </a:r>
            <a:r>
              <a:rPr lang="en-US" spc="-40" dirty="0">
                <a:latin typeface="Times New Roman"/>
                <a:cs typeface="Times New Roman"/>
              </a:rPr>
              <a:t> </a:t>
            </a:r>
            <a:r>
              <a:rPr lang="en-US" spc="-10" dirty="0">
                <a:latin typeface="Times New Roman"/>
                <a:cs typeface="Times New Roman"/>
              </a:rPr>
              <a:t>becaus</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it</a:t>
            </a:r>
            <a:r>
              <a:rPr lang="en-US" spc="-40" dirty="0">
                <a:latin typeface="Times New Roman"/>
                <a:cs typeface="Times New Roman"/>
              </a:rPr>
              <a:t> </a:t>
            </a:r>
            <a:r>
              <a:rPr lang="en-US" spc="-10" dirty="0">
                <a:latin typeface="Times New Roman"/>
                <a:cs typeface="Times New Roman"/>
              </a:rPr>
              <a:t>determine</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onizatio</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energ</a:t>
            </a:r>
            <a:r>
              <a:rPr lang="en-US" spc="-5" dirty="0">
                <a:latin typeface="Times New Roman"/>
                <a:cs typeface="Times New Roman"/>
              </a:rPr>
              <a:t>y</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hydroge</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atom</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Figur</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7 </a:t>
            </a:r>
            <a:r>
              <a:rPr lang="en-US" spc="-10" dirty="0">
                <a:latin typeface="Times New Roman"/>
                <a:cs typeface="Times New Roman"/>
              </a:rPr>
              <a:t>plot</a:t>
            </a:r>
            <a:r>
              <a:rPr lang="en-US" spc="-5" dirty="0">
                <a:latin typeface="Times New Roman"/>
                <a:cs typeface="Times New Roman"/>
              </a:rPr>
              <a:t>s</a:t>
            </a:r>
            <a:r>
              <a:rPr lang="en-US" spc="3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sequenc</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3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5" dirty="0">
                <a:latin typeface="Times New Roman"/>
                <a:cs typeface="Times New Roman"/>
              </a:rPr>
              <a:t> </a:t>
            </a:r>
            <a:r>
              <a:rPr lang="en-US" spc="-5" dirty="0">
                <a:latin typeface="Times New Roman"/>
                <a:cs typeface="Times New Roman"/>
              </a:rPr>
              <a:t>a</a:t>
            </a:r>
            <a:r>
              <a:rPr lang="en-US" spc="3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a:t>
            </a:r>
            <a:r>
              <a:rPr lang="en-US" spc="-5" dirty="0">
                <a:latin typeface="Times New Roman"/>
                <a:cs typeface="Times New Roman"/>
              </a:rPr>
              <a:t>n </a:t>
            </a:r>
            <a:r>
              <a:rPr lang="en-US" i="1" spc="-5" dirty="0">
                <a:latin typeface="Times New Roman"/>
                <a:cs typeface="Times New Roman"/>
              </a:rPr>
              <a:t>f </a:t>
            </a:r>
            <a:r>
              <a:rPr lang="en-US" spc="-10" dirty="0">
                <a:latin typeface="Times New Roman"/>
                <a:cs typeface="Times New Roman"/>
              </a:rPr>
              <a:t>tha</a:t>
            </a:r>
            <a:r>
              <a:rPr lang="en-US" spc="-5" dirty="0">
                <a:latin typeface="Times New Roman"/>
                <a:cs typeface="Times New Roman"/>
              </a:rPr>
              <a:t>t</a:t>
            </a:r>
            <a:r>
              <a:rPr lang="en-US" spc="35" dirty="0">
                <a:latin typeface="Times New Roman"/>
                <a:cs typeface="Times New Roman"/>
              </a:rPr>
              <a:t> </a:t>
            </a:r>
            <a:r>
              <a:rPr lang="en-US" spc="-10" dirty="0">
                <a:latin typeface="Times New Roman"/>
                <a:cs typeface="Times New Roman"/>
              </a:rPr>
              <a:t>define</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equence</a:t>
            </a:r>
            <a:r>
              <a:rPr lang="en-US" spc="-5" dirty="0">
                <a:latin typeface="Times New Roman"/>
                <a:cs typeface="Times New Roman"/>
              </a:rPr>
              <a:t>.</a:t>
            </a:r>
            <a:r>
              <a:rPr lang="en-US" spc="3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Figur</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8</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wavelength</a:t>
            </a:r>
            <a:r>
              <a:rPr lang="en-US" spc="-5" dirty="0">
                <a:latin typeface="Times New Roman"/>
                <a:cs typeface="Times New Roman"/>
              </a:rPr>
              <a:t>s </a:t>
            </a:r>
            <a:r>
              <a:rPr lang="en-US" spc="-10" dirty="0">
                <a:latin typeface="Times New Roman"/>
                <a:cs typeface="Times New Roman"/>
              </a:rPr>
              <a:t>ar</a:t>
            </a:r>
            <a:r>
              <a:rPr lang="en-US" spc="-5" dirty="0">
                <a:latin typeface="Times New Roman"/>
                <a:cs typeface="Times New Roman"/>
              </a:rPr>
              <a:t>e s</a:t>
            </a:r>
            <a:r>
              <a:rPr lang="en-US" spc="-15" dirty="0">
                <a:latin typeface="Times New Roman"/>
                <a:cs typeface="Times New Roman"/>
              </a:rPr>
              <a:t>how</a:t>
            </a:r>
            <a:r>
              <a:rPr lang="en-US" spc="-5" dirty="0">
                <a:latin typeface="Times New Roman"/>
                <a:cs typeface="Times New Roman"/>
              </a:rPr>
              <a:t>n </a:t>
            </a:r>
            <a:r>
              <a:rPr lang="en-US" spc="-10" dirty="0">
                <a:latin typeface="Times New Roman"/>
                <a:cs typeface="Times New Roman"/>
              </a:rPr>
              <a:t>“crowdin</a:t>
            </a:r>
            <a:r>
              <a:rPr lang="en-US" spc="-5" dirty="0">
                <a:latin typeface="Times New Roman"/>
                <a:cs typeface="Times New Roman"/>
              </a:rPr>
              <a:t>g </a:t>
            </a:r>
            <a:r>
              <a:rPr lang="en-US" spc="-10" dirty="0">
                <a:latin typeface="Times New Roman"/>
                <a:cs typeface="Times New Roman"/>
              </a:rPr>
              <a:t>in</a:t>
            </a:r>
            <a:r>
              <a:rPr lang="en-US" spc="-5" dirty="0">
                <a:latin typeface="Times New Roman"/>
                <a:cs typeface="Times New Roman"/>
              </a:rPr>
              <a:t>” t</a:t>
            </a:r>
            <a:r>
              <a:rPr lang="en-US" spc="-10" dirty="0">
                <a:latin typeface="Times New Roman"/>
                <a:cs typeface="Times New Roman"/>
              </a:rPr>
              <a:t>owar</a:t>
            </a:r>
            <a:r>
              <a:rPr lang="en-US" spc="-5" dirty="0">
                <a:latin typeface="Times New Roman"/>
                <a:cs typeface="Times New Roman"/>
              </a:rPr>
              <a:t>d t</a:t>
            </a:r>
            <a:r>
              <a:rPr lang="en-US" spc="-10" dirty="0">
                <a:latin typeface="Times New Roman"/>
                <a:cs typeface="Times New Roman"/>
              </a:rPr>
              <a:t>hei</a:t>
            </a:r>
            <a:r>
              <a:rPr lang="en-US" spc="-5" dirty="0">
                <a:latin typeface="Times New Roman"/>
                <a:cs typeface="Times New Roman"/>
              </a:rPr>
              <a:t>r </a:t>
            </a:r>
            <a:r>
              <a:rPr lang="en-US" spc="-10" dirty="0">
                <a:latin typeface="Times New Roman"/>
                <a:cs typeface="Times New Roman"/>
              </a:rPr>
              <a:t>limitin</a:t>
            </a:r>
            <a:r>
              <a:rPr lang="en-US" spc="-5" dirty="0">
                <a:latin typeface="Times New Roman"/>
                <a:cs typeface="Times New Roman"/>
              </a:rPr>
              <a:t>g </a:t>
            </a:r>
            <a:r>
              <a:rPr lang="en-US" spc="-10" dirty="0">
                <a:latin typeface="Times New Roman"/>
                <a:cs typeface="Times New Roman"/>
              </a:rPr>
              <a:t>value.</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p:pic>
        <p:nvPicPr>
          <p:cNvPr id="5" name="Picture 2" descr="A graph shows a curve and a sequence of points on the curve approach the same limit. The x axis has points 3, 4, 5, 6, and 7 labeled. The y axis ranges from 0 to 800, in increments of 200, and points 200, 364.5, 400, 600, and 800 are labeled. In quadrant 1, a horizontal line begins on the y axis at y equals 364.5. The curve of y equals f of x begins at x equals 3, is concave up with a negative slope and steadily decreases to the asymptote y equals 364.5. For every x value on the x axis, the point on the curve is marked. The point on the curve at x equals 3 is labeled b subscript 3, at x equals 4, the point is labeled b subscript 4, and at x equals 5, the point is labeled b subscript 5. The remainder of the points on the curve are not label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3304" y="3007045"/>
            <a:ext cx="4442792" cy="3457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n illustration shows wavelengths in nanometers becoming increasingly closer together upon approaching a limit of 364.5. Before the limit are colors transitioning from red to yellow to blue to violet,  after the limit is ultraviolet. A number line ranges from 700 to 300, descending in increments of 100, and is labeled wavelength nanometers. Vertical line segments are from the number line up to a horizontal line. The first vertical segment is between points 700 and 600 and is labeled b subscript 3. The next vertical segment is to the right of point 500 and is labeled b subscript 4. A vertical segment closer to the point 400 is labeled b subscript 5. Another vertical segment is before the point 400 and is unlabeled. After the point 400, vertical lines are becoming increasingly closer together as they approach a vertical segment labeled limit capital L equals 364.5. The region between the number line and the horizontal line is shaded with colors beginning with red transitioning to orange, yellow, green, blue, and violet, with labels given above the horizontal line. The label red is above 700 on the number line, yellow is to the right of 600, green is above 500, blue is between 500 and 400, and violet is above 400. For all values to the right of the limit of 364.5, the region has no color and the labeled is ultraviole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36097" y="3007045"/>
            <a:ext cx="5500602" cy="345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407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(3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10" dirty="0">
                    <a:solidFill>
                      <a:schemeClr val="tx1"/>
                    </a:solidFill>
                  </a:rPr>
                  <a:t>Proof      </a:t>
                </a:r>
                <a:r>
                  <a:rPr lang="en-US" b="1" spc="-5" dirty="0">
                    <a:solidFill>
                      <a:schemeClr val="tx1"/>
                    </a:solidFill>
                  </a:rPr>
                  <a:t> </a:t>
                </a:r>
                <a:r>
                  <a:rPr lang="en-US" spc="-10" dirty="0">
                    <a:solidFill>
                      <a:schemeClr val="tx1"/>
                    </a:solidFill>
                  </a:rPr>
                  <a:t>Suppos</a:t>
                </a:r>
                <a:r>
                  <a:rPr lang="en-US" spc="-5" dirty="0">
                    <a:solidFill>
                      <a:schemeClr val="tx1"/>
                    </a:solidFill>
                  </a:rPr>
                  <a:t>e t</a:t>
                </a:r>
                <a:r>
                  <a:rPr lang="en-US" spc="-10" dirty="0">
                    <a:solidFill>
                      <a:schemeClr val="tx1"/>
                    </a:solidFill>
                  </a:rPr>
                  <a:t>ha</a:t>
                </a:r>
                <a:r>
                  <a:rPr lang="en-US" spc="-5" dirty="0">
                    <a:solidFill>
                      <a:schemeClr val="tx1"/>
                    </a:solidFill>
                  </a:rPr>
                  <a:t>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represente</a:t>
                </a:r>
                <a:r>
                  <a:rPr lang="en-US" spc="-5" dirty="0">
                    <a:solidFill>
                      <a:schemeClr val="tx1"/>
                    </a:solidFill>
                  </a:rPr>
                  <a:t>d </a:t>
                </a:r>
                <a:r>
                  <a:rPr lang="en-US" spc="-10" dirty="0">
                    <a:solidFill>
                      <a:schemeClr val="tx1"/>
                    </a:solidFill>
                  </a:rPr>
                  <a:t>b</a:t>
                </a:r>
                <a:r>
                  <a:rPr lang="en-US" spc="-5" dirty="0">
                    <a:solidFill>
                      <a:schemeClr val="tx1"/>
                    </a:solidFill>
                  </a:rPr>
                  <a:t>y a </a:t>
                </a:r>
                <a:r>
                  <a:rPr lang="en-US" spc="-15" dirty="0">
                    <a:solidFill>
                      <a:schemeClr val="tx1"/>
                    </a:solidFill>
                  </a:rPr>
                  <a:t>powe</a:t>
                </a:r>
                <a:r>
                  <a:rPr lang="en-US" spc="-5" dirty="0">
                    <a:solidFill>
                      <a:schemeClr val="tx1"/>
                    </a:solidFill>
                  </a:rPr>
                  <a:t>r </a:t>
                </a:r>
                <a:r>
                  <a:rPr lang="en-US" spc="-10" dirty="0">
                    <a:solidFill>
                      <a:schemeClr val="tx1"/>
                    </a:solidFill>
                  </a:rPr>
                  <a:t>serie</a:t>
                </a:r>
                <a:r>
                  <a:rPr lang="en-US" spc="-5" dirty="0">
                    <a:solidFill>
                      <a:schemeClr val="tx1"/>
                    </a:solidFill>
                  </a:rPr>
                  <a:t>s </a:t>
                </a:r>
                <a:r>
                  <a:rPr lang="en-US" spc="-10" dirty="0">
                    <a:solidFill>
                      <a:schemeClr val="tx1"/>
                    </a:solidFill>
                  </a:rPr>
                  <a:t>centere</a:t>
                </a:r>
                <a:r>
                  <a:rPr lang="en-US" spc="-5" dirty="0">
                    <a:solidFill>
                      <a:schemeClr val="tx1"/>
                    </a:solidFill>
                  </a:rPr>
                  <a:t>d </a:t>
                </a:r>
                <a:r>
                  <a:rPr lang="en-US" spc="-10" dirty="0">
                    <a:solidFill>
                      <a:schemeClr val="tx1"/>
                    </a:solidFill>
                  </a:rPr>
                  <a:t>a</a:t>
                </a:r>
                <a:r>
                  <a:rPr lang="en-US" spc="-5" dirty="0">
                    <a:solidFill>
                      <a:schemeClr val="tx1"/>
                    </a:solidFill>
                  </a:rPr>
                  <a:t>t</a:t>
                </a:r>
                <a:r>
                  <a:rPr lang="en-US" spc="25" dirty="0">
                    <a:solidFill>
                      <a:schemeClr val="tx1"/>
                    </a:solidFill>
                  </a:rPr>
                  <a:t> </a:t>
                </a:r>
                <a:r>
                  <a:rPr lang="en-US" i="1" spc="-5" dirty="0">
                    <a:solidFill>
                      <a:schemeClr val="tx1"/>
                    </a:solidFill>
                  </a:rPr>
                  <a:t>x </a:t>
                </a:r>
                <a:r>
                  <a:rPr lang="en-US" spc="-25" dirty="0">
                    <a:solidFill>
                      <a:schemeClr val="tx1"/>
                    </a:solidFill>
                  </a:rPr>
                  <a:t>=</a:t>
                </a:r>
                <a:r>
                  <a:rPr lang="en-US" spc="-40" dirty="0">
                    <a:solidFill>
                      <a:schemeClr val="tx1"/>
                    </a:solidFill>
                  </a:rPr>
                  <a:t> </a:t>
                </a:r>
                <a:r>
                  <a:rPr lang="en-US" i="1" spc="-5" dirty="0">
                    <a:solidFill>
                      <a:schemeClr val="tx1"/>
                    </a:solidFill>
                  </a:rPr>
                  <a:t>c</a:t>
                </a:r>
                <a:r>
                  <a:rPr lang="en-US" i="1" spc="15" dirty="0">
                    <a:solidFill>
                      <a:schemeClr val="tx1"/>
                    </a:solidFill>
                  </a:rPr>
                  <a:t> </a:t>
                </a:r>
                <a:r>
                  <a:rPr lang="en-US" spc="-5" dirty="0">
                    <a:solidFill>
                      <a:schemeClr val="tx1"/>
                    </a:solidFill>
                  </a:rPr>
                  <a:t>on an inter</a:t>
                </a:r>
                <a:r>
                  <a:rPr lang="en-US" spc="-10" dirty="0">
                    <a:solidFill>
                      <a:schemeClr val="tx1"/>
                    </a:solidFill>
                  </a:rPr>
                  <a:t>va</a:t>
                </a:r>
                <a:r>
                  <a:rPr lang="en-US" spc="-5" dirty="0">
                    <a:solidFill>
                      <a:schemeClr val="tx1"/>
                    </a:solidFill>
                  </a:rPr>
                  <a:t>l (</a:t>
                </a:r>
                <a:r>
                  <a:rPr lang="en-US" i="1" spc="-5" dirty="0">
                    <a:solidFill>
                      <a:schemeClr val="tx1"/>
                    </a:solidFill>
                  </a:rPr>
                  <a:t>c</a:t>
                </a:r>
                <a:r>
                  <a:rPr lang="en-US" i="1" spc="-10" dirty="0">
                    <a:solidFill>
                      <a:schemeClr val="tx1"/>
                    </a:solidFill>
                  </a:rPr>
                  <a:t> </a:t>
                </a:r>
                <a:r>
                  <a:rPr lang="en-US" spc="-185" dirty="0">
                    <a:solidFill>
                      <a:schemeClr val="tx1"/>
                    </a:solidFill>
                  </a:rPr>
                  <a:t>−</a:t>
                </a:r>
                <a:r>
                  <a:rPr lang="en-US" spc="-15" dirty="0">
                    <a:solidFill>
                      <a:schemeClr val="tx1"/>
                    </a:solidFill>
                  </a:rPr>
                  <a:t> </a:t>
                </a:r>
                <a:r>
                  <a:rPr lang="en-US" i="1" spc="35" dirty="0">
                    <a:solidFill>
                      <a:schemeClr val="tx1"/>
                    </a:solidFill>
                  </a:rPr>
                  <a:t>R</a:t>
                </a:r>
                <a:r>
                  <a:rPr lang="en-US" spc="-5" dirty="0">
                    <a:solidFill>
                      <a:schemeClr val="tx1"/>
                    </a:solidFill>
                  </a:rPr>
                  <a:t>,</a:t>
                </a:r>
                <a:r>
                  <a:rPr lang="en-US" spc="-85" dirty="0">
                    <a:solidFill>
                      <a:schemeClr val="tx1"/>
                    </a:solidFill>
                  </a:rPr>
                  <a:t> </a:t>
                </a:r>
                <a:r>
                  <a:rPr lang="en-US" i="1" spc="-5" dirty="0">
                    <a:solidFill>
                      <a:schemeClr val="tx1"/>
                    </a:solidFill>
                  </a:rPr>
                  <a:t>c</a:t>
                </a:r>
                <a:r>
                  <a:rPr lang="en-US" i="1" spc="-10" dirty="0">
                    <a:solidFill>
                      <a:schemeClr val="tx1"/>
                    </a:solidFill>
                  </a:rPr>
                  <a:t> </a:t>
                </a:r>
                <a:r>
                  <a:rPr lang="en-US" spc="-25" dirty="0">
                    <a:solidFill>
                      <a:schemeClr val="tx1"/>
                    </a:solidFill>
                  </a:rPr>
                  <a:t>+</a:t>
                </a:r>
                <a:r>
                  <a:rPr lang="en-US" spc="-15" dirty="0">
                    <a:solidFill>
                      <a:schemeClr val="tx1"/>
                    </a:solidFill>
                  </a:rPr>
                  <a:t> </a:t>
                </a:r>
                <a:r>
                  <a:rPr lang="en-US" i="1" spc="35" dirty="0">
                    <a:solidFill>
                      <a:schemeClr val="tx1"/>
                    </a:solidFill>
                  </a:rPr>
                  <a:t>R</a:t>
                </a:r>
                <a:r>
                  <a:rPr lang="en-US" spc="-5" dirty="0">
                    <a:solidFill>
                      <a:schemeClr val="tx1"/>
                    </a:solidFill>
                  </a:rPr>
                  <a:t>) with</a:t>
                </a:r>
                <a:r>
                  <a:rPr lang="en-US" spc="75" dirty="0">
                    <a:solidFill>
                      <a:schemeClr val="tx1"/>
                    </a:solidFill>
                  </a:rPr>
                  <a:t> </a:t>
                </a:r>
                <a:r>
                  <a:rPr lang="en-US" i="1" spc="-10" dirty="0">
                    <a:solidFill>
                      <a:schemeClr val="tx1"/>
                    </a:solidFill>
                  </a:rPr>
                  <a:t>R</a:t>
                </a:r>
                <a:r>
                  <a:rPr lang="en-US" i="1" spc="70"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a:t>
                </a:r>
                <a:endParaRPr lang="en-US" dirty="0"/>
              </a:p>
              <a:p>
                <a:pPr marL="0" marR="5080" indent="0" algn="ctr">
                  <a:lnSpc>
                    <a:spcPct val="100000"/>
                  </a:lnSpc>
                  <a:buNone/>
                </a:pP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14:m>
                  <m:oMath xmlns:m="http://schemas.openxmlformats.org/officeDocument/2006/math">
                    <m:nary>
                      <m:naryPr>
                        <m:chr m:val="∑"/>
                        <m:ctrlPr>
                          <a:rPr lang="en-US" i="1" spc="-25" smtClean="0">
                            <a:solidFill>
                              <a:schemeClr val="tx1"/>
                            </a:solidFill>
                            <a:latin typeface="Cambria Math" panose="02040503050406030204" pitchFamily="18" charset="0"/>
                            <a:cs typeface="Lucida Sans Unicode"/>
                          </a:rPr>
                        </m:ctrlPr>
                      </m:naryPr>
                      <m:sub>
                        <m:r>
                          <m:rPr>
                            <m:brk m:alnAt="23"/>
                          </m:rPr>
                          <a:rPr lang="en-US" b="0" i="1" spc="-25" smtClean="0">
                            <a:solidFill>
                              <a:schemeClr val="tx1"/>
                            </a:solidFill>
                            <a:latin typeface="Cambria Math" panose="02040503050406030204" pitchFamily="18" charset="0"/>
                            <a:cs typeface="Lucida Sans Unicode"/>
                          </a:rPr>
                          <m:t>𝑛</m:t>
                        </m:r>
                        <m:r>
                          <a:rPr lang="en-US" b="0" i="1" spc="-25" smtClean="0">
                            <a:solidFill>
                              <a:schemeClr val="tx1"/>
                            </a:solidFill>
                            <a:latin typeface="Cambria Math" panose="02040503050406030204" pitchFamily="18" charset="0"/>
                            <a:cs typeface="Lucida Sans Unicode"/>
                          </a:rPr>
                          <m:t>=0</m:t>
                        </m:r>
                      </m:sub>
                      <m:sup>
                        <m:r>
                          <a:rPr lang="en-US" i="1" spc="-25" smtClean="0">
                            <a:solidFill>
                              <a:schemeClr val="tx1"/>
                            </a:solidFill>
                            <a:latin typeface="Cambria Math" panose="02040503050406030204" pitchFamily="18" charset="0"/>
                            <a:ea typeface="Cambria Math" panose="02040503050406030204" pitchFamily="18" charset="0"/>
                            <a:cs typeface="Lucida Sans Unicode"/>
                          </a:rPr>
                          <m:t>∞</m:t>
                        </m:r>
                      </m:sup>
                      <m:e>
                        <m:r>
                          <m:rPr>
                            <m:nor/>
                          </m:rPr>
                          <a:rPr lang="en-US" i="1" spc="-5" dirty="0">
                            <a:solidFill>
                              <a:schemeClr val="tx1"/>
                            </a:solidFill>
                          </a:rPr>
                          <m:t>a</m:t>
                        </m:r>
                        <m:r>
                          <m:rPr>
                            <m:nor/>
                          </m:rPr>
                          <a:rPr lang="en-US" i="1" spc="-7" baseline="-11111" dirty="0">
                            <a:solidFill>
                              <a:schemeClr val="tx1"/>
                            </a:solidFill>
                          </a:rPr>
                          <m:t>n</m:t>
                        </m:r>
                        <m:r>
                          <m:rPr>
                            <m:nor/>
                          </m:rPr>
                          <a:rPr lang="en-US" i="1" spc="-157" baseline="-11111" dirty="0">
                            <a:solidFill>
                              <a:schemeClr val="tx1"/>
                            </a:solidFill>
                          </a:rPr>
                          <m:t> </m:t>
                        </m:r>
                        <m:r>
                          <m:rPr>
                            <m:nor/>
                          </m:rPr>
                          <a:rPr lang="en-US" spc="20" dirty="0">
                            <a:solidFill>
                              <a:schemeClr val="tx1"/>
                            </a:solidFill>
                          </a:rPr>
                          <m:t>(</m:t>
                        </m:r>
                        <m:r>
                          <m:rPr>
                            <m:nor/>
                          </m:rPr>
                          <a:rPr lang="en-US" i="1" spc="-5" dirty="0">
                            <a:solidFill>
                              <a:schemeClr val="tx1"/>
                            </a:solidFill>
                          </a:rPr>
                          <m:t>x</m:t>
                        </m:r>
                        <m:r>
                          <m:rPr>
                            <m:nor/>
                          </m:rPr>
                          <a:rPr lang="en-US" spc="-185" dirty="0">
                            <a:solidFill>
                              <a:schemeClr val="tx1"/>
                            </a:solidFill>
                          </a:rPr>
                          <m:t>−</m:t>
                        </m:r>
                        <m:r>
                          <m:rPr>
                            <m:nor/>
                          </m:rPr>
                          <a:rPr lang="en-US" spc="-95" dirty="0">
                            <a:solidFill>
                              <a:schemeClr val="tx1"/>
                            </a:solidFill>
                          </a:rPr>
                          <m:t> </m:t>
                        </m:r>
                        <m:r>
                          <m:rPr>
                            <m:nor/>
                          </m:rPr>
                          <a:rPr lang="en-US" i="1" spc="10" dirty="0">
                            <a:solidFill>
                              <a:schemeClr val="tx1"/>
                            </a:solidFill>
                          </a:rPr>
                          <m:t>c</m:t>
                        </m:r>
                        <m:r>
                          <m:rPr>
                            <m:nor/>
                          </m:rPr>
                          <a:rPr lang="en-US" spc="-5" dirty="0">
                            <a:solidFill>
                              <a:schemeClr val="tx1"/>
                            </a:solidFill>
                          </a:rPr>
                          <m:t>)</m:t>
                        </m:r>
                        <m:r>
                          <m:rPr>
                            <m:nor/>
                          </m:rPr>
                          <a:rPr lang="en-US" i="1" spc="-7" baseline="29629" dirty="0">
                            <a:solidFill>
                              <a:schemeClr val="tx1"/>
                            </a:solidFill>
                          </a:rPr>
                          <m:t>n</m:t>
                        </m:r>
                      </m:e>
                    </m:nary>
                  </m:oMath>
                </a14:m>
                <a:r>
                  <a:rPr lang="en-US" spc="-25" dirty="0">
                    <a:solidFill>
                      <a:schemeClr val="tx1"/>
                    </a:solidFill>
                  </a:rPr>
                  <a:t> =</a:t>
                </a:r>
                <a:r>
                  <a:rPr lang="en-US" spc="-45" dirty="0">
                    <a:solidFill>
                      <a:schemeClr val="tx1"/>
                    </a:solidFill>
                  </a:rPr>
                  <a:t> </a:t>
                </a:r>
                <a:r>
                  <a:rPr lang="en-US" i="1" spc="-5" dirty="0">
                    <a:solidFill>
                      <a:schemeClr val="tx1"/>
                    </a:solidFill>
                  </a:rPr>
                  <a:t>a</a:t>
                </a:r>
                <a:r>
                  <a:rPr lang="en-US" spc="-7" baseline="-25000" dirty="0">
                    <a:solidFill>
                      <a:schemeClr val="tx1"/>
                    </a:solidFill>
                  </a:rPr>
                  <a:t>0</a:t>
                </a:r>
                <a:r>
                  <a:rPr lang="en-US" spc="120" baseline="-11111" dirty="0">
                    <a:solidFill>
                      <a:schemeClr val="tx1"/>
                    </a:solidFill>
                  </a:rPr>
                  <a:t> </a:t>
                </a:r>
                <a:r>
                  <a:rPr lang="en-US" spc="-25" dirty="0">
                    <a:solidFill>
                      <a:schemeClr val="tx1"/>
                    </a:solidFill>
                  </a:rPr>
                  <a:t>+</a:t>
                </a:r>
                <a:r>
                  <a:rPr lang="en-US" spc="-100" dirty="0">
                    <a:solidFill>
                      <a:schemeClr val="tx1"/>
                    </a:solidFill>
                  </a:rPr>
                  <a:t> </a:t>
                </a:r>
                <a:r>
                  <a:rPr lang="en-US" i="1" spc="-5" dirty="0">
                    <a:solidFill>
                      <a:schemeClr val="tx1"/>
                    </a:solidFill>
                  </a:rPr>
                  <a:t>a</a:t>
                </a:r>
                <a:r>
                  <a:rPr lang="en-US" spc="67" baseline="-11111" dirty="0">
                    <a:solidFill>
                      <a:schemeClr val="tx1"/>
                    </a:solidFill>
                  </a:rPr>
                  <a:t>1</a:t>
                </a:r>
                <a:r>
                  <a:rPr lang="en-US" spc="20" dirty="0">
                    <a:solidFill>
                      <a:schemeClr val="tx1"/>
                    </a:solidFill>
                  </a:rPr>
                  <a:t>(</a:t>
                </a:r>
                <a:r>
                  <a:rPr lang="en-US" i="1" spc="-5" dirty="0">
                    <a:solidFill>
                      <a:schemeClr val="tx1"/>
                    </a:solidFill>
                  </a:rPr>
                  <a:t>x</a:t>
                </a:r>
                <a:r>
                  <a:rPr lang="en-US" spc="-185" dirty="0">
                    <a:solidFill>
                      <a:schemeClr val="tx1"/>
                    </a:solidFill>
                  </a:rPr>
                  <a:t>−</a:t>
                </a:r>
                <a:r>
                  <a:rPr lang="en-US" spc="-95" dirty="0">
                    <a:solidFill>
                      <a:schemeClr val="tx1"/>
                    </a:solidFill>
                  </a:rPr>
                  <a:t> </a:t>
                </a:r>
                <a:r>
                  <a:rPr lang="en-US" i="1" spc="10" dirty="0">
                    <a:solidFill>
                      <a:schemeClr val="tx1"/>
                    </a:solidFill>
                  </a:rPr>
                  <a:t>c</a:t>
                </a:r>
                <a:r>
                  <a:rPr lang="en-US" spc="-5" dirty="0">
                    <a:solidFill>
                      <a:schemeClr val="tx1"/>
                    </a:solidFill>
                  </a:rPr>
                  <a:t>)</a:t>
                </a:r>
                <a:r>
                  <a:rPr lang="en-US" spc="-30" dirty="0">
                    <a:solidFill>
                      <a:schemeClr val="tx1"/>
                    </a:solidFill>
                  </a:rPr>
                  <a:t> </a:t>
                </a:r>
                <a:r>
                  <a:rPr lang="en-US" spc="-25" dirty="0">
                    <a:solidFill>
                      <a:schemeClr val="tx1"/>
                    </a:solidFill>
                  </a:rPr>
                  <a:t>+</a:t>
                </a:r>
                <a:r>
                  <a:rPr lang="en-US" spc="-100" dirty="0">
                    <a:solidFill>
                      <a:schemeClr val="tx1"/>
                    </a:solidFill>
                  </a:rPr>
                  <a:t> </a:t>
                </a:r>
                <a:r>
                  <a:rPr lang="en-US" i="1" spc="-5" dirty="0">
                    <a:solidFill>
                      <a:schemeClr val="tx1"/>
                    </a:solidFill>
                  </a:rPr>
                  <a:t>a</a:t>
                </a:r>
                <a:r>
                  <a:rPr lang="en-US" spc="67" baseline="-11111" dirty="0">
                    <a:solidFill>
                      <a:schemeClr val="tx1"/>
                    </a:solidFill>
                  </a:rPr>
                  <a:t>2</a:t>
                </a:r>
                <a:r>
                  <a:rPr lang="en-US" spc="20" dirty="0">
                    <a:solidFill>
                      <a:schemeClr val="tx1"/>
                    </a:solidFill>
                  </a:rPr>
                  <a:t>(</a:t>
                </a:r>
                <a:r>
                  <a:rPr lang="en-US" i="1" spc="-5" dirty="0">
                    <a:solidFill>
                      <a:schemeClr val="tx1"/>
                    </a:solidFill>
                  </a:rPr>
                  <a:t>x</a:t>
                </a:r>
                <a:r>
                  <a:rPr lang="en-US" spc="-185" dirty="0">
                    <a:solidFill>
                      <a:schemeClr val="tx1"/>
                    </a:solidFill>
                  </a:rPr>
                  <a:t>−</a:t>
                </a:r>
                <a:r>
                  <a:rPr lang="en-US" spc="-95" dirty="0">
                    <a:solidFill>
                      <a:schemeClr val="tx1"/>
                    </a:solidFill>
                  </a:rPr>
                  <a:t> </a:t>
                </a:r>
                <a:r>
                  <a:rPr lang="en-US" i="1" spc="10" dirty="0">
                    <a:solidFill>
                      <a:schemeClr val="tx1"/>
                    </a:solidFill>
                  </a:rPr>
                  <a:t>c</a:t>
                </a:r>
                <a:r>
                  <a:rPr lang="en-US" spc="-5" dirty="0">
                    <a:solidFill>
                      <a:schemeClr val="tx1"/>
                    </a:solidFill>
                  </a:rPr>
                  <a:t>)</a:t>
                </a:r>
                <a:r>
                  <a:rPr lang="en-US" spc="-7" baseline="29629" dirty="0">
                    <a:solidFill>
                      <a:schemeClr val="tx1"/>
                    </a:solidFill>
                  </a:rPr>
                  <a:t>2</a:t>
                </a:r>
                <a:r>
                  <a:rPr lang="en-US" spc="120" baseline="29629" dirty="0">
                    <a:solidFill>
                      <a:schemeClr val="tx1"/>
                    </a:solidFill>
                  </a:rPr>
                  <a:t> </a:t>
                </a:r>
                <a:r>
                  <a:rPr lang="en-US" spc="-25" dirty="0">
                    <a:solidFill>
                      <a:schemeClr val="tx1"/>
                    </a:solidFill>
                  </a:rPr>
                  <a:t>+</a:t>
                </a:r>
                <a:r>
                  <a:rPr lang="en-US" spc="-95" dirty="0">
                    <a:solidFill>
                      <a:schemeClr val="tx1"/>
                    </a:solidFill>
                  </a:rPr>
                  <a:t> </a:t>
                </a:r>
                <a:r>
                  <a:rPr lang="en-US" spc="-200" dirty="0">
                    <a:solidFill>
                      <a:schemeClr val="tx1"/>
                    </a:solidFill>
                  </a:rPr>
                  <a:t>··</a:t>
                </a:r>
                <a:r>
                  <a:rPr lang="en-US" spc="-365" dirty="0">
                    <a:solidFill>
                      <a:schemeClr val="tx1"/>
                    </a:solidFill>
                  </a:rPr>
                  <a:t>·</a:t>
                </a:r>
                <a:r>
                  <a:rPr lang="en-US" spc="-155" dirty="0">
                    <a:solidFill>
                      <a:schemeClr val="tx1"/>
                    </a:solidFill>
                  </a:rPr>
                  <a:t> </a:t>
                </a:r>
                <a:endParaRPr lang="en-US" dirty="0">
                  <a:solidFill>
                    <a:schemeClr val="tx1"/>
                  </a:solidFill>
                </a:endParaRPr>
              </a:p>
              <a:p>
                <a:pPr marL="0" marR="12700" indent="0">
                  <a:lnSpc>
                    <a:spcPct val="100000"/>
                  </a:lnSpc>
                  <a:spcBef>
                    <a:spcPts val="385"/>
                  </a:spcBef>
                  <a:buNone/>
                </a:pPr>
                <a:r>
                  <a:rPr lang="en-US" spc="-10" dirty="0">
                    <a:solidFill>
                      <a:schemeClr val="tx1"/>
                    </a:solidFill>
                  </a:rPr>
                  <a:t>Accordin</a:t>
                </a:r>
                <a:r>
                  <a:rPr lang="en-US" spc="-5" dirty="0">
                    <a:solidFill>
                      <a:schemeClr val="tx1"/>
                    </a:solidFill>
                  </a:rPr>
                  <a:t>g </a:t>
                </a:r>
                <a:r>
                  <a:rPr lang="en-US" spc="-10" dirty="0">
                    <a:solidFill>
                      <a:schemeClr val="tx1"/>
                    </a:solidFill>
                  </a:rPr>
                  <a:t>t</a:t>
                </a:r>
                <a:r>
                  <a:rPr lang="en-US" spc="-5" dirty="0">
                    <a:solidFill>
                      <a:schemeClr val="tx1"/>
                    </a:solidFill>
                  </a:rPr>
                  <a:t>o </a:t>
                </a:r>
                <a:r>
                  <a:rPr lang="en-US" spc="-10" dirty="0">
                    <a:solidFill>
                      <a:schemeClr val="tx1"/>
                    </a:solidFill>
                  </a:rPr>
                  <a:t>Sectio</a:t>
                </a:r>
                <a:r>
                  <a:rPr lang="en-US" spc="-5" dirty="0">
                    <a:solidFill>
                      <a:schemeClr val="tx1"/>
                    </a:solidFill>
                  </a:rPr>
                  <a:t>n </a:t>
                </a:r>
                <a:r>
                  <a:rPr lang="en-US" spc="-10" dirty="0">
                    <a:solidFill>
                      <a:schemeClr val="tx1"/>
                    </a:solidFill>
                  </a:rPr>
                  <a:t>10.6</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 </a:t>
                </a:r>
                <a:r>
                  <a:rPr lang="en-US" spc="-10" dirty="0">
                    <a:solidFill>
                      <a:schemeClr val="tx1"/>
                    </a:solidFill>
                  </a:rPr>
                  <a:t>comput</a:t>
                </a:r>
                <a:r>
                  <a:rPr lang="en-US" spc="-5" dirty="0">
                    <a:solidFill>
                      <a:schemeClr val="tx1"/>
                    </a:solidFill>
                  </a:rPr>
                  <a:t>e</a:t>
                </a:r>
                <a:r>
                  <a:rPr lang="en-US" spc="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derivative</a:t>
                </a:r>
                <a:r>
                  <a:rPr lang="en-US" spc="-5" dirty="0">
                    <a:solidFill>
                      <a:schemeClr val="tx1"/>
                    </a:solidFill>
                  </a:rPr>
                  <a:t>s </a:t>
                </a:r>
                <a:r>
                  <a:rPr lang="en-US" spc="-10" dirty="0">
                    <a:solidFill>
                      <a:schemeClr val="tx1"/>
                    </a:solidFill>
                  </a:rPr>
                  <a:t>o</a:t>
                </a:r>
                <a:r>
                  <a:rPr lang="en-US" spc="-5" dirty="0">
                    <a:solidFill>
                      <a:schemeClr val="tx1"/>
                    </a:solidFill>
                  </a:rPr>
                  <a:t>f </a:t>
                </a:r>
                <a:r>
                  <a:rPr lang="en-US" i="1" spc="-5" dirty="0">
                    <a:solidFill>
                      <a:schemeClr val="tx1"/>
                    </a:solidFill>
                  </a:rPr>
                  <a:t>f </a:t>
                </a:r>
                <a:r>
                  <a:rPr lang="en-US" spc="-5" dirty="0">
                    <a:solidFill>
                      <a:schemeClr val="tx1"/>
                    </a:solidFill>
                  </a:rPr>
                  <a:t>by differentiating the series term by term:</a:t>
                </a:r>
                <a:endParaRPr lang="en-US" dirty="0">
                  <a:solidFill>
                    <a:schemeClr val="tx1"/>
                  </a:solidFill>
                </a:endParaRPr>
              </a:p>
              <a:p>
                <a:pPr marL="0" marR="5080" indent="0" algn="ctr">
                  <a:lnSpc>
                    <a:spcPct val="100000"/>
                  </a:lnSpc>
                  <a:buNone/>
                </a:pPr>
                <a:r>
                  <a:rPr lang="pt-BR" i="1" spc="-5" dirty="0">
                    <a:solidFill>
                      <a:schemeClr val="tx1"/>
                    </a:solidFill>
                  </a:rPr>
                  <a:t>f</a:t>
                </a:r>
                <a:r>
                  <a:rPr lang="pt-BR" i="1" spc="-45" dirty="0">
                    <a:solidFill>
                      <a:schemeClr val="tx1"/>
                    </a:solidFill>
                  </a:rPr>
                  <a:t> </a:t>
                </a:r>
                <a:r>
                  <a:rPr lang="pt-BR" spc="20" dirty="0">
                    <a:solidFill>
                      <a:schemeClr val="tx1"/>
                    </a:solidFill>
                  </a:rPr>
                  <a:t>(</a:t>
                </a:r>
                <a:r>
                  <a:rPr lang="pt-BR" i="1" spc="-5" dirty="0">
                    <a:solidFill>
                      <a:schemeClr val="tx1"/>
                    </a:solidFill>
                  </a:rPr>
                  <a:t>x</a:t>
                </a:r>
                <a:r>
                  <a:rPr lang="pt-BR" spc="-5" dirty="0">
                    <a:solidFill>
                      <a:schemeClr val="tx1"/>
                    </a:solidFill>
                  </a:rPr>
                  <a:t>)</a:t>
                </a:r>
                <a:r>
                  <a:rPr lang="pt-BR" spc="25" dirty="0">
                    <a:solidFill>
                      <a:schemeClr val="tx1"/>
                    </a:solidFill>
                  </a:rPr>
                  <a:t> </a:t>
                </a:r>
                <a:r>
                  <a:rPr lang="pt-BR" spc="-25" dirty="0">
                    <a:solidFill>
                      <a:schemeClr val="tx1"/>
                    </a:solidFill>
                  </a:rPr>
                  <a:t>= </a:t>
                </a:r>
                <a:r>
                  <a:rPr lang="pt-BR" i="1" spc="-5" dirty="0">
                    <a:solidFill>
                      <a:schemeClr val="tx1"/>
                    </a:solidFill>
                  </a:rPr>
                  <a:t>a</a:t>
                </a:r>
                <a:r>
                  <a:rPr lang="pt-BR" spc="-7" baseline="-25000" dirty="0">
                    <a:solidFill>
                      <a:schemeClr val="tx1"/>
                    </a:solidFill>
                  </a:rPr>
                  <a:t>0</a:t>
                </a:r>
                <a:r>
                  <a:rPr lang="pt-BR" spc="-7" baseline="-11111" dirty="0">
                    <a:solidFill>
                      <a:schemeClr val="tx1"/>
                    </a:solidFill>
                  </a:rPr>
                  <a:t> </a:t>
                </a:r>
                <a:r>
                  <a:rPr lang="pt-BR" spc="-25" dirty="0">
                    <a:solidFill>
                      <a:schemeClr val="tx1"/>
                    </a:solidFill>
                  </a:rPr>
                  <a:t>+ </a:t>
                </a:r>
                <a:r>
                  <a:rPr lang="pt-BR" i="1" spc="-5" dirty="0">
                    <a:solidFill>
                      <a:schemeClr val="tx1"/>
                    </a:solidFill>
                  </a:rPr>
                  <a:t>a</a:t>
                </a:r>
                <a:r>
                  <a:rPr lang="pt-BR" spc="67" baseline="-25000" dirty="0">
                    <a:solidFill>
                      <a:schemeClr val="tx1"/>
                    </a:solidFill>
                  </a:rPr>
                  <a:t>1</a:t>
                </a:r>
                <a:r>
                  <a:rPr lang="pt-BR" spc="20" dirty="0">
                    <a:solidFill>
                      <a:schemeClr val="tx1"/>
                    </a:solidFill>
                  </a:rPr>
                  <a:t>(</a:t>
                </a:r>
                <a:r>
                  <a:rPr lang="pt-BR" i="1" spc="-5" dirty="0">
                    <a:solidFill>
                      <a:schemeClr val="tx1"/>
                    </a:solidFill>
                  </a:rPr>
                  <a:t>x </a:t>
                </a:r>
                <a:r>
                  <a:rPr lang="pt-BR" spc="-185" dirty="0">
                    <a:solidFill>
                      <a:schemeClr val="tx1"/>
                    </a:solidFill>
                  </a:rPr>
                  <a:t>−</a:t>
                </a:r>
                <a:r>
                  <a:rPr lang="pt-BR" spc="-95" dirty="0">
                    <a:solidFill>
                      <a:schemeClr val="tx1"/>
                    </a:solidFill>
                  </a:rPr>
                  <a:t> </a:t>
                </a:r>
                <a:r>
                  <a:rPr lang="pt-BR" i="1" spc="10" dirty="0">
                    <a:solidFill>
                      <a:schemeClr val="tx1"/>
                    </a:solidFill>
                  </a:rPr>
                  <a:t>c</a:t>
                </a:r>
                <a:r>
                  <a:rPr lang="pt-BR" spc="-5" dirty="0">
                    <a:solidFill>
                      <a:schemeClr val="tx1"/>
                    </a:solidFill>
                  </a:rPr>
                  <a:t>)</a:t>
                </a:r>
                <a:r>
                  <a:rPr lang="pt-BR" spc="25" dirty="0">
                    <a:solidFill>
                      <a:schemeClr val="tx1"/>
                    </a:solidFill>
                  </a:rPr>
                  <a:t> </a:t>
                </a:r>
                <a:r>
                  <a:rPr lang="pt-BR" spc="-25" dirty="0">
                    <a:solidFill>
                      <a:schemeClr val="tx1"/>
                    </a:solidFill>
                  </a:rPr>
                  <a:t>+</a:t>
                </a:r>
                <a:r>
                  <a:rPr lang="pt-BR" i="1" spc="-5" dirty="0">
                    <a:solidFill>
                      <a:schemeClr val="tx1"/>
                    </a:solidFill>
                  </a:rPr>
                  <a:t>a</a:t>
                </a:r>
                <a:r>
                  <a:rPr lang="pt-BR" spc="75" baseline="-25000" dirty="0">
                    <a:solidFill>
                      <a:schemeClr val="tx1"/>
                    </a:solidFill>
                  </a:rPr>
                  <a:t>2</a:t>
                </a:r>
                <a:r>
                  <a:rPr lang="pt-BR" spc="20" dirty="0">
                    <a:solidFill>
                      <a:schemeClr val="tx1"/>
                    </a:solidFill>
                  </a:rPr>
                  <a:t>(</a:t>
                </a:r>
                <a:r>
                  <a:rPr lang="pt-BR" i="1" spc="-5" dirty="0">
                    <a:solidFill>
                      <a:schemeClr val="tx1"/>
                    </a:solidFill>
                  </a:rPr>
                  <a:t>x </a:t>
                </a:r>
                <a:r>
                  <a:rPr lang="pt-BR" spc="-185" dirty="0">
                    <a:solidFill>
                      <a:schemeClr val="tx1"/>
                    </a:solidFill>
                  </a:rPr>
                  <a:t>−</a:t>
                </a:r>
                <a:r>
                  <a:rPr lang="pt-BR" spc="-95" dirty="0">
                    <a:solidFill>
                      <a:schemeClr val="tx1"/>
                    </a:solidFill>
                  </a:rPr>
                  <a:t> </a:t>
                </a:r>
                <a:r>
                  <a:rPr lang="pt-BR" i="1" spc="10" dirty="0">
                    <a:solidFill>
                      <a:schemeClr val="tx1"/>
                    </a:solidFill>
                  </a:rPr>
                  <a:t>c</a:t>
                </a:r>
                <a:r>
                  <a:rPr lang="pt-BR" spc="-5" dirty="0">
                    <a:solidFill>
                      <a:schemeClr val="tx1"/>
                    </a:solidFill>
                  </a:rPr>
                  <a:t>)</a:t>
                </a:r>
                <a:r>
                  <a:rPr lang="pt-BR" spc="-7" baseline="25925" dirty="0">
                    <a:solidFill>
                      <a:schemeClr val="tx1"/>
                    </a:solidFill>
                  </a:rPr>
                  <a:t>2 </a:t>
                </a:r>
                <a:r>
                  <a:rPr lang="pt-BR" spc="-25" dirty="0">
                    <a:solidFill>
                      <a:schemeClr val="tx1"/>
                    </a:solidFill>
                  </a:rPr>
                  <a:t>+ </a:t>
                </a:r>
                <a:r>
                  <a:rPr lang="pt-BR" i="1" spc="-5" dirty="0">
                    <a:solidFill>
                      <a:schemeClr val="tx1"/>
                    </a:solidFill>
                  </a:rPr>
                  <a:t>a</a:t>
                </a:r>
                <a:r>
                  <a:rPr lang="pt-BR" spc="75" baseline="-25000" dirty="0">
                    <a:solidFill>
                      <a:schemeClr val="tx1"/>
                    </a:solidFill>
                  </a:rPr>
                  <a:t>3</a:t>
                </a:r>
                <a:r>
                  <a:rPr lang="pt-BR" spc="20" dirty="0">
                    <a:solidFill>
                      <a:schemeClr val="tx1"/>
                    </a:solidFill>
                  </a:rPr>
                  <a:t>(</a:t>
                </a:r>
                <a:r>
                  <a:rPr lang="pt-BR" i="1" spc="-5" dirty="0">
                    <a:solidFill>
                      <a:schemeClr val="tx1"/>
                    </a:solidFill>
                  </a:rPr>
                  <a:t>x </a:t>
                </a:r>
                <a:r>
                  <a:rPr lang="pt-BR" spc="-185" dirty="0">
                    <a:solidFill>
                      <a:schemeClr val="tx1"/>
                    </a:solidFill>
                  </a:rPr>
                  <a:t>−</a:t>
                </a:r>
                <a:r>
                  <a:rPr lang="pt-BR" spc="-95" dirty="0">
                    <a:solidFill>
                      <a:schemeClr val="tx1"/>
                    </a:solidFill>
                  </a:rPr>
                  <a:t> </a:t>
                </a:r>
                <a:r>
                  <a:rPr lang="pt-BR" i="1" spc="10" dirty="0">
                    <a:solidFill>
                      <a:schemeClr val="tx1"/>
                    </a:solidFill>
                  </a:rPr>
                  <a:t>c</a:t>
                </a:r>
                <a:r>
                  <a:rPr lang="pt-BR" spc="-5" dirty="0">
                    <a:solidFill>
                      <a:schemeClr val="tx1"/>
                    </a:solidFill>
                  </a:rPr>
                  <a:t>)</a:t>
                </a:r>
                <a:r>
                  <a:rPr lang="pt-BR" spc="-7" baseline="25925" dirty="0">
                    <a:solidFill>
                      <a:schemeClr val="tx1"/>
                    </a:solidFill>
                  </a:rPr>
                  <a:t>3</a:t>
                </a:r>
                <a:r>
                  <a:rPr lang="pt-BR" spc="120" baseline="25925" dirty="0">
                    <a:solidFill>
                      <a:schemeClr val="tx1"/>
                    </a:solidFill>
                  </a:rPr>
                  <a:t> </a:t>
                </a:r>
                <a:r>
                  <a:rPr lang="pt-BR" spc="-25" dirty="0">
                    <a:solidFill>
                      <a:schemeClr val="tx1"/>
                    </a:solidFill>
                  </a:rPr>
                  <a:t>+</a:t>
                </a:r>
                <a:r>
                  <a:rPr lang="pt-BR" spc="-95" dirty="0">
                    <a:solidFill>
                      <a:schemeClr val="tx1"/>
                    </a:solidFill>
                  </a:rPr>
                  <a:t> </a:t>
                </a:r>
                <a:r>
                  <a:rPr lang="pt-BR" spc="-200" dirty="0">
                    <a:solidFill>
                      <a:schemeClr val="tx1"/>
                    </a:solidFill>
                  </a:rPr>
                  <a:t>··</a:t>
                </a:r>
                <a:r>
                  <a:rPr lang="pt-BR" spc="-365" dirty="0">
                    <a:solidFill>
                      <a:schemeClr val="tx1"/>
                    </a:solidFill>
                  </a:rPr>
                  <a:t>·</a:t>
                </a:r>
                <a:r>
                  <a:rPr lang="pt-BR" spc="-155" dirty="0">
                    <a:solidFill>
                      <a:schemeClr val="tx1"/>
                    </a:solidFill>
                  </a:rPr>
                  <a:t> </a:t>
                </a:r>
                <a:endParaRPr lang="pt-BR" dirty="0">
                  <a:solidFill>
                    <a:schemeClr val="tx1"/>
                  </a:solidFill>
                </a:endParaRPr>
              </a:p>
              <a:p>
                <a:pPr marL="0" marR="5080" indent="0" algn="ctr">
                  <a:lnSpc>
                    <a:spcPct val="100000"/>
                  </a:lnSpc>
                  <a:buNone/>
                </a:pPr>
                <a14:m>
                  <m:oMath xmlns:m="http://schemas.openxmlformats.org/officeDocument/2006/math">
                    <m:r>
                      <a:rPr lang="en-US" b="0" i="1" spc="-5" dirty="0" smtClean="0">
                        <a:solidFill>
                          <a:schemeClr val="tx1"/>
                        </a:solidFill>
                        <a:latin typeface="Cambria Math" panose="02040503050406030204" pitchFamily="18" charset="0"/>
                      </a:rPr>
                      <m:t>𝑓</m:t>
                    </m:r>
                    <m:r>
                      <a:rPr lang="en-US" b="0" i="1" spc="-5" dirty="0" smtClean="0">
                        <a:solidFill>
                          <a:schemeClr val="tx1"/>
                        </a:solidFill>
                        <a:latin typeface="Cambria Math" panose="02040503050406030204" pitchFamily="18" charset="0"/>
                      </a:rPr>
                      <m:t>′</m:t>
                    </m:r>
                  </m:oMath>
                </a14:m>
                <a:r>
                  <a:rPr lang="fr-FR" spc="20" dirty="0">
                    <a:solidFill>
                      <a:schemeClr val="tx1"/>
                    </a:solidFill>
                  </a:rPr>
                  <a:t>(</a:t>
                </a:r>
                <a:r>
                  <a:rPr lang="fr-FR" i="1" spc="-5" dirty="0">
                    <a:solidFill>
                      <a:schemeClr val="tx1"/>
                    </a:solidFill>
                  </a:rPr>
                  <a:t>x</a:t>
                </a:r>
                <a:r>
                  <a:rPr lang="fr-FR" spc="-5" dirty="0">
                    <a:solidFill>
                      <a:schemeClr val="tx1"/>
                    </a:solidFill>
                  </a:rPr>
                  <a:t>)</a:t>
                </a:r>
                <a:r>
                  <a:rPr lang="fr-FR" spc="25" dirty="0">
                    <a:solidFill>
                      <a:schemeClr val="tx1"/>
                    </a:solidFill>
                  </a:rPr>
                  <a:t> </a:t>
                </a:r>
                <a:r>
                  <a:rPr lang="fr-FR" spc="-25" dirty="0">
                    <a:solidFill>
                      <a:schemeClr val="tx1"/>
                    </a:solidFill>
                  </a:rPr>
                  <a:t>= </a:t>
                </a:r>
                <a:r>
                  <a:rPr lang="fr-FR" i="1" spc="-5" dirty="0">
                    <a:solidFill>
                      <a:schemeClr val="tx1"/>
                    </a:solidFill>
                  </a:rPr>
                  <a:t>a</a:t>
                </a:r>
                <a:r>
                  <a:rPr lang="fr-FR" spc="-7" baseline="-25000" dirty="0">
                    <a:solidFill>
                      <a:schemeClr val="tx1"/>
                    </a:solidFill>
                  </a:rPr>
                  <a:t>1</a:t>
                </a:r>
                <a:r>
                  <a:rPr lang="fr-FR" spc="-7" baseline="-11111" dirty="0">
                    <a:solidFill>
                      <a:schemeClr val="tx1"/>
                    </a:solidFill>
                  </a:rPr>
                  <a:t> </a:t>
                </a:r>
                <a:r>
                  <a:rPr lang="fr-FR" spc="-25" dirty="0">
                    <a:solidFill>
                      <a:schemeClr val="tx1"/>
                    </a:solidFill>
                  </a:rPr>
                  <a:t>+ </a:t>
                </a:r>
                <a:r>
                  <a:rPr lang="fr-FR" spc="-10" dirty="0">
                    <a:solidFill>
                      <a:schemeClr val="tx1"/>
                    </a:solidFill>
                  </a:rPr>
                  <a:t>2</a:t>
                </a:r>
                <a:r>
                  <a:rPr lang="fr-FR" i="1" spc="-5" dirty="0">
                    <a:solidFill>
                      <a:schemeClr val="tx1"/>
                    </a:solidFill>
                  </a:rPr>
                  <a:t>a</a:t>
                </a:r>
                <a:r>
                  <a:rPr lang="fr-FR" spc="75" baseline="-25000" dirty="0">
                    <a:solidFill>
                      <a:schemeClr val="tx1"/>
                    </a:solidFill>
                  </a:rPr>
                  <a:t>2</a:t>
                </a:r>
                <a:r>
                  <a:rPr lang="fr-FR" spc="20" dirty="0">
                    <a:solidFill>
                      <a:schemeClr val="tx1"/>
                    </a:solidFill>
                  </a:rPr>
                  <a:t>(</a:t>
                </a:r>
                <a:r>
                  <a:rPr lang="fr-FR" i="1" spc="-5" dirty="0">
                    <a:solidFill>
                      <a:schemeClr val="tx1"/>
                    </a:solidFill>
                  </a:rPr>
                  <a:t>x </a:t>
                </a:r>
                <a:r>
                  <a:rPr lang="fr-FR" spc="-185" dirty="0">
                    <a:solidFill>
                      <a:schemeClr val="tx1"/>
                    </a:solidFill>
                  </a:rPr>
                  <a:t>−</a:t>
                </a:r>
                <a:r>
                  <a:rPr lang="fr-FR" spc="-95" dirty="0">
                    <a:solidFill>
                      <a:schemeClr val="tx1"/>
                    </a:solidFill>
                  </a:rPr>
                  <a:t> </a:t>
                </a:r>
                <a:r>
                  <a:rPr lang="fr-FR" i="1" spc="10" dirty="0">
                    <a:solidFill>
                      <a:schemeClr val="tx1"/>
                    </a:solidFill>
                  </a:rPr>
                  <a:t>c</a:t>
                </a:r>
                <a:r>
                  <a:rPr lang="fr-FR" spc="-5" dirty="0">
                    <a:solidFill>
                      <a:schemeClr val="tx1"/>
                    </a:solidFill>
                  </a:rPr>
                  <a:t>)</a:t>
                </a:r>
                <a:r>
                  <a:rPr lang="fr-FR" spc="25" dirty="0">
                    <a:solidFill>
                      <a:schemeClr val="tx1"/>
                    </a:solidFill>
                  </a:rPr>
                  <a:t> </a:t>
                </a:r>
                <a:r>
                  <a:rPr lang="fr-FR" spc="-25" dirty="0">
                    <a:solidFill>
                      <a:schemeClr val="tx1"/>
                    </a:solidFill>
                  </a:rPr>
                  <a:t>+ </a:t>
                </a:r>
                <a:r>
                  <a:rPr lang="pt-BR" spc="-10" dirty="0">
                    <a:solidFill>
                      <a:schemeClr val="tx1"/>
                    </a:solidFill>
                  </a:rPr>
                  <a:t>3</a:t>
                </a:r>
                <a:r>
                  <a:rPr lang="pt-BR" i="1" spc="-5" dirty="0">
                    <a:solidFill>
                      <a:schemeClr val="tx1"/>
                    </a:solidFill>
                  </a:rPr>
                  <a:t>a</a:t>
                </a:r>
                <a:r>
                  <a:rPr lang="pt-BR" spc="75" baseline="-25000" dirty="0">
                    <a:solidFill>
                      <a:schemeClr val="tx1"/>
                    </a:solidFill>
                  </a:rPr>
                  <a:t>3</a:t>
                </a:r>
                <a:r>
                  <a:rPr lang="pt-BR" spc="20" dirty="0">
                    <a:solidFill>
                      <a:schemeClr val="tx1"/>
                    </a:solidFill>
                  </a:rPr>
                  <a:t>(</a:t>
                </a:r>
                <a:r>
                  <a:rPr lang="pt-BR" i="1" spc="-5" dirty="0">
                    <a:solidFill>
                      <a:schemeClr val="tx1"/>
                    </a:solidFill>
                  </a:rPr>
                  <a:t>x </a:t>
                </a:r>
                <a:r>
                  <a:rPr lang="pt-BR" spc="-185" dirty="0">
                    <a:solidFill>
                      <a:schemeClr val="tx1"/>
                    </a:solidFill>
                  </a:rPr>
                  <a:t>−</a:t>
                </a:r>
                <a:r>
                  <a:rPr lang="pt-BR" spc="-95" dirty="0">
                    <a:solidFill>
                      <a:schemeClr val="tx1"/>
                    </a:solidFill>
                  </a:rPr>
                  <a:t> </a:t>
                </a:r>
                <a:r>
                  <a:rPr lang="pt-BR" i="1" spc="10" dirty="0">
                    <a:solidFill>
                      <a:schemeClr val="tx1"/>
                    </a:solidFill>
                  </a:rPr>
                  <a:t>c</a:t>
                </a:r>
                <a:r>
                  <a:rPr lang="pt-BR" spc="-5" dirty="0">
                    <a:solidFill>
                      <a:schemeClr val="tx1"/>
                    </a:solidFill>
                  </a:rPr>
                  <a:t>)</a:t>
                </a:r>
                <a:r>
                  <a:rPr lang="pt-BR" spc="-7" baseline="25925" dirty="0">
                    <a:solidFill>
                      <a:schemeClr val="tx1"/>
                    </a:solidFill>
                  </a:rPr>
                  <a:t>2 </a:t>
                </a:r>
                <a:r>
                  <a:rPr lang="pt-BR" spc="-25" dirty="0">
                    <a:solidFill>
                      <a:schemeClr val="tx1"/>
                    </a:solidFill>
                  </a:rPr>
                  <a:t>+ </a:t>
                </a:r>
                <a:r>
                  <a:rPr lang="pt-BR" spc="-10" dirty="0">
                    <a:solidFill>
                      <a:schemeClr val="tx1"/>
                    </a:solidFill>
                  </a:rPr>
                  <a:t>4</a:t>
                </a:r>
                <a:r>
                  <a:rPr lang="pt-BR" i="1" spc="-5" dirty="0">
                    <a:solidFill>
                      <a:schemeClr val="tx1"/>
                    </a:solidFill>
                  </a:rPr>
                  <a:t>a</a:t>
                </a:r>
                <a:r>
                  <a:rPr lang="pt-BR" spc="75" baseline="-25000" dirty="0">
                    <a:solidFill>
                      <a:schemeClr val="tx1"/>
                    </a:solidFill>
                  </a:rPr>
                  <a:t>4</a:t>
                </a:r>
                <a:r>
                  <a:rPr lang="pt-BR" spc="20" dirty="0">
                    <a:solidFill>
                      <a:schemeClr val="tx1"/>
                    </a:solidFill>
                  </a:rPr>
                  <a:t>(</a:t>
                </a:r>
                <a:r>
                  <a:rPr lang="pt-BR" i="1" spc="-5" dirty="0">
                    <a:solidFill>
                      <a:schemeClr val="tx1"/>
                    </a:solidFill>
                  </a:rPr>
                  <a:t>x </a:t>
                </a:r>
                <a:r>
                  <a:rPr lang="pt-BR" spc="-185" dirty="0">
                    <a:solidFill>
                      <a:schemeClr val="tx1"/>
                    </a:solidFill>
                  </a:rPr>
                  <a:t>−</a:t>
                </a:r>
                <a:r>
                  <a:rPr lang="pt-BR" spc="-95" dirty="0">
                    <a:solidFill>
                      <a:schemeClr val="tx1"/>
                    </a:solidFill>
                  </a:rPr>
                  <a:t> </a:t>
                </a:r>
                <a:r>
                  <a:rPr lang="pt-BR" i="1" spc="10" dirty="0">
                    <a:solidFill>
                      <a:schemeClr val="tx1"/>
                    </a:solidFill>
                  </a:rPr>
                  <a:t>c</a:t>
                </a:r>
                <a:r>
                  <a:rPr lang="pt-BR" spc="-5" dirty="0">
                    <a:solidFill>
                      <a:schemeClr val="tx1"/>
                    </a:solidFill>
                  </a:rPr>
                  <a:t>)</a:t>
                </a:r>
                <a:r>
                  <a:rPr lang="pt-BR" spc="-7" baseline="25925" dirty="0">
                    <a:solidFill>
                      <a:schemeClr val="tx1"/>
                    </a:solidFill>
                  </a:rPr>
                  <a:t>3</a:t>
                </a:r>
                <a:r>
                  <a:rPr lang="pt-BR" spc="120" baseline="25925" dirty="0">
                    <a:solidFill>
                      <a:schemeClr val="tx1"/>
                    </a:solidFill>
                  </a:rPr>
                  <a:t> </a:t>
                </a:r>
                <a:r>
                  <a:rPr lang="pt-BR" spc="-25" dirty="0">
                    <a:solidFill>
                      <a:schemeClr val="tx1"/>
                    </a:solidFill>
                  </a:rPr>
                  <a:t>+</a:t>
                </a:r>
                <a:r>
                  <a:rPr lang="pt-BR" spc="-95" dirty="0">
                    <a:solidFill>
                      <a:schemeClr val="tx1"/>
                    </a:solidFill>
                  </a:rPr>
                  <a:t> </a:t>
                </a:r>
                <a:r>
                  <a:rPr lang="pt-BR" spc="-200" dirty="0">
                    <a:solidFill>
                      <a:schemeClr val="tx1"/>
                    </a:solidFill>
                  </a:rPr>
                  <a:t>··</a:t>
                </a:r>
                <a:r>
                  <a:rPr lang="pt-BR" spc="-365" dirty="0">
                    <a:solidFill>
                      <a:schemeClr val="tx1"/>
                    </a:solidFill>
                  </a:rPr>
                  <a:t>·</a:t>
                </a:r>
                <a:r>
                  <a:rPr lang="pt-BR" spc="-155" dirty="0">
                    <a:solidFill>
                      <a:schemeClr val="tx1"/>
                    </a:solidFill>
                  </a:rPr>
                  <a:t> </a:t>
                </a:r>
                <a:endParaRPr lang="pt-BR" dirty="0">
                  <a:solidFill>
                    <a:schemeClr val="tx1"/>
                  </a:solidFill>
                </a:endParaRPr>
              </a:p>
              <a:p>
                <a:pPr marL="0" marR="5080" indent="0" algn="ctr">
                  <a:lnSpc>
                    <a:spcPct val="100000"/>
                  </a:lnSpc>
                  <a:buNone/>
                </a:pPr>
                <a14:m>
                  <m:oMath xmlns:m="http://schemas.openxmlformats.org/officeDocument/2006/math">
                    <m:r>
                      <a:rPr lang="en-US" b="0" i="1" spc="-5" dirty="0" smtClean="0">
                        <a:solidFill>
                          <a:schemeClr val="tx1"/>
                        </a:solidFill>
                        <a:latin typeface="Cambria Math" panose="02040503050406030204" pitchFamily="18" charset="0"/>
                      </a:rPr>
                      <m:t>𝑓</m:t>
                    </m:r>
                    <m:r>
                      <a:rPr lang="en-US" b="0" i="1" spc="-5" dirty="0" smtClean="0">
                        <a:solidFill>
                          <a:schemeClr val="tx1"/>
                        </a:solidFill>
                        <a:latin typeface="Cambria Math" panose="02040503050406030204" pitchFamily="18" charset="0"/>
                      </a:rPr>
                      <m:t>′′</m:t>
                    </m:r>
                  </m:oMath>
                </a14:m>
                <a:r>
                  <a:rPr lang="pt-BR" spc="20" dirty="0">
                    <a:solidFill>
                      <a:schemeClr val="tx1"/>
                    </a:solidFill>
                  </a:rPr>
                  <a:t>(</a:t>
                </a:r>
                <a:r>
                  <a:rPr lang="pt-BR" i="1" spc="-5" dirty="0">
                    <a:solidFill>
                      <a:schemeClr val="tx1"/>
                    </a:solidFill>
                  </a:rPr>
                  <a:t>x</a:t>
                </a:r>
                <a:r>
                  <a:rPr lang="pt-BR" spc="-5" dirty="0">
                    <a:solidFill>
                      <a:schemeClr val="tx1"/>
                    </a:solidFill>
                  </a:rPr>
                  <a:t>)</a:t>
                </a:r>
                <a:r>
                  <a:rPr lang="pt-BR" spc="25" dirty="0">
                    <a:solidFill>
                      <a:schemeClr val="tx1"/>
                    </a:solidFill>
                  </a:rPr>
                  <a:t> </a:t>
                </a:r>
                <a:r>
                  <a:rPr lang="pt-BR" spc="-25" dirty="0">
                    <a:solidFill>
                      <a:schemeClr val="tx1"/>
                    </a:solidFill>
                  </a:rPr>
                  <a:t>=</a:t>
                </a:r>
                <a:r>
                  <a:rPr lang="pt-BR" spc="-40" dirty="0">
                    <a:solidFill>
                      <a:schemeClr val="tx1"/>
                    </a:solidFill>
                  </a:rPr>
                  <a:t> </a:t>
                </a:r>
                <a:r>
                  <a:rPr lang="pt-BR" spc="-10" dirty="0">
                    <a:solidFill>
                      <a:schemeClr val="tx1"/>
                    </a:solidFill>
                  </a:rPr>
                  <a:t>2</a:t>
                </a:r>
                <a:r>
                  <a:rPr lang="pt-BR" i="1" spc="-5" dirty="0">
                    <a:solidFill>
                      <a:schemeClr val="tx1"/>
                    </a:solidFill>
                  </a:rPr>
                  <a:t>a</a:t>
                </a:r>
                <a:r>
                  <a:rPr lang="pt-BR" spc="-7" baseline="-25000" dirty="0">
                    <a:solidFill>
                      <a:schemeClr val="tx1"/>
                    </a:solidFill>
                  </a:rPr>
                  <a:t>2</a:t>
                </a:r>
                <a:r>
                  <a:rPr lang="pt-BR" spc="-7" baseline="-11111" dirty="0">
                    <a:solidFill>
                      <a:schemeClr val="tx1"/>
                    </a:solidFill>
                  </a:rPr>
                  <a:t> </a:t>
                </a:r>
                <a:r>
                  <a:rPr lang="pt-BR" spc="-25" dirty="0">
                    <a:solidFill>
                      <a:schemeClr val="tx1"/>
                    </a:solidFill>
                  </a:rPr>
                  <a:t>+</a:t>
                </a:r>
                <a:r>
                  <a:rPr lang="pt-BR" spc="-40" dirty="0">
                    <a:solidFill>
                      <a:schemeClr val="tx1"/>
                    </a:solidFill>
                  </a:rPr>
                  <a:t> </a:t>
                </a:r>
                <a:r>
                  <a:rPr lang="pt-BR" spc="-5" dirty="0">
                    <a:solidFill>
                      <a:schemeClr val="tx1"/>
                    </a:solidFill>
                  </a:rPr>
                  <a:t>2</a:t>
                </a:r>
                <a:r>
                  <a:rPr lang="pt-BR" spc="-365" dirty="0">
                    <a:solidFill>
                      <a:schemeClr val="tx1"/>
                    </a:solidFill>
                  </a:rPr>
                  <a:t>·</a:t>
                </a:r>
                <a:r>
                  <a:rPr lang="pt-BR" spc="-100" dirty="0">
                    <a:solidFill>
                      <a:schemeClr val="tx1"/>
                    </a:solidFill>
                  </a:rPr>
                  <a:t> </a:t>
                </a:r>
                <a:r>
                  <a:rPr lang="pt-BR" spc="-10" dirty="0">
                    <a:solidFill>
                      <a:schemeClr val="tx1"/>
                    </a:solidFill>
                  </a:rPr>
                  <a:t>3</a:t>
                </a:r>
                <a:r>
                  <a:rPr lang="pt-BR" i="1" spc="-5" dirty="0">
                    <a:solidFill>
                      <a:schemeClr val="tx1"/>
                    </a:solidFill>
                  </a:rPr>
                  <a:t>a</a:t>
                </a:r>
                <a:r>
                  <a:rPr lang="pt-BR" spc="75" baseline="-25000" dirty="0">
                    <a:solidFill>
                      <a:schemeClr val="tx1"/>
                    </a:solidFill>
                  </a:rPr>
                  <a:t>3</a:t>
                </a:r>
                <a:r>
                  <a:rPr lang="pt-BR" spc="20" dirty="0">
                    <a:solidFill>
                      <a:schemeClr val="tx1"/>
                    </a:solidFill>
                  </a:rPr>
                  <a:t>(</a:t>
                </a:r>
                <a:r>
                  <a:rPr lang="pt-BR" i="1" spc="-5" dirty="0">
                    <a:solidFill>
                      <a:schemeClr val="tx1"/>
                    </a:solidFill>
                  </a:rPr>
                  <a:t>x </a:t>
                </a:r>
                <a:r>
                  <a:rPr lang="pt-BR" spc="-185" dirty="0">
                    <a:solidFill>
                      <a:schemeClr val="tx1"/>
                    </a:solidFill>
                  </a:rPr>
                  <a:t>−</a:t>
                </a:r>
                <a:r>
                  <a:rPr lang="pt-BR" spc="-95" dirty="0">
                    <a:solidFill>
                      <a:schemeClr val="tx1"/>
                    </a:solidFill>
                  </a:rPr>
                  <a:t> </a:t>
                </a:r>
                <a:r>
                  <a:rPr lang="pt-BR" i="1" spc="10" dirty="0">
                    <a:solidFill>
                      <a:schemeClr val="tx1"/>
                    </a:solidFill>
                  </a:rPr>
                  <a:t>c</a:t>
                </a:r>
                <a:r>
                  <a:rPr lang="pt-BR" spc="-5" dirty="0">
                    <a:solidFill>
                      <a:schemeClr val="tx1"/>
                    </a:solidFill>
                  </a:rPr>
                  <a:t>)</a:t>
                </a:r>
                <a:r>
                  <a:rPr lang="pt-BR" spc="25" dirty="0">
                    <a:solidFill>
                      <a:schemeClr val="tx1"/>
                    </a:solidFill>
                  </a:rPr>
                  <a:t> </a:t>
                </a:r>
                <a:r>
                  <a:rPr lang="pt-BR" spc="-25" dirty="0">
                    <a:solidFill>
                      <a:schemeClr val="tx1"/>
                    </a:solidFill>
                  </a:rPr>
                  <a:t>+</a:t>
                </a:r>
                <a:r>
                  <a:rPr lang="pt-BR" spc="-40" dirty="0">
                    <a:solidFill>
                      <a:schemeClr val="tx1"/>
                    </a:solidFill>
                  </a:rPr>
                  <a:t> </a:t>
                </a:r>
                <a:r>
                  <a:rPr lang="pt-BR" spc="-5" dirty="0">
                    <a:solidFill>
                      <a:schemeClr val="tx1"/>
                    </a:solidFill>
                  </a:rPr>
                  <a:t>3</a:t>
                </a:r>
                <a:r>
                  <a:rPr lang="pt-BR" spc="-365" dirty="0">
                    <a:solidFill>
                      <a:schemeClr val="tx1"/>
                    </a:solidFill>
                  </a:rPr>
                  <a:t>·</a:t>
                </a:r>
                <a:r>
                  <a:rPr lang="pt-BR" spc="-95" dirty="0">
                    <a:solidFill>
                      <a:schemeClr val="tx1"/>
                    </a:solidFill>
                  </a:rPr>
                  <a:t> </a:t>
                </a:r>
                <a:r>
                  <a:rPr lang="pt-BR" spc="-10" dirty="0">
                    <a:solidFill>
                      <a:schemeClr val="tx1"/>
                    </a:solidFill>
                  </a:rPr>
                  <a:t>4</a:t>
                </a:r>
                <a:r>
                  <a:rPr lang="pt-BR" i="1" spc="-5" dirty="0">
                    <a:solidFill>
                      <a:schemeClr val="tx1"/>
                    </a:solidFill>
                  </a:rPr>
                  <a:t>a</a:t>
                </a:r>
                <a:r>
                  <a:rPr lang="pt-BR" spc="75" baseline="-25000" dirty="0">
                    <a:solidFill>
                      <a:schemeClr val="tx1"/>
                    </a:solidFill>
                  </a:rPr>
                  <a:t>4</a:t>
                </a:r>
                <a:r>
                  <a:rPr lang="pt-BR" spc="20" dirty="0">
                    <a:solidFill>
                      <a:schemeClr val="tx1"/>
                    </a:solidFill>
                  </a:rPr>
                  <a:t>(</a:t>
                </a:r>
                <a:r>
                  <a:rPr lang="pt-BR" i="1" spc="-5" dirty="0">
                    <a:solidFill>
                      <a:schemeClr val="tx1"/>
                    </a:solidFill>
                  </a:rPr>
                  <a:t>x </a:t>
                </a:r>
                <a:r>
                  <a:rPr lang="pt-BR" spc="-185" dirty="0">
                    <a:solidFill>
                      <a:schemeClr val="tx1"/>
                    </a:solidFill>
                  </a:rPr>
                  <a:t>−</a:t>
                </a:r>
                <a:r>
                  <a:rPr lang="pt-BR" spc="-95" dirty="0">
                    <a:solidFill>
                      <a:schemeClr val="tx1"/>
                    </a:solidFill>
                  </a:rPr>
                  <a:t> </a:t>
                </a:r>
                <a:r>
                  <a:rPr lang="pt-BR" i="1" spc="10" dirty="0">
                    <a:solidFill>
                      <a:schemeClr val="tx1"/>
                    </a:solidFill>
                  </a:rPr>
                  <a:t>c</a:t>
                </a:r>
                <a:r>
                  <a:rPr lang="pt-BR" spc="-5" dirty="0">
                    <a:solidFill>
                      <a:schemeClr val="tx1"/>
                    </a:solidFill>
                  </a:rPr>
                  <a:t>)</a:t>
                </a:r>
                <a:r>
                  <a:rPr lang="pt-BR" spc="-7" baseline="25925" dirty="0">
                    <a:solidFill>
                      <a:schemeClr val="tx1"/>
                    </a:solidFill>
                  </a:rPr>
                  <a:t>2 </a:t>
                </a:r>
                <a:r>
                  <a:rPr lang="pt-BR" spc="-25" dirty="0">
                    <a:solidFill>
                      <a:schemeClr val="tx1"/>
                    </a:solidFill>
                  </a:rPr>
                  <a:t>+</a:t>
                </a:r>
                <a:r>
                  <a:rPr lang="pt-BR" spc="-40" dirty="0">
                    <a:solidFill>
                      <a:schemeClr val="tx1"/>
                    </a:solidFill>
                  </a:rPr>
                  <a:t> </a:t>
                </a:r>
                <a:r>
                  <a:rPr lang="pt-BR" spc="-5" dirty="0">
                    <a:solidFill>
                      <a:schemeClr val="tx1"/>
                    </a:solidFill>
                  </a:rPr>
                  <a:t>4</a:t>
                </a:r>
                <a:r>
                  <a:rPr lang="pt-BR" spc="-365" dirty="0">
                    <a:solidFill>
                      <a:schemeClr val="tx1"/>
                    </a:solidFill>
                  </a:rPr>
                  <a:t>·</a:t>
                </a:r>
                <a:r>
                  <a:rPr lang="pt-BR" spc="-95" dirty="0">
                    <a:solidFill>
                      <a:schemeClr val="tx1"/>
                    </a:solidFill>
                  </a:rPr>
                  <a:t> </a:t>
                </a:r>
                <a:r>
                  <a:rPr lang="pt-BR" spc="-10" dirty="0">
                    <a:solidFill>
                      <a:schemeClr val="tx1"/>
                    </a:solidFill>
                  </a:rPr>
                  <a:t>5</a:t>
                </a:r>
                <a:r>
                  <a:rPr lang="pt-BR" i="1" spc="-5" dirty="0">
                    <a:solidFill>
                      <a:schemeClr val="tx1"/>
                    </a:solidFill>
                  </a:rPr>
                  <a:t>a</a:t>
                </a:r>
                <a:r>
                  <a:rPr lang="pt-BR" spc="75" baseline="-25000" dirty="0">
                    <a:solidFill>
                      <a:schemeClr val="tx1"/>
                    </a:solidFill>
                  </a:rPr>
                  <a:t>5</a:t>
                </a:r>
                <a:r>
                  <a:rPr lang="pt-BR" spc="20" dirty="0">
                    <a:solidFill>
                      <a:schemeClr val="tx1"/>
                    </a:solidFill>
                  </a:rPr>
                  <a:t>(</a:t>
                </a:r>
                <a:r>
                  <a:rPr lang="pt-BR" i="1" spc="-5" dirty="0">
                    <a:solidFill>
                      <a:schemeClr val="tx1"/>
                    </a:solidFill>
                  </a:rPr>
                  <a:t>x </a:t>
                </a:r>
                <a:r>
                  <a:rPr lang="pt-BR" spc="-185" dirty="0">
                    <a:solidFill>
                      <a:schemeClr val="tx1"/>
                    </a:solidFill>
                  </a:rPr>
                  <a:t>−</a:t>
                </a:r>
                <a:r>
                  <a:rPr lang="pt-BR" spc="-95" dirty="0">
                    <a:solidFill>
                      <a:schemeClr val="tx1"/>
                    </a:solidFill>
                  </a:rPr>
                  <a:t> </a:t>
                </a:r>
                <a:r>
                  <a:rPr lang="pt-BR" i="1" spc="10" dirty="0">
                    <a:solidFill>
                      <a:schemeClr val="tx1"/>
                    </a:solidFill>
                  </a:rPr>
                  <a:t>c</a:t>
                </a:r>
                <a:r>
                  <a:rPr lang="pt-BR" spc="-5" dirty="0">
                    <a:solidFill>
                      <a:schemeClr val="tx1"/>
                    </a:solidFill>
                  </a:rPr>
                  <a:t>)</a:t>
                </a:r>
                <a:r>
                  <a:rPr lang="pt-BR" spc="-7" baseline="25925" dirty="0">
                    <a:solidFill>
                      <a:schemeClr val="tx1"/>
                    </a:solidFill>
                  </a:rPr>
                  <a:t>3</a:t>
                </a:r>
                <a:r>
                  <a:rPr lang="pt-BR" spc="120" baseline="25925" dirty="0">
                    <a:solidFill>
                      <a:schemeClr val="tx1"/>
                    </a:solidFill>
                  </a:rPr>
                  <a:t> </a:t>
                </a:r>
                <a:r>
                  <a:rPr lang="pt-BR" spc="-25" dirty="0">
                    <a:solidFill>
                      <a:schemeClr val="tx1"/>
                    </a:solidFill>
                  </a:rPr>
                  <a:t>+</a:t>
                </a:r>
                <a:r>
                  <a:rPr lang="pt-BR" spc="-95" dirty="0">
                    <a:solidFill>
                      <a:schemeClr val="tx1"/>
                    </a:solidFill>
                  </a:rPr>
                  <a:t> </a:t>
                </a:r>
                <a:r>
                  <a:rPr lang="pt-BR" spc="-200" dirty="0">
                    <a:solidFill>
                      <a:schemeClr val="tx1"/>
                    </a:solidFill>
                  </a:rPr>
                  <a:t>··</a:t>
                </a:r>
                <a:r>
                  <a:rPr lang="pt-BR" spc="-365" dirty="0">
                    <a:solidFill>
                      <a:schemeClr val="tx1"/>
                    </a:solidFill>
                  </a:rPr>
                  <a:t>·</a:t>
                </a:r>
                <a:r>
                  <a:rPr lang="pt-BR" spc="-155" dirty="0">
                    <a:solidFill>
                      <a:schemeClr val="tx1"/>
                    </a:solidFill>
                  </a:rPr>
                  <a:t> </a:t>
                </a:r>
                <a:endParaRPr lang="pt-BR" dirty="0">
                  <a:solidFill>
                    <a:schemeClr val="tx1"/>
                  </a:solidFill>
                </a:endParaRPr>
              </a:p>
              <a:p>
                <a:pPr marL="0" marR="5080" indent="0" algn="just">
                  <a:lnSpc>
                    <a:spcPct val="100000"/>
                  </a:lnSpc>
                  <a:buNone/>
                </a:pPr>
                <a:r>
                  <a:rPr lang="en-US" spc="-5" dirty="0">
                    <a:solidFill>
                      <a:schemeClr val="tx1"/>
                    </a:solidFill>
                  </a:rPr>
                  <a:t>In general, </a:t>
                </a:r>
              </a:p>
              <a:p>
                <a:pPr marL="0" marR="5080" indent="0" algn="ctr">
                  <a:lnSpc>
                    <a:spcPct val="100000"/>
                  </a:lnSpc>
                  <a:buNone/>
                </a:pPr>
                <a:r>
                  <a:rPr lang="en-US" i="1" spc="-5" dirty="0">
                    <a:solidFill>
                      <a:schemeClr val="tx1"/>
                    </a:solidFill>
                  </a:rPr>
                  <a:t>f</a:t>
                </a:r>
                <a:r>
                  <a:rPr lang="en-US" spc="75" baseline="29629" dirty="0">
                    <a:solidFill>
                      <a:schemeClr val="tx1"/>
                    </a:solidFill>
                  </a:rPr>
                  <a:t> </a:t>
                </a:r>
                <a:r>
                  <a:rPr lang="en-US" i="1" spc="75" baseline="29629" dirty="0">
                    <a:solidFill>
                      <a:schemeClr val="tx1"/>
                    </a:solidFill>
                  </a:rPr>
                  <a:t>(k</a:t>
                </a:r>
                <a:r>
                  <a:rPr lang="en-US" spc="75" baseline="29629" dirty="0">
                    <a:solidFill>
                      <a:schemeClr val="tx1"/>
                    </a:solidFill>
                  </a:rPr>
                  <a:t>)</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50" dirty="0" err="1">
                    <a:solidFill>
                      <a:schemeClr val="tx1"/>
                    </a:solidFill>
                  </a:rPr>
                  <a:t>k</a:t>
                </a:r>
                <a:r>
                  <a:rPr lang="en-US" spc="-10" dirty="0" err="1">
                    <a:solidFill>
                      <a:schemeClr val="tx1"/>
                    </a:solidFill>
                  </a:rPr>
                  <a:t>!</a:t>
                </a:r>
                <a:r>
                  <a:rPr lang="en-US" i="1" spc="-5" dirty="0" err="1">
                    <a:solidFill>
                      <a:schemeClr val="tx1"/>
                    </a:solidFill>
                  </a:rPr>
                  <a:t>a</a:t>
                </a:r>
                <a:r>
                  <a:rPr lang="en-US" i="1" spc="-7" baseline="-25000" dirty="0" err="1">
                    <a:solidFill>
                      <a:schemeClr val="tx1"/>
                    </a:solidFill>
                  </a:rPr>
                  <a:t>k</a:t>
                </a:r>
                <a:r>
                  <a:rPr lang="en-US" i="1" spc="-7" baseline="-11111"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2</a:t>
                </a:r>
                <a:r>
                  <a:rPr lang="en-US" spc="-365" dirty="0">
                    <a:solidFill>
                      <a:schemeClr val="tx1"/>
                    </a:solidFill>
                  </a:rPr>
                  <a:t>·</a:t>
                </a:r>
                <a:r>
                  <a:rPr lang="en-US" spc="-100" dirty="0">
                    <a:solidFill>
                      <a:schemeClr val="tx1"/>
                    </a:solidFill>
                  </a:rPr>
                  <a:t> </a:t>
                </a:r>
                <a:r>
                  <a:rPr lang="en-US" spc="-5" dirty="0">
                    <a:solidFill>
                      <a:schemeClr val="tx1"/>
                    </a:solidFill>
                  </a:rPr>
                  <a:t>3</a:t>
                </a:r>
                <a:r>
                  <a:rPr lang="en-US" spc="-85" dirty="0">
                    <a:solidFill>
                      <a:schemeClr val="tx1"/>
                    </a:solidFill>
                  </a:rPr>
                  <a:t> </a:t>
                </a:r>
                <a:r>
                  <a:rPr lang="en-US" spc="-200" dirty="0">
                    <a:solidFill>
                      <a:schemeClr val="tx1"/>
                    </a:solidFill>
                  </a:rPr>
                  <a:t>··</a:t>
                </a:r>
                <a:r>
                  <a:rPr lang="en-US" spc="-365" dirty="0">
                    <a:solidFill>
                      <a:schemeClr val="tx1"/>
                    </a:solidFill>
                  </a:rPr>
                  <a:t>·</a:t>
                </a:r>
                <a:r>
                  <a:rPr lang="en-US" spc="-150" dirty="0">
                    <a:solidFill>
                      <a:schemeClr val="tx1"/>
                    </a:solidFill>
                  </a:rPr>
                  <a:t> </a:t>
                </a:r>
                <a:r>
                  <a:rPr lang="en-US" spc="-5" dirty="0">
                    <a:solidFill>
                      <a:schemeClr val="tx1"/>
                    </a:solidFill>
                  </a:rPr>
                  <a:t>(</a:t>
                </a:r>
                <a:r>
                  <a:rPr lang="en-US" i="1" spc="-5" dirty="0">
                    <a:solidFill>
                      <a:schemeClr val="tx1"/>
                    </a:solidFill>
                  </a:rPr>
                  <a:t>k</a:t>
                </a:r>
                <a:r>
                  <a:rPr lang="en-US" i="1"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1</a:t>
                </a:r>
                <a:r>
                  <a:rPr lang="en-US" spc="-5" dirty="0">
                    <a:solidFill>
                      <a:schemeClr val="tx1"/>
                    </a:solidFill>
                  </a:rPr>
                  <a:t>)</a:t>
                </a:r>
                <a:r>
                  <a:rPr lang="en-US" spc="240" dirty="0">
                    <a:solidFill>
                      <a:schemeClr val="tx1"/>
                    </a:solidFill>
                  </a:rPr>
                  <a:t>a</a:t>
                </a:r>
                <a:r>
                  <a:rPr lang="en-US" spc="240" baseline="-25000" dirty="0">
                    <a:solidFill>
                      <a:schemeClr val="tx1"/>
                    </a:solidFill>
                  </a:rPr>
                  <a:t>k+1</a:t>
                </a:r>
                <a:r>
                  <a:rPr lang="en-US" spc="20" dirty="0">
                    <a:solidFill>
                      <a:schemeClr val="tx1"/>
                    </a:solidFill>
                  </a:rPr>
                  <a:t>(</a:t>
                </a:r>
                <a:r>
                  <a:rPr lang="en-US" i="1" spc="-5" dirty="0">
                    <a:solidFill>
                      <a:schemeClr val="tx1"/>
                    </a:solidFill>
                  </a:rPr>
                  <a:t>x </a:t>
                </a:r>
                <a:r>
                  <a:rPr lang="en-US" spc="-185" dirty="0">
                    <a:solidFill>
                      <a:schemeClr val="tx1"/>
                    </a:solidFill>
                  </a:rPr>
                  <a:t>−</a:t>
                </a:r>
                <a:r>
                  <a:rPr lang="en-US" spc="-95" dirty="0">
                    <a:solidFill>
                      <a:schemeClr val="tx1"/>
                    </a:solidFill>
                  </a:rPr>
                  <a:t> </a:t>
                </a:r>
                <a:r>
                  <a:rPr lang="en-US" i="1" spc="10" dirty="0">
                    <a:solidFill>
                      <a:schemeClr val="tx1"/>
                    </a:solidFill>
                  </a:rPr>
                  <a:t>c</a:t>
                </a:r>
                <a:r>
                  <a:rPr lang="en-US" spc="-5" dirty="0">
                    <a:solidFill>
                      <a:schemeClr val="tx1"/>
                    </a:solidFill>
                  </a:rPr>
                  <a:t>)</a:t>
                </a:r>
                <a:r>
                  <a:rPr lang="en-US" spc="-30" dirty="0">
                    <a:solidFill>
                      <a:schemeClr val="tx1"/>
                    </a:solidFill>
                  </a:rPr>
                  <a:t> </a:t>
                </a:r>
                <a:r>
                  <a:rPr lang="en-US" spc="-25" dirty="0">
                    <a:solidFill>
                      <a:schemeClr val="tx1"/>
                    </a:solidFill>
                  </a:rPr>
                  <a:t>+</a:t>
                </a:r>
                <a:r>
                  <a:rPr lang="en-US" spc="-95" dirty="0">
                    <a:solidFill>
                      <a:schemeClr val="tx1"/>
                    </a:solidFill>
                  </a:rPr>
                  <a:t> </a:t>
                </a:r>
                <a:r>
                  <a:rPr lang="en-US" spc="-200" dirty="0">
                    <a:solidFill>
                      <a:schemeClr val="tx1"/>
                    </a:solidFill>
                  </a:rPr>
                  <a:t>··</a:t>
                </a:r>
                <a:r>
                  <a:rPr lang="en-US" spc="-365" dirty="0">
                    <a:solidFill>
                      <a:schemeClr val="tx1"/>
                    </a:solidFill>
                  </a:rPr>
                  <a:t>·</a:t>
                </a:r>
                <a:r>
                  <a:rPr lang="en-US" spc="-155" dirty="0">
                    <a:solidFill>
                      <a:schemeClr val="tx1"/>
                    </a:solidFill>
                  </a:rPr>
                  <a:t> </a:t>
                </a:r>
                <a:endParaRPr lang="en-US" dirty="0">
                  <a:solidFill>
                    <a:schemeClr val="tx1"/>
                  </a:solidFill>
                </a:endParaRPr>
              </a:p>
              <a:p>
                <a:pPr marL="0" marR="5080" indent="0" algn="just">
                  <a:lnSpc>
                    <a:spcPct val="100000"/>
                  </a:lnSpc>
                  <a:buNone/>
                </a:pPr>
                <a:endParaRPr lang="fr-FR" sz="2400" dirty="0">
                  <a:latin typeface="Lucida Sans Unicode"/>
                  <a:cs typeface="Lucida Sans Unicode"/>
                </a:endParaRPr>
              </a:p>
              <a:p>
                <a:pPr marL="0" marR="5080" indent="0" algn="just">
                  <a:lnSpc>
                    <a:spcPct val="100000"/>
                  </a:lnSpc>
                  <a:buNone/>
                </a:pPr>
                <a:endParaRPr lang="pt-BR" sz="2400" dirty="0">
                  <a:latin typeface="Lucida Sans Unicode"/>
                  <a:cs typeface="Lucida Sans Unicode"/>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b="-279"/>
                </a:stretch>
              </a:blipFill>
            </p:spPr>
            <p:txBody>
              <a:bodyPr/>
              <a:lstStyle/>
              <a:p>
                <a:r>
                  <a:rPr lang="en-US">
                    <a:noFill/>
                  </a:rPr>
                  <a:t> </a:t>
                </a:r>
              </a:p>
            </p:txBody>
          </p:sp>
        </mc:Fallback>
      </mc:AlternateContent>
    </p:spTree>
    <p:extLst>
      <p:ext uri="{BB962C8B-B14F-4D97-AF65-F5344CB8AC3E}">
        <p14:creationId xmlns:p14="http://schemas.microsoft.com/office/powerpoint/2010/main" val="6092553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(4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5" dirty="0">
                    <a:solidFill>
                      <a:schemeClr val="tx1"/>
                    </a:solidFill>
                    <a:latin typeface="Times New Roman"/>
                    <a:cs typeface="Times New Roman"/>
                  </a:rPr>
                  <a:t>Setting</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c</a:t>
                </a:r>
                <a:r>
                  <a:rPr lang="en-US" i="1" spc="15" dirty="0">
                    <a:solidFill>
                      <a:schemeClr val="tx1"/>
                    </a:solidFill>
                    <a:latin typeface="Times New Roman"/>
                    <a:cs typeface="Times New Roman"/>
                  </a:rPr>
                  <a:t> </a:t>
                </a:r>
                <a:r>
                  <a:rPr lang="en-US" spc="-5" dirty="0">
                    <a:solidFill>
                      <a:schemeClr val="tx1"/>
                    </a:solidFill>
                    <a:latin typeface="Times New Roman"/>
                    <a:cs typeface="Times New Roman"/>
                  </a:rPr>
                  <a:t>in each of these series,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find that</a:t>
                </a:r>
                <a:endParaRPr lang="en-US" dirty="0">
                  <a:solidFill>
                    <a:schemeClr val="tx1"/>
                  </a:solidFill>
                  <a:latin typeface="Times New Roman"/>
                  <a:cs typeface="Times New Roman"/>
                </a:endParaRPr>
              </a:p>
              <a:p>
                <a:pPr marL="0" marR="5080" indent="0" algn="ctr">
                  <a:lnSpc>
                    <a:spcPct val="100000"/>
                  </a:lnSpc>
                  <a:buNone/>
                </a:pP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10" dirty="0">
                    <a:solidFill>
                      <a:schemeClr val="tx1"/>
                    </a:solidFill>
                    <a:latin typeface="Times New Roman"/>
                    <a:cs typeface="Times New Roman"/>
                  </a:rPr>
                  <a:t>c</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5" dirty="0">
                    <a:solidFill>
                      <a:schemeClr val="tx1"/>
                    </a:solidFill>
                    <a:latin typeface="Times New Roman"/>
                    <a:cs typeface="Times New Roman"/>
                  </a:rPr>
                  <a:t>a</a:t>
                </a:r>
                <a:r>
                  <a:rPr lang="en-US" spc="67" baseline="-25000" dirty="0">
                    <a:solidFill>
                      <a:schemeClr val="tx1"/>
                    </a:solidFill>
                    <a:latin typeface="Times New Roman"/>
                    <a:cs typeface="Times New Roman"/>
                  </a:rPr>
                  <a:t>0</a:t>
                </a:r>
                <a:r>
                  <a:rPr lang="en-US" spc="-5" dirty="0">
                    <a:solidFill>
                      <a:schemeClr val="tx1"/>
                    </a:solidFill>
                    <a:latin typeface="Times New Roman"/>
                    <a:cs typeface="Times New Roman"/>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oMath>
                </a14:m>
                <a:r>
                  <a:rPr lang="en-US" spc="-5" dirty="0">
                    <a:solidFill>
                      <a:schemeClr val="tx1"/>
                    </a:solidFill>
                    <a:latin typeface="Times New Roman"/>
                    <a:cs typeface="Times New Roman"/>
                  </a:rPr>
                  <a:t>(</a:t>
                </a:r>
                <a:r>
                  <a:rPr lang="en-US" i="1" spc="10" dirty="0">
                    <a:solidFill>
                      <a:schemeClr val="tx1"/>
                    </a:solidFill>
                    <a:latin typeface="Times New Roman"/>
                    <a:cs typeface="Times New Roman"/>
                  </a:rPr>
                  <a:t>c</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5" dirty="0">
                    <a:solidFill>
                      <a:schemeClr val="tx1"/>
                    </a:solidFill>
                    <a:latin typeface="Times New Roman"/>
                    <a:cs typeface="Times New Roman"/>
                  </a:rPr>
                  <a:t>a</a:t>
                </a:r>
                <a:r>
                  <a:rPr lang="en-US" spc="67"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𝑓</m:t>
                    </m:r>
                    <m:r>
                      <a:rPr lang="en-US" b="0" i="1" spc="-5" dirty="0" smtClean="0">
                        <a:solidFill>
                          <a:schemeClr val="tx1"/>
                        </a:solidFill>
                        <a:latin typeface="Cambria Math" panose="02040503050406030204" pitchFamily="18" charset="0"/>
                        <a:cs typeface="Times New Roman"/>
                      </a:rPr>
                      <m:t>′′</m:t>
                    </m:r>
                  </m:oMath>
                </a14:m>
                <a:r>
                  <a:rPr lang="en-US" spc="-5" dirty="0">
                    <a:solidFill>
                      <a:schemeClr val="tx1"/>
                    </a:solidFill>
                    <a:latin typeface="Times New Roman"/>
                    <a:cs typeface="Times New Roman"/>
                  </a:rPr>
                  <a:t>(</a:t>
                </a:r>
                <a:r>
                  <a:rPr lang="en-US" i="1" spc="10" dirty="0">
                    <a:solidFill>
                      <a:schemeClr val="tx1"/>
                    </a:solidFill>
                    <a:latin typeface="Times New Roman"/>
                    <a:cs typeface="Times New Roman"/>
                  </a:rPr>
                  <a:t>c</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i="1" spc="-5" dirty="0">
                    <a:solidFill>
                      <a:schemeClr val="tx1"/>
                    </a:solidFill>
                    <a:latin typeface="Times New Roman"/>
                    <a:cs typeface="Times New Roman"/>
                  </a:rPr>
                  <a:t>a</a:t>
                </a:r>
                <a:r>
                  <a:rPr lang="en-US" spc="75" baseline="-25000" dirty="0">
                    <a:solidFill>
                      <a:schemeClr val="tx1"/>
                    </a:solidFill>
                    <a:latin typeface="Times New Roman"/>
                    <a:cs typeface="Times New Roman"/>
                  </a:rPr>
                  <a:t>2</a:t>
                </a:r>
                <a:r>
                  <a:rPr lang="en-US" spc="-5" dirty="0">
                    <a:solidFill>
                      <a:schemeClr val="tx1"/>
                    </a:solidFill>
                    <a:latin typeface="Times New Roman"/>
                    <a:cs typeface="Times New Roman"/>
                  </a:rPr>
                  <a:t>, </a:t>
                </a:r>
                <a:r>
                  <a:rPr lang="en-US" i="1" spc="155" dirty="0">
                    <a:solidFill>
                      <a:schemeClr val="tx1"/>
                    </a:solidFill>
                    <a:latin typeface="Arial"/>
                    <a:cs typeface="Arial"/>
                  </a:rPr>
                  <a:t>..</a:t>
                </a:r>
                <a:r>
                  <a:rPr lang="en-US" i="1" spc="-10" dirty="0">
                    <a:solidFill>
                      <a:schemeClr val="tx1"/>
                    </a:solidFill>
                    <a:latin typeface="Arial"/>
                    <a:cs typeface="Arial"/>
                  </a:rPr>
                  <a:t>.</a:t>
                </a:r>
                <a:r>
                  <a:rPr lang="en-US" i="1" spc="-110" dirty="0">
                    <a:solidFill>
                      <a:schemeClr val="tx1"/>
                    </a:solidFill>
                    <a:latin typeface="Arial"/>
                    <a:cs typeface="Arial"/>
                  </a:rPr>
                  <a:t> </a:t>
                </a:r>
                <a:r>
                  <a:rPr lang="en-US" spc="-5"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7" baseline="29629" dirty="0">
                    <a:solidFill>
                      <a:schemeClr val="tx1"/>
                    </a:solidFill>
                    <a:latin typeface="Times New Roman"/>
                    <a:cs typeface="Times New Roman"/>
                  </a:rPr>
                  <a:t>(</a:t>
                </a:r>
                <a:r>
                  <a:rPr lang="en-US" i="1" spc="67" baseline="29629" dirty="0">
                    <a:solidFill>
                      <a:schemeClr val="tx1"/>
                    </a:solidFill>
                    <a:latin typeface="Times New Roman"/>
                    <a:cs typeface="Times New Roman"/>
                  </a:rPr>
                  <a:t>k</a:t>
                </a:r>
                <a:r>
                  <a:rPr lang="en-US" spc="75" baseline="29629" dirty="0">
                    <a:solidFill>
                      <a:schemeClr val="tx1"/>
                    </a:solidFill>
                    <a:latin typeface="Times New Roman"/>
                    <a:cs typeface="Times New Roman"/>
                  </a:rPr>
                  <a:t>)</a:t>
                </a:r>
                <a:r>
                  <a:rPr lang="en-US" spc="-5" dirty="0">
                    <a:solidFill>
                      <a:schemeClr val="tx1"/>
                    </a:solidFill>
                    <a:latin typeface="Times New Roman"/>
                    <a:cs typeface="Times New Roman"/>
                  </a:rPr>
                  <a:t>(</a:t>
                </a:r>
                <a:r>
                  <a:rPr lang="en-US" i="1" spc="10" dirty="0">
                    <a:solidFill>
                      <a:schemeClr val="tx1"/>
                    </a:solidFill>
                    <a:latin typeface="Times New Roman"/>
                    <a:cs typeface="Times New Roman"/>
                  </a:rPr>
                  <a:t>c</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0" dirty="0" err="1">
                    <a:solidFill>
                      <a:schemeClr val="tx1"/>
                    </a:solidFill>
                    <a:latin typeface="Times New Roman"/>
                    <a:cs typeface="Times New Roman"/>
                  </a:rPr>
                  <a:t>k</a:t>
                </a:r>
                <a:r>
                  <a:rPr lang="en-US" spc="-10" dirty="0" err="1">
                    <a:solidFill>
                      <a:schemeClr val="tx1"/>
                    </a:solidFill>
                    <a:latin typeface="Times New Roman"/>
                    <a:cs typeface="Times New Roman"/>
                  </a:rPr>
                  <a:t>!</a:t>
                </a:r>
                <a:r>
                  <a:rPr lang="en-US" i="1" spc="-5" dirty="0" err="1">
                    <a:solidFill>
                      <a:schemeClr val="tx1"/>
                    </a:solidFill>
                    <a:latin typeface="Times New Roman"/>
                    <a:cs typeface="Times New Roman"/>
                  </a:rPr>
                  <a:t>a</a:t>
                </a:r>
                <a:r>
                  <a:rPr lang="en-US" i="1" spc="-7" baseline="-25000" dirty="0" err="1">
                    <a:solidFill>
                      <a:schemeClr val="tx1"/>
                    </a:solidFill>
                    <a:latin typeface="Times New Roman"/>
                    <a:cs typeface="Times New Roman"/>
                  </a:rPr>
                  <a:t>k</a:t>
                </a:r>
                <a:r>
                  <a:rPr lang="en-US" i="1" spc="-142" baseline="-11111"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i="1" spc="155" dirty="0">
                    <a:solidFill>
                      <a:schemeClr val="tx1"/>
                    </a:solidFill>
                    <a:latin typeface="Arial"/>
                    <a:cs typeface="Arial"/>
                  </a:rPr>
                  <a:t>..</a:t>
                </a:r>
                <a:r>
                  <a:rPr lang="en-US" i="1" spc="-10" dirty="0">
                    <a:solidFill>
                      <a:schemeClr val="tx1"/>
                    </a:solidFill>
                    <a:latin typeface="Arial"/>
                    <a:cs typeface="Arial"/>
                  </a:rPr>
                  <a:t>.</a:t>
                </a:r>
                <a:r>
                  <a:rPr lang="en-US" i="1" spc="-114" dirty="0">
                    <a:solidFill>
                      <a:schemeClr val="tx1"/>
                    </a:solidFill>
                    <a:latin typeface="Arial"/>
                    <a:cs typeface="Arial"/>
                  </a:rPr>
                  <a:t> </a:t>
                </a:r>
                <a:endParaRPr lang="en-US" dirty="0">
                  <a:solidFill>
                    <a:schemeClr val="tx1"/>
                  </a:solidFill>
                  <a:latin typeface="Arial"/>
                  <a:cs typeface="Arial"/>
                </a:endParaRPr>
              </a:p>
              <a:p>
                <a:pPr marL="0" marR="5080" indent="0" algn="just">
                  <a:lnSpc>
                    <a:spcPct val="100000"/>
                  </a:lnSpc>
                  <a:buNone/>
                </a:pPr>
                <a:r>
                  <a:rPr lang="en-US" spc="-5" dirty="0">
                    <a:solidFill>
                      <a:schemeClr val="tx1"/>
                    </a:solidFill>
                    <a:latin typeface="Times New Roman"/>
                    <a:cs typeface="Times New Roman"/>
                  </a:rPr>
                  <a:t>It follows that </a:t>
                </a:r>
                <a14:m>
                  <m:oMath xmlns:m="http://schemas.openxmlformats.org/officeDocument/2006/math">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𝑎</m:t>
                        </m:r>
                      </m:e>
                      <m:sub>
                        <m:r>
                          <a:rPr lang="en-US" b="0" i="1" spc="-5" smtClean="0">
                            <a:solidFill>
                              <a:schemeClr val="tx1"/>
                            </a:solidFill>
                            <a:latin typeface="Cambria Math" panose="02040503050406030204" pitchFamily="18" charset="0"/>
                            <a:cs typeface="Times New Roman"/>
                          </a:rPr>
                          <m:t>𝑘</m:t>
                        </m:r>
                      </m:sub>
                    </m:sSub>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𝑓</m:t>
                            </m:r>
                          </m:e>
                          <m:sup>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𝑘</m:t>
                                </m:r>
                              </m:e>
                            </m:d>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𝑐</m:t>
                        </m:r>
                        <m:r>
                          <a:rPr lang="en-US" b="0" i="1" spc="-5" smtClean="0">
                            <a:solidFill>
                              <a:schemeClr val="tx1"/>
                            </a:solidFill>
                            <a:latin typeface="Cambria Math" panose="02040503050406030204" pitchFamily="18" charset="0"/>
                            <a:cs typeface="Times New Roman"/>
                          </a:rPr>
                          <m:t>)</m:t>
                        </m:r>
                      </m:num>
                      <m:den>
                        <m:r>
                          <a:rPr lang="en-US" b="0" i="1" spc="-5" smtClean="0">
                            <a:solidFill>
                              <a:schemeClr val="tx1"/>
                            </a:solidFill>
                            <a:latin typeface="Cambria Math" panose="02040503050406030204" pitchFamily="18" charset="0"/>
                            <a:cs typeface="Times New Roman"/>
                          </a:rPr>
                          <m:t>𝑘</m:t>
                        </m:r>
                        <m:r>
                          <a:rPr lang="en-US" b="0" i="1" spc="-5" smtClean="0">
                            <a:solidFill>
                              <a:schemeClr val="tx1"/>
                            </a:solidFill>
                            <a:latin typeface="Cambria Math" panose="02040503050406030204" pitchFamily="18" charset="0"/>
                            <a:cs typeface="Times New Roman"/>
                          </a:rPr>
                          <m:t>!</m:t>
                        </m:r>
                      </m:den>
                    </m:f>
                    <m:r>
                      <a:rPr lang="en-US" b="0" i="1" spc="-5" smtClean="0">
                        <a:solidFill>
                          <a:schemeClr val="tx1"/>
                        </a:solidFill>
                        <a:latin typeface="Cambria Math" panose="02040503050406030204" pitchFamily="18" charset="0"/>
                        <a:cs typeface="Times New Roman"/>
                      </a:rPr>
                      <m:t>.</m:t>
                    </m:r>
                  </m:oMath>
                </a14:m>
                <a:r>
                  <a:rPr lang="en-US" spc="-15" dirty="0">
                    <a:solidFill>
                      <a:schemeClr val="tx1"/>
                    </a:solidFill>
                    <a:latin typeface="Times New Roman"/>
                    <a:cs typeface="Times New Roman"/>
                  </a:rPr>
                  <a:t> T</a:t>
                </a:r>
                <a:r>
                  <a:rPr lang="en-US" spc="-5" dirty="0">
                    <a:solidFill>
                      <a:schemeClr val="tx1"/>
                    </a:solidFill>
                    <a:latin typeface="Times New Roman"/>
                    <a:cs typeface="Times New Roman"/>
                  </a:rPr>
                  <a:t>herefore,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10" dirty="0">
                    <a:solidFill>
                      <a:schemeClr val="tx1"/>
                    </a:solidFill>
                    <a:latin typeface="Times New Roman"/>
                    <a:cs typeface="Times New Roman"/>
                  </a:rPr>
                  <a:t>T</a:t>
                </a:r>
                <a:r>
                  <a:rPr lang="en-US" i="1" spc="-10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wher</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i="1" spc="-10" dirty="0">
                    <a:solidFill>
                      <a:schemeClr val="tx1"/>
                    </a:solidFill>
                    <a:latin typeface="Times New Roman"/>
                    <a:cs typeface="Times New Roman"/>
                  </a:rPr>
                  <a:t>T</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is the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aylor series of </a:t>
                </a:r>
                <a:r>
                  <a:rPr lang="da-DK" i="1" spc="-5" dirty="0">
                    <a:solidFill>
                      <a:schemeClr val="tx1"/>
                    </a:solidFill>
                    <a:latin typeface="Times New Roman"/>
                    <a:cs typeface="Times New Roman"/>
                  </a:rPr>
                  <a:t>f</a:t>
                </a:r>
                <a:r>
                  <a:rPr lang="da-DK" i="1" spc="-5" baseline="-25000" dirty="0">
                    <a:solidFill>
                      <a:schemeClr val="tx1"/>
                    </a:solidFill>
                    <a:latin typeface="Times New Roman"/>
                    <a:cs typeface="Times New Roman"/>
                  </a:rPr>
                  <a:t> </a:t>
                </a:r>
                <a:r>
                  <a:rPr lang="da-DK" spc="20" dirty="0">
                    <a:solidFill>
                      <a:schemeClr val="tx1"/>
                    </a:solidFill>
                    <a:latin typeface="Times New Roman"/>
                    <a:cs typeface="Times New Roman"/>
                  </a:rPr>
                  <a:t>(</a:t>
                </a:r>
                <a:r>
                  <a:rPr lang="da-DK" i="1" spc="-5" dirty="0">
                    <a:solidFill>
                      <a:schemeClr val="tx1"/>
                    </a:solidFill>
                    <a:latin typeface="Times New Roman"/>
                    <a:cs typeface="Times New Roman"/>
                  </a:rPr>
                  <a:t>x</a:t>
                </a:r>
                <a:r>
                  <a:rPr lang="da-DK" spc="-5" dirty="0">
                    <a:solidFill>
                      <a:schemeClr val="tx1"/>
                    </a:solidFill>
                    <a:latin typeface="Times New Roman"/>
                    <a:cs typeface="Times New Roman"/>
                  </a:rPr>
                  <a:t>) </a:t>
                </a:r>
                <a:r>
                  <a:rPr lang="da-DK" spc="-10" dirty="0">
                    <a:solidFill>
                      <a:schemeClr val="tx1"/>
                    </a:solidFill>
                    <a:latin typeface="Times New Roman"/>
                    <a:cs typeface="Times New Roman"/>
                  </a:rPr>
                  <a:t>centere</a:t>
                </a:r>
                <a:r>
                  <a:rPr lang="da-DK" spc="-5" dirty="0">
                    <a:solidFill>
                      <a:schemeClr val="tx1"/>
                    </a:solidFill>
                    <a:latin typeface="Times New Roman"/>
                    <a:cs typeface="Times New Roman"/>
                  </a:rPr>
                  <a:t>d </a:t>
                </a:r>
                <a:r>
                  <a:rPr lang="da-DK" spc="-10" dirty="0">
                    <a:solidFill>
                      <a:schemeClr val="tx1"/>
                    </a:solidFill>
                    <a:latin typeface="Times New Roman"/>
                    <a:cs typeface="Times New Roman"/>
                  </a:rPr>
                  <a:t>a</a:t>
                </a:r>
                <a:r>
                  <a:rPr lang="da-DK" spc="-5" dirty="0">
                    <a:solidFill>
                      <a:schemeClr val="tx1"/>
                    </a:solidFill>
                    <a:latin typeface="Times New Roman"/>
                    <a:cs typeface="Times New Roman"/>
                  </a:rPr>
                  <a:t>t</a:t>
                </a:r>
                <a:r>
                  <a:rPr lang="da-DK" spc="25" dirty="0">
                    <a:solidFill>
                      <a:schemeClr val="tx1"/>
                    </a:solidFill>
                    <a:latin typeface="Times New Roman"/>
                    <a:cs typeface="Times New Roman"/>
                  </a:rPr>
                  <a:t> </a:t>
                </a:r>
                <a:r>
                  <a:rPr lang="da-DK" i="1" spc="-5" dirty="0">
                    <a:solidFill>
                      <a:schemeClr val="tx1"/>
                    </a:solidFill>
                    <a:latin typeface="Times New Roman"/>
                    <a:cs typeface="Times New Roman"/>
                  </a:rPr>
                  <a:t>x </a:t>
                </a:r>
                <a:r>
                  <a:rPr lang="da-DK" spc="-25" dirty="0">
                    <a:solidFill>
                      <a:schemeClr val="tx1"/>
                    </a:solidFill>
                    <a:latin typeface="Lucida Sans Unicode"/>
                    <a:cs typeface="Lucida Sans Unicode"/>
                  </a:rPr>
                  <a:t>=</a:t>
                </a:r>
                <a:r>
                  <a:rPr lang="da-DK" spc="-40" dirty="0">
                    <a:solidFill>
                      <a:schemeClr val="tx1"/>
                    </a:solidFill>
                    <a:latin typeface="Lucida Sans Unicode"/>
                    <a:cs typeface="Lucida Sans Unicode"/>
                  </a:rPr>
                  <a:t> </a:t>
                </a:r>
                <a:r>
                  <a:rPr lang="da-DK" i="1" spc="10" dirty="0">
                    <a:solidFill>
                      <a:schemeClr val="tx1"/>
                    </a:solidFill>
                    <a:latin typeface="Times New Roman"/>
                    <a:cs typeface="Times New Roman"/>
                  </a:rPr>
                  <a:t>c</a:t>
                </a:r>
                <a:r>
                  <a:rPr lang="da-DK" spc="-5" dirty="0">
                    <a:solidFill>
                      <a:schemeClr val="tx1"/>
                    </a:solidFill>
                    <a:latin typeface="Times New Roman"/>
                    <a:cs typeface="Times New Roman"/>
                  </a:rPr>
                  <a:t>.</a:t>
                </a:r>
              </a:p>
              <a:p>
                <a:pPr marL="0" marR="5080" indent="0" algn="just">
                  <a:lnSpc>
                    <a:spcPct val="100000"/>
                  </a:lnSpc>
                  <a:buNone/>
                </a:pPr>
                <a:endParaRPr lang="da-DK" dirty="0">
                  <a:solidFill>
                    <a:schemeClr val="tx1"/>
                  </a:solidFill>
                  <a:latin typeface="Times New Roman"/>
                  <a:cs typeface="Times New Roman"/>
                </a:endParaRPr>
              </a:p>
              <a:p>
                <a:pPr marL="0" marR="5080" indent="0" algn="just">
                  <a:lnSpc>
                    <a:spcPct val="100000"/>
                  </a:lnSpc>
                  <a:buNone/>
                </a:pPr>
                <a:r>
                  <a:rPr lang="en-US" spc="-5" dirty="0">
                    <a:solidFill>
                      <a:schemeClr val="tx1"/>
                    </a:solidFill>
                    <a:latin typeface="Times New Roman"/>
                    <a:cs typeface="Times New Roman"/>
                  </a:rPr>
                  <a:t>In the special case </a:t>
                </a:r>
                <a:r>
                  <a:rPr lang="en-US" i="1" spc="-5" dirty="0">
                    <a:solidFill>
                      <a:schemeClr val="tx1"/>
                    </a:solidFill>
                    <a:latin typeface="Times New Roman"/>
                    <a:cs typeface="Times New Roman"/>
                  </a:rPr>
                  <a:t>c</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i="1" spc="-10" dirty="0">
                    <a:solidFill>
                      <a:schemeClr val="tx1"/>
                    </a:solidFill>
                    <a:latin typeface="Times New Roman"/>
                    <a:cs typeface="Times New Roman"/>
                  </a:rPr>
                  <a:t>T</a:t>
                </a:r>
                <a:r>
                  <a:rPr lang="en-US" i="1" spc="-10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is also called the </a:t>
                </a:r>
                <a:r>
                  <a:rPr lang="en-US" b="1" i="1" spc="-10" dirty="0">
                    <a:solidFill>
                      <a:schemeClr val="tx1"/>
                    </a:solidFill>
                    <a:latin typeface="Times New Roman"/>
                    <a:cs typeface="Times New Roman"/>
                  </a:rPr>
                  <a:t>Maclaurin </a:t>
                </a:r>
                <a:r>
                  <a:rPr lang="en-US" b="1" i="1" spc="-5" dirty="0">
                    <a:solidFill>
                      <a:schemeClr val="tx1"/>
                    </a:solidFill>
                    <a:latin typeface="Times New Roman"/>
                    <a:cs typeface="Times New Roman"/>
                  </a:rPr>
                  <a:t>s</a:t>
                </a:r>
                <a:r>
                  <a:rPr lang="en-US" b="1" i="1" spc="-10" dirty="0">
                    <a:solidFill>
                      <a:schemeClr val="tx1"/>
                    </a:solidFill>
                    <a:latin typeface="Times New Roman"/>
                    <a:cs typeface="Times New Roman"/>
                  </a:rPr>
                  <a:t>erie</a:t>
                </a:r>
                <a:r>
                  <a:rPr lang="en-US" b="1" i="1" spc="-5" dirty="0">
                    <a:solidFill>
                      <a:schemeClr val="tx1"/>
                    </a:solidFill>
                    <a:latin typeface="Times New Roman"/>
                    <a:cs typeface="Times New Roman"/>
                  </a:rPr>
                  <a:t>s</a:t>
                </a:r>
                <a:r>
                  <a:rPr lang="en-US" spc="-5" dirty="0">
                    <a:solidFill>
                      <a:schemeClr val="tx1"/>
                    </a:solidFill>
                    <a:latin typeface="Times New Roman"/>
                    <a:cs typeface="Times New Roman"/>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sup>
                              </m:s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𝑛</m:t>
                              </m:r>
                            </m:sup>
                          </m:sSup>
                        </m:e>
                      </m:nary>
                    </m:oMath>
                  </m:oMathPara>
                </a14:m>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395" r="-677"/>
                </a:stretch>
              </a:blipFill>
            </p:spPr>
            <p:txBody>
              <a:bodyPr/>
              <a:lstStyle/>
              <a:p>
                <a:r>
                  <a:rPr lang="en-US">
                    <a:noFill/>
                  </a:rPr>
                  <a:t> </a:t>
                </a:r>
              </a:p>
            </p:txBody>
          </p:sp>
        </mc:Fallback>
      </mc:AlternateContent>
    </p:spTree>
    <p:extLst>
      <p:ext uri="{BB962C8B-B14F-4D97-AF65-F5344CB8AC3E}">
        <p14:creationId xmlns:p14="http://schemas.microsoft.com/office/powerpoint/2010/main" val="25930969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(5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u="sng" spc="-170" dirty="0">
                    <a:solidFill>
                      <a:schemeClr val="tx1"/>
                    </a:solidFill>
                  </a:rPr>
                  <a:t>E</a:t>
                </a:r>
                <a:r>
                  <a:rPr lang="en-US" b="1" u="sng" spc="-135"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140" dirty="0">
                    <a:solidFill>
                      <a:schemeClr val="tx1"/>
                    </a:solidFill>
                  </a:rPr>
                  <a:t> </a:t>
                </a:r>
                <a:r>
                  <a:rPr lang="en-US" spc="-5" dirty="0">
                    <a:solidFill>
                      <a:schemeClr val="tx1"/>
                    </a:solidFill>
                  </a:rPr>
                  <a:t>Find the </a:t>
                </a:r>
                <a:r>
                  <a:rPr lang="en-US" spc="-15" dirty="0">
                    <a:solidFill>
                      <a:schemeClr val="tx1"/>
                    </a:solidFill>
                  </a:rPr>
                  <a:t>T</a:t>
                </a:r>
                <a:r>
                  <a:rPr lang="en-US" spc="-5" dirty="0">
                    <a:solidFill>
                      <a:schemeClr val="tx1"/>
                    </a:solidFill>
                  </a:rPr>
                  <a:t>aylor series for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spc="-209" baseline="25925" dirty="0">
                    <a:solidFill>
                      <a:schemeClr val="tx1"/>
                    </a:solidFill>
                  </a:rPr>
                  <a:t>−</a:t>
                </a:r>
                <a:r>
                  <a:rPr lang="en-US" baseline="25925" dirty="0">
                    <a:solidFill>
                      <a:schemeClr val="tx1"/>
                    </a:solidFill>
                  </a:rPr>
                  <a:t>3 </a:t>
                </a:r>
                <a:r>
                  <a:rPr lang="en-US" spc="-10" dirty="0">
                    <a:solidFill>
                      <a:schemeClr val="tx1"/>
                    </a:solidFill>
                  </a:rPr>
                  <a:t>centere</a:t>
                </a:r>
                <a:r>
                  <a:rPr lang="en-US" spc="-5" dirty="0">
                    <a:solidFill>
                      <a:schemeClr val="tx1"/>
                    </a:solidFill>
                  </a:rPr>
                  <a:t>d </a:t>
                </a:r>
                <a:r>
                  <a:rPr lang="en-US" spc="-10" dirty="0">
                    <a:solidFill>
                      <a:schemeClr val="tx1"/>
                    </a:solidFill>
                  </a:rPr>
                  <a:t>a</a:t>
                </a:r>
                <a:r>
                  <a:rPr lang="en-US" spc="-5" dirty="0">
                    <a:solidFill>
                      <a:schemeClr val="tx1"/>
                    </a:solidFill>
                  </a:rPr>
                  <a:t>t </a:t>
                </a:r>
                <a:r>
                  <a:rPr lang="en-US" i="1" spc="-5" dirty="0">
                    <a:solidFill>
                      <a:schemeClr val="tx1"/>
                    </a:solidFill>
                  </a:rPr>
                  <a:t>c</a:t>
                </a:r>
                <a:r>
                  <a:rPr lang="en-US" i="1" spc="4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a:t>
                </a:r>
                <a:endParaRPr lang="en-US" dirty="0">
                  <a:solidFill>
                    <a:schemeClr val="tx1"/>
                  </a:solidFill>
                </a:endParaRPr>
              </a:p>
              <a:p>
                <a:pPr marL="12700" marR="12700" indent="0">
                  <a:lnSpc>
                    <a:spcPct val="111100"/>
                  </a:lnSpc>
                  <a:spcBef>
                    <a:spcPts val="459"/>
                  </a:spcBef>
                  <a:buNone/>
                </a:pPr>
                <a:r>
                  <a:rPr lang="en-US" b="1" spc="-5" dirty="0">
                    <a:solidFill>
                      <a:schemeClr val="tx1"/>
                    </a:solidFill>
                  </a:rPr>
                  <a:t>Solution </a:t>
                </a:r>
                <a:r>
                  <a:rPr lang="en-US" spc="-5" dirty="0">
                    <a:solidFill>
                      <a:schemeClr val="tx1"/>
                    </a:solidFill>
                  </a:rPr>
                  <a:t>We first compute a few initial derivatives</a:t>
                </a:r>
                <a:r>
                  <a:rPr lang="en-US" spc="-15" dirty="0">
                    <a:solidFill>
                      <a:schemeClr val="tx1"/>
                    </a:solidFill>
                  </a:rPr>
                  <a:t> </a:t>
                </a:r>
                <a:r>
                  <a:rPr lang="en-US" spc="-5" dirty="0">
                    <a:solidFill>
                      <a:schemeClr val="tx1"/>
                    </a:solidFill>
                  </a:rPr>
                  <a:t>to</a:t>
                </a:r>
                <a:r>
                  <a:rPr lang="en-US" spc="-15" dirty="0">
                    <a:solidFill>
                      <a:schemeClr val="tx1"/>
                    </a:solidFill>
                  </a:rPr>
                  <a:t> </a:t>
                </a:r>
                <a:r>
                  <a:rPr lang="en-US" spc="-5" dirty="0">
                    <a:solidFill>
                      <a:schemeClr val="tx1"/>
                    </a:solidFill>
                  </a:rPr>
                  <a:t>see</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pattern.</a:t>
                </a:r>
                <a:r>
                  <a:rPr lang="en-US" spc="-15" dirty="0">
                    <a:solidFill>
                      <a:schemeClr val="tx1"/>
                    </a:solidFill>
                  </a:rPr>
                  <a:t> T</a:t>
                </a:r>
                <a:r>
                  <a:rPr lang="en-US" spc="-5" dirty="0">
                    <a:solidFill>
                      <a:schemeClr val="tx1"/>
                    </a:solidFill>
                  </a:rPr>
                  <a:t>he</a:t>
                </a:r>
                <a:r>
                  <a:rPr lang="en-US" spc="-15" dirty="0">
                    <a:solidFill>
                      <a:schemeClr val="tx1"/>
                    </a:solidFill>
                  </a:rPr>
                  <a:t> </a:t>
                </a:r>
                <a:r>
                  <a:rPr lang="en-US" spc="-5" dirty="0">
                    <a:solidFill>
                      <a:schemeClr val="tx1"/>
                    </a:solidFill>
                  </a:rPr>
                  <a:t>derivatives </a:t>
                </a:r>
                <a:r>
                  <a:rPr lang="en-US" spc="-10" dirty="0">
                    <a:solidFill>
                      <a:schemeClr val="tx1"/>
                    </a:solidFill>
                  </a:rPr>
                  <a:t>o</a:t>
                </a:r>
                <a:r>
                  <a:rPr lang="en-US" spc="-5" dirty="0">
                    <a:solidFill>
                      <a:schemeClr val="tx1"/>
                    </a:solidFill>
                  </a:rPr>
                  <a:t>f </a:t>
                </a:r>
                <a:r>
                  <a:rPr lang="en-US" i="1" spc="-5" dirty="0">
                    <a:solidFill>
                      <a:schemeClr val="tx1"/>
                    </a:solidFill>
                  </a:rPr>
                  <a:t>f </a:t>
                </a:r>
                <a:r>
                  <a:rPr lang="en-US" spc="20" dirty="0">
                    <a:solidFill>
                      <a:schemeClr val="tx1"/>
                    </a:solidFill>
                  </a:rPr>
                  <a:t>(</a:t>
                </a:r>
                <a:r>
                  <a:rPr lang="en-US" i="1" spc="-5" dirty="0">
                    <a:solidFill>
                      <a:schemeClr val="tx1"/>
                    </a:solidFill>
                  </a:rPr>
                  <a:t>x</a:t>
                </a:r>
                <a:r>
                  <a:rPr lang="en-US" spc="-5" dirty="0">
                    <a:solidFill>
                      <a:schemeClr val="tx1"/>
                    </a:solidFill>
                  </a:rPr>
                  <a:t>) are </a:t>
                </a:r>
                <a14:m>
                  <m:oMath xmlns:m="http://schemas.openxmlformats.org/officeDocument/2006/math">
                    <m:r>
                      <a:rPr lang="en-US" b="0" i="1" spc="-5" dirty="0" smtClean="0">
                        <a:solidFill>
                          <a:schemeClr val="tx1"/>
                        </a:solidFill>
                        <a:latin typeface="Cambria Math" panose="02040503050406030204" pitchFamily="18" charset="0"/>
                      </a:rPr>
                      <m:t>𝑓</m:t>
                    </m:r>
                    <m:r>
                      <a:rPr lang="en-US" b="0" i="1" spc="-5" dirty="0" smtClean="0">
                        <a:solidFill>
                          <a:schemeClr val="tx1"/>
                        </a:solidFill>
                        <a:latin typeface="Cambria Math" panose="02040503050406030204" pitchFamily="18" charset="0"/>
                      </a:rPr>
                      <m:t>′</m:t>
                    </m:r>
                  </m:oMath>
                </a14:m>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20" dirty="0">
                    <a:solidFill>
                      <a:schemeClr val="tx1"/>
                    </a:solidFill>
                  </a:rPr>
                  <a:t>3</a:t>
                </a:r>
                <a:r>
                  <a:rPr lang="en-US" i="1" spc="-5" dirty="0">
                    <a:solidFill>
                      <a:schemeClr val="tx1"/>
                    </a:solidFill>
                  </a:rPr>
                  <a:t>x</a:t>
                </a:r>
                <a:r>
                  <a:rPr lang="en-US" spc="-209" baseline="25925" dirty="0">
                    <a:solidFill>
                      <a:schemeClr val="tx1"/>
                    </a:solidFill>
                  </a:rPr>
                  <a:t>−</a:t>
                </a:r>
                <a:r>
                  <a:rPr lang="en-US" spc="75" baseline="25925" dirty="0">
                    <a:solidFill>
                      <a:schemeClr val="tx1"/>
                    </a:solidFill>
                  </a:rPr>
                  <a:t>4</a:t>
                </a:r>
                <a:r>
                  <a:rPr lang="en-US" spc="-5"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rPr>
                      <m:t>𝑓</m:t>
                    </m:r>
                    <m:r>
                      <a:rPr lang="en-US" b="0" i="1" spc="-5" dirty="0" smtClean="0">
                        <a:solidFill>
                          <a:schemeClr val="tx1"/>
                        </a:solidFill>
                        <a:latin typeface="Cambria Math" panose="02040503050406030204" pitchFamily="18" charset="0"/>
                      </a:rPr>
                      <m:t>′′</m:t>
                    </m:r>
                  </m:oMath>
                </a14:m>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a:t>
                </a:r>
                <a:r>
                  <a:rPr lang="en-US" spc="-190" dirty="0">
                    <a:solidFill>
                      <a:schemeClr val="tx1"/>
                    </a:solidFill>
                  </a:rPr>
                  <a:t>−</a:t>
                </a:r>
                <a:r>
                  <a:rPr lang="en-US" spc="-5" dirty="0">
                    <a:solidFill>
                      <a:schemeClr val="tx1"/>
                    </a:solidFill>
                  </a:rPr>
                  <a:t>3)(</a:t>
                </a:r>
                <a:r>
                  <a:rPr lang="en-US" spc="-190" dirty="0">
                    <a:solidFill>
                      <a:schemeClr val="tx1"/>
                    </a:solidFill>
                  </a:rPr>
                  <a:t>−</a:t>
                </a:r>
                <a:r>
                  <a:rPr lang="en-US" spc="-10" dirty="0">
                    <a:solidFill>
                      <a:schemeClr val="tx1"/>
                    </a:solidFill>
                  </a:rPr>
                  <a:t>4</a:t>
                </a:r>
                <a:r>
                  <a:rPr lang="en-US" spc="20" dirty="0">
                    <a:solidFill>
                      <a:schemeClr val="tx1"/>
                    </a:solidFill>
                  </a:rPr>
                  <a:t>)</a:t>
                </a:r>
                <a:r>
                  <a:rPr lang="en-US" i="1" spc="-5" dirty="0">
                    <a:solidFill>
                      <a:schemeClr val="tx1"/>
                    </a:solidFill>
                  </a:rPr>
                  <a:t>x</a:t>
                </a:r>
                <a:r>
                  <a:rPr lang="en-US" spc="-209" baseline="25925" dirty="0">
                    <a:solidFill>
                      <a:schemeClr val="tx1"/>
                    </a:solidFill>
                  </a:rPr>
                  <a:t>−</a:t>
                </a:r>
                <a:r>
                  <a:rPr lang="en-US" spc="75" baseline="25925" dirty="0">
                    <a:solidFill>
                      <a:schemeClr val="tx1"/>
                    </a:solidFill>
                  </a:rPr>
                  <a:t>5</a:t>
                </a:r>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i</a:t>
                </a:r>
                <a:r>
                  <a:rPr lang="en-US" spc="-5" dirty="0">
                    <a:solidFill>
                      <a:schemeClr val="tx1"/>
                    </a:solidFill>
                  </a:rPr>
                  <a:t>n </a:t>
                </a:r>
                <a:r>
                  <a:rPr lang="en-US" spc="-10" dirty="0">
                    <a:solidFill>
                      <a:schemeClr val="tx1"/>
                    </a:solidFill>
                  </a:rPr>
                  <a:t>general, </a:t>
                </a:r>
              </a:p>
              <a:p>
                <a:pPr marL="12700" marR="12700" indent="0" algn="ctr">
                  <a:lnSpc>
                    <a:spcPct val="111100"/>
                  </a:lnSpc>
                  <a:spcBef>
                    <a:spcPts val="459"/>
                  </a:spcBef>
                  <a:buNone/>
                </a:pPr>
                <a:r>
                  <a:rPr lang="en-US" i="1" spc="-5" dirty="0">
                    <a:solidFill>
                      <a:schemeClr val="tx1"/>
                    </a:solidFill>
                  </a:rPr>
                  <a:t>f</a:t>
                </a:r>
                <a:r>
                  <a:rPr lang="en-US" i="1" spc="-45" dirty="0">
                    <a:solidFill>
                      <a:schemeClr val="tx1"/>
                    </a:solidFill>
                  </a:rPr>
                  <a:t> </a:t>
                </a:r>
                <a:r>
                  <a:rPr lang="en-US" spc="-7" baseline="29629" dirty="0">
                    <a:solidFill>
                      <a:schemeClr val="tx1"/>
                    </a:solidFill>
                  </a:rPr>
                  <a:t>(</a:t>
                </a:r>
                <a:r>
                  <a:rPr lang="en-US" i="1" spc="44" baseline="29629" dirty="0">
                    <a:solidFill>
                      <a:schemeClr val="tx1"/>
                    </a:solidFill>
                  </a:rPr>
                  <a:t>n</a:t>
                </a:r>
                <a:r>
                  <a:rPr lang="en-US" spc="67" baseline="29629" dirty="0">
                    <a:solidFill>
                      <a:schemeClr val="tx1"/>
                    </a:solidFill>
                  </a:rPr>
                  <a:t>)</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a:t>
                </a:r>
                <a:r>
                  <a:rPr lang="en-US" spc="-190" dirty="0">
                    <a:solidFill>
                      <a:schemeClr val="tx1"/>
                    </a:solidFill>
                  </a:rPr>
                  <a:t>−</a:t>
                </a:r>
                <a:r>
                  <a:rPr lang="en-US" spc="-10" dirty="0">
                    <a:solidFill>
                      <a:schemeClr val="tx1"/>
                    </a:solidFill>
                  </a:rPr>
                  <a:t>1</a:t>
                </a:r>
                <a:r>
                  <a:rPr lang="en-US" spc="-5" dirty="0">
                    <a:solidFill>
                      <a:schemeClr val="tx1"/>
                    </a:solidFill>
                  </a:rPr>
                  <a:t>)</a:t>
                </a:r>
                <a:r>
                  <a:rPr lang="en-US" i="1" spc="-7" baseline="29629" dirty="0">
                    <a:solidFill>
                      <a:schemeClr val="tx1"/>
                    </a:solidFill>
                  </a:rPr>
                  <a:t>n</a:t>
                </a:r>
                <a:r>
                  <a:rPr lang="en-US" i="1" spc="-157" baseline="29629" dirty="0">
                    <a:solidFill>
                      <a:schemeClr val="tx1"/>
                    </a:solidFill>
                  </a:rPr>
                  <a:t> </a:t>
                </a:r>
                <a:r>
                  <a:rPr lang="en-US" spc="-5" dirty="0">
                    <a:solidFill>
                      <a:schemeClr val="tx1"/>
                    </a:solidFill>
                  </a:rPr>
                  <a:t>(3)(4)</a:t>
                </a:r>
                <a:r>
                  <a:rPr lang="en-US" spc="-85" dirty="0">
                    <a:solidFill>
                      <a:schemeClr val="tx1"/>
                    </a:solidFill>
                  </a:rPr>
                  <a:t> </a:t>
                </a:r>
                <a:r>
                  <a:rPr lang="en-US" spc="-200" dirty="0">
                    <a:solidFill>
                      <a:schemeClr val="tx1"/>
                    </a:solidFill>
                  </a:rPr>
                  <a:t>··</a:t>
                </a:r>
                <a:r>
                  <a:rPr lang="en-US" spc="-365" dirty="0">
                    <a:solidFill>
                      <a:schemeClr val="tx1"/>
                    </a:solidFill>
                  </a:rPr>
                  <a:t>·</a:t>
                </a:r>
                <a:r>
                  <a:rPr lang="en-US" spc="-150" dirty="0">
                    <a:solidFill>
                      <a:schemeClr val="tx1"/>
                    </a:solidFill>
                  </a:rPr>
                  <a:t> </a:t>
                </a:r>
                <a:r>
                  <a:rPr lang="en-US" spc="-5" dirty="0">
                    <a:solidFill>
                      <a:schemeClr val="tx1"/>
                    </a:solidFill>
                  </a:rPr>
                  <a:t>(</a:t>
                </a:r>
                <a:r>
                  <a:rPr lang="en-US" i="1" spc="-5" dirty="0">
                    <a:solidFill>
                      <a:schemeClr val="tx1"/>
                    </a:solidFill>
                  </a:rPr>
                  <a:t>n</a:t>
                </a:r>
                <a:r>
                  <a:rPr lang="en-US" i="1" spc="1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20" dirty="0">
                    <a:solidFill>
                      <a:schemeClr val="tx1"/>
                    </a:solidFill>
                  </a:rPr>
                  <a:t>) </a:t>
                </a:r>
                <a:r>
                  <a:rPr lang="en-US" i="1" spc="-5" dirty="0">
                    <a:solidFill>
                      <a:schemeClr val="tx1"/>
                    </a:solidFill>
                  </a:rPr>
                  <a:t>x</a:t>
                </a:r>
                <a:r>
                  <a:rPr lang="en-US" spc="-209" baseline="29629" dirty="0">
                    <a:solidFill>
                      <a:schemeClr val="tx1"/>
                    </a:solidFill>
                  </a:rPr>
                  <a:t>− </a:t>
                </a:r>
                <a:r>
                  <a:rPr lang="en-US" baseline="29629" dirty="0">
                    <a:solidFill>
                      <a:schemeClr val="tx1"/>
                    </a:solidFill>
                  </a:rPr>
                  <a:t>3</a:t>
                </a:r>
                <a:r>
                  <a:rPr lang="en-US" spc="-209" baseline="29629" dirty="0">
                    <a:solidFill>
                      <a:schemeClr val="tx1"/>
                    </a:solidFill>
                  </a:rPr>
                  <a:t>− </a:t>
                </a:r>
                <a:r>
                  <a:rPr lang="en-US" i="1" baseline="29629" dirty="0">
                    <a:solidFill>
                      <a:schemeClr val="tx1"/>
                    </a:solidFill>
                  </a:rPr>
                  <a:t>n</a:t>
                </a:r>
                <a:endParaRPr lang="en-US" baseline="29629" dirty="0">
                  <a:solidFill>
                    <a:schemeClr val="tx1"/>
                  </a:solidFill>
                </a:endParaRPr>
              </a:p>
              <a:p>
                <a:pPr marL="0" marR="5080" indent="0" algn="just">
                  <a:lnSpc>
                    <a:spcPct val="100000"/>
                  </a:lnSpc>
                  <a:buNone/>
                </a:pPr>
                <a:r>
                  <a:rPr lang="en-US" spc="-10" dirty="0">
                    <a:solidFill>
                      <a:schemeClr val="tx1"/>
                    </a:solidFill>
                  </a:rPr>
                  <a:t>Not</a:t>
                </a:r>
                <a:r>
                  <a:rPr lang="en-US" spc="-5" dirty="0">
                    <a:solidFill>
                      <a:schemeClr val="tx1"/>
                    </a:solidFill>
                  </a:rPr>
                  <a:t>e </a:t>
                </a:r>
                <a:r>
                  <a:rPr lang="en-US" spc="-10" dirty="0">
                    <a:solidFill>
                      <a:schemeClr val="tx1"/>
                    </a:solidFill>
                  </a:rPr>
                  <a:t>tha</a:t>
                </a:r>
                <a:r>
                  <a:rPr lang="en-US" spc="-5" dirty="0">
                    <a:solidFill>
                      <a:schemeClr val="tx1"/>
                    </a:solidFill>
                  </a:rPr>
                  <a:t>t (3)(4)</a:t>
                </a:r>
                <a:r>
                  <a:rPr lang="en-US" spc="-85" dirty="0">
                    <a:solidFill>
                      <a:schemeClr val="tx1"/>
                    </a:solidFill>
                  </a:rPr>
                  <a:t> </a:t>
                </a:r>
                <a:r>
                  <a:rPr lang="en-US" spc="-200" dirty="0">
                    <a:solidFill>
                      <a:schemeClr val="tx1"/>
                    </a:solidFill>
                  </a:rPr>
                  <a:t>··</a:t>
                </a:r>
                <a:r>
                  <a:rPr lang="en-US" spc="-365" dirty="0">
                    <a:solidFill>
                      <a:schemeClr val="tx1"/>
                    </a:solidFill>
                  </a:rPr>
                  <a:t>·</a:t>
                </a:r>
                <a:r>
                  <a:rPr lang="en-US" spc="-155" dirty="0">
                    <a:solidFill>
                      <a:schemeClr val="tx1"/>
                    </a:solidFill>
                  </a:rPr>
                  <a:t> </a:t>
                </a:r>
                <a:r>
                  <a:rPr lang="en-US" spc="-5" dirty="0">
                    <a:solidFill>
                      <a:schemeClr val="tx1"/>
                    </a:solidFill>
                  </a:rPr>
                  <a:t>(</a:t>
                </a:r>
                <a:r>
                  <a:rPr lang="en-US" i="1" spc="-5" dirty="0">
                    <a:solidFill>
                      <a:schemeClr val="tx1"/>
                    </a:solidFill>
                  </a:rPr>
                  <a:t>n</a:t>
                </a:r>
                <a:r>
                  <a:rPr lang="en-US" i="1" spc="1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5" dirty="0">
                    <a:solidFill>
                      <a:schemeClr val="tx1"/>
                    </a:solidFill>
                  </a:rPr>
                  <a:t>)</a:t>
                </a:r>
                <a:r>
                  <a:rPr lang="en-US" spc="25" dirty="0">
                    <a:solidFill>
                      <a:schemeClr val="tx1"/>
                    </a:solidFill>
                  </a:rPr>
                  <a:t> </a:t>
                </a:r>
                <a:r>
                  <a:rPr lang="en-US" spc="-25" dirty="0">
                    <a:solidFill>
                      <a:schemeClr val="tx1"/>
                    </a:solidFill>
                  </a:rPr>
                  <a:t>=</a:t>
                </a:r>
                <a:r>
                  <a:rPr lang="en-US" spc="80" dirty="0">
                    <a:solidFill>
                      <a:schemeClr val="tx1"/>
                    </a:solidFill>
                  </a:rPr>
                  <a:t> </a:t>
                </a:r>
                <a14:m>
                  <m:oMath xmlns:m="http://schemas.openxmlformats.org/officeDocument/2006/math">
                    <m:f>
                      <m:fPr>
                        <m:ctrlPr>
                          <a:rPr lang="en-US" i="1" spc="80" smtClean="0">
                            <a:solidFill>
                              <a:schemeClr val="tx1"/>
                            </a:solidFill>
                            <a:latin typeface="Cambria Math" panose="02040503050406030204" pitchFamily="18" charset="0"/>
                          </a:rPr>
                        </m:ctrlPr>
                      </m:fPr>
                      <m:num>
                        <m:r>
                          <a:rPr lang="en-US" b="0" i="1" spc="80" smtClean="0">
                            <a:solidFill>
                              <a:schemeClr val="tx1"/>
                            </a:solidFill>
                            <a:latin typeface="Cambria Math" panose="02040503050406030204" pitchFamily="18" charset="0"/>
                          </a:rPr>
                          <m:t>1</m:t>
                        </m:r>
                      </m:num>
                      <m:den>
                        <m:r>
                          <a:rPr lang="en-US" b="0" i="1" spc="80" smtClean="0">
                            <a:solidFill>
                              <a:schemeClr val="tx1"/>
                            </a:solidFill>
                            <a:latin typeface="Cambria Math" panose="02040503050406030204" pitchFamily="18" charset="0"/>
                          </a:rPr>
                          <m:t>2</m:t>
                        </m:r>
                      </m:den>
                    </m:f>
                  </m:oMath>
                </a14:m>
                <a:r>
                  <a:rPr lang="en-US" spc="-104" baseline="29629" dirty="0">
                    <a:solidFill>
                      <a:schemeClr val="tx1"/>
                    </a:solidFill>
                  </a:rPr>
                  <a:t> </a:t>
                </a:r>
                <a:r>
                  <a:rPr lang="en-US" spc="-5" dirty="0">
                    <a:solidFill>
                      <a:schemeClr val="tx1"/>
                    </a:solidFill>
                  </a:rPr>
                  <a:t>(</a:t>
                </a:r>
                <a:r>
                  <a:rPr lang="en-US" i="1" spc="-5" dirty="0">
                    <a:solidFill>
                      <a:schemeClr val="tx1"/>
                    </a:solidFill>
                  </a:rPr>
                  <a:t>n</a:t>
                </a:r>
                <a:r>
                  <a:rPr lang="en-US" i="1" spc="1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2</a:t>
                </a:r>
                <a:r>
                  <a:rPr lang="en-US" spc="-5" dirty="0">
                    <a:solidFill>
                      <a:schemeClr val="tx1"/>
                    </a:solidFill>
                  </a:rPr>
                  <a:t>)</a:t>
                </a:r>
                <a:r>
                  <a:rPr lang="en-US" spc="-10" dirty="0">
                    <a:solidFill>
                      <a:schemeClr val="tx1"/>
                    </a:solidFill>
                  </a:rPr>
                  <a:t>!</a:t>
                </a:r>
                <a:r>
                  <a:rPr lang="en-US" spc="-5" dirty="0">
                    <a:solidFill>
                      <a:schemeClr val="tx1"/>
                    </a:solidFill>
                  </a:rPr>
                  <a:t>. </a:t>
                </a:r>
                <a:r>
                  <a:rPr lang="en-US" spc="-10" dirty="0">
                    <a:solidFill>
                      <a:schemeClr val="tx1"/>
                    </a:solidFill>
                  </a:rPr>
                  <a:t>Therefore, </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sup>
                      </m:sSup>
                      <m:f>
                        <m:fPr>
                          <m:ctrlPr>
                            <a:rPr lang="en-US" i="1" spc="80">
                              <a:solidFill>
                                <a:schemeClr val="tx1"/>
                              </a:solidFill>
                              <a:latin typeface="Cambria Math" panose="02040503050406030204" pitchFamily="18" charset="0"/>
                            </a:rPr>
                          </m:ctrlPr>
                        </m:fPr>
                        <m:num>
                          <m:r>
                            <a:rPr lang="en-US" i="1" spc="80">
                              <a:solidFill>
                                <a:schemeClr val="tx1"/>
                              </a:solidFill>
                              <a:latin typeface="Cambria Math" panose="02040503050406030204" pitchFamily="18" charset="0"/>
                            </a:rPr>
                            <m:t>1</m:t>
                          </m:r>
                        </m:num>
                        <m:den>
                          <m:r>
                            <a:rPr lang="en-US" i="1" spc="80">
                              <a:solidFill>
                                <a:schemeClr val="tx1"/>
                              </a:solidFill>
                              <a:latin typeface="Cambria Math" panose="02040503050406030204" pitchFamily="18" charset="0"/>
                            </a:rPr>
                            <m:t>2</m:t>
                          </m:r>
                        </m:den>
                      </m:f>
                      <m:r>
                        <m:rPr>
                          <m:nor/>
                        </m:rPr>
                        <a:rPr lang="en-US" spc="-104" baseline="29629" dirty="0">
                          <a:solidFill>
                            <a:schemeClr val="tx1"/>
                          </a:solidFill>
                        </a:rPr>
                        <m:t> </m:t>
                      </m:r>
                      <m:r>
                        <m:rPr>
                          <m:nor/>
                        </m:rPr>
                        <a:rPr lang="en-US" spc="-5" dirty="0">
                          <a:solidFill>
                            <a:schemeClr val="tx1"/>
                          </a:solidFill>
                        </a:rPr>
                        <m:t>(</m:t>
                      </m:r>
                      <m:r>
                        <m:rPr>
                          <m:nor/>
                        </m:rPr>
                        <a:rPr lang="en-US" i="1" spc="-5" dirty="0">
                          <a:solidFill>
                            <a:schemeClr val="tx1"/>
                          </a:solidFill>
                        </a:rPr>
                        <m:t>n</m:t>
                      </m:r>
                      <m:r>
                        <m:rPr>
                          <m:nor/>
                        </m:rPr>
                        <a:rPr lang="en-US" i="1" spc="15"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2</m:t>
                      </m:r>
                      <m:r>
                        <m:rPr>
                          <m:nor/>
                        </m:rPr>
                        <a:rPr lang="en-US" spc="-5" dirty="0">
                          <a:solidFill>
                            <a:schemeClr val="tx1"/>
                          </a:solidFill>
                        </a:rPr>
                        <m:t>)</m:t>
                      </m:r>
                      <m:r>
                        <m:rPr>
                          <m:nor/>
                        </m:rPr>
                        <a:rPr lang="en-US" spc="-10" dirty="0">
                          <a:solidFill>
                            <a:schemeClr val="tx1"/>
                          </a:solidFill>
                        </a:rPr>
                        <m:t>!</m:t>
                      </m:r>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Notin</a:t>
                </a:r>
                <a:r>
                  <a:rPr lang="en-US" spc="-5" dirty="0">
                    <a:solidFill>
                      <a:schemeClr val="tx1"/>
                    </a:solidFill>
                    <a:latin typeface="Times New Roman"/>
                    <a:cs typeface="Times New Roman"/>
                  </a:rPr>
                  <a:t>g</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n</a:t>
                </a:r>
                <a:r>
                  <a:rPr lang="en-US" i="1" spc="1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n</a:t>
                </a:r>
                <a:r>
                  <a:rPr lang="en-US" i="1" spc="1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2)(</a:t>
                </a:r>
                <a:r>
                  <a:rPr lang="en-US" i="1" spc="-5" dirty="0">
                    <a:solidFill>
                      <a:schemeClr val="tx1"/>
                    </a:solidFill>
                    <a:latin typeface="Times New Roman"/>
                    <a:cs typeface="Times New Roman"/>
                  </a:rPr>
                  <a:t>n</a:t>
                </a:r>
                <a:r>
                  <a:rPr lang="en-US" i="1" spc="1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i="1" spc="30" dirty="0">
                    <a:solidFill>
                      <a:schemeClr val="tx1"/>
                    </a:solidFill>
                    <a:latin typeface="Times New Roman"/>
                    <a:cs typeface="Times New Roman"/>
                  </a:rPr>
                  <a:t>n</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write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coefficients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Taylor</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as</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e>
                          </m:d>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(−1)</m:t>
                              </m:r>
                            </m:e>
                            <m:sup>
                              <m:r>
                                <a:rPr lang="en-US" i="1">
                                  <a:solidFill>
                                    <a:schemeClr val="tx1"/>
                                  </a:solidFill>
                                  <a:latin typeface="Cambria Math" panose="02040503050406030204" pitchFamily="18" charset="0"/>
                                </a:rPr>
                                <m:t>𝑛</m:t>
                              </m:r>
                            </m:sup>
                          </m:sSup>
                          <m:f>
                            <m:fPr>
                              <m:ctrlPr>
                                <a:rPr lang="en-US" i="1" spc="80">
                                  <a:solidFill>
                                    <a:schemeClr val="tx1"/>
                                  </a:solidFill>
                                  <a:latin typeface="Cambria Math" panose="02040503050406030204" pitchFamily="18" charset="0"/>
                                </a:rPr>
                              </m:ctrlPr>
                            </m:fPr>
                            <m:num>
                              <m:r>
                                <a:rPr lang="en-US" i="1" spc="80">
                                  <a:solidFill>
                                    <a:schemeClr val="tx1"/>
                                  </a:solidFill>
                                  <a:latin typeface="Cambria Math" panose="02040503050406030204" pitchFamily="18" charset="0"/>
                                </a:rPr>
                                <m:t>1</m:t>
                              </m:r>
                            </m:num>
                            <m:den>
                              <m:r>
                                <a:rPr lang="en-US" i="1" spc="80">
                                  <a:solidFill>
                                    <a:schemeClr val="tx1"/>
                                  </a:solidFill>
                                  <a:latin typeface="Cambria Math" panose="02040503050406030204" pitchFamily="18" charset="0"/>
                                </a:rPr>
                                <m:t>2</m:t>
                              </m:r>
                            </m:den>
                          </m:f>
                          <m:r>
                            <m:rPr>
                              <m:nor/>
                            </m:rPr>
                            <a:rPr lang="en-US" spc="-104" baseline="29629" dirty="0">
                              <a:solidFill>
                                <a:schemeClr val="tx1"/>
                              </a:solidFill>
                            </a:rPr>
                            <m:t> </m:t>
                          </m:r>
                          <m:r>
                            <m:rPr>
                              <m:nor/>
                            </m:rPr>
                            <a:rPr lang="en-US" spc="-5" dirty="0">
                              <a:solidFill>
                                <a:schemeClr val="tx1"/>
                              </a:solidFill>
                            </a:rPr>
                            <m:t>(</m:t>
                          </m:r>
                          <m:r>
                            <m:rPr>
                              <m:nor/>
                            </m:rPr>
                            <a:rPr lang="en-US" i="1" spc="-5" dirty="0">
                              <a:solidFill>
                                <a:schemeClr val="tx1"/>
                              </a:solidFill>
                            </a:rPr>
                            <m:t>n</m:t>
                          </m:r>
                          <m:r>
                            <m:rPr>
                              <m:nor/>
                            </m:rPr>
                            <a:rPr lang="en-US" i="1" spc="15"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2</m:t>
                          </m:r>
                          <m:r>
                            <m:rPr>
                              <m:nor/>
                            </m:rPr>
                            <a:rPr lang="en-US" spc="-5" dirty="0">
                              <a:solidFill>
                                <a:schemeClr val="tx1"/>
                              </a:solidFill>
                            </a:rPr>
                            <m:t>)</m:t>
                          </m:r>
                          <m:r>
                            <m:rPr>
                              <m:nor/>
                            </m:rPr>
                            <a:rPr lang="en-US" spc="-10" dirty="0">
                              <a:solidFill>
                                <a:schemeClr val="tx1"/>
                              </a:solidFill>
                            </a:rPr>
                            <m:t>!</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e>
                            <m:sup>
                              <m:r>
                                <a:rPr lang="en-US" b="0" i="1" smtClean="0">
                                  <a:solidFill>
                                    <a:schemeClr val="tx1"/>
                                  </a:solidFill>
                                  <a:latin typeface="Cambria Math" panose="02040503050406030204" pitchFamily="18" charset="0"/>
                                </a:rPr>
                                <m:t>𝑛</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num>
                        <m:den>
                          <m:r>
                            <a:rPr lang="en-US" b="0" i="1" smtClean="0">
                              <a:solidFill>
                                <a:schemeClr val="tx1"/>
                              </a:solidFill>
                              <a:latin typeface="Cambria Math" panose="02040503050406030204" pitchFamily="18" charset="0"/>
                            </a:rPr>
                            <m:t>2</m:t>
                          </m:r>
                        </m:den>
                      </m:f>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41876600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(6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dirty="0"/>
                  <a:t>Thus, the </a:t>
                </a:r>
                <a:r>
                  <a:rPr lang="en-US" spc="-15" dirty="0"/>
                  <a:t>T</a:t>
                </a:r>
                <a:r>
                  <a:rPr lang="en-US" spc="-5" dirty="0"/>
                  <a:t>aylor series for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15" dirty="0"/>
                  <a:t> </a:t>
                </a:r>
                <a:r>
                  <a:rPr lang="en-US" i="1" spc="-5" dirty="0"/>
                  <a:t>x</a:t>
                </a:r>
                <a:r>
                  <a:rPr lang="en-US" spc="-209" baseline="25925" dirty="0"/>
                  <a:t>−</a:t>
                </a:r>
                <a:r>
                  <a:rPr lang="en-US" baseline="25925" dirty="0"/>
                  <a:t>3 </a:t>
                </a:r>
                <a:r>
                  <a:rPr lang="en-US" spc="-10" dirty="0"/>
                  <a:t>centere</a:t>
                </a:r>
                <a:r>
                  <a:rPr lang="en-US" spc="-5" dirty="0"/>
                  <a:t>d </a:t>
                </a:r>
                <a:r>
                  <a:rPr lang="en-US" spc="-10" dirty="0"/>
                  <a:t>a</a:t>
                </a:r>
                <a:r>
                  <a:rPr lang="en-US" spc="-5" dirty="0"/>
                  <a:t>t </a:t>
                </a:r>
                <a:r>
                  <a:rPr lang="en-US" i="1" spc="-5" dirty="0"/>
                  <a:t>c</a:t>
                </a:r>
                <a:r>
                  <a:rPr lang="en-US" i="1" spc="45" dirty="0"/>
                  <a:t> </a:t>
                </a:r>
                <a:r>
                  <a:rPr lang="en-US" spc="-25" dirty="0"/>
                  <a:t>=</a:t>
                </a:r>
                <a:r>
                  <a:rPr lang="en-US" spc="-40" dirty="0"/>
                  <a:t> </a:t>
                </a:r>
                <a:r>
                  <a:rPr lang="en-US" spc="-10" dirty="0"/>
                  <a:t>1 is</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𝑇</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𝑛</m:t>
                                  </m:r>
                                </m:sup>
                              </m:sSup>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𝑛</m:t>
                              </m:r>
                              <m:r>
                                <a:rPr lang="en-US" i="1">
                                  <a:latin typeface="Cambria Math" panose="02040503050406030204" pitchFamily="18" charset="0"/>
                                </a:rPr>
                                <m:t>+2)</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m:t>
                              </m:r>
                            </m:e>
                            <m:sup>
                              <m:r>
                                <a:rPr lang="en-US" i="1">
                                  <a:latin typeface="Cambria Math" panose="02040503050406030204" pitchFamily="18" charset="0"/>
                                </a:rPr>
                                <m:t>𝑛</m:t>
                              </m:r>
                            </m:sup>
                          </m:sSup>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4022322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(7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rPr>
                  <a:t>The last theorem</a:t>
                </a:r>
                <a:r>
                  <a:rPr lang="en-US" spc="30" dirty="0">
                    <a:solidFill>
                      <a:schemeClr val="tx1"/>
                    </a:solidFill>
                  </a:rPr>
                  <a:t> </a:t>
                </a:r>
                <a:r>
                  <a:rPr lang="en-US" spc="-5" dirty="0">
                    <a:solidFill>
                      <a:schemeClr val="tx1"/>
                    </a:solidFill>
                  </a:rPr>
                  <a:t>t</a:t>
                </a:r>
                <a:r>
                  <a:rPr lang="en-US" spc="-10" dirty="0">
                    <a:solidFill>
                      <a:schemeClr val="tx1"/>
                    </a:solidFill>
                  </a:rPr>
                  <a:t>ell</a:t>
                </a:r>
                <a:r>
                  <a:rPr lang="en-US" spc="-5" dirty="0">
                    <a:solidFill>
                      <a:schemeClr val="tx1"/>
                    </a:solidFill>
                  </a:rPr>
                  <a:t>s</a:t>
                </a:r>
                <a:r>
                  <a:rPr lang="en-US" spc="30" dirty="0">
                    <a:solidFill>
                      <a:schemeClr val="tx1"/>
                    </a:solidFill>
                  </a:rPr>
                  <a:t> </a:t>
                </a:r>
                <a:r>
                  <a:rPr lang="en-US" spc="-10" dirty="0">
                    <a:solidFill>
                      <a:schemeClr val="tx1"/>
                    </a:solidFill>
                  </a:rPr>
                  <a:t>u</a:t>
                </a:r>
                <a:r>
                  <a:rPr lang="en-US" spc="-5" dirty="0">
                    <a:solidFill>
                      <a:schemeClr val="tx1"/>
                    </a:solidFill>
                  </a:rPr>
                  <a:t>s</a:t>
                </a:r>
                <a:r>
                  <a:rPr lang="en-US" spc="30" dirty="0">
                    <a:solidFill>
                      <a:schemeClr val="tx1"/>
                    </a:solidFill>
                  </a:rPr>
                  <a:t> </a:t>
                </a:r>
                <a:r>
                  <a:rPr lang="en-US" spc="-10" dirty="0">
                    <a:solidFill>
                      <a:schemeClr val="tx1"/>
                    </a:solidFill>
                  </a:rPr>
                  <a:t>tha</a:t>
                </a:r>
                <a:r>
                  <a:rPr lang="en-US" spc="-5" dirty="0">
                    <a:solidFill>
                      <a:schemeClr val="tx1"/>
                    </a:solidFill>
                  </a:rPr>
                  <a:t>t</a:t>
                </a:r>
                <a:r>
                  <a:rPr lang="en-US" spc="30" dirty="0">
                    <a:solidFill>
                      <a:schemeClr val="tx1"/>
                    </a:solidFill>
                  </a:rPr>
                  <a:t> </a:t>
                </a:r>
                <a:r>
                  <a:rPr lang="en-US" spc="-10" dirty="0">
                    <a:solidFill>
                      <a:schemeClr val="tx1"/>
                    </a:solidFill>
                  </a:rPr>
                  <a:t>i</a:t>
                </a:r>
                <a:r>
                  <a:rPr lang="en-US" spc="-5" dirty="0">
                    <a:solidFill>
                      <a:schemeClr val="tx1"/>
                    </a:solidFill>
                  </a:rPr>
                  <a:t>f</a:t>
                </a:r>
                <a:r>
                  <a:rPr lang="en-US" spc="30" dirty="0">
                    <a:solidFill>
                      <a:schemeClr val="tx1"/>
                    </a:solidFill>
                  </a:rPr>
                  <a:t> </a:t>
                </a:r>
                <a:r>
                  <a:rPr lang="en-US" spc="-15" dirty="0">
                    <a:solidFill>
                      <a:schemeClr val="tx1"/>
                    </a:solidFill>
                  </a:rPr>
                  <a:t>w</a:t>
                </a:r>
                <a:r>
                  <a:rPr lang="en-US" spc="-5" dirty="0">
                    <a:solidFill>
                      <a:schemeClr val="tx1"/>
                    </a:solidFill>
                  </a:rPr>
                  <a:t>e</a:t>
                </a:r>
                <a:r>
                  <a:rPr lang="en-US" spc="30" dirty="0">
                    <a:solidFill>
                      <a:schemeClr val="tx1"/>
                    </a:solidFill>
                  </a:rPr>
                  <a:t> </a:t>
                </a:r>
                <a:r>
                  <a:rPr lang="en-US" spc="-15" dirty="0">
                    <a:solidFill>
                      <a:schemeClr val="tx1"/>
                    </a:solidFill>
                  </a:rPr>
                  <a:t>wan</a:t>
                </a:r>
                <a:r>
                  <a:rPr lang="en-US" spc="-5" dirty="0">
                    <a:solidFill>
                      <a:schemeClr val="tx1"/>
                    </a:solidFill>
                  </a:rPr>
                  <a:t>t</a:t>
                </a:r>
                <a:r>
                  <a:rPr lang="en-US" spc="30" dirty="0">
                    <a:solidFill>
                      <a:schemeClr val="tx1"/>
                    </a:solidFill>
                  </a:rPr>
                  <a:t> </a:t>
                </a:r>
                <a:r>
                  <a:rPr lang="en-US" spc="-10" dirty="0">
                    <a:solidFill>
                      <a:schemeClr val="tx1"/>
                    </a:solidFill>
                  </a:rPr>
                  <a:t>t</a:t>
                </a:r>
                <a:r>
                  <a:rPr lang="en-US" spc="-5" dirty="0">
                    <a:solidFill>
                      <a:schemeClr val="tx1"/>
                    </a:solidFill>
                  </a:rPr>
                  <a:t>o</a:t>
                </a:r>
                <a:r>
                  <a:rPr lang="en-US" spc="30" dirty="0">
                    <a:solidFill>
                      <a:schemeClr val="tx1"/>
                    </a:solidFill>
                  </a:rPr>
                  <a:t> </a:t>
                </a:r>
                <a:r>
                  <a:rPr lang="en-US" spc="-10" dirty="0">
                    <a:solidFill>
                      <a:schemeClr val="tx1"/>
                    </a:solidFill>
                  </a:rPr>
                  <a:t>represen</a:t>
                </a:r>
                <a:r>
                  <a:rPr lang="en-US" spc="-5" dirty="0">
                    <a:solidFill>
                      <a:schemeClr val="tx1"/>
                    </a:solidFill>
                  </a:rPr>
                  <a:t>t</a:t>
                </a:r>
                <a:r>
                  <a:rPr lang="en-US" spc="35"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 </a:t>
                </a:r>
                <a:r>
                  <a:rPr lang="en-US" i="1" spc="-5" dirty="0">
                    <a:solidFill>
                      <a:schemeClr val="tx1"/>
                    </a:solidFill>
                  </a:rPr>
                  <a:t>f </a:t>
                </a:r>
                <a:r>
                  <a:rPr lang="en-US" spc="-10" dirty="0">
                    <a:solidFill>
                      <a:schemeClr val="tx1"/>
                    </a:solidFill>
                  </a:rPr>
                  <a:t>b</a:t>
                </a:r>
                <a:r>
                  <a:rPr lang="en-US" spc="-5" dirty="0">
                    <a:solidFill>
                      <a:schemeClr val="tx1"/>
                    </a:solidFill>
                  </a:rPr>
                  <a:t>y</a:t>
                </a:r>
                <a:r>
                  <a:rPr lang="en-US" spc="30" dirty="0">
                    <a:solidFill>
                      <a:schemeClr val="tx1"/>
                    </a:solidFill>
                  </a:rPr>
                  <a:t> </a:t>
                </a:r>
                <a:r>
                  <a:rPr lang="en-US" spc="-5" dirty="0">
                    <a:solidFill>
                      <a:schemeClr val="tx1"/>
                    </a:solidFill>
                  </a:rPr>
                  <a:t>a</a:t>
                </a:r>
                <a:r>
                  <a:rPr lang="en-US" spc="30" dirty="0">
                    <a:solidFill>
                      <a:schemeClr val="tx1"/>
                    </a:solidFill>
                  </a:rPr>
                  <a:t> </a:t>
                </a:r>
                <a:r>
                  <a:rPr lang="en-US" spc="-15" dirty="0">
                    <a:solidFill>
                      <a:schemeClr val="tx1"/>
                    </a:solidFill>
                  </a:rPr>
                  <a:t>powe</a:t>
                </a:r>
                <a:r>
                  <a:rPr lang="en-US" spc="-5" dirty="0">
                    <a:solidFill>
                      <a:schemeClr val="tx1"/>
                    </a:solidFill>
                  </a:rPr>
                  <a:t>r</a:t>
                </a:r>
                <a:r>
                  <a:rPr lang="en-US" spc="35" dirty="0">
                    <a:solidFill>
                      <a:schemeClr val="tx1"/>
                    </a:solidFill>
                  </a:rPr>
                  <a:t> </a:t>
                </a:r>
                <a:r>
                  <a:rPr lang="en-US" spc="-10" dirty="0">
                    <a:solidFill>
                      <a:schemeClr val="tx1"/>
                    </a:solidFill>
                  </a:rPr>
                  <a:t>serie</a:t>
                </a:r>
                <a:r>
                  <a:rPr lang="en-US" spc="-5" dirty="0">
                    <a:solidFill>
                      <a:schemeClr val="tx1"/>
                    </a:solidFill>
                  </a:rPr>
                  <a:t>s</a:t>
                </a:r>
                <a:r>
                  <a:rPr lang="en-US" spc="30" dirty="0">
                    <a:solidFill>
                      <a:schemeClr val="tx1"/>
                    </a:solidFill>
                  </a:rPr>
                  <a:t> </a:t>
                </a:r>
                <a:r>
                  <a:rPr lang="en-US" spc="-10" dirty="0">
                    <a:solidFill>
                      <a:schemeClr val="tx1"/>
                    </a:solidFill>
                  </a:rPr>
                  <a:t>cen</a:t>
                </a:r>
                <a:r>
                  <a:rPr lang="en-US" spc="-5" dirty="0">
                    <a:solidFill>
                      <a:schemeClr val="tx1"/>
                    </a:solidFill>
                  </a:rPr>
                  <a:t>tered </a:t>
                </a:r>
                <a:r>
                  <a:rPr lang="en-US" spc="-10" dirty="0">
                    <a:solidFill>
                      <a:schemeClr val="tx1"/>
                    </a:solidFill>
                  </a:rPr>
                  <a:t>a</a:t>
                </a:r>
                <a:r>
                  <a:rPr lang="en-US" spc="-5" dirty="0">
                    <a:solidFill>
                      <a:schemeClr val="tx1"/>
                    </a:solidFill>
                  </a:rPr>
                  <a:t>t </a:t>
                </a:r>
                <a:r>
                  <a:rPr lang="en-US" i="1" spc="10" dirty="0">
                    <a:solidFill>
                      <a:schemeClr val="tx1"/>
                    </a:solidFill>
                  </a:rPr>
                  <a:t>c</a:t>
                </a:r>
                <a:r>
                  <a:rPr lang="en-US" spc="-5" dirty="0">
                    <a:solidFill>
                      <a:schemeClr val="tx1"/>
                    </a:solidFill>
                  </a:rPr>
                  <a:t>, t</a:t>
                </a:r>
                <a:r>
                  <a:rPr lang="en-US" spc="-10" dirty="0">
                    <a:solidFill>
                      <a:schemeClr val="tx1"/>
                    </a:solidFill>
                  </a:rPr>
                  <a:t>he</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onl</a:t>
                </a:r>
                <a:r>
                  <a:rPr lang="en-US" spc="-5" dirty="0">
                    <a:solidFill>
                      <a:schemeClr val="tx1"/>
                    </a:solidFill>
                  </a:rPr>
                  <a:t>y </a:t>
                </a:r>
                <a:r>
                  <a:rPr lang="en-US" spc="-10" dirty="0">
                    <a:solidFill>
                      <a:schemeClr val="tx1"/>
                    </a:solidFill>
                  </a:rPr>
                  <a:t>candidat</a:t>
                </a:r>
                <a:r>
                  <a:rPr lang="en-US" spc="-5" dirty="0">
                    <a:solidFill>
                      <a:schemeClr val="tx1"/>
                    </a:solidFill>
                  </a:rPr>
                  <a:t>e f</a:t>
                </a:r>
                <a:r>
                  <a:rPr lang="en-US" spc="-10" dirty="0">
                    <a:solidFill>
                      <a:schemeClr val="tx1"/>
                    </a:solidFill>
                  </a:rPr>
                  <a:t>o</a:t>
                </a:r>
                <a:r>
                  <a:rPr lang="en-US" spc="-5" dirty="0">
                    <a:solidFill>
                      <a:schemeClr val="tx1"/>
                    </a:solidFill>
                  </a:rPr>
                  <a:t>r </a:t>
                </a:r>
                <a:r>
                  <a:rPr lang="en-US" spc="-10" dirty="0">
                    <a:solidFill>
                      <a:schemeClr val="tx1"/>
                    </a:solidFill>
                  </a:rPr>
                  <a:t>th</a:t>
                </a:r>
                <a:r>
                  <a:rPr lang="en-US" spc="-5" dirty="0">
                    <a:solidFill>
                      <a:schemeClr val="tx1"/>
                    </a:solidFill>
                  </a:rPr>
                  <a:t>e j</a:t>
                </a:r>
                <a:r>
                  <a:rPr lang="en-US" spc="-10" dirty="0">
                    <a:solidFill>
                      <a:schemeClr val="tx1"/>
                    </a:solidFill>
                  </a:rPr>
                  <a:t>o</a:t>
                </a:r>
                <a:r>
                  <a:rPr lang="en-US" spc="-5" dirty="0">
                    <a:solidFill>
                      <a:schemeClr val="tx1"/>
                    </a:solidFill>
                  </a:rPr>
                  <a:t>b </a:t>
                </a:r>
                <a:r>
                  <a:rPr lang="en-US" spc="-10" dirty="0">
                    <a:solidFill>
                      <a:schemeClr val="tx1"/>
                    </a:solidFill>
                  </a:rPr>
                  <a:t>i</a:t>
                </a:r>
                <a:r>
                  <a:rPr lang="en-US" spc="-5" dirty="0">
                    <a:solidFill>
                      <a:schemeClr val="tx1"/>
                    </a:solidFill>
                  </a:rPr>
                  <a:t>s </a:t>
                </a:r>
                <a:r>
                  <a:rPr lang="en-US" spc="-10" dirty="0">
                    <a:solidFill>
                      <a:schemeClr val="tx1"/>
                    </a:solidFill>
                  </a:rPr>
                  <a:t>th</a:t>
                </a:r>
                <a:r>
                  <a:rPr lang="en-US" spc="-5" dirty="0">
                    <a:solidFill>
                      <a:schemeClr val="tx1"/>
                    </a:solidFill>
                  </a:rPr>
                  <a:t>e </a:t>
                </a:r>
                <a:r>
                  <a:rPr lang="en-US" spc="-10" dirty="0">
                    <a:solidFill>
                      <a:schemeClr val="tx1"/>
                    </a:solidFill>
                  </a:rPr>
                  <a:t>Taylo</a:t>
                </a:r>
                <a:r>
                  <a:rPr lang="en-US" spc="-5" dirty="0">
                    <a:solidFill>
                      <a:schemeClr val="tx1"/>
                    </a:solidFill>
                  </a:rPr>
                  <a:t>r </a:t>
                </a:r>
                <a:r>
                  <a:rPr lang="en-US" spc="-10" dirty="0">
                    <a:solidFill>
                      <a:schemeClr val="tx1"/>
                    </a:solidFill>
                  </a:rPr>
                  <a:t>series: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sup>
                          </m:sSup>
                        </m:e>
                      </m:nary>
                    </m:oMath>
                  </m:oMathPara>
                </a14:m>
                <a:endParaRPr lang="en-US" dirty="0">
                  <a:solidFill>
                    <a:schemeClr val="tx1"/>
                  </a:solidFill>
                </a:endParaRPr>
              </a:p>
              <a:p>
                <a:pPr marL="0" marR="5080" indent="0" algn="just">
                  <a:lnSpc>
                    <a:spcPct val="100000"/>
                  </a:lnSpc>
                  <a:buNone/>
                </a:pPr>
                <a:r>
                  <a:rPr lang="en-US" spc="-15" dirty="0">
                    <a:solidFill>
                      <a:schemeClr val="tx1"/>
                    </a:solidFill>
                  </a:rPr>
                  <a:t>However</a:t>
                </a:r>
                <a:r>
                  <a:rPr lang="en-US" spc="-5" dirty="0">
                    <a:solidFill>
                      <a:schemeClr val="tx1"/>
                    </a:solidFill>
                  </a:rPr>
                  <a:t>,</a:t>
                </a:r>
                <a:r>
                  <a:rPr lang="en-US" spc="-15" dirty="0">
                    <a:solidFill>
                      <a:schemeClr val="tx1"/>
                    </a:solidFill>
                  </a:rPr>
                  <a:t> </a:t>
                </a:r>
                <a:r>
                  <a:rPr lang="en-US" i="1" spc="-10" dirty="0">
                    <a:solidFill>
                      <a:schemeClr val="tx1"/>
                    </a:solidFill>
                  </a:rPr>
                  <a:t>ther</a:t>
                </a:r>
                <a:r>
                  <a:rPr lang="en-US" i="1" spc="-5" dirty="0">
                    <a:solidFill>
                      <a:schemeClr val="tx1"/>
                    </a:solidFill>
                  </a:rPr>
                  <a:t>e</a:t>
                </a:r>
                <a:r>
                  <a:rPr lang="en-US" i="1" spc="-15" dirty="0">
                    <a:solidFill>
                      <a:schemeClr val="tx1"/>
                    </a:solidFill>
                  </a:rPr>
                  <a:t> </a:t>
                </a:r>
                <a:r>
                  <a:rPr lang="en-US" i="1" spc="-5" dirty="0">
                    <a:solidFill>
                      <a:schemeClr val="tx1"/>
                    </a:solidFill>
                  </a:rPr>
                  <a:t>is</a:t>
                </a:r>
                <a:r>
                  <a:rPr lang="en-US" i="1" spc="-15" dirty="0">
                    <a:solidFill>
                      <a:schemeClr val="tx1"/>
                    </a:solidFill>
                  </a:rPr>
                  <a:t> </a:t>
                </a:r>
                <a:r>
                  <a:rPr lang="en-US" i="1" spc="-10" dirty="0">
                    <a:solidFill>
                      <a:schemeClr val="tx1"/>
                    </a:solidFill>
                  </a:rPr>
                  <a:t>n</a:t>
                </a:r>
                <a:r>
                  <a:rPr lang="en-US" i="1" spc="-5" dirty="0">
                    <a:solidFill>
                      <a:schemeClr val="tx1"/>
                    </a:solidFill>
                  </a:rPr>
                  <a:t>o</a:t>
                </a:r>
                <a:r>
                  <a:rPr lang="en-US" i="1" spc="-15" dirty="0">
                    <a:solidFill>
                      <a:schemeClr val="tx1"/>
                    </a:solidFill>
                  </a:rPr>
                  <a:t> </a:t>
                </a:r>
                <a:r>
                  <a:rPr lang="en-US" i="1" spc="-10" dirty="0">
                    <a:solidFill>
                      <a:schemeClr val="tx1"/>
                    </a:solidFill>
                  </a:rPr>
                  <a:t>guarante</a:t>
                </a:r>
                <a:r>
                  <a:rPr lang="en-US" i="1" spc="-5" dirty="0">
                    <a:solidFill>
                      <a:schemeClr val="tx1"/>
                    </a:solidFill>
                  </a:rPr>
                  <a:t>e</a:t>
                </a:r>
                <a:r>
                  <a:rPr lang="en-US" i="1" spc="-15" dirty="0">
                    <a:solidFill>
                      <a:schemeClr val="tx1"/>
                    </a:solidFill>
                  </a:rPr>
                  <a:t> </a:t>
                </a:r>
                <a:r>
                  <a:rPr lang="en-US" i="1" spc="-10" dirty="0">
                    <a:solidFill>
                      <a:schemeClr val="tx1"/>
                    </a:solidFill>
                  </a:rPr>
                  <a:t>tha</a:t>
                </a:r>
                <a:r>
                  <a:rPr lang="en-US" i="1" spc="-5" dirty="0">
                    <a:solidFill>
                      <a:schemeClr val="tx1"/>
                    </a:solidFill>
                  </a:rPr>
                  <a:t>t</a:t>
                </a:r>
                <a:r>
                  <a:rPr lang="en-US" i="1" spc="5" dirty="0">
                    <a:solidFill>
                      <a:schemeClr val="tx1"/>
                    </a:solidFill>
                  </a:rPr>
                  <a:t> </a:t>
                </a:r>
                <a:r>
                  <a:rPr lang="en-US" i="1" spc="-10" dirty="0">
                    <a:solidFill>
                      <a:schemeClr val="tx1"/>
                    </a:solidFill>
                  </a:rPr>
                  <a:t>T</a:t>
                </a:r>
                <a:r>
                  <a:rPr lang="en-US" i="1" spc="-10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15" dirty="0">
                    <a:solidFill>
                      <a:schemeClr val="tx1"/>
                    </a:solidFill>
                  </a:rPr>
                  <a:t> </a:t>
                </a:r>
                <a:r>
                  <a:rPr lang="en-US" i="1" spc="-10" dirty="0">
                    <a:solidFill>
                      <a:schemeClr val="tx1"/>
                    </a:solidFill>
                  </a:rPr>
                  <a:t>converge</a:t>
                </a:r>
                <a:r>
                  <a:rPr lang="en-US" i="1" spc="-5" dirty="0">
                    <a:solidFill>
                      <a:schemeClr val="tx1"/>
                    </a:solidFill>
                  </a:rPr>
                  <a:t>s</a:t>
                </a:r>
                <a:r>
                  <a:rPr lang="en-US" i="1" spc="-15" dirty="0">
                    <a:solidFill>
                      <a:schemeClr val="tx1"/>
                    </a:solidFill>
                  </a:rPr>
                  <a:t> </a:t>
                </a:r>
                <a:r>
                  <a:rPr lang="en-US" i="1" spc="-10" dirty="0">
                    <a:solidFill>
                      <a:schemeClr val="tx1"/>
                    </a:solidFill>
                  </a:rPr>
                  <a:t>t</a:t>
                </a:r>
                <a:r>
                  <a:rPr lang="en-US" i="1" spc="-5" dirty="0">
                    <a:solidFill>
                      <a:schemeClr val="tx1"/>
                    </a:solidFill>
                  </a:rPr>
                  <a:t>o 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15" dirty="0">
                    <a:solidFill>
                      <a:schemeClr val="tx1"/>
                    </a:solidFill>
                  </a:rPr>
                  <a:t> </a:t>
                </a:r>
                <a:r>
                  <a:rPr lang="en-US" spc="-10" dirty="0">
                    <a:solidFill>
                      <a:schemeClr val="tx1"/>
                    </a:solidFill>
                  </a:rPr>
                  <a:t>eve</a:t>
                </a:r>
                <a:r>
                  <a:rPr lang="en-US" spc="-5" dirty="0">
                    <a:solidFill>
                      <a:schemeClr val="tx1"/>
                    </a:solidFill>
                  </a:rPr>
                  <a:t>n</a:t>
                </a:r>
                <a:r>
                  <a:rPr lang="en-US" spc="-15" dirty="0">
                    <a:solidFill>
                      <a:schemeClr val="tx1"/>
                    </a:solidFill>
                  </a:rPr>
                  <a:t> </a:t>
                </a:r>
                <a:r>
                  <a:rPr lang="en-US" spc="-10" dirty="0">
                    <a:solidFill>
                      <a:schemeClr val="tx1"/>
                    </a:solidFill>
                  </a:rPr>
                  <a:t>i</a:t>
                </a:r>
                <a:r>
                  <a:rPr lang="en-US" spc="-5" dirty="0">
                    <a:solidFill>
                      <a:schemeClr val="tx1"/>
                    </a:solidFill>
                  </a:rPr>
                  <a:t>f</a:t>
                </a:r>
                <a:r>
                  <a:rPr lang="en-US" spc="5" dirty="0">
                    <a:solidFill>
                      <a:schemeClr val="tx1"/>
                    </a:solidFill>
                  </a:rPr>
                  <a:t> </a:t>
                </a:r>
                <a:r>
                  <a:rPr lang="en-US" i="1" spc="-10" dirty="0">
                    <a:solidFill>
                      <a:schemeClr val="tx1"/>
                    </a:solidFill>
                  </a:rPr>
                  <a:t>T</a:t>
                </a:r>
                <a:r>
                  <a:rPr lang="en-US" i="1" spc="-10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15" dirty="0">
                    <a:solidFill>
                      <a:schemeClr val="tx1"/>
                    </a:solidFill>
                  </a:rPr>
                  <a:t> </a:t>
                </a:r>
                <a:r>
                  <a:rPr lang="en-US" spc="-10" dirty="0">
                    <a:solidFill>
                      <a:schemeClr val="tx1"/>
                    </a:solidFill>
                  </a:rPr>
                  <a:t>converges</a:t>
                </a:r>
                <a:r>
                  <a:rPr lang="en-US" spc="-5" dirty="0">
                    <a:solidFill>
                      <a:schemeClr val="tx1"/>
                    </a:solidFill>
                  </a:rPr>
                  <a:t>.</a:t>
                </a:r>
                <a:r>
                  <a:rPr lang="en-US" spc="-15" dirty="0">
                    <a:solidFill>
                      <a:schemeClr val="tx1"/>
                    </a:solidFill>
                  </a:rPr>
                  <a:t> T</a:t>
                </a:r>
                <a:r>
                  <a:rPr lang="en-US" spc="-5" dirty="0">
                    <a:solidFill>
                      <a:schemeClr val="tx1"/>
                    </a:solidFill>
                  </a:rPr>
                  <a:t>o </a:t>
                </a:r>
                <a:r>
                  <a:rPr lang="en-US" spc="-10" dirty="0">
                    <a:solidFill>
                      <a:schemeClr val="tx1"/>
                    </a:solidFill>
                  </a:rPr>
                  <a:t>stud</a:t>
                </a:r>
                <a:r>
                  <a:rPr lang="en-US" spc="-5" dirty="0">
                    <a:solidFill>
                      <a:schemeClr val="tx1"/>
                    </a:solidFill>
                  </a:rPr>
                  <a:t>y</a:t>
                </a:r>
                <a:r>
                  <a:rPr lang="en-US" spc="55" dirty="0">
                    <a:solidFill>
                      <a:schemeClr val="tx1"/>
                    </a:solidFill>
                  </a:rPr>
                  <a:t> </a:t>
                </a:r>
                <a:r>
                  <a:rPr lang="en-US" spc="-10" dirty="0">
                    <a:solidFill>
                      <a:schemeClr val="tx1"/>
                    </a:solidFill>
                  </a:rPr>
                  <a:t>convergence</a:t>
                </a:r>
                <a:r>
                  <a:rPr lang="en-US" spc="-5" dirty="0">
                    <a:solidFill>
                      <a:schemeClr val="tx1"/>
                    </a:solidFill>
                  </a:rPr>
                  <a:t>,</a:t>
                </a:r>
                <a:r>
                  <a:rPr lang="en-US" spc="60" dirty="0">
                    <a:solidFill>
                      <a:schemeClr val="tx1"/>
                    </a:solidFill>
                  </a:rPr>
                  <a:t> </a:t>
                </a:r>
                <a:r>
                  <a:rPr lang="en-US" spc="-15" dirty="0">
                    <a:solidFill>
                      <a:schemeClr val="tx1"/>
                    </a:solidFill>
                  </a:rPr>
                  <a:t>w</a:t>
                </a:r>
                <a:r>
                  <a:rPr lang="en-US" spc="-5" dirty="0">
                    <a:solidFill>
                      <a:schemeClr val="tx1"/>
                    </a:solidFill>
                  </a:rPr>
                  <a:t>e</a:t>
                </a:r>
                <a:r>
                  <a:rPr lang="en-US" spc="55" dirty="0">
                    <a:solidFill>
                      <a:schemeClr val="tx1"/>
                    </a:solidFill>
                  </a:rPr>
                  <a:t> </a:t>
                </a:r>
                <a:r>
                  <a:rPr lang="en-US" spc="-10" dirty="0">
                    <a:solidFill>
                      <a:schemeClr val="tx1"/>
                    </a:solidFill>
                  </a:rPr>
                  <a:t>conside</a:t>
                </a:r>
                <a:r>
                  <a:rPr lang="en-US" spc="-5" dirty="0">
                    <a:solidFill>
                      <a:schemeClr val="tx1"/>
                    </a:solidFill>
                  </a:rPr>
                  <a:t>r</a:t>
                </a:r>
                <a:r>
                  <a:rPr lang="en-US" spc="55" dirty="0">
                    <a:solidFill>
                      <a:schemeClr val="tx1"/>
                    </a:solidFill>
                  </a:rPr>
                  <a:t> </a:t>
                </a:r>
                <a:r>
                  <a:rPr lang="en-US" spc="-10" dirty="0">
                    <a:solidFill>
                      <a:schemeClr val="tx1"/>
                    </a:solidFill>
                  </a:rPr>
                  <a:t>th</a:t>
                </a:r>
                <a:r>
                  <a:rPr lang="en-US" spc="-5" dirty="0">
                    <a:solidFill>
                      <a:schemeClr val="tx1"/>
                    </a:solidFill>
                  </a:rPr>
                  <a:t>e</a:t>
                </a:r>
                <a:r>
                  <a:rPr lang="en-US" spc="55" dirty="0">
                    <a:solidFill>
                      <a:schemeClr val="tx1"/>
                    </a:solidFill>
                  </a:rPr>
                  <a:t> </a:t>
                </a:r>
                <a:r>
                  <a:rPr lang="en-US" i="1" spc="50" dirty="0">
                    <a:solidFill>
                      <a:schemeClr val="tx1"/>
                    </a:solidFill>
                  </a:rPr>
                  <a:t>k</a:t>
                </a:r>
                <a:r>
                  <a:rPr lang="en-US" spc="55" dirty="0">
                    <a:solidFill>
                      <a:schemeClr val="tx1"/>
                    </a:solidFill>
                  </a:rPr>
                  <a:t>th </a:t>
                </a:r>
                <a:r>
                  <a:rPr lang="en-US" spc="-10" dirty="0">
                    <a:solidFill>
                      <a:schemeClr val="tx1"/>
                    </a:solidFill>
                  </a:rPr>
                  <a:t>partia</a:t>
                </a:r>
                <a:r>
                  <a:rPr lang="en-US" spc="-5" dirty="0">
                    <a:solidFill>
                      <a:schemeClr val="tx1"/>
                    </a:solidFill>
                  </a:rPr>
                  <a:t>l</a:t>
                </a:r>
                <a:r>
                  <a:rPr lang="en-US" spc="55" dirty="0">
                    <a:solidFill>
                      <a:schemeClr val="tx1"/>
                    </a:solidFill>
                  </a:rPr>
                  <a:t> </a:t>
                </a:r>
                <a:r>
                  <a:rPr lang="en-US" spc="-5" dirty="0">
                    <a:solidFill>
                      <a:schemeClr val="tx1"/>
                    </a:solidFill>
                  </a:rPr>
                  <a:t>s</a:t>
                </a:r>
                <a:r>
                  <a:rPr lang="en-US" spc="-15" dirty="0">
                    <a:solidFill>
                      <a:schemeClr val="tx1"/>
                    </a:solidFill>
                  </a:rPr>
                  <a:t>um</a:t>
                </a:r>
                <a:r>
                  <a:rPr lang="en-US" spc="-5" dirty="0">
                    <a:solidFill>
                      <a:schemeClr val="tx1"/>
                    </a:solidFill>
                  </a:rPr>
                  <a:t>,</a:t>
                </a:r>
                <a:r>
                  <a:rPr lang="en-US" spc="55" dirty="0">
                    <a:solidFill>
                      <a:schemeClr val="tx1"/>
                    </a:solidFill>
                  </a:rPr>
                  <a:t> </a:t>
                </a:r>
                <a:r>
                  <a:rPr lang="en-US" spc="-10" dirty="0">
                    <a:solidFill>
                      <a:schemeClr val="tx1"/>
                    </a:solidFill>
                  </a:rPr>
                  <a:t>whic</a:t>
                </a:r>
                <a:r>
                  <a:rPr lang="en-US" spc="-5" dirty="0">
                    <a:solidFill>
                      <a:schemeClr val="tx1"/>
                    </a:solidFill>
                  </a:rPr>
                  <a:t>h</a:t>
                </a:r>
                <a:r>
                  <a:rPr lang="en-US" spc="55" dirty="0">
                    <a:solidFill>
                      <a:schemeClr val="tx1"/>
                    </a:solidFill>
                  </a:rPr>
                  <a:t> </a:t>
                </a:r>
                <a:r>
                  <a:rPr lang="en-US" spc="-10" dirty="0">
                    <a:solidFill>
                      <a:schemeClr val="tx1"/>
                    </a:solidFill>
                  </a:rPr>
                  <a:t>i</a:t>
                </a:r>
                <a:r>
                  <a:rPr lang="en-US" spc="-5" dirty="0">
                    <a:solidFill>
                      <a:schemeClr val="tx1"/>
                    </a:solidFill>
                  </a:rPr>
                  <a:t>s</a:t>
                </a:r>
                <a:r>
                  <a:rPr lang="en-US" spc="55" dirty="0">
                    <a:solidFill>
                      <a:schemeClr val="tx1"/>
                    </a:solidFill>
                  </a:rPr>
                  <a:t> </a:t>
                </a:r>
                <a:r>
                  <a:rPr lang="en-US" spc="-10" dirty="0">
                    <a:solidFill>
                      <a:schemeClr val="tx1"/>
                    </a:solidFill>
                  </a:rPr>
                  <a:t>th</a:t>
                </a:r>
                <a:r>
                  <a:rPr lang="en-US" spc="-5" dirty="0">
                    <a:solidFill>
                      <a:schemeClr val="tx1"/>
                    </a:solidFill>
                  </a:rPr>
                  <a:t>e</a:t>
                </a:r>
                <a:r>
                  <a:rPr lang="en-US" spc="55" dirty="0">
                    <a:solidFill>
                      <a:schemeClr val="tx1"/>
                    </a:solidFill>
                  </a:rPr>
                  <a:t> </a:t>
                </a:r>
                <a:r>
                  <a:rPr lang="en-US" spc="-10" dirty="0">
                    <a:solidFill>
                      <a:schemeClr val="tx1"/>
                    </a:solidFill>
                  </a:rPr>
                  <a:t>Taylo</a:t>
                </a:r>
                <a:r>
                  <a:rPr lang="en-US" spc="-5" dirty="0">
                    <a:solidFill>
                      <a:schemeClr val="tx1"/>
                    </a:solidFill>
                  </a:rPr>
                  <a:t>r</a:t>
                </a:r>
                <a:r>
                  <a:rPr lang="en-US" spc="55" dirty="0">
                    <a:solidFill>
                      <a:schemeClr val="tx1"/>
                    </a:solidFill>
                  </a:rPr>
                  <a:t> </a:t>
                </a:r>
                <a:r>
                  <a:rPr lang="en-US" spc="-10" dirty="0">
                    <a:solidFill>
                      <a:schemeClr val="tx1"/>
                    </a:solidFill>
                  </a:rPr>
                  <a:t>polynomia</a:t>
                </a:r>
                <a:r>
                  <a:rPr lang="en-US" spc="-5" dirty="0">
                    <a:solidFill>
                      <a:schemeClr val="tx1"/>
                    </a:solidFill>
                  </a:rPr>
                  <a:t>l</a:t>
                </a:r>
                <a:r>
                  <a:rPr lang="en-US" spc="55"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degre</a:t>
                </a:r>
                <a:r>
                  <a:rPr lang="en-US" spc="-5" dirty="0">
                    <a:solidFill>
                      <a:schemeClr val="tx1"/>
                    </a:solidFill>
                  </a:rPr>
                  <a:t>e </a:t>
                </a:r>
                <a:r>
                  <a:rPr lang="en-US" i="1" spc="50" dirty="0">
                    <a:solidFill>
                      <a:schemeClr val="tx1"/>
                    </a:solidFill>
                  </a:rPr>
                  <a:t>k</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𝑘</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𝑘</m:t>
                          </m:r>
                        </m:sup>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sup>
                          </m:sSup>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8078947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(8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Sectio</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10.7</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define</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r</a:t>
                </a:r>
                <a:r>
                  <a:rPr lang="en-US" spc="-10" dirty="0">
                    <a:solidFill>
                      <a:schemeClr val="tx1"/>
                    </a:solidFill>
                    <a:latin typeface="Times New Roman"/>
                    <a:cs typeface="Times New Roman"/>
                  </a:rPr>
                  <a:t>emainder</a:t>
                </a:r>
                <a:endParaRPr lang="en-US" dirty="0">
                  <a:latin typeface="Times New Roman"/>
                  <a:cs typeface="Times New Roman"/>
                </a:endParaRPr>
              </a:p>
              <a:p>
                <a:pPr marL="0" indent="0" algn="ctr">
                  <a:lnSpc>
                    <a:spcPct val="100000"/>
                  </a:lnSpc>
                  <a:buNone/>
                </a:pPr>
                <a:r>
                  <a:rPr lang="en-US" i="1" spc="-5" dirty="0" err="1">
                    <a:solidFill>
                      <a:schemeClr val="tx1"/>
                    </a:solidFill>
                    <a:latin typeface="Times New Roman"/>
                    <a:cs typeface="Times New Roman"/>
                  </a:rPr>
                  <a:t>R</a:t>
                </a:r>
                <a:r>
                  <a:rPr lang="en-US" i="1" baseline="-25000" dirty="0" err="1">
                    <a:solidFill>
                      <a:schemeClr val="tx1"/>
                    </a:solidFill>
                    <a:latin typeface="Times New Roman"/>
                    <a:cs typeface="Times New Roman"/>
                  </a:rPr>
                  <a:t>k</a:t>
                </a:r>
                <a:r>
                  <a:rPr lang="en-US" i="1" spc="-142" baseline="-11111"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75" dirty="0">
                    <a:solidFill>
                      <a:schemeClr val="tx1"/>
                    </a:solidFill>
                    <a:latin typeface="Lucida Sans Unicode"/>
                    <a:cs typeface="Lucida Sans Unicode"/>
                  </a:rPr>
                  <a:t> </a:t>
                </a:r>
                <a:r>
                  <a:rPr lang="en-US" i="1" spc="-50" dirty="0">
                    <a:solidFill>
                      <a:schemeClr val="tx1"/>
                    </a:solidFill>
                    <a:latin typeface="Times New Roman"/>
                    <a:cs typeface="Times New Roman"/>
                  </a:rPr>
                  <a:t>T</a:t>
                </a:r>
                <a:r>
                  <a:rPr lang="en-US" i="1" baseline="-25000" dirty="0">
                    <a:solidFill>
                      <a:schemeClr val="tx1"/>
                    </a:solidFill>
                    <a:latin typeface="Times New Roman"/>
                    <a:cs typeface="Times New Roman"/>
                  </a:rPr>
                  <a:t>k</a:t>
                </a:r>
                <a:r>
                  <a:rPr lang="en-US" i="1" spc="-142" baseline="-11111"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indent="0">
                  <a:lnSpc>
                    <a:spcPct val="100000"/>
                  </a:lnSpc>
                  <a:buNone/>
                </a:pPr>
                <a:r>
                  <a:rPr lang="en-US" spc="-10" dirty="0">
                    <a:solidFill>
                      <a:schemeClr val="tx1"/>
                    </a:solidFill>
                    <a:latin typeface="Times New Roman"/>
                    <a:cs typeface="Times New Roman"/>
                  </a:rPr>
                  <a:t>Sinc</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i="1" spc="-10" dirty="0">
                    <a:solidFill>
                      <a:schemeClr val="tx1"/>
                    </a:solidFill>
                    <a:latin typeface="Times New Roman"/>
                    <a:cs typeface="Times New Roman"/>
                  </a:rPr>
                  <a:t>T</a:t>
                </a:r>
                <a:r>
                  <a:rPr lang="en-US" i="1" spc="-10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is the limit of the partial sums</a:t>
                </a:r>
                <a:r>
                  <a:rPr lang="en-US" spc="20" dirty="0">
                    <a:solidFill>
                      <a:schemeClr val="tx1"/>
                    </a:solidFill>
                    <a:latin typeface="Times New Roman"/>
                    <a:cs typeface="Times New Roman"/>
                  </a:rPr>
                  <a:t> </a:t>
                </a:r>
                <a:r>
                  <a:rPr lang="en-US" i="1" spc="-50" dirty="0">
                    <a:solidFill>
                      <a:schemeClr val="tx1"/>
                    </a:solidFill>
                    <a:latin typeface="Times New Roman"/>
                    <a:cs typeface="Times New Roman"/>
                  </a:rPr>
                  <a:t>T</a:t>
                </a:r>
                <a:r>
                  <a:rPr lang="en-US" i="1" baseline="-25000" dirty="0">
                    <a:solidFill>
                      <a:schemeClr val="tx1"/>
                    </a:solidFill>
                    <a:latin typeface="Times New Roman"/>
                    <a:cs typeface="Times New Roman"/>
                  </a:rPr>
                  <a:t>k</a:t>
                </a:r>
                <a:r>
                  <a:rPr lang="en-US" i="1" spc="-142" baseline="-11111"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that</a:t>
                </a:r>
              </a:p>
              <a:p>
                <a:pPr marL="0" indent="0">
                  <a:lnSpc>
                    <a:spcPct val="100000"/>
                  </a:lnSpc>
                  <a:buNone/>
                </a:pPr>
                <a:endParaRPr lang="en-US" dirty="0">
                  <a:solidFill>
                    <a:schemeClr val="tx1"/>
                  </a:solidFill>
                  <a:latin typeface="Times New Roman"/>
                  <a:cs typeface="Times New Roman"/>
                </a:endParaRPr>
              </a:p>
              <a:p>
                <a:pPr marL="0" marR="5080" indent="0" algn="ctr">
                  <a:lnSpc>
                    <a:spcPct val="100000"/>
                  </a:lnSpc>
                  <a:buNone/>
                </a:pPr>
                <a:r>
                  <a:rPr lang="en-US" i="1" spc="-15" dirty="0">
                    <a:solidFill>
                      <a:schemeClr val="tx1"/>
                    </a:solidFill>
                    <a:latin typeface="Times New Roman"/>
                    <a:cs typeface="Times New Roman"/>
                  </a:rPr>
                  <a:t>Th</a:t>
                </a:r>
                <a:r>
                  <a:rPr lang="en-US" i="1" spc="-5" dirty="0">
                    <a:solidFill>
                      <a:schemeClr val="tx1"/>
                    </a:solidFill>
                    <a:latin typeface="Times New Roman"/>
                    <a:cs typeface="Times New Roman"/>
                  </a:rPr>
                  <a:t>e </a:t>
                </a:r>
                <a:r>
                  <a:rPr lang="en-US" i="1" spc="-10" dirty="0">
                    <a:solidFill>
                      <a:schemeClr val="tx1"/>
                    </a:solidFill>
                    <a:latin typeface="Times New Roman"/>
                    <a:cs typeface="Times New Roman"/>
                  </a:rPr>
                  <a:t>Taylo</a:t>
                </a:r>
                <a:r>
                  <a:rPr lang="en-US" i="1" spc="-5" dirty="0">
                    <a:solidFill>
                      <a:schemeClr val="tx1"/>
                    </a:solidFill>
                    <a:latin typeface="Times New Roman"/>
                    <a:cs typeface="Times New Roman"/>
                  </a:rPr>
                  <a:t>r </a:t>
                </a:r>
                <a:r>
                  <a:rPr lang="en-US" i="1" spc="-10" dirty="0">
                    <a:solidFill>
                      <a:schemeClr val="tx1"/>
                    </a:solidFill>
                    <a:latin typeface="Times New Roman"/>
                    <a:cs typeface="Times New Roman"/>
                  </a:rPr>
                  <a:t>serie</a:t>
                </a:r>
                <a:r>
                  <a:rPr lang="en-US" i="1" spc="-5" dirty="0">
                    <a:solidFill>
                      <a:schemeClr val="tx1"/>
                    </a:solidFill>
                    <a:latin typeface="Times New Roman"/>
                    <a:cs typeface="Times New Roman"/>
                  </a:rPr>
                  <a:t>s </a:t>
                </a:r>
                <a:r>
                  <a:rPr lang="en-US" i="1" spc="-10" dirty="0">
                    <a:solidFill>
                      <a:schemeClr val="tx1"/>
                    </a:solidFill>
                    <a:latin typeface="Times New Roman"/>
                    <a:cs typeface="Times New Roman"/>
                  </a:rPr>
                  <a:t>converge</a:t>
                </a:r>
                <a:r>
                  <a:rPr lang="en-US" i="1" spc="-5" dirty="0">
                    <a:solidFill>
                      <a:schemeClr val="tx1"/>
                    </a:solidFill>
                    <a:latin typeface="Times New Roman"/>
                    <a:cs typeface="Times New Roman"/>
                  </a:rPr>
                  <a:t>s </a:t>
                </a:r>
                <a:r>
                  <a:rPr lang="en-US" i="1" spc="-10" dirty="0">
                    <a:solidFill>
                      <a:schemeClr val="tx1"/>
                    </a:solidFill>
                    <a:latin typeface="Times New Roman"/>
                    <a:cs typeface="Times New Roman"/>
                  </a:rPr>
                  <a:t>t</a:t>
                </a:r>
                <a:r>
                  <a:rPr lang="en-US" i="1" spc="-5" dirty="0">
                    <a:solidFill>
                      <a:schemeClr val="tx1"/>
                    </a:solidFill>
                    <a:latin typeface="Times New Roman"/>
                    <a:cs typeface="Times New Roman"/>
                  </a:rPr>
                  <a:t>o 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i="1" spc="-10" dirty="0">
                    <a:solidFill>
                      <a:schemeClr val="tx1"/>
                    </a:solidFill>
                    <a:latin typeface="Times New Roman"/>
                    <a:cs typeface="Times New Roman"/>
                  </a:rPr>
                  <a:t>i</a:t>
                </a:r>
                <a:r>
                  <a:rPr lang="en-US" i="1" spc="-5" dirty="0">
                    <a:solidFill>
                      <a:schemeClr val="tx1"/>
                    </a:solidFill>
                    <a:latin typeface="Times New Roman"/>
                    <a:cs typeface="Times New Roman"/>
                  </a:rPr>
                  <a:t>f </a:t>
                </a:r>
                <a:r>
                  <a:rPr lang="en-US" i="1" spc="-10" dirty="0">
                    <a:solidFill>
                      <a:schemeClr val="tx1"/>
                    </a:solidFill>
                    <a:latin typeface="Times New Roman"/>
                    <a:cs typeface="Times New Roman"/>
                  </a:rPr>
                  <a:t>an</a:t>
                </a:r>
                <a:r>
                  <a:rPr lang="en-US" i="1" spc="-5" dirty="0">
                    <a:solidFill>
                      <a:schemeClr val="tx1"/>
                    </a:solidFill>
                    <a:latin typeface="Times New Roman"/>
                    <a:cs typeface="Times New Roman"/>
                  </a:rPr>
                  <a:t>d </a:t>
                </a:r>
                <a:r>
                  <a:rPr lang="en-US" i="1" spc="-10" dirty="0">
                    <a:solidFill>
                      <a:schemeClr val="tx1"/>
                    </a:solidFill>
                    <a:latin typeface="Times New Roman"/>
                    <a:cs typeface="Times New Roman"/>
                  </a:rPr>
                  <a:t>onl</a:t>
                </a:r>
                <a:r>
                  <a:rPr lang="en-US" i="1" spc="-5" dirty="0">
                    <a:solidFill>
                      <a:schemeClr val="tx1"/>
                    </a:solidFill>
                    <a:latin typeface="Times New Roman"/>
                    <a:cs typeface="Times New Roman"/>
                  </a:rPr>
                  <a:t>y if </a:t>
                </a:r>
                <a14:m>
                  <m:oMath xmlns:m="http://schemas.openxmlformats.org/officeDocument/2006/math">
                    <m:func>
                      <m:funcPr>
                        <m:ctrlPr>
                          <a:rPr lang="en-US" i="1" spc="75">
                            <a:latin typeface="Cambria Math" panose="02040503050406030204" pitchFamily="18" charset="0"/>
                            <a:cs typeface="Times New Roman"/>
                          </a:rPr>
                        </m:ctrlPr>
                      </m:funcPr>
                      <m:fName>
                        <m:limLow>
                          <m:limLowPr>
                            <m:ctrlPr>
                              <a:rPr lang="en-US" i="1" spc="75">
                                <a:latin typeface="Cambria Math" panose="02040503050406030204" pitchFamily="18" charset="0"/>
                                <a:cs typeface="Times New Roman"/>
                              </a:rPr>
                            </m:ctrlPr>
                          </m:limLowPr>
                          <m:e>
                            <m:r>
                              <m:rPr>
                                <m:sty m:val="p"/>
                              </m:rPr>
                              <a:rPr lang="en-US" spc="75">
                                <a:latin typeface="Cambria Math" panose="02040503050406030204" pitchFamily="18" charset="0"/>
                                <a:cs typeface="Times New Roman"/>
                              </a:rPr>
                              <m:t>lim</m:t>
                            </m:r>
                          </m:e>
                          <m:lim>
                            <m:r>
                              <a:rPr lang="en-US" i="1" spc="75">
                                <a:latin typeface="Cambria Math" panose="02040503050406030204" pitchFamily="18" charset="0"/>
                                <a:cs typeface="Times New Roman"/>
                              </a:rPr>
                              <m:t>𝑘</m:t>
                            </m:r>
                            <m:r>
                              <a:rPr lang="en-US" i="1" spc="75">
                                <a:latin typeface="Cambria Math" panose="02040503050406030204" pitchFamily="18" charset="0"/>
                                <a:ea typeface="Cambria Math" panose="02040503050406030204" pitchFamily="18" charset="0"/>
                                <a:cs typeface="Times New Roman"/>
                              </a:rPr>
                              <m:t>→∞</m:t>
                            </m:r>
                          </m:lim>
                        </m:limLow>
                      </m:fName>
                      <m:e>
                        <m:sSub>
                          <m:sSubPr>
                            <m:ctrlPr>
                              <a:rPr lang="en-US" i="1" spc="75">
                                <a:latin typeface="Cambria Math" panose="02040503050406030204" pitchFamily="18" charset="0"/>
                                <a:cs typeface="Times New Roman"/>
                              </a:rPr>
                            </m:ctrlPr>
                          </m:sSubPr>
                          <m:e>
                            <m:r>
                              <a:rPr lang="en-US" i="1" spc="75">
                                <a:latin typeface="Cambria Math" panose="02040503050406030204" pitchFamily="18" charset="0"/>
                                <a:cs typeface="Times New Roman"/>
                              </a:rPr>
                              <m:t>𝑅</m:t>
                            </m:r>
                          </m:e>
                          <m:sub>
                            <m:r>
                              <a:rPr lang="en-US" i="1" spc="75">
                                <a:latin typeface="Cambria Math" panose="02040503050406030204" pitchFamily="18" charset="0"/>
                                <a:cs typeface="Times New Roman"/>
                              </a:rPr>
                              <m:t>𝑘</m:t>
                            </m:r>
                          </m:sub>
                        </m:sSub>
                        <m:d>
                          <m:dPr>
                            <m:ctrlPr>
                              <a:rPr lang="en-US" i="1" spc="75">
                                <a:latin typeface="Cambria Math" panose="02040503050406030204" pitchFamily="18" charset="0"/>
                                <a:cs typeface="Times New Roman"/>
                              </a:rPr>
                            </m:ctrlPr>
                          </m:dPr>
                          <m:e>
                            <m:r>
                              <a:rPr lang="en-US" i="1" spc="75">
                                <a:latin typeface="Cambria Math" panose="02040503050406030204" pitchFamily="18" charset="0"/>
                                <a:cs typeface="Times New Roman"/>
                              </a:rPr>
                              <m:t>𝑥</m:t>
                            </m:r>
                          </m:e>
                        </m:d>
                        <m:r>
                          <a:rPr lang="en-US" i="1" spc="75">
                            <a:latin typeface="Cambria Math" panose="02040503050406030204" pitchFamily="18" charset="0"/>
                            <a:cs typeface="Times New Roman"/>
                          </a:rPr>
                          <m:t>=0.</m:t>
                        </m:r>
                      </m:e>
                    </m:func>
                  </m:oMath>
                </a14:m>
                <a:endParaRPr lang="en-US" i="1" spc="75" dirty="0">
                  <a:solidFill>
                    <a:schemeClr val="tx1"/>
                  </a:solidFill>
                  <a:latin typeface="Cambria Math" panose="02040503050406030204" pitchFamily="18" charset="0"/>
                  <a:cs typeface="Times New Roman"/>
                </a:endParaRPr>
              </a:p>
              <a:p>
                <a:pPr marL="0" marR="5080" indent="0" algn="just">
                  <a:lnSpc>
                    <a:spcPct val="100000"/>
                  </a:lnSpc>
                  <a:buNone/>
                </a:pPr>
                <a:endParaRPr lang="en-US" i="1" spc="75" dirty="0">
                  <a:solidFill>
                    <a:schemeClr val="tx1"/>
                  </a:solidFill>
                  <a:latin typeface="Times New Roman"/>
                  <a:cs typeface="Times New Roman"/>
                </a:endParaRPr>
              </a:p>
              <a:p>
                <a:pPr marL="0" marR="5080" indent="0" algn="just">
                  <a:lnSpc>
                    <a:spcPct val="100000"/>
                  </a:lnSpc>
                  <a:buNone/>
                </a:pPr>
                <a:r>
                  <a:rPr lang="en-US" spc="-10" dirty="0">
                    <a:solidFill>
                      <a:schemeClr val="tx1"/>
                    </a:solidFill>
                    <a:latin typeface="Times New Roman"/>
                    <a:cs typeface="Times New Roman"/>
                  </a:rPr>
                  <a:t>Ther</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is </a:t>
                </a:r>
                <a:r>
                  <a:rPr lang="en-US" spc="-10" dirty="0">
                    <a:solidFill>
                      <a:schemeClr val="tx1"/>
                    </a:solidFill>
                    <a:latin typeface="Times New Roman"/>
                    <a:cs typeface="Times New Roman"/>
                  </a:rPr>
                  <a:t>n</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genera</a:t>
                </a:r>
                <a:r>
                  <a:rPr lang="en-US" spc="-5" dirty="0">
                    <a:solidFill>
                      <a:schemeClr val="tx1"/>
                    </a:solidFill>
                    <a:latin typeface="Times New Roman"/>
                    <a:cs typeface="Times New Roman"/>
                  </a:rPr>
                  <a:t>l</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metho</a:t>
                </a:r>
                <a:r>
                  <a:rPr lang="en-US" spc="-5" dirty="0">
                    <a:solidFill>
                      <a:schemeClr val="tx1"/>
                    </a:solidFill>
                    <a:latin typeface="Times New Roman"/>
                    <a:cs typeface="Times New Roman"/>
                  </a:rPr>
                  <a:t>d</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determinin</a:t>
                </a:r>
                <a:r>
                  <a:rPr lang="en-US" spc="-5" dirty="0">
                    <a:solidFill>
                      <a:schemeClr val="tx1"/>
                    </a:solidFill>
                    <a:latin typeface="Times New Roman"/>
                    <a:cs typeface="Times New Roman"/>
                  </a:rPr>
                  <a:t>g</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whethe</a:t>
                </a:r>
                <a:r>
                  <a:rPr lang="en-US" spc="-5" dirty="0">
                    <a:solidFill>
                      <a:schemeClr val="tx1"/>
                    </a:solidFill>
                    <a:latin typeface="Times New Roman"/>
                    <a:cs typeface="Times New Roman"/>
                  </a:rPr>
                  <a:t>r</a:t>
                </a:r>
                <a:r>
                  <a:rPr lang="en-US" spc="85" dirty="0">
                    <a:solidFill>
                      <a:schemeClr val="tx1"/>
                    </a:solidFill>
                    <a:latin typeface="Times New Roman"/>
                    <a:cs typeface="Times New Roman"/>
                  </a:rPr>
                  <a:t> </a:t>
                </a:r>
                <a:r>
                  <a:rPr lang="en-US" i="1" spc="-5" dirty="0" err="1">
                    <a:solidFill>
                      <a:schemeClr val="tx1"/>
                    </a:solidFill>
                    <a:latin typeface="Times New Roman"/>
                    <a:cs typeface="Times New Roman"/>
                  </a:rPr>
                  <a:t>R</a:t>
                </a:r>
                <a:r>
                  <a:rPr lang="en-US" i="1" baseline="-25000" dirty="0" err="1">
                    <a:solidFill>
                      <a:schemeClr val="tx1"/>
                    </a:solidFill>
                    <a:latin typeface="Times New Roman"/>
                    <a:cs typeface="Times New Roman"/>
                  </a:rPr>
                  <a:t>k</a:t>
                </a:r>
                <a:r>
                  <a:rPr lang="en-US" i="1" spc="-142" baseline="-11111"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tend</a:t>
                </a:r>
                <a:r>
                  <a:rPr lang="en-US" spc="-5" dirty="0">
                    <a:solidFill>
                      <a:schemeClr val="tx1"/>
                    </a:solidFill>
                    <a:latin typeface="Times New Roman"/>
                    <a:cs typeface="Times New Roman"/>
                  </a:rPr>
                  <a:t>s</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zero</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bu</a:t>
                </a:r>
                <a:r>
                  <a:rPr lang="en-US" spc="-5" dirty="0">
                    <a:solidFill>
                      <a:schemeClr val="tx1"/>
                    </a:solidFill>
                    <a:latin typeface="Times New Roman"/>
                    <a:cs typeface="Times New Roman"/>
                  </a:rPr>
                  <a:t>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f</a:t>
                </a:r>
                <a:r>
                  <a:rPr lang="en-US" spc="-10" dirty="0">
                    <a:solidFill>
                      <a:schemeClr val="tx1"/>
                    </a:solidFill>
                    <a:latin typeface="Times New Roman"/>
                    <a:cs typeface="Times New Roman"/>
                  </a:rPr>
                  <a:t>ollowin</a:t>
                </a:r>
                <a:r>
                  <a:rPr lang="en-US" spc="-5" dirty="0">
                    <a:solidFill>
                      <a:schemeClr val="tx1"/>
                    </a:solidFill>
                    <a:latin typeface="Times New Roman"/>
                    <a:cs typeface="Times New Roman"/>
                  </a:rPr>
                  <a:t>g t</a:t>
                </a:r>
                <a:r>
                  <a:rPr lang="en-US" spc="-10" dirty="0">
                    <a:solidFill>
                      <a:schemeClr val="tx1"/>
                    </a:solidFill>
                    <a:latin typeface="Times New Roman"/>
                    <a:cs typeface="Times New Roman"/>
                  </a:rPr>
                  <a:t>heorem 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applie</a:t>
                </a:r>
                <a:r>
                  <a:rPr lang="en-US" spc="-5" dirty="0">
                    <a:solidFill>
                      <a:schemeClr val="tx1"/>
                    </a:solidFill>
                    <a:latin typeface="Times New Roman"/>
                    <a:cs typeface="Times New Roman"/>
                  </a:rPr>
                  <a:t>d in s</a:t>
                </a:r>
                <a:r>
                  <a:rPr lang="en-US" spc="-15" dirty="0">
                    <a:solidFill>
                      <a:schemeClr val="tx1"/>
                    </a:solidFill>
                    <a:latin typeface="Times New Roman"/>
                    <a:cs typeface="Times New Roman"/>
                  </a:rPr>
                  <a:t>om</a:t>
                </a:r>
                <a:r>
                  <a:rPr lang="en-US" spc="-5" dirty="0">
                    <a:solidFill>
                      <a:schemeClr val="tx1"/>
                    </a:solidFill>
                    <a:latin typeface="Times New Roman"/>
                    <a:cs typeface="Times New Roman"/>
                  </a:rPr>
                  <a:t>e i</a:t>
                </a:r>
                <a:r>
                  <a:rPr lang="en-US" spc="-10" dirty="0">
                    <a:solidFill>
                      <a:schemeClr val="tx1"/>
                    </a:solidFill>
                    <a:latin typeface="Times New Roman"/>
                    <a:cs typeface="Times New Roman"/>
                  </a:rPr>
                  <a:t>mportan</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cases.</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6534036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(9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05" dirty="0">
                    <a:solidFill>
                      <a:schemeClr val="tx1"/>
                    </a:solidFill>
                  </a:rPr>
                  <a:t>THEORE</a:t>
                </a:r>
                <a:r>
                  <a:rPr lang="en-US" b="1" u="sng" spc="-175" dirty="0">
                    <a:solidFill>
                      <a:schemeClr val="tx1"/>
                    </a:solidFill>
                  </a:rPr>
                  <a:t>M</a:t>
                </a:r>
                <a:r>
                  <a:rPr lang="en-US" b="1" spc="30" dirty="0"/>
                  <a:t>:</a:t>
                </a:r>
                <a:r>
                  <a:rPr lang="en-US" b="1" spc="-10" dirty="0">
                    <a:solidFill>
                      <a:schemeClr val="tx1"/>
                    </a:solidFill>
                  </a:rPr>
                  <a:t>  </a:t>
                </a:r>
                <a:r>
                  <a:rPr lang="en-US" spc="-15" dirty="0">
                    <a:solidFill>
                      <a:schemeClr val="tx1"/>
                    </a:solidFill>
                  </a:rPr>
                  <a:t>Le</a:t>
                </a:r>
                <a:r>
                  <a:rPr lang="en-US" spc="-5" dirty="0">
                    <a:solidFill>
                      <a:schemeClr val="tx1"/>
                    </a:solidFill>
                  </a:rPr>
                  <a:t>t</a:t>
                </a:r>
                <a:r>
                  <a:rPr lang="en-US" spc="95" dirty="0">
                    <a:solidFill>
                      <a:schemeClr val="tx1"/>
                    </a:solidFill>
                  </a:rPr>
                  <a:t> </a:t>
                </a:r>
                <a:r>
                  <a:rPr lang="en-US" i="1" spc="-5" dirty="0">
                    <a:solidFill>
                      <a:schemeClr val="tx1"/>
                    </a:solidFill>
                  </a:rPr>
                  <a:t>I </a:t>
                </a:r>
                <a:r>
                  <a:rPr lang="en-US" spc="-25" dirty="0">
                    <a:solidFill>
                      <a:schemeClr val="tx1"/>
                    </a:solidFill>
                  </a:rPr>
                  <a:t>=</a:t>
                </a:r>
                <a:r>
                  <a:rPr lang="en-US" spc="-40" dirty="0">
                    <a:solidFill>
                      <a:schemeClr val="tx1"/>
                    </a:solidFill>
                  </a:rPr>
                  <a:t> </a:t>
                </a:r>
                <a:r>
                  <a:rPr lang="en-US" spc="-5" dirty="0">
                    <a:solidFill>
                      <a:schemeClr val="tx1"/>
                    </a:solidFill>
                  </a:rPr>
                  <a:t>(</a:t>
                </a:r>
                <a:r>
                  <a:rPr lang="en-US" i="1" spc="-5" dirty="0">
                    <a:solidFill>
                      <a:schemeClr val="tx1"/>
                    </a:solidFill>
                  </a:rPr>
                  <a:t>c</a:t>
                </a:r>
                <a:r>
                  <a:rPr lang="en-US" i="1" spc="-10" dirty="0">
                    <a:solidFill>
                      <a:schemeClr val="tx1"/>
                    </a:solidFill>
                  </a:rPr>
                  <a:t> </a:t>
                </a:r>
                <a:r>
                  <a:rPr lang="en-US" spc="-185" dirty="0">
                    <a:solidFill>
                      <a:schemeClr val="tx1"/>
                    </a:solidFill>
                  </a:rPr>
                  <a:t>−</a:t>
                </a:r>
                <a:r>
                  <a:rPr lang="en-US" spc="-15" dirty="0">
                    <a:solidFill>
                      <a:schemeClr val="tx1"/>
                    </a:solidFill>
                  </a:rPr>
                  <a:t> </a:t>
                </a:r>
                <a:r>
                  <a:rPr lang="en-US" i="1" spc="35" dirty="0">
                    <a:solidFill>
                      <a:schemeClr val="tx1"/>
                    </a:solidFill>
                  </a:rPr>
                  <a:t>R</a:t>
                </a:r>
                <a:r>
                  <a:rPr lang="en-US" spc="-5" dirty="0">
                    <a:solidFill>
                      <a:schemeClr val="tx1"/>
                    </a:solidFill>
                  </a:rPr>
                  <a:t>,</a:t>
                </a:r>
                <a:r>
                  <a:rPr lang="en-US" spc="-85" dirty="0">
                    <a:solidFill>
                      <a:schemeClr val="tx1"/>
                    </a:solidFill>
                  </a:rPr>
                  <a:t> </a:t>
                </a:r>
                <a:r>
                  <a:rPr lang="en-US" i="1" spc="-5" dirty="0">
                    <a:solidFill>
                      <a:schemeClr val="tx1"/>
                    </a:solidFill>
                  </a:rPr>
                  <a:t>c</a:t>
                </a:r>
                <a:r>
                  <a:rPr lang="en-US" i="1" spc="-10" dirty="0">
                    <a:solidFill>
                      <a:schemeClr val="tx1"/>
                    </a:solidFill>
                  </a:rPr>
                  <a:t> </a:t>
                </a:r>
                <a:r>
                  <a:rPr lang="en-US" spc="-25" dirty="0">
                    <a:solidFill>
                      <a:schemeClr val="tx1"/>
                    </a:solidFill>
                  </a:rPr>
                  <a:t>+</a:t>
                </a:r>
                <a:r>
                  <a:rPr lang="en-US" spc="-15" dirty="0">
                    <a:solidFill>
                      <a:schemeClr val="tx1"/>
                    </a:solidFill>
                  </a:rPr>
                  <a:t> </a:t>
                </a:r>
                <a:r>
                  <a:rPr lang="en-US" i="1" spc="35" dirty="0">
                    <a:solidFill>
                      <a:schemeClr val="tx1"/>
                    </a:solidFill>
                  </a:rPr>
                  <a:t>R</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here</a:t>
                </a:r>
                <a:r>
                  <a:rPr lang="en-US" spc="105" dirty="0">
                    <a:solidFill>
                      <a:schemeClr val="tx1"/>
                    </a:solidFill>
                  </a:rPr>
                  <a:t> </a:t>
                </a:r>
                <a:r>
                  <a:rPr lang="en-US" i="1" spc="-10" dirty="0">
                    <a:solidFill>
                      <a:schemeClr val="tx1"/>
                    </a:solidFill>
                  </a:rPr>
                  <a:t>R</a:t>
                </a:r>
                <a:r>
                  <a:rPr lang="en-US" i="1" spc="75"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a:t>
                </a:r>
                <a:r>
                  <a:rPr lang="en-US" spc="25" dirty="0">
                    <a:solidFill>
                      <a:schemeClr val="tx1"/>
                    </a:solidFill>
                  </a:rPr>
                  <a:t> </a:t>
                </a:r>
                <a:r>
                  <a:rPr lang="en-US" spc="-10" dirty="0">
                    <a:solidFill>
                      <a:schemeClr val="tx1"/>
                    </a:solidFill>
                  </a:rPr>
                  <a:t>an</a:t>
                </a:r>
                <a:r>
                  <a:rPr lang="en-US" spc="-5" dirty="0">
                    <a:solidFill>
                      <a:schemeClr val="tx1"/>
                    </a:solidFill>
                  </a:rPr>
                  <a:t>d</a:t>
                </a:r>
                <a:r>
                  <a:rPr lang="en-US" spc="25" dirty="0">
                    <a:solidFill>
                      <a:schemeClr val="tx1"/>
                    </a:solidFill>
                  </a:rPr>
                  <a:t> </a:t>
                </a:r>
                <a:r>
                  <a:rPr lang="en-US" spc="-10" dirty="0">
                    <a:solidFill>
                      <a:schemeClr val="tx1"/>
                    </a:solidFill>
                  </a:rPr>
                  <a:t>assum</a:t>
                </a:r>
                <a:r>
                  <a:rPr lang="en-US" spc="-5" dirty="0">
                    <a:solidFill>
                      <a:schemeClr val="tx1"/>
                    </a:solidFill>
                  </a:rPr>
                  <a:t>e</a:t>
                </a:r>
                <a:r>
                  <a:rPr lang="en-US" spc="25" dirty="0">
                    <a:solidFill>
                      <a:schemeClr val="tx1"/>
                    </a:solidFill>
                  </a:rPr>
                  <a:t> </a:t>
                </a:r>
                <a:r>
                  <a:rPr lang="en-US" spc="-10" dirty="0">
                    <a:solidFill>
                      <a:schemeClr val="tx1"/>
                    </a:solidFill>
                  </a:rPr>
                  <a:t>tha</a:t>
                </a:r>
                <a:r>
                  <a:rPr lang="en-US" spc="-5" dirty="0">
                    <a:solidFill>
                      <a:schemeClr val="tx1"/>
                    </a:solidFill>
                  </a:rPr>
                  <a:t>t </a:t>
                </a:r>
                <a:r>
                  <a:rPr lang="en-US" i="1" spc="-5" dirty="0">
                    <a:solidFill>
                      <a:schemeClr val="tx1"/>
                    </a:solidFill>
                  </a:rPr>
                  <a:t>f </a:t>
                </a:r>
                <a:r>
                  <a:rPr lang="en-US" spc="-5" dirty="0">
                    <a:solidFill>
                      <a:schemeClr val="tx1"/>
                    </a:solidFill>
                  </a:rPr>
                  <a:t>is</a:t>
                </a:r>
                <a:r>
                  <a:rPr lang="en-US" spc="25" dirty="0">
                    <a:solidFill>
                      <a:schemeClr val="tx1"/>
                    </a:solidFill>
                  </a:rPr>
                  <a:t> </a:t>
                </a:r>
                <a:r>
                  <a:rPr lang="en-US" spc="-5" dirty="0">
                    <a:solidFill>
                      <a:schemeClr val="tx1"/>
                    </a:solidFill>
                  </a:rPr>
                  <a:t>infinitely differentiable </a:t>
                </a:r>
                <a:r>
                  <a:rPr lang="en-US" spc="-10" dirty="0">
                    <a:solidFill>
                      <a:schemeClr val="tx1"/>
                    </a:solidFill>
                  </a:rPr>
                  <a:t>o</a:t>
                </a:r>
                <a:r>
                  <a:rPr lang="en-US" spc="-5" dirty="0">
                    <a:solidFill>
                      <a:schemeClr val="tx1"/>
                    </a:solidFill>
                  </a:rPr>
                  <a:t>n </a:t>
                </a:r>
                <a:r>
                  <a:rPr lang="en-US" i="1" spc="-5" dirty="0">
                    <a:solidFill>
                      <a:schemeClr val="tx1"/>
                    </a:solidFill>
                  </a:rPr>
                  <a:t>I</a:t>
                </a:r>
                <a:r>
                  <a:rPr lang="en-US" spc="-5" dirty="0">
                    <a:solidFill>
                      <a:schemeClr val="tx1"/>
                    </a:solidFill>
                  </a:rPr>
                  <a:t>. Suppose there exists </a:t>
                </a:r>
                <a:r>
                  <a:rPr lang="en-US" i="1" spc="-10" dirty="0">
                    <a:solidFill>
                      <a:schemeClr val="tx1"/>
                    </a:solidFill>
                  </a:rPr>
                  <a:t>K </a:t>
                </a:r>
                <a:r>
                  <a:rPr lang="en-US" i="1" spc="190" dirty="0">
                    <a:solidFill>
                      <a:schemeClr val="tx1"/>
                    </a:solidFill>
                  </a:rPr>
                  <a:t>&gt;</a:t>
                </a:r>
                <a:r>
                  <a:rPr lang="en-US" i="1" spc="-5" dirty="0">
                    <a:solidFill>
                      <a:schemeClr val="tx1"/>
                    </a:solidFill>
                  </a:rPr>
                  <a:t> </a:t>
                </a:r>
                <a:r>
                  <a:rPr lang="en-US" spc="-5" dirty="0">
                    <a:solidFill>
                      <a:schemeClr val="tx1"/>
                    </a:solidFill>
                  </a:rPr>
                  <a:t>0 </a:t>
                </a:r>
                <a:r>
                  <a:rPr lang="en-US" spc="-10" dirty="0">
                    <a:solidFill>
                      <a:schemeClr val="tx1"/>
                    </a:solidFill>
                  </a:rPr>
                  <a:t>suc</a:t>
                </a:r>
                <a:r>
                  <a:rPr lang="en-US" spc="-5" dirty="0">
                    <a:solidFill>
                      <a:schemeClr val="tx1"/>
                    </a:solidFill>
                  </a:rPr>
                  <a:t>h </a:t>
                </a:r>
                <a:r>
                  <a:rPr lang="en-US" spc="-10" dirty="0">
                    <a:solidFill>
                      <a:schemeClr val="tx1"/>
                    </a:solidFill>
                  </a:rPr>
                  <a:t>tha</a:t>
                </a:r>
                <a:r>
                  <a:rPr lang="en-US" spc="-5" dirty="0">
                    <a:solidFill>
                      <a:schemeClr val="tx1"/>
                    </a:solidFill>
                  </a:rPr>
                  <a:t>t </a:t>
                </a:r>
                <a:r>
                  <a:rPr lang="en-US" spc="-10" dirty="0">
                    <a:solidFill>
                      <a:schemeClr val="tx1"/>
                    </a:solidFill>
                  </a:rPr>
                  <a:t>al</a:t>
                </a:r>
                <a:r>
                  <a:rPr lang="en-US" spc="-5" dirty="0">
                    <a:solidFill>
                      <a:schemeClr val="tx1"/>
                    </a:solidFill>
                  </a:rPr>
                  <a:t>l </a:t>
                </a:r>
                <a:r>
                  <a:rPr lang="en-US" spc="-10" dirty="0">
                    <a:solidFill>
                      <a:schemeClr val="tx1"/>
                    </a:solidFill>
                  </a:rPr>
                  <a:t>derivative</a:t>
                </a:r>
                <a:r>
                  <a:rPr lang="en-US" spc="-5" dirty="0">
                    <a:solidFill>
                      <a:schemeClr val="tx1"/>
                    </a:solidFill>
                  </a:rPr>
                  <a:t>s </a:t>
                </a:r>
                <a:r>
                  <a:rPr lang="en-US" spc="-10" dirty="0">
                    <a:solidFill>
                      <a:schemeClr val="tx1"/>
                    </a:solidFill>
                  </a:rPr>
                  <a:t>o</a:t>
                </a:r>
                <a:r>
                  <a:rPr lang="en-US" spc="-5" dirty="0">
                    <a:solidFill>
                      <a:schemeClr val="tx1"/>
                    </a:solidFill>
                  </a:rPr>
                  <a:t>f </a:t>
                </a:r>
                <a:r>
                  <a:rPr lang="en-US" i="1" spc="-5" dirty="0">
                    <a:solidFill>
                      <a:schemeClr val="tx1"/>
                    </a:solidFill>
                  </a:rPr>
                  <a:t>f </a:t>
                </a:r>
                <a:r>
                  <a:rPr lang="en-US" spc="-5" dirty="0">
                    <a:solidFill>
                      <a:schemeClr val="tx1"/>
                    </a:solidFill>
                  </a:rPr>
                  <a:t>are </a:t>
                </a:r>
                <a:r>
                  <a:rPr lang="en-US" spc="-10" dirty="0">
                    <a:solidFill>
                      <a:schemeClr val="tx1"/>
                    </a:solidFill>
                  </a:rPr>
                  <a:t>bounde</a:t>
                </a:r>
                <a:r>
                  <a:rPr lang="en-US" spc="-5" dirty="0">
                    <a:solidFill>
                      <a:schemeClr val="tx1"/>
                    </a:solidFill>
                  </a:rPr>
                  <a:t>d </a:t>
                </a:r>
                <a:r>
                  <a:rPr lang="en-US" spc="-10" dirty="0">
                    <a:solidFill>
                      <a:schemeClr val="tx1"/>
                    </a:solidFill>
                  </a:rPr>
                  <a:t>b</a:t>
                </a:r>
                <a:r>
                  <a:rPr lang="en-US" spc="-5" dirty="0">
                    <a:solidFill>
                      <a:schemeClr val="tx1"/>
                    </a:solidFill>
                  </a:rPr>
                  <a:t>y</a:t>
                </a:r>
                <a:r>
                  <a:rPr lang="en-US" spc="60" dirty="0">
                    <a:solidFill>
                      <a:schemeClr val="tx1"/>
                    </a:solidFill>
                  </a:rPr>
                  <a:t> </a:t>
                </a:r>
                <a:r>
                  <a:rPr lang="en-US" i="1" spc="-10" dirty="0">
                    <a:solidFill>
                      <a:schemeClr val="tx1"/>
                    </a:solidFill>
                  </a:rPr>
                  <a:t>K </a:t>
                </a:r>
                <a:r>
                  <a:rPr lang="en-US" spc="-10" dirty="0">
                    <a:solidFill>
                      <a:schemeClr val="tx1"/>
                    </a:solidFill>
                  </a:rPr>
                  <a:t>o</a:t>
                </a:r>
                <a:r>
                  <a:rPr lang="en-US" spc="-5" dirty="0">
                    <a:solidFill>
                      <a:schemeClr val="tx1"/>
                    </a:solidFill>
                  </a:rPr>
                  <a:t>n</a:t>
                </a:r>
                <a:r>
                  <a:rPr lang="en-US" spc="70" dirty="0">
                    <a:solidFill>
                      <a:schemeClr val="tx1"/>
                    </a:solidFill>
                  </a:rPr>
                  <a:t> </a:t>
                </a:r>
                <a:r>
                  <a:rPr lang="en-US" i="1" spc="-5" dirty="0">
                    <a:solidFill>
                      <a:schemeClr val="tx1"/>
                    </a:solidFill>
                  </a:rPr>
                  <a:t>I</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𝑘</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𝐾</m:t>
                      </m:r>
                      <m:r>
                        <a:rPr lang="en-US" b="0" i="1" smtClean="0">
                          <a:solidFill>
                            <a:schemeClr val="tx1"/>
                          </a:solidFill>
                          <a:latin typeface="Cambria Math" panose="02040503050406030204" pitchFamily="18" charset="0"/>
                          <a:ea typeface="Cambria Math" panose="02040503050406030204" pitchFamily="18" charset="0"/>
                        </a:rPr>
                        <m:t> </m:t>
                      </m:r>
                      <m:r>
                        <m:rPr>
                          <m:sty m:val="p"/>
                        </m:rPr>
                        <a:rPr lang="en-US" b="0" i="0" smtClean="0">
                          <a:solidFill>
                            <a:schemeClr val="tx1"/>
                          </a:solidFill>
                          <a:latin typeface="Cambria Math" panose="02040503050406030204" pitchFamily="18" charset="0"/>
                          <a:ea typeface="Cambria Math" panose="02040503050406030204" pitchFamily="18" charset="0"/>
                        </a:rPr>
                        <m:t>for</m:t>
                      </m:r>
                      <m:r>
                        <a:rPr lang="en-US" b="0" i="0" smtClean="0">
                          <a:solidFill>
                            <a:schemeClr val="tx1"/>
                          </a:solidFill>
                          <a:latin typeface="Cambria Math" panose="02040503050406030204" pitchFamily="18" charset="0"/>
                          <a:ea typeface="Cambria Math" panose="02040503050406030204" pitchFamily="18" charset="0"/>
                        </a:rPr>
                        <m:t> </m:t>
                      </m:r>
                      <m:r>
                        <m:rPr>
                          <m:sty m:val="p"/>
                        </m:rPr>
                        <a:rPr lang="en-US" b="0" i="0" smtClean="0">
                          <a:solidFill>
                            <a:schemeClr val="tx1"/>
                          </a:solidFill>
                          <a:latin typeface="Cambria Math" panose="02040503050406030204" pitchFamily="18" charset="0"/>
                          <a:ea typeface="Cambria Math" panose="02040503050406030204" pitchFamily="18" charset="0"/>
                        </a:rPr>
                        <m:t>all</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 </m:t>
                      </m:r>
                      <m:r>
                        <m:rPr>
                          <m:sty m:val="p"/>
                        </m:rPr>
                        <a:rPr lang="en-US" b="0" i="0" smtClean="0">
                          <a:solidFill>
                            <a:schemeClr val="tx1"/>
                          </a:solidFill>
                          <a:latin typeface="Cambria Math" panose="02040503050406030204" pitchFamily="18" charset="0"/>
                          <a:ea typeface="Cambria Math" panose="02040503050406030204" pitchFamily="18" charset="0"/>
                        </a:rPr>
                        <m:t>and</m:t>
                      </m:r>
                      <m:r>
                        <a:rPr lang="en-US" b="0" i="0" smtClean="0">
                          <a:solidFill>
                            <a:schemeClr val="tx1"/>
                          </a:solidFill>
                          <a:latin typeface="Cambria Math" panose="02040503050406030204" pitchFamily="18" charset="0"/>
                          <a:ea typeface="Cambria Math" panose="02040503050406030204" pitchFamily="18" charset="0"/>
                        </a:rPr>
                        <m:t> </m:t>
                      </m:r>
                      <m:r>
                        <m:rPr>
                          <m:sty m:val="p"/>
                        </m:rPr>
                        <a:rPr lang="en-US" b="0" i="0" smtClean="0">
                          <a:solidFill>
                            <a:schemeClr val="tx1"/>
                          </a:solidFill>
                          <a:latin typeface="Cambria Math" panose="02040503050406030204" pitchFamily="18" charset="0"/>
                          <a:ea typeface="Cambria Math" panose="02040503050406030204" pitchFamily="18" charset="0"/>
                        </a:rPr>
                        <m:t>all</m:t>
                      </m:r>
                      <m:r>
                        <a:rPr lang="en-US" b="0" i="0"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𝐼</m:t>
                      </m:r>
                    </m:oMath>
                  </m:oMathPara>
                </a14:m>
                <a:endParaRPr lang="en-US" dirty="0">
                  <a:solidFill>
                    <a:schemeClr val="tx1"/>
                  </a:solidFill>
                </a:endParaRPr>
              </a:p>
              <a:p>
                <a:pPr marL="0" marR="5080" indent="0" algn="just">
                  <a:lnSpc>
                    <a:spcPct val="100000"/>
                  </a:lnSpc>
                  <a:buNone/>
                </a:pPr>
                <a:r>
                  <a:rPr lang="en-US" spc="-15" dirty="0">
                    <a:solidFill>
                      <a:schemeClr val="tx1"/>
                    </a:solidFill>
                  </a:rPr>
                  <a:t>The</a:t>
                </a:r>
                <a:r>
                  <a:rPr lang="en-US" spc="-5" dirty="0">
                    <a:solidFill>
                      <a:schemeClr val="tx1"/>
                    </a:solidFill>
                  </a:rPr>
                  <a:t>n </a:t>
                </a:r>
                <a:r>
                  <a:rPr lang="en-US" i="1" spc="-5" dirty="0">
                    <a:solidFill>
                      <a:schemeClr val="tx1"/>
                    </a:solidFill>
                  </a:rPr>
                  <a:t>f </a:t>
                </a:r>
                <a:r>
                  <a:rPr lang="en-US" spc="-5" dirty="0">
                    <a:solidFill>
                      <a:schemeClr val="tx1"/>
                    </a:solidFill>
                  </a:rPr>
                  <a:t>is represented by its Taylor series in</a:t>
                </a:r>
                <a:r>
                  <a:rPr lang="en-US" spc="70" dirty="0">
                    <a:solidFill>
                      <a:schemeClr val="tx1"/>
                    </a:solidFill>
                  </a:rPr>
                  <a:t> </a:t>
                </a:r>
                <a:r>
                  <a:rPr lang="en-US" i="1" spc="-5" dirty="0">
                    <a:solidFill>
                      <a:schemeClr val="tx1"/>
                    </a:solidFill>
                  </a:rPr>
                  <a:t>I</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sup>
                          </m:sSup>
                        </m:e>
                      </m:nary>
                    </m:oMath>
                  </m:oMathPara>
                </a14:m>
                <a:endParaRPr lang="en-US" dirty="0">
                  <a:solidFill>
                    <a:schemeClr val="tx1"/>
                  </a:solidFill>
                </a:endParaRPr>
              </a:p>
              <a:p>
                <a:pPr marL="0" marR="5080" indent="0" algn="just">
                  <a:lnSpc>
                    <a:spcPct val="100000"/>
                  </a:lnSpc>
                  <a:buNone/>
                </a:pPr>
                <a:r>
                  <a:rPr lang="en-US" spc="-5" dirty="0">
                    <a:solidFill>
                      <a:schemeClr val="tx1"/>
                    </a:solidFill>
                  </a:rPr>
                  <a:t>for </a:t>
                </a:r>
                <a:r>
                  <a:rPr lang="en-US" spc="-10" dirty="0">
                    <a:solidFill>
                      <a:schemeClr val="tx1"/>
                    </a:solidFill>
                  </a:rPr>
                  <a:t>a</a:t>
                </a:r>
                <a:r>
                  <a:rPr lang="en-US" spc="-5" dirty="0">
                    <a:solidFill>
                      <a:schemeClr val="tx1"/>
                    </a:solidFill>
                  </a:rPr>
                  <a:t>ll </a:t>
                </a:r>
                <a:r>
                  <a:rPr lang="en-US" i="1" spc="-5" dirty="0">
                    <a:solidFill>
                      <a:schemeClr val="tx1"/>
                    </a:solidFill>
                  </a:rPr>
                  <a:t>x </a:t>
                </a:r>
                <a:r>
                  <a:rPr lang="en-US" spc="-175" dirty="0">
                    <a:solidFill>
                      <a:schemeClr val="tx1"/>
                    </a:solidFill>
                  </a:rPr>
                  <a:t>∈</a:t>
                </a:r>
                <a:r>
                  <a:rPr lang="en-US" spc="30" dirty="0">
                    <a:solidFill>
                      <a:schemeClr val="tx1"/>
                    </a:solidFill>
                  </a:rPr>
                  <a:t> </a:t>
                </a:r>
                <a:r>
                  <a:rPr lang="en-US" i="1" spc="-5" dirty="0">
                    <a:solidFill>
                      <a:schemeClr val="tx1"/>
                    </a:solidFill>
                  </a:rPr>
                  <a:t>I.</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4967266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10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10" dirty="0">
                    <a:solidFill>
                      <a:schemeClr val="tx1"/>
                    </a:solidFill>
                  </a:rPr>
                  <a:t>Proof      </a:t>
                </a:r>
                <a:r>
                  <a:rPr lang="en-US" b="1" spc="-5" dirty="0">
                    <a:solidFill>
                      <a:schemeClr val="tx1"/>
                    </a:solidFill>
                  </a:rPr>
                  <a:t> </a:t>
                </a:r>
                <a:r>
                  <a:rPr lang="en-US" spc="-10" dirty="0">
                    <a:solidFill>
                      <a:schemeClr val="tx1"/>
                    </a:solidFill>
                  </a:rPr>
                  <a:t>Accordin</a:t>
                </a:r>
                <a:r>
                  <a:rPr lang="en-US" spc="-5" dirty="0">
                    <a:solidFill>
                      <a:schemeClr val="tx1"/>
                    </a:solidFill>
                  </a:rPr>
                  <a:t>g</a:t>
                </a:r>
                <a:r>
                  <a:rPr lang="en-US" spc="-60" dirty="0">
                    <a:solidFill>
                      <a:schemeClr val="tx1"/>
                    </a:solidFill>
                  </a:rPr>
                  <a:t> </a:t>
                </a:r>
                <a:r>
                  <a:rPr lang="en-US" spc="-10" dirty="0">
                    <a:solidFill>
                      <a:schemeClr val="tx1"/>
                    </a:solidFill>
                  </a:rPr>
                  <a:t>t</a:t>
                </a:r>
                <a:r>
                  <a:rPr lang="en-US" spc="-5" dirty="0">
                    <a:solidFill>
                      <a:schemeClr val="tx1"/>
                    </a:solidFill>
                  </a:rPr>
                  <a:t>o</a:t>
                </a:r>
                <a:r>
                  <a:rPr lang="en-US" spc="-65" dirty="0">
                    <a:solidFill>
                      <a:schemeClr val="tx1"/>
                    </a:solidFill>
                  </a:rPr>
                  <a:t> </a:t>
                </a:r>
                <a:r>
                  <a:rPr lang="en-US" spc="-10" dirty="0">
                    <a:solidFill>
                      <a:schemeClr val="tx1"/>
                    </a:solidFill>
                  </a:rPr>
                  <a:t>th</a:t>
                </a:r>
                <a:r>
                  <a:rPr lang="en-US" spc="-5" dirty="0">
                    <a:solidFill>
                      <a:schemeClr val="tx1"/>
                    </a:solidFill>
                  </a:rPr>
                  <a:t>e</a:t>
                </a:r>
                <a:r>
                  <a:rPr lang="en-US" spc="-65" dirty="0">
                    <a:solidFill>
                      <a:schemeClr val="tx1"/>
                    </a:solidFill>
                  </a:rPr>
                  <a:t> </a:t>
                </a:r>
                <a:r>
                  <a:rPr lang="en-US" spc="-10" dirty="0">
                    <a:solidFill>
                      <a:schemeClr val="tx1"/>
                    </a:solidFill>
                  </a:rPr>
                  <a:t>Erro</a:t>
                </a:r>
                <a:r>
                  <a:rPr lang="en-US" spc="-5" dirty="0">
                    <a:solidFill>
                      <a:schemeClr val="tx1"/>
                    </a:solidFill>
                  </a:rPr>
                  <a:t>r</a:t>
                </a:r>
                <a:r>
                  <a:rPr lang="en-US" spc="-65" dirty="0">
                    <a:solidFill>
                      <a:schemeClr val="tx1"/>
                    </a:solidFill>
                  </a:rPr>
                  <a:t> </a:t>
                </a:r>
                <a:r>
                  <a:rPr lang="en-US" spc="-15" dirty="0">
                    <a:solidFill>
                      <a:schemeClr val="tx1"/>
                    </a:solidFill>
                  </a:rPr>
                  <a:t>Boun</a:t>
                </a:r>
                <a:r>
                  <a:rPr lang="en-US" spc="-5" dirty="0">
                    <a:solidFill>
                      <a:schemeClr val="tx1"/>
                    </a:solidFill>
                  </a:rPr>
                  <a:t>d</a:t>
                </a:r>
                <a:r>
                  <a:rPr lang="en-US" spc="-60" dirty="0">
                    <a:solidFill>
                      <a:schemeClr val="tx1"/>
                    </a:solidFill>
                  </a:rPr>
                  <a:t> </a:t>
                </a:r>
                <a:r>
                  <a:rPr lang="en-US" spc="-10" dirty="0">
                    <a:solidFill>
                      <a:schemeClr val="tx1"/>
                    </a:solidFill>
                  </a:rPr>
                  <a:t>fo</a:t>
                </a:r>
                <a:r>
                  <a:rPr lang="en-US" spc="-5" dirty="0">
                    <a:solidFill>
                      <a:schemeClr val="tx1"/>
                    </a:solidFill>
                  </a:rPr>
                  <a:t>r</a:t>
                </a:r>
                <a:r>
                  <a:rPr lang="en-US" spc="-65" dirty="0">
                    <a:solidFill>
                      <a:schemeClr val="tx1"/>
                    </a:solidFill>
                  </a:rPr>
                  <a:t> </a:t>
                </a:r>
                <a:r>
                  <a:rPr lang="en-US" spc="-10" dirty="0">
                    <a:solidFill>
                      <a:schemeClr val="tx1"/>
                    </a:solidFill>
                  </a:rPr>
                  <a:t>Taylo</a:t>
                </a:r>
                <a:r>
                  <a:rPr lang="en-US" spc="-5" dirty="0">
                    <a:solidFill>
                      <a:schemeClr val="tx1"/>
                    </a:solidFill>
                  </a:rPr>
                  <a:t>r</a:t>
                </a:r>
                <a:r>
                  <a:rPr lang="en-US" spc="-60" dirty="0">
                    <a:solidFill>
                      <a:schemeClr val="tx1"/>
                    </a:solidFill>
                  </a:rPr>
                  <a:t> </a:t>
                </a:r>
                <a:r>
                  <a:rPr lang="en-US" spc="-10" dirty="0">
                    <a:solidFill>
                      <a:schemeClr val="tx1"/>
                    </a:solidFill>
                  </a:rPr>
                  <a:t>polynomial</a:t>
                </a:r>
                <a:r>
                  <a:rPr lang="en-US" spc="-5" dirty="0">
                    <a:solidFill>
                      <a:schemeClr val="tx1"/>
                    </a:solidFill>
                  </a:rPr>
                  <a:t>s</a:t>
                </a:r>
                <a:r>
                  <a:rPr lang="en-US" spc="-60" dirty="0">
                    <a:solidFill>
                      <a:schemeClr val="tx1"/>
                    </a:solidFill>
                  </a:rPr>
                  <a:t> </a:t>
                </a:r>
                <a:r>
                  <a:rPr lang="en-US" spc="-10" dirty="0">
                    <a:solidFill>
                      <a:schemeClr val="tx1"/>
                    </a:solidFill>
                  </a:rPr>
                  <a:t>(Sectio</a:t>
                </a:r>
                <a:r>
                  <a:rPr lang="en-US" spc="-5" dirty="0">
                    <a:solidFill>
                      <a:schemeClr val="tx1"/>
                    </a:solidFill>
                  </a:rPr>
                  <a:t>n </a:t>
                </a:r>
                <a:r>
                  <a:rPr lang="en-US" spc="-10" dirty="0">
                    <a:solidFill>
                      <a:schemeClr val="tx1"/>
                    </a:solidFill>
                  </a:rPr>
                  <a:t>10.7),</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𝑇</m:t>
                              </m:r>
                            </m:e>
                            <m:sub>
                              <m:r>
                                <a:rPr lang="en-US" b="0" i="1" dirty="0" smtClean="0">
                                  <a:solidFill>
                                    <a:schemeClr val="tx1"/>
                                  </a:solidFill>
                                  <a:latin typeface="Cambria Math" panose="02040503050406030204" pitchFamily="18" charset="0"/>
                                </a:rPr>
                                <m:t>𝑘</m:t>
                              </m:r>
                            </m:sub>
                          </m:sSub>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e>
                          </m:d>
                        </m:e>
                      </m:d>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𝑅</m:t>
                          </m:r>
                        </m:e>
                        <m:sub>
                          <m:r>
                            <a:rPr lang="en-US" b="0" i="1" dirty="0" smtClean="0">
                              <a:solidFill>
                                <a:schemeClr val="tx1"/>
                              </a:solidFill>
                              <a:latin typeface="Cambria Math" panose="02040503050406030204" pitchFamily="18" charset="0"/>
                            </a:rPr>
                            <m:t>𝑘</m:t>
                          </m:r>
                        </m:sub>
                      </m:sSub>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e>
                      </m:d>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𝐾</m:t>
                      </m:r>
                      <m:f>
                        <m:fPr>
                          <m:ctrlPr>
                            <a:rPr lang="en-US" b="0" i="1" dirty="0" smtClean="0">
                              <a:solidFill>
                                <a:schemeClr val="tx1"/>
                              </a:solidFill>
                              <a:latin typeface="Cambria Math" panose="02040503050406030204" pitchFamily="18" charset="0"/>
                              <a:ea typeface="Cambria Math" panose="02040503050406030204" pitchFamily="18" charset="0"/>
                            </a:rPr>
                          </m:ctrlPr>
                        </m:fPr>
                        <m:num>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𝑥</m:t>
                              </m:r>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𝑐</m:t>
                              </m:r>
                              <m:r>
                                <a:rPr lang="en-US" b="0" i="1" dirty="0" smtClean="0">
                                  <a:solidFill>
                                    <a:schemeClr val="tx1"/>
                                  </a:solidFill>
                                  <a:latin typeface="Cambria Math" panose="02040503050406030204" pitchFamily="18" charset="0"/>
                                  <a:ea typeface="Cambria Math" panose="02040503050406030204" pitchFamily="18" charset="0"/>
                                </a:rPr>
                                <m:t>|</m:t>
                              </m:r>
                            </m:e>
                            <m:sup>
                              <m:r>
                                <a:rPr lang="en-US" b="0" i="1" dirty="0" smtClean="0">
                                  <a:solidFill>
                                    <a:schemeClr val="tx1"/>
                                  </a:solidFill>
                                  <a:latin typeface="Cambria Math" panose="02040503050406030204" pitchFamily="18" charset="0"/>
                                  <a:ea typeface="Cambria Math" panose="02040503050406030204" pitchFamily="18" charset="0"/>
                                </a:rPr>
                                <m:t>𝑘</m:t>
                              </m:r>
                              <m:r>
                                <a:rPr lang="en-US" b="0" i="1" dirty="0" smtClean="0">
                                  <a:solidFill>
                                    <a:schemeClr val="tx1"/>
                                  </a:solidFill>
                                  <a:latin typeface="Cambria Math" panose="02040503050406030204" pitchFamily="18" charset="0"/>
                                  <a:ea typeface="Cambria Math" panose="02040503050406030204" pitchFamily="18" charset="0"/>
                                </a:rPr>
                                <m:t>+1</m:t>
                              </m:r>
                            </m:sup>
                          </m:sSup>
                        </m:num>
                        <m:den>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𝑘</m:t>
                              </m:r>
                              <m:r>
                                <a:rPr lang="en-US" b="0" i="1" dirty="0" smtClean="0">
                                  <a:solidFill>
                                    <a:schemeClr val="tx1"/>
                                  </a:solidFill>
                                  <a:latin typeface="Cambria Math" panose="02040503050406030204" pitchFamily="18" charset="0"/>
                                  <a:ea typeface="Cambria Math" panose="02040503050406030204" pitchFamily="18" charset="0"/>
                                </a:rPr>
                                <m:t>+1</m:t>
                              </m:r>
                            </m:e>
                          </m:d>
                          <m:r>
                            <a:rPr lang="en-US" b="0" i="1" dirty="0" smtClean="0">
                              <a:solidFill>
                                <a:schemeClr val="tx1"/>
                              </a:solidFill>
                              <a:latin typeface="Cambria Math" panose="02040503050406030204" pitchFamily="18" charset="0"/>
                              <a:ea typeface="Cambria Math" panose="02040503050406030204" pitchFamily="18" charset="0"/>
                            </a:rPr>
                            <m:t>!</m:t>
                          </m:r>
                        </m:den>
                      </m:f>
                    </m:oMath>
                  </m:oMathPara>
                </a14:m>
                <a:endParaRPr lang="en-US" dirty="0">
                  <a:solidFill>
                    <a:schemeClr val="tx1"/>
                  </a:solidFill>
                </a:endParaRPr>
              </a:p>
              <a:p>
                <a:pPr marL="0" marR="5080" indent="0" algn="just">
                  <a:lnSpc>
                    <a:spcPct val="100000"/>
                  </a:lnSpc>
                  <a:buNone/>
                </a:pPr>
                <a:r>
                  <a:rPr lang="en-US" dirty="0">
                    <a:solidFill>
                      <a:schemeClr val="tx1"/>
                    </a:solidFill>
                  </a:rPr>
                  <a:t>for all </a:t>
                </a:r>
                <a:r>
                  <a:rPr lang="en-US" i="1" dirty="0">
                    <a:solidFill>
                      <a:schemeClr val="tx1"/>
                    </a:solidFill>
                  </a:rPr>
                  <a:t>k</a:t>
                </a:r>
                <a:r>
                  <a:rPr lang="en-US" dirty="0">
                    <a:solidFill>
                      <a:schemeClr val="tx1"/>
                    </a:solidFill>
                  </a:rPr>
                  <a:t> and all </a:t>
                </a:r>
                <a:r>
                  <a:rPr lang="en-US" i="1" dirty="0">
                    <a:solidFill>
                      <a:schemeClr val="tx1"/>
                    </a:solidFill>
                  </a:rPr>
                  <a:t>x</a:t>
                </a:r>
                <a:r>
                  <a:rPr lang="en-US" dirty="0">
                    <a:solidFill>
                      <a:schemeClr val="tx1"/>
                    </a:solidFill>
                  </a:rPr>
                  <a:t> </a:t>
                </a:r>
                <a:r>
                  <a:rPr lang="en-US" dirty="0">
                    <a:solidFill>
                      <a:schemeClr val="tx1"/>
                    </a:solidFill>
                    <a:ea typeface="Cambria Math" panose="02040503050406030204" pitchFamily="18" charset="0"/>
                  </a:rPr>
                  <a:t>ϵ </a:t>
                </a:r>
                <a:r>
                  <a:rPr lang="en-US" i="1" dirty="0">
                    <a:solidFill>
                      <a:schemeClr val="tx1"/>
                    </a:solidFill>
                    <a:ea typeface="Cambria Math" panose="02040503050406030204" pitchFamily="18" charset="0"/>
                  </a:rPr>
                  <a:t>I. </a:t>
                </a:r>
                <a:r>
                  <a:rPr lang="en-US" dirty="0">
                    <a:solidFill>
                      <a:schemeClr val="tx1"/>
                    </a:solidFill>
                    <a:ea typeface="Cambria Math" panose="02040503050406030204" pitchFamily="18" charset="0"/>
                  </a:rPr>
                  <a:t>Observe that we can use the same </a:t>
                </a:r>
                <a:r>
                  <a:rPr lang="en-US" i="1" dirty="0">
                    <a:solidFill>
                      <a:schemeClr val="tx1"/>
                    </a:solidFill>
                    <a:ea typeface="Cambria Math" panose="02040503050406030204" pitchFamily="18" charset="0"/>
                  </a:rPr>
                  <a:t>K </a:t>
                </a:r>
                <a:r>
                  <a:rPr lang="en-US" dirty="0">
                    <a:solidFill>
                      <a:schemeClr val="tx1"/>
                    </a:solidFill>
                    <a:ea typeface="Cambria Math" panose="02040503050406030204" pitchFamily="18" charset="0"/>
                  </a:rPr>
                  <a:t>for all </a:t>
                </a:r>
                <a:r>
                  <a:rPr lang="en-US" i="1" dirty="0">
                    <a:solidFill>
                      <a:schemeClr val="tx1"/>
                    </a:solidFill>
                    <a:ea typeface="Cambria Math" panose="02040503050406030204" pitchFamily="18" charset="0"/>
                  </a:rPr>
                  <a:t>k </a:t>
                </a:r>
                <a:r>
                  <a:rPr lang="en-US" dirty="0">
                    <a:solidFill>
                      <a:schemeClr val="tx1"/>
                    </a:solidFill>
                    <a:ea typeface="Cambria Math" panose="02040503050406030204" pitchFamily="18" charset="0"/>
                  </a:rPr>
                  <a:t>by the hypothesis, </a:t>
                </a:r>
                <a:r>
                  <a:rPr lang="en-US" dirty="0">
                    <a:ea typeface="Cambria Math" panose="02040503050406030204" pitchFamily="18" charset="0"/>
                  </a:rPr>
                  <a:t>that is, </a:t>
                </a:r>
                <a:r>
                  <a:rPr lang="en-US" i="1" dirty="0">
                    <a:ea typeface="Cambria Math" panose="02040503050406030204" pitchFamily="18" charset="0"/>
                  </a:rPr>
                  <a:t>K</a:t>
                </a:r>
                <a:r>
                  <a:rPr lang="en-US" dirty="0">
                    <a:ea typeface="Cambria Math" panose="02040503050406030204" pitchFamily="18" charset="0"/>
                  </a:rPr>
                  <a:t> does not depend on </a:t>
                </a:r>
                <a:r>
                  <a:rPr lang="en-US" i="1" dirty="0">
                    <a:ea typeface="Cambria Math" panose="02040503050406030204" pitchFamily="18" charset="0"/>
                  </a:rPr>
                  <a:t>k</a:t>
                </a:r>
                <a:r>
                  <a:rPr lang="en-US" i="1" dirty="0">
                    <a:solidFill>
                      <a:schemeClr val="tx1"/>
                    </a:solidFill>
                    <a:ea typeface="Cambria Math" panose="02040503050406030204" pitchFamily="18" charset="0"/>
                  </a:rPr>
                  <a:t>.</a:t>
                </a:r>
              </a:p>
              <a:p>
                <a:pPr marL="0" marR="5080" indent="0" algn="just">
                  <a:lnSpc>
                    <a:spcPct val="100000"/>
                  </a:lnSpc>
                  <a:buNone/>
                </a:pPr>
                <a:endParaRPr lang="en-US" i="1" dirty="0">
                  <a:solidFill>
                    <a:schemeClr val="tx1"/>
                  </a:solidFill>
                  <a:ea typeface="Cambria Math" panose="02040503050406030204" pitchFamily="18" charset="0"/>
                </a:endParaRPr>
              </a:p>
              <a:p>
                <a:pPr marL="0" marR="5080" indent="0" algn="just">
                  <a:lnSpc>
                    <a:spcPct val="100000"/>
                  </a:lnSpc>
                  <a:buNone/>
                </a:pPr>
                <a:r>
                  <a:rPr lang="en-US" spc="-15" dirty="0">
                    <a:solidFill>
                      <a:schemeClr val="tx1"/>
                    </a:solidFill>
                  </a:rPr>
                  <a:t>W</a:t>
                </a:r>
                <a:r>
                  <a:rPr lang="en-US" spc="-5" dirty="0">
                    <a:solidFill>
                      <a:schemeClr val="tx1"/>
                    </a:solidFill>
                  </a:rPr>
                  <a:t>e</a:t>
                </a:r>
                <a:r>
                  <a:rPr lang="en-US" spc="-60" dirty="0">
                    <a:solidFill>
                      <a:schemeClr val="tx1"/>
                    </a:solidFill>
                  </a:rPr>
                  <a:t> </a:t>
                </a:r>
                <a:r>
                  <a:rPr lang="en-US" spc="-10" dirty="0">
                    <a:solidFill>
                      <a:schemeClr val="tx1"/>
                    </a:solidFill>
                  </a:rPr>
                  <a:t>showe</a:t>
                </a:r>
                <a:r>
                  <a:rPr lang="en-US" spc="-5" dirty="0">
                    <a:solidFill>
                      <a:schemeClr val="tx1"/>
                    </a:solidFill>
                  </a:rPr>
                  <a:t>d</a:t>
                </a:r>
                <a:r>
                  <a:rPr lang="en-US" spc="-60" dirty="0">
                    <a:solidFill>
                      <a:schemeClr val="tx1"/>
                    </a:solidFill>
                  </a:rPr>
                  <a:t> </a:t>
                </a:r>
                <a:r>
                  <a:rPr lang="en-US" spc="-10" dirty="0">
                    <a:solidFill>
                      <a:schemeClr val="tx1"/>
                    </a:solidFill>
                  </a:rPr>
                  <a:t>i</a:t>
                </a:r>
                <a:r>
                  <a:rPr lang="en-US" spc="-5" dirty="0">
                    <a:solidFill>
                      <a:schemeClr val="tx1"/>
                    </a:solidFill>
                  </a:rPr>
                  <a:t>n</a:t>
                </a:r>
                <a:r>
                  <a:rPr lang="en-US" spc="-60" dirty="0">
                    <a:solidFill>
                      <a:schemeClr val="tx1"/>
                    </a:solidFill>
                  </a:rPr>
                  <a:t> </a:t>
                </a:r>
                <a:r>
                  <a:rPr lang="en-US" spc="-10" dirty="0">
                    <a:solidFill>
                      <a:schemeClr val="tx1"/>
                    </a:solidFill>
                  </a:rPr>
                  <a:t>Sectio</a:t>
                </a:r>
                <a:r>
                  <a:rPr lang="en-US" spc="-5" dirty="0">
                    <a:solidFill>
                      <a:schemeClr val="tx1"/>
                    </a:solidFill>
                  </a:rPr>
                  <a:t>n</a:t>
                </a:r>
                <a:r>
                  <a:rPr lang="en-US" spc="-60" dirty="0">
                    <a:solidFill>
                      <a:schemeClr val="tx1"/>
                    </a:solidFill>
                  </a:rPr>
                  <a:t> </a:t>
                </a:r>
                <a:r>
                  <a:rPr lang="en-US" spc="-10" dirty="0">
                    <a:solidFill>
                      <a:schemeClr val="tx1"/>
                    </a:solidFill>
                  </a:rPr>
                  <a:t>10.</a:t>
                </a:r>
                <a:r>
                  <a:rPr lang="en-US" spc="-5" dirty="0">
                    <a:solidFill>
                      <a:schemeClr val="tx1"/>
                    </a:solidFill>
                  </a:rPr>
                  <a:t>1</a:t>
                </a:r>
                <a:r>
                  <a:rPr lang="en-US" spc="-6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i="1" spc="-5" dirty="0">
                    <a:solidFill>
                      <a:schemeClr val="tx1"/>
                    </a:solidFill>
                  </a:rPr>
                  <a:t> </a:t>
                </a:r>
                <a:r>
                  <a:rPr lang="en-US" i="1" spc="35" dirty="0" err="1">
                    <a:solidFill>
                      <a:schemeClr val="tx1"/>
                    </a:solidFill>
                  </a:rPr>
                  <a:t>R</a:t>
                </a:r>
                <a:r>
                  <a:rPr lang="en-US" i="1" baseline="25925" dirty="0" err="1">
                    <a:solidFill>
                      <a:schemeClr val="tx1"/>
                    </a:solidFill>
                  </a:rPr>
                  <a:t>k</a:t>
                </a:r>
                <a:r>
                  <a:rPr lang="en-US" i="1" spc="185" dirty="0">
                    <a:solidFill>
                      <a:schemeClr val="tx1"/>
                    </a:solidFill>
                  </a:rPr>
                  <a:t>/</a:t>
                </a:r>
                <a:r>
                  <a:rPr lang="en-US" i="1" spc="50" dirty="0">
                    <a:solidFill>
                      <a:schemeClr val="tx1"/>
                    </a:solidFill>
                  </a:rPr>
                  <a:t>k</a:t>
                </a:r>
                <a:r>
                  <a:rPr lang="en-US" spc="-5" dirty="0">
                    <a:solidFill>
                      <a:schemeClr val="tx1"/>
                    </a:solidFill>
                  </a:rPr>
                  <a:t>!</a:t>
                </a:r>
                <a:r>
                  <a:rPr lang="en-US" spc="-60" dirty="0">
                    <a:solidFill>
                      <a:schemeClr val="tx1"/>
                    </a:solidFill>
                  </a:rPr>
                  <a:t> </a:t>
                </a:r>
                <a:r>
                  <a:rPr lang="en-US" spc="-5" dirty="0">
                    <a:solidFill>
                      <a:schemeClr val="tx1"/>
                    </a:solidFill>
                  </a:rPr>
                  <a:t>t</a:t>
                </a:r>
                <a:r>
                  <a:rPr lang="en-US" spc="-10" dirty="0">
                    <a:solidFill>
                      <a:schemeClr val="tx1"/>
                    </a:solidFill>
                  </a:rPr>
                  <a:t>end</a:t>
                </a:r>
                <a:r>
                  <a:rPr lang="en-US" spc="-5" dirty="0">
                    <a:solidFill>
                      <a:schemeClr val="tx1"/>
                    </a:solidFill>
                  </a:rPr>
                  <a:t>s</a:t>
                </a:r>
                <a:r>
                  <a:rPr lang="en-US" spc="-60" dirty="0">
                    <a:solidFill>
                      <a:schemeClr val="tx1"/>
                    </a:solidFill>
                  </a:rPr>
                  <a:t> </a:t>
                </a:r>
                <a:r>
                  <a:rPr lang="en-US" spc="-10" dirty="0">
                    <a:solidFill>
                      <a:schemeClr val="tx1"/>
                    </a:solidFill>
                  </a:rPr>
                  <a:t>t</a:t>
                </a:r>
                <a:r>
                  <a:rPr lang="en-US" spc="-5" dirty="0">
                    <a:solidFill>
                      <a:schemeClr val="tx1"/>
                    </a:solidFill>
                  </a:rPr>
                  <a:t>o</a:t>
                </a:r>
                <a:r>
                  <a:rPr lang="en-US" spc="-60" dirty="0">
                    <a:solidFill>
                      <a:schemeClr val="tx1"/>
                    </a:solidFill>
                  </a:rPr>
                  <a:t> </a:t>
                </a:r>
                <a:r>
                  <a:rPr lang="en-US" spc="-10" dirty="0">
                    <a:solidFill>
                      <a:schemeClr val="tx1"/>
                    </a:solidFill>
                  </a:rPr>
                  <a:t>zer</a:t>
                </a:r>
                <a:r>
                  <a:rPr lang="en-US" spc="-5" dirty="0">
                    <a:solidFill>
                      <a:schemeClr val="tx1"/>
                    </a:solidFill>
                  </a:rPr>
                  <a:t>o</a:t>
                </a:r>
                <a:r>
                  <a:rPr lang="en-US" spc="-60" dirty="0">
                    <a:solidFill>
                      <a:schemeClr val="tx1"/>
                    </a:solidFill>
                  </a:rPr>
                  <a:t> </a:t>
                </a:r>
                <a:r>
                  <a:rPr lang="en-US" spc="-10" dirty="0">
                    <a:solidFill>
                      <a:schemeClr val="tx1"/>
                    </a:solidFill>
                  </a:rPr>
                  <a:t>a</a:t>
                </a:r>
                <a:r>
                  <a:rPr lang="en-US" spc="-5" dirty="0">
                    <a:solidFill>
                      <a:schemeClr val="tx1"/>
                    </a:solidFill>
                  </a:rPr>
                  <a:t>s</a:t>
                </a:r>
                <a:r>
                  <a:rPr lang="en-US" spc="-60" dirty="0">
                    <a:solidFill>
                      <a:schemeClr val="tx1"/>
                    </a:solidFill>
                  </a:rPr>
                  <a:t> </a:t>
                </a:r>
                <a:r>
                  <a:rPr lang="en-US" i="1" spc="-5" dirty="0">
                    <a:solidFill>
                      <a:schemeClr val="tx1"/>
                    </a:solidFill>
                  </a:rPr>
                  <a:t>k</a:t>
                </a:r>
                <a:r>
                  <a:rPr lang="en-US" i="1" spc="85" dirty="0">
                    <a:solidFill>
                      <a:schemeClr val="tx1"/>
                    </a:solidFill>
                  </a:rPr>
                  <a:t> </a:t>
                </a:r>
                <a:r>
                  <a:rPr lang="en-US" spc="150" dirty="0">
                    <a:solidFill>
                      <a:schemeClr val="tx1"/>
                    </a:solidFill>
                  </a:rPr>
                  <a:t>→</a:t>
                </a:r>
                <a:r>
                  <a:rPr lang="en-US" spc="-40" dirty="0">
                    <a:solidFill>
                      <a:schemeClr val="tx1"/>
                    </a:solidFill>
                  </a:rPr>
                  <a:t> </a:t>
                </a:r>
                <a:r>
                  <a:rPr lang="en-US" spc="70" dirty="0">
                    <a:solidFill>
                      <a:schemeClr val="tx1"/>
                    </a:solidFill>
                  </a:rPr>
                  <a:t>∞ </a:t>
                </a:r>
                <a:r>
                  <a:rPr lang="en-US" spc="-5" dirty="0"/>
                  <a:t>for all real numbers </a:t>
                </a:r>
                <a:r>
                  <a:rPr lang="en-US" i="1" spc="-5" dirty="0"/>
                  <a:t>R</a:t>
                </a:r>
                <a:r>
                  <a:rPr lang="en-US" spc="-5" dirty="0">
                    <a:solidFill>
                      <a:schemeClr val="tx1"/>
                    </a:solidFill>
                  </a:rPr>
                  <a:t>.</a:t>
                </a:r>
                <a:r>
                  <a:rPr lang="en-US" spc="-60" dirty="0">
                    <a:solidFill>
                      <a:schemeClr val="tx1"/>
                    </a:solidFill>
                  </a:rPr>
                  <a:t> </a:t>
                </a:r>
                <a:r>
                  <a:rPr lang="en-US" spc="-15" dirty="0">
                    <a:solidFill>
                      <a:schemeClr val="tx1"/>
                    </a:solidFill>
                  </a:rPr>
                  <a:t>T</a:t>
                </a:r>
                <a:r>
                  <a:rPr lang="en-US" spc="-5" dirty="0">
                    <a:solidFill>
                      <a:schemeClr val="tx1"/>
                    </a:solidFill>
                  </a:rPr>
                  <a:t>herefore,</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𝑘</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𝑅</m:t>
                              </m:r>
                            </m:e>
                            <m:sub>
                              <m:r>
                                <a:rPr lang="en-US" i="1" dirty="0">
                                  <a:solidFill>
                                    <a:schemeClr val="tx1"/>
                                  </a:solidFill>
                                  <a:latin typeface="Cambria Math" panose="02040503050406030204" pitchFamily="18" charset="0"/>
                                </a:rPr>
                                <m:t>𝑘</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e>
                      </m:func>
                      <m:r>
                        <a:rPr lang="en-US" b="0" i="1" smtClean="0">
                          <a:solidFill>
                            <a:schemeClr val="tx1"/>
                          </a:solidFill>
                          <a:latin typeface="Cambria Math" panose="02040503050406030204" pitchFamily="18" charset="0"/>
                          <a:cs typeface="Times New Roman"/>
                        </a:rPr>
                        <m:t>=0</m:t>
                      </m:r>
                    </m:oMath>
                  </m:oMathPara>
                </a14:m>
                <a:endParaRPr lang="en-US" dirty="0">
                  <a:solidFill>
                    <a:schemeClr val="tx1"/>
                  </a:solidFill>
                </a:endParaRPr>
              </a:p>
              <a:p>
                <a:pPr marL="0" marR="5080" indent="0" algn="just">
                  <a:lnSpc>
                    <a:spcPct val="100000"/>
                  </a:lnSpc>
                  <a:buNone/>
                </a:pPr>
                <a:r>
                  <a:rPr lang="en-US" spc="-5" dirty="0">
                    <a:solidFill>
                      <a:schemeClr val="tx1"/>
                    </a:solidFill>
                    <a:latin typeface="Times New Roman"/>
                    <a:cs typeface="Times New Roman"/>
                  </a:rPr>
                  <a:t>for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ll</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 </a:t>
                </a:r>
                <a:r>
                  <a:rPr lang="en-US" spc="-17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c</a:t>
                </a:r>
                <a:r>
                  <a:rPr lang="en-US" i="1" spc="-1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35" dirty="0">
                    <a:solidFill>
                      <a:schemeClr val="tx1"/>
                    </a:solidFill>
                    <a:latin typeface="Times New Roman"/>
                    <a:cs typeface="Times New Roman"/>
                  </a:rPr>
                  <a:t>R</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5" dirty="0">
                    <a:solidFill>
                      <a:schemeClr val="tx1"/>
                    </a:solidFill>
                    <a:latin typeface="Times New Roman"/>
                    <a:cs typeface="Times New Roman"/>
                  </a:rPr>
                  <a:t>c</a:t>
                </a:r>
                <a:r>
                  <a:rPr lang="en-US" i="1" spc="-1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35" dirty="0">
                    <a:solidFill>
                      <a:schemeClr val="tx1"/>
                    </a:solidFill>
                    <a:latin typeface="Times New Roman"/>
                    <a:cs typeface="Times New Roman"/>
                  </a:rPr>
                  <a:t>R</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 r</a:t>
                </a:r>
                <a:r>
                  <a:rPr lang="en-US" spc="-10" dirty="0">
                    <a:solidFill>
                      <a:schemeClr val="tx1"/>
                    </a:solidFill>
                    <a:latin typeface="Times New Roman"/>
                    <a:cs typeface="Times New Roman"/>
                  </a:rPr>
                  <a:t>equired.</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3307147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11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135"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114" dirty="0">
                    <a:solidFill>
                      <a:schemeClr val="tx1"/>
                    </a:solidFill>
                  </a:rPr>
                  <a:t>Expansion</a:t>
                </a:r>
                <a:r>
                  <a:rPr lang="en-US" b="1" spc="-110" dirty="0">
                    <a:solidFill>
                      <a:schemeClr val="tx1"/>
                    </a:solidFill>
                  </a:rPr>
                  <a:t>s </a:t>
                </a:r>
                <a:r>
                  <a:rPr lang="en-US" b="1" spc="-114" dirty="0">
                    <a:solidFill>
                      <a:schemeClr val="tx1"/>
                    </a:solidFill>
                  </a:rPr>
                  <a:t>o</a:t>
                </a:r>
                <a:r>
                  <a:rPr lang="en-US" b="1" spc="-60" dirty="0">
                    <a:solidFill>
                      <a:schemeClr val="tx1"/>
                    </a:solidFill>
                  </a:rPr>
                  <a:t>f </a:t>
                </a:r>
                <a:r>
                  <a:rPr lang="en-US" b="1" spc="-80" dirty="0">
                    <a:solidFill>
                      <a:schemeClr val="tx1"/>
                    </a:solidFill>
                  </a:rPr>
                  <a:t>Sine </a:t>
                </a:r>
                <a:r>
                  <a:rPr lang="en-US" b="1" spc="-100" dirty="0">
                    <a:solidFill>
                      <a:schemeClr val="tx1"/>
                    </a:solidFill>
                  </a:rPr>
                  <a:t>and Cosin</a:t>
                </a:r>
                <a:r>
                  <a:rPr lang="en-US" b="1" spc="-95" dirty="0">
                    <a:solidFill>
                      <a:schemeClr val="tx1"/>
                    </a:solidFill>
                  </a:rPr>
                  <a:t>e </a:t>
                </a:r>
                <a:r>
                  <a:rPr lang="en-US" spc="-95" dirty="0">
                    <a:solidFill>
                      <a:schemeClr val="tx1"/>
                    </a:solidFill>
                  </a:rPr>
                  <a:t>We s</a:t>
                </a:r>
                <a:r>
                  <a:rPr lang="en-US" spc="-15" dirty="0">
                    <a:solidFill>
                      <a:schemeClr val="tx1"/>
                    </a:solidFill>
                  </a:rPr>
                  <a:t>ho</a:t>
                </a:r>
                <a:r>
                  <a:rPr lang="en-US" spc="-10" dirty="0">
                    <a:solidFill>
                      <a:schemeClr val="tx1"/>
                    </a:solidFill>
                  </a:rPr>
                  <a:t>w tha</a:t>
                </a:r>
                <a:r>
                  <a:rPr lang="en-US" spc="-5" dirty="0">
                    <a:solidFill>
                      <a:schemeClr val="tx1"/>
                    </a:solidFill>
                  </a:rPr>
                  <a:t>t </a:t>
                </a:r>
                <a:r>
                  <a:rPr lang="en-US" spc="-10" dirty="0">
                    <a:solidFill>
                      <a:schemeClr val="tx1"/>
                    </a:solidFill>
                  </a:rPr>
                  <a:t>th</a:t>
                </a:r>
                <a:r>
                  <a:rPr lang="en-US" spc="-5" dirty="0">
                    <a:solidFill>
                      <a:schemeClr val="tx1"/>
                    </a:solidFill>
                  </a:rPr>
                  <a:t>e f</a:t>
                </a:r>
                <a:r>
                  <a:rPr lang="en-US" spc="-10" dirty="0">
                    <a:solidFill>
                      <a:schemeClr val="tx1"/>
                    </a:solidFill>
                  </a:rPr>
                  <a:t>ollowin</a:t>
                </a:r>
                <a:r>
                  <a:rPr lang="en-US" spc="-5" dirty="0">
                    <a:solidFill>
                      <a:schemeClr val="tx1"/>
                    </a:solidFill>
                  </a:rPr>
                  <a:t>g </a:t>
                </a:r>
                <a:r>
                  <a:rPr lang="en-US" spc="-10" dirty="0" err="1">
                    <a:solidFill>
                      <a:schemeClr val="tx1"/>
                    </a:solidFill>
                  </a:rPr>
                  <a:t>Maclaurin</a:t>
                </a:r>
                <a:r>
                  <a:rPr lang="en-US" spc="-10" dirty="0">
                    <a:solidFill>
                      <a:schemeClr val="tx1"/>
                    </a:solidFill>
                  </a:rPr>
                  <a:t> </a:t>
                </a:r>
                <a:r>
                  <a:rPr lang="en-US" spc="-5" dirty="0">
                    <a:solidFill>
                      <a:schemeClr val="tx1"/>
                    </a:solidFill>
                  </a:rPr>
                  <a:t>expansions are valid for </a:t>
                </a:r>
                <a:r>
                  <a:rPr lang="en-US" spc="-10" dirty="0">
                    <a:solidFill>
                      <a:schemeClr val="tx1"/>
                    </a:solidFill>
                  </a:rPr>
                  <a:t>a</a:t>
                </a:r>
                <a:r>
                  <a:rPr lang="en-US" spc="-5" dirty="0">
                    <a:solidFill>
                      <a:schemeClr val="tx1"/>
                    </a:solidFill>
                  </a:rPr>
                  <a:t>ll</a:t>
                </a:r>
                <a:r>
                  <a:rPr lang="en-US" spc="25" dirty="0">
                    <a:solidFill>
                      <a:schemeClr val="tx1"/>
                    </a:solidFill>
                  </a:rPr>
                  <a:t> </a:t>
                </a:r>
                <a:r>
                  <a:rPr lang="en-US" i="1" spc="-5" dirty="0">
                    <a:solidFill>
                      <a:schemeClr val="tx1"/>
                    </a:solidFill>
                  </a:rPr>
                  <a:t>x</a:t>
                </a:r>
                <a:r>
                  <a:rPr lang="en-US" spc="-5" dirty="0">
                    <a:solidFill>
                      <a:schemeClr val="tx1"/>
                    </a:solidFill>
                  </a:rPr>
                  <a:t>:</a:t>
                </a:r>
              </a:p>
              <a:p>
                <a:pPr marL="0" marR="5080" indent="0">
                  <a:lnSpc>
                    <a:spcPct val="100000"/>
                  </a:lnSpc>
                  <a:buNone/>
                </a:pPr>
                <a14:m>
                  <m:oMathPara xmlns:m="http://schemas.openxmlformats.org/officeDocument/2006/math">
                    <m:oMathParaPr>
                      <m:jc m:val="centerGroup"/>
                    </m:oMathParaPr>
                    <m:oMath xmlns:m="http://schemas.openxmlformats.org/officeDocument/2006/math">
                      <m:func>
                        <m:funcPr>
                          <m:ctrlPr>
                            <a:rPr lang="en-US" sz="2000" i="1" smtClean="0">
                              <a:solidFill>
                                <a:schemeClr val="tx1"/>
                              </a:solidFill>
                              <a:latin typeface="Cambria Math" panose="02040503050406030204" pitchFamily="18" charset="0"/>
                              <a:cs typeface="Times New Roman"/>
                            </a:rPr>
                          </m:ctrlPr>
                        </m:funcPr>
                        <m:fName>
                          <m:r>
                            <m:rPr>
                              <m:sty m:val="p"/>
                            </m:rPr>
                            <a:rPr lang="en-US" sz="2000" i="0" smtClean="0">
                              <a:solidFill>
                                <a:schemeClr val="tx1"/>
                              </a:solidFill>
                              <a:latin typeface="Cambria Math" panose="02040503050406030204" pitchFamily="18" charset="0"/>
                              <a:cs typeface="Times New Roman"/>
                            </a:rPr>
                            <m:t>sin</m:t>
                          </m:r>
                        </m:fName>
                        <m:e>
                          <m:r>
                            <a:rPr lang="en-US" sz="2000" b="0" i="1" smtClean="0">
                              <a:solidFill>
                                <a:schemeClr val="tx1"/>
                              </a:solidFill>
                              <a:latin typeface="Cambria Math" panose="02040503050406030204" pitchFamily="18" charset="0"/>
                              <a:cs typeface="Times New Roman"/>
                            </a:rPr>
                            <m:t>𝑥</m:t>
                          </m:r>
                        </m:e>
                      </m:func>
                      <m:r>
                        <a:rPr lang="en-US" sz="2000" b="0" i="1" smtClean="0">
                          <a:solidFill>
                            <a:schemeClr val="tx1"/>
                          </a:solidFill>
                          <a:latin typeface="Cambria Math" panose="02040503050406030204" pitchFamily="18" charset="0"/>
                          <a:cs typeface="Times New Roman"/>
                        </a:rPr>
                        <m:t>=</m:t>
                      </m:r>
                      <m:nary>
                        <m:naryPr>
                          <m:chr m:val="∑"/>
                          <m:ctrlPr>
                            <a:rPr lang="en-US" sz="2000" i="1" smtClean="0">
                              <a:solidFill>
                                <a:schemeClr val="tx1"/>
                              </a:solidFill>
                              <a:latin typeface="Cambria Math" panose="02040503050406030204" pitchFamily="18" charset="0"/>
                              <a:cs typeface="Times New Roman"/>
                            </a:rPr>
                          </m:ctrlPr>
                        </m:naryPr>
                        <m:sub>
                          <m:r>
                            <m:rPr>
                              <m:brk m:alnAt="23"/>
                            </m:rPr>
                            <a:rPr lang="en-US" sz="2000" b="0" i="1" smtClean="0">
                              <a:solidFill>
                                <a:schemeClr val="tx1"/>
                              </a:solidFill>
                              <a:latin typeface="Cambria Math" panose="02040503050406030204" pitchFamily="18" charset="0"/>
                              <a:cs typeface="Times New Roman"/>
                            </a:rPr>
                            <m:t>𝑛</m:t>
                          </m:r>
                          <m:r>
                            <a:rPr lang="en-US" sz="2000" b="0" i="1" smtClean="0">
                              <a:solidFill>
                                <a:schemeClr val="tx1"/>
                              </a:solidFill>
                              <a:latin typeface="Cambria Math" panose="02040503050406030204" pitchFamily="18" charset="0"/>
                              <a:cs typeface="Times New Roman"/>
                            </a:rPr>
                            <m:t>=0</m:t>
                          </m:r>
                        </m:sub>
                        <m:sup>
                          <m:r>
                            <a:rPr lang="en-US" sz="2000" i="1" smtClean="0">
                              <a:solidFill>
                                <a:schemeClr val="tx1"/>
                              </a:solidFill>
                              <a:latin typeface="Cambria Math" panose="02040503050406030204" pitchFamily="18" charset="0"/>
                              <a:ea typeface="Cambria Math" panose="02040503050406030204" pitchFamily="18" charset="0"/>
                              <a:cs typeface="Times New Roman"/>
                            </a:rPr>
                            <m:t>∞</m:t>
                          </m:r>
                        </m:sup>
                        <m:e>
                          <m:sSup>
                            <m:sSupPr>
                              <m:ctrlPr>
                                <a:rPr lang="en-US" sz="200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(−1)</m:t>
                              </m:r>
                            </m:e>
                            <m:sup>
                              <m:r>
                                <a:rPr lang="en-US" sz="2000" b="0" i="1" smtClean="0">
                                  <a:solidFill>
                                    <a:schemeClr val="tx1"/>
                                  </a:solidFill>
                                  <a:latin typeface="Cambria Math" panose="02040503050406030204" pitchFamily="18" charset="0"/>
                                  <a:cs typeface="Times New Roman"/>
                                </a:rPr>
                                <m:t>𝑛</m:t>
                              </m:r>
                            </m:sup>
                          </m:sSup>
                          <m:f>
                            <m:fPr>
                              <m:ctrlPr>
                                <a:rPr lang="en-US" sz="2000" i="1" smtClean="0">
                                  <a:solidFill>
                                    <a:schemeClr val="tx1"/>
                                  </a:solidFill>
                                  <a:latin typeface="Cambria Math" panose="02040503050406030204" pitchFamily="18" charset="0"/>
                                  <a:cs typeface="Times New Roman"/>
                                </a:rPr>
                              </m:ctrlPr>
                            </m:fPr>
                            <m:num>
                              <m:sSup>
                                <m:sSupPr>
                                  <m:ctrlPr>
                                    <a:rPr lang="en-US" sz="200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𝑥</m:t>
                                  </m:r>
                                </m:e>
                                <m:sup>
                                  <m:r>
                                    <a:rPr lang="en-US" sz="2000" b="0" i="1" smtClean="0">
                                      <a:solidFill>
                                        <a:schemeClr val="tx1"/>
                                      </a:solidFill>
                                      <a:latin typeface="Cambria Math" panose="02040503050406030204" pitchFamily="18" charset="0"/>
                                      <a:cs typeface="Times New Roman"/>
                                    </a:rPr>
                                    <m:t>2</m:t>
                                  </m:r>
                                  <m:r>
                                    <a:rPr lang="en-US" sz="2000" b="0" i="1" smtClean="0">
                                      <a:solidFill>
                                        <a:schemeClr val="tx1"/>
                                      </a:solidFill>
                                      <a:latin typeface="Cambria Math" panose="02040503050406030204" pitchFamily="18" charset="0"/>
                                      <a:cs typeface="Times New Roman"/>
                                    </a:rPr>
                                    <m:t>𝑛</m:t>
                                  </m:r>
                                  <m:r>
                                    <a:rPr lang="en-US" sz="2000" b="0" i="1" smtClean="0">
                                      <a:solidFill>
                                        <a:schemeClr val="tx1"/>
                                      </a:solidFill>
                                      <a:latin typeface="Cambria Math" panose="02040503050406030204" pitchFamily="18" charset="0"/>
                                      <a:cs typeface="Times New Roman"/>
                                    </a:rPr>
                                    <m:t>+1</m:t>
                                  </m:r>
                                </m:sup>
                              </m:sSup>
                            </m:num>
                            <m:den>
                              <m:d>
                                <m:dPr>
                                  <m:ctrlPr>
                                    <a:rPr lang="en-US" sz="2000" b="0" i="1" smtClean="0">
                                      <a:solidFill>
                                        <a:schemeClr val="tx1"/>
                                      </a:solidFill>
                                      <a:latin typeface="Cambria Math" panose="02040503050406030204" pitchFamily="18" charset="0"/>
                                      <a:cs typeface="Times New Roman"/>
                                    </a:rPr>
                                  </m:ctrlPr>
                                </m:dPr>
                                <m:e>
                                  <m:r>
                                    <a:rPr lang="en-US" sz="2000" b="0" i="1" smtClean="0">
                                      <a:solidFill>
                                        <a:schemeClr val="tx1"/>
                                      </a:solidFill>
                                      <a:latin typeface="Cambria Math" panose="02040503050406030204" pitchFamily="18" charset="0"/>
                                      <a:cs typeface="Times New Roman"/>
                                    </a:rPr>
                                    <m:t>2</m:t>
                                  </m:r>
                                  <m:r>
                                    <a:rPr lang="en-US" sz="2000" b="0" i="1" smtClean="0">
                                      <a:solidFill>
                                        <a:schemeClr val="tx1"/>
                                      </a:solidFill>
                                      <a:latin typeface="Cambria Math" panose="02040503050406030204" pitchFamily="18" charset="0"/>
                                      <a:cs typeface="Times New Roman"/>
                                    </a:rPr>
                                    <m:t>𝑛</m:t>
                                  </m:r>
                                  <m:r>
                                    <a:rPr lang="en-US" sz="2000" b="0" i="1" smtClean="0">
                                      <a:solidFill>
                                        <a:schemeClr val="tx1"/>
                                      </a:solidFill>
                                      <a:latin typeface="Cambria Math" panose="02040503050406030204" pitchFamily="18" charset="0"/>
                                      <a:cs typeface="Times New Roman"/>
                                    </a:rPr>
                                    <m:t>+1</m:t>
                                  </m:r>
                                </m:e>
                              </m:d>
                              <m:r>
                                <a:rPr lang="en-US" sz="2000" b="0" i="1" smtClean="0">
                                  <a:solidFill>
                                    <a:schemeClr val="tx1"/>
                                  </a:solidFill>
                                  <a:latin typeface="Cambria Math" panose="02040503050406030204" pitchFamily="18" charset="0"/>
                                  <a:cs typeface="Times New Roman"/>
                                </a:rPr>
                                <m:t>!</m:t>
                              </m:r>
                            </m:den>
                          </m:f>
                        </m:e>
                      </m:nary>
                      <m:r>
                        <a:rPr lang="en-US" sz="2000" b="0" i="1" smtClean="0">
                          <a:solidFill>
                            <a:schemeClr val="tx1"/>
                          </a:solidFill>
                          <a:latin typeface="Cambria Math" panose="02040503050406030204" pitchFamily="18" charset="0"/>
                          <a:cs typeface="Times New Roman"/>
                        </a:rPr>
                        <m:t>=</m:t>
                      </m:r>
                      <m:r>
                        <a:rPr lang="en-US" sz="2000" b="0" i="1" smtClean="0">
                          <a:solidFill>
                            <a:schemeClr val="tx1"/>
                          </a:solidFill>
                          <a:latin typeface="Cambria Math" panose="02040503050406030204" pitchFamily="18" charset="0"/>
                          <a:cs typeface="Times New Roman"/>
                        </a:rPr>
                        <m:t>𝑥</m:t>
                      </m:r>
                      <m:r>
                        <a:rPr lang="en-US" sz="2000" b="0" i="1" smtClean="0">
                          <a:solidFill>
                            <a:schemeClr val="tx1"/>
                          </a:solidFill>
                          <a:latin typeface="Cambria Math" panose="02040503050406030204" pitchFamily="18" charset="0"/>
                          <a:cs typeface="Times New Roman"/>
                        </a:rPr>
                        <m:t>−</m:t>
                      </m:r>
                      <m:f>
                        <m:fPr>
                          <m:ctrlPr>
                            <a:rPr lang="en-US" sz="2000" b="0" i="1" smtClean="0">
                              <a:solidFill>
                                <a:schemeClr val="tx1"/>
                              </a:solidFill>
                              <a:latin typeface="Cambria Math" panose="02040503050406030204" pitchFamily="18" charset="0"/>
                              <a:cs typeface="Times New Roman"/>
                            </a:rPr>
                          </m:ctrlPr>
                        </m:fPr>
                        <m:num>
                          <m:sSup>
                            <m:sSupPr>
                              <m:ctrlPr>
                                <a:rPr lang="en-US" sz="2000" b="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𝑥</m:t>
                              </m:r>
                            </m:e>
                            <m:sup>
                              <m:r>
                                <a:rPr lang="en-US" sz="2000" b="0" i="1" smtClean="0">
                                  <a:solidFill>
                                    <a:schemeClr val="tx1"/>
                                  </a:solidFill>
                                  <a:latin typeface="Cambria Math" panose="02040503050406030204" pitchFamily="18" charset="0"/>
                                  <a:cs typeface="Times New Roman"/>
                                </a:rPr>
                                <m:t>3</m:t>
                              </m:r>
                            </m:sup>
                          </m:sSup>
                        </m:num>
                        <m:den>
                          <m:r>
                            <a:rPr lang="en-US" sz="2000" b="0" i="1" smtClean="0">
                              <a:solidFill>
                                <a:schemeClr val="tx1"/>
                              </a:solidFill>
                              <a:latin typeface="Cambria Math" panose="02040503050406030204" pitchFamily="18" charset="0"/>
                              <a:cs typeface="Times New Roman"/>
                            </a:rPr>
                            <m:t>3!</m:t>
                          </m:r>
                        </m:den>
                      </m:f>
                      <m:r>
                        <a:rPr lang="en-US" sz="2000" b="0" i="1" smtClean="0">
                          <a:solidFill>
                            <a:schemeClr val="tx1"/>
                          </a:solidFill>
                          <a:latin typeface="Cambria Math" panose="02040503050406030204" pitchFamily="18" charset="0"/>
                          <a:ea typeface="Cambria Math" panose="02040503050406030204" pitchFamily="18" charset="0"/>
                          <a:cs typeface="Times New Roman"/>
                        </a:rPr>
                        <m:t>±⋯</m:t>
                      </m:r>
                    </m:oMath>
                  </m:oMathPara>
                </a14:m>
                <a:endParaRPr lang="en-US" sz="2000" dirty="0">
                  <a:solidFill>
                    <a:schemeClr val="tx1"/>
                  </a:solidFill>
                </a:endParaRPr>
              </a:p>
              <a:p>
                <a:pPr marL="0" marR="5080" indent="0">
                  <a:lnSpc>
                    <a:spcPct val="100000"/>
                  </a:lnSpc>
                  <a:buNone/>
                </a:pPr>
                <a14:m>
                  <m:oMathPara xmlns:m="http://schemas.openxmlformats.org/officeDocument/2006/math">
                    <m:oMathParaPr>
                      <m:jc m:val="centerGroup"/>
                    </m:oMathParaPr>
                    <m:oMath xmlns:m="http://schemas.openxmlformats.org/officeDocument/2006/math">
                      <m:func>
                        <m:funcPr>
                          <m:ctrlPr>
                            <a:rPr lang="en-US" sz="2000" i="1">
                              <a:solidFill>
                                <a:schemeClr val="tx1"/>
                              </a:solidFill>
                              <a:latin typeface="Cambria Math" panose="02040503050406030204" pitchFamily="18" charset="0"/>
                              <a:cs typeface="Times New Roman"/>
                            </a:rPr>
                          </m:ctrlPr>
                        </m:funcPr>
                        <m:fName>
                          <m:r>
                            <m:rPr>
                              <m:sty m:val="p"/>
                            </m:rPr>
                            <a:rPr lang="en-US" sz="2000" b="0" i="0" smtClean="0">
                              <a:solidFill>
                                <a:schemeClr val="tx1"/>
                              </a:solidFill>
                              <a:latin typeface="Cambria Math" panose="02040503050406030204" pitchFamily="18" charset="0"/>
                              <a:cs typeface="Times New Roman"/>
                            </a:rPr>
                            <m:t>cos</m:t>
                          </m:r>
                        </m:fName>
                        <m:e>
                          <m:r>
                            <a:rPr lang="en-US" sz="2000" i="1">
                              <a:solidFill>
                                <a:schemeClr val="tx1"/>
                              </a:solidFill>
                              <a:latin typeface="Cambria Math" panose="02040503050406030204" pitchFamily="18" charset="0"/>
                              <a:cs typeface="Times New Roman"/>
                            </a:rPr>
                            <m:t>𝑥</m:t>
                          </m:r>
                        </m:e>
                      </m:func>
                      <m:r>
                        <a:rPr lang="en-US" sz="2000" i="1">
                          <a:solidFill>
                            <a:schemeClr val="tx1"/>
                          </a:solidFill>
                          <a:latin typeface="Cambria Math" panose="02040503050406030204" pitchFamily="18" charset="0"/>
                          <a:cs typeface="Times New Roman"/>
                        </a:rPr>
                        <m:t>=</m:t>
                      </m:r>
                      <m:nary>
                        <m:naryPr>
                          <m:chr m:val="∑"/>
                          <m:ctrlPr>
                            <a:rPr lang="en-US" sz="2000" i="1">
                              <a:solidFill>
                                <a:schemeClr val="tx1"/>
                              </a:solidFill>
                              <a:latin typeface="Cambria Math" panose="02040503050406030204" pitchFamily="18" charset="0"/>
                              <a:cs typeface="Times New Roman"/>
                            </a:rPr>
                          </m:ctrlPr>
                        </m:naryPr>
                        <m:sub>
                          <m:r>
                            <m:rPr>
                              <m:brk m:alnAt="23"/>
                            </m:rPr>
                            <a:rPr lang="en-US" sz="2000" i="1">
                              <a:solidFill>
                                <a:schemeClr val="tx1"/>
                              </a:solidFill>
                              <a:latin typeface="Cambria Math" panose="02040503050406030204" pitchFamily="18" charset="0"/>
                              <a:cs typeface="Times New Roman"/>
                            </a:rPr>
                            <m:t>𝑛</m:t>
                          </m:r>
                          <m:r>
                            <a:rPr lang="en-US" sz="2000" i="1">
                              <a:solidFill>
                                <a:schemeClr val="tx1"/>
                              </a:solidFill>
                              <a:latin typeface="Cambria Math" panose="02040503050406030204" pitchFamily="18" charset="0"/>
                              <a:cs typeface="Times New Roman"/>
                            </a:rPr>
                            <m:t>=0</m:t>
                          </m:r>
                        </m:sub>
                        <m:sup>
                          <m:r>
                            <a:rPr lang="en-US" sz="2000" i="1">
                              <a:solidFill>
                                <a:schemeClr val="tx1"/>
                              </a:solidFill>
                              <a:latin typeface="Cambria Math" panose="02040503050406030204" pitchFamily="18" charset="0"/>
                              <a:ea typeface="Cambria Math" panose="02040503050406030204" pitchFamily="18" charset="0"/>
                              <a:cs typeface="Times New Roman"/>
                            </a:rPr>
                            <m:t>∞</m:t>
                          </m:r>
                        </m:sup>
                        <m:e>
                          <m:sSup>
                            <m:sSupPr>
                              <m:ctrlPr>
                                <a:rPr lang="en-US" sz="2000" i="1">
                                  <a:solidFill>
                                    <a:schemeClr val="tx1"/>
                                  </a:solidFill>
                                  <a:latin typeface="Cambria Math" panose="02040503050406030204" pitchFamily="18" charset="0"/>
                                  <a:cs typeface="Times New Roman"/>
                                </a:rPr>
                              </m:ctrlPr>
                            </m:sSupPr>
                            <m:e>
                              <m:r>
                                <a:rPr lang="en-US" sz="2000" i="1">
                                  <a:solidFill>
                                    <a:schemeClr val="tx1"/>
                                  </a:solidFill>
                                  <a:latin typeface="Cambria Math" panose="02040503050406030204" pitchFamily="18" charset="0"/>
                                  <a:cs typeface="Times New Roman"/>
                                </a:rPr>
                                <m:t>(−1)</m:t>
                              </m:r>
                            </m:e>
                            <m:sup>
                              <m:r>
                                <a:rPr lang="en-US" sz="2000" i="1">
                                  <a:solidFill>
                                    <a:schemeClr val="tx1"/>
                                  </a:solidFill>
                                  <a:latin typeface="Cambria Math" panose="02040503050406030204" pitchFamily="18" charset="0"/>
                                  <a:cs typeface="Times New Roman"/>
                                </a:rPr>
                                <m:t>𝑛</m:t>
                              </m:r>
                            </m:sup>
                          </m:sSup>
                          <m:f>
                            <m:fPr>
                              <m:ctrlPr>
                                <a:rPr lang="en-US" sz="2000" i="1">
                                  <a:solidFill>
                                    <a:schemeClr val="tx1"/>
                                  </a:solidFill>
                                  <a:latin typeface="Cambria Math" panose="02040503050406030204" pitchFamily="18" charset="0"/>
                                  <a:cs typeface="Times New Roman"/>
                                </a:rPr>
                              </m:ctrlPr>
                            </m:fPr>
                            <m:num>
                              <m:sSup>
                                <m:sSupPr>
                                  <m:ctrlPr>
                                    <a:rPr lang="en-US" sz="2000" i="1">
                                      <a:solidFill>
                                        <a:schemeClr val="tx1"/>
                                      </a:solidFill>
                                      <a:latin typeface="Cambria Math" panose="02040503050406030204" pitchFamily="18" charset="0"/>
                                      <a:cs typeface="Times New Roman"/>
                                    </a:rPr>
                                  </m:ctrlPr>
                                </m:sSupPr>
                                <m:e>
                                  <m:r>
                                    <a:rPr lang="en-US" sz="2000" i="1">
                                      <a:solidFill>
                                        <a:schemeClr val="tx1"/>
                                      </a:solidFill>
                                      <a:latin typeface="Cambria Math" panose="02040503050406030204" pitchFamily="18" charset="0"/>
                                      <a:cs typeface="Times New Roman"/>
                                    </a:rPr>
                                    <m:t>𝑥</m:t>
                                  </m:r>
                                </m:e>
                                <m:sup>
                                  <m:r>
                                    <a:rPr lang="en-US" sz="2000" i="1">
                                      <a:solidFill>
                                        <a:schemeClr val="tx1"/>
                                      </a:solidFill>
                                      <a:latin typeface="Cambria Math" panose="02040503050406030204" pitchFamily="18" charset="0"/>
                                      <a:cs typeface="Times New Roman"/>
                                    </a:rPr>
                                    <m:t>2</m:t>
                                  </m:r>
                                  <m:r>
                                    <a:rPr lang="en-US" sz="2000" i="1">
                                      <a:solidFill>
                                        <a:schemeClr val="tx1"/>
                                      </a:solidFill>
                                      <a:latin typeface="Cambria Math" panose="02040503050406030204" pitchFamily="18" charset="0"/>
                                      <a:cs typeface="Times New Roman"/>
                                    </a:rPr>
                                    <m:t>𝑛</m:t>
                                  </m:r>
                                </m:sup>
                              </m:sSup>
                            </m:num>
                            <m:den>
                              <m:d>
                                <m:dPr>
                                  <m:ctrlPr>
                                    <a:rPr lang="en-US" sz="2000" i="1">
                                      <a:solidFill>
                                        <a:schemeClr val="tx1"/>
                                      </a:solidFill>
                                      <a:latin typeface="Cambria Math" panose="02040503050406030204" pitchFamily="18" charset="0"/>
                                      <a:cs typeface="Times New Roman"/>
                                    </a:rPr>
                                  </m:ctrlPr>
                                </m:dPr>
                                <m:e>
                                  <m:r>
                                    <a:rPr lang="en-US" sz="2000" i="1">
                                      <a:solidFill>
                                        <a:schemeClr val="tx1"/>
                                      </a:solidFill>
                                      <a:latin typeface="Cambria Math" panose="02040503050406030204" pitchFamily="18" charset="0"/>
                                      <a:cs typeface="Times New Roman"/>
                                    </a:rPr>
                                    <m:t>2</m:t>
                                  </m:r>
                                  <m:r>
                                    <a:rPr lang="en-US" sz="2000" i="1">
                                      <a:solidFill>
                                        <a:schemeClr val="tx1"/>
                                      </a:solidFill>
                                      <a:latin typeface="Cambria Math" panose="02040503050406030204" pitchFamily="18" charset="0"/>
                                      <a:cs typeface="Times New Roman"/>
                                    </a:rPr>
                                    <m:t>𝑛</m:t>
                                  </m:r>
                                </m:e>
                              </m:d>
                              <m:r>
                                <a:rPr lang="en-US" sz="2000" i="1">
                                  <a:solidFill>
                                    <a:schemeClr val="tx1"/>
                                  </a:solidFill>
                                  <a:latin typeface="Cambria Math" panose="02040503050406030204" pitchFamily="18" charset="0"/>
                                  <a:cs typeface="Times New Roman"/>
                                </a:rPr>
                                <m:t>!</m:t>
                              </m:r>
                            </m:den>
                          </m:f>
                        </m:e>
                      </m:nary>
                      <m:r>
                        <a:rPr lang="en-US" sz="2000" b="0" i="1" smtClean="0">
                          <a:solidFill>
                            <a:schemeClr val="tx1"/>
                          </a:solidFill>
                          <a:latin typeface="Cambria Math" panose="02040503050406030204" pitchFamily="18" charset="0"/>
                          <a:cs typeface="Times New Roman"/>
                        </a:rPr>
                        <m:t>=1−</m:t>
                      </m:r>
                      <m:f>
                        <m:fPr>
                          <m:ctrlPr>
                            <a:rPr lang="en-US" sz="2000" b="0" i="1" smtClean="0">
                              <a:solidFill>
                                <a:schemeClr val="tx1"/>
                              </a:solidFill>
                              <a:latin typeface="Cambria Math" panose="02040503050406030204" pitchFamily="18" charset="0"/>
                              <a:cs typeface="Times New Roman"/>
                            </a:rPr>
                          </m:ctrlPr>
                        </m:fPr>
                        <m:num>
                          <m:sSup>
                            <m:sSupPr>
                              <m:ctrlPr>
                                <a:rPr lang="en-US" sz="2000" b="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𝑥</m:t>
                              </m:r>
                            </m:e>
                            <m:sup>
                              <m:r>
                                <a:rPr lang="en-US" sz="2000" b="0" i="1" smtClean="0">
                                  <a:solidFill>
                                    <a:schemeClr val="tx1"/>
                                  </a:solidFill>
                                  <a:latin typeface="Cambria Math" panose="02040503050406030204" pitchFamily="18" charset="0"/>
                                  <a:cs typeface="Times New Roman"/>
                                </a:rPr>
                                <m:t>2</m:t>
                              </m:r>
                            </m:sup>
                          </m:sSup>
                        </m:num>
                        <m:den>
                          <m:r>
                            <a:rPr lang="en-US" sz="2000" b="0" i="1" smtClean="0">
                              <a:solidFill>
                                <a:schemeClr val="tx1"/>
                              </a:solidFill>
                              <a:latin typeface="Cambria Math" panose="02040503050406030204" pitchFamily="18" charset="0"/>
                              <a:cs typeface="Times New Roman"/>
                            </a:rPr>
                            <m:t>2!</m:t>
                          </m:r>
                        </m:den>
                      </m:f>
                      <m:r>
                        <a:rPr lang="en-US" sz="2000" b="0" i="1" smtClean="0">
                          <a:solidFill>
                            <a:schemeClr val="tx1"/>
                          </a:solidFill>
                          <a:latin typeface="Cambria Math" panose="02040503050406030204" pitchFamily="18" charset="0"/>
                          <a:ea typeface="Cambria Math" panose="02040503050406030204" pitchFamily="18" charset="0"/>
                          <a:cs typeface="Times New Roman"/>
                        </a:rPr>
                        <m:t>±⋯</m:t>
                      </m:r>
                    </m:oMath>
                  </m:oMathPara>
                </a14:m>
                <a:endParaRPr lang="en-US" sz="2000" dirty="0">
                  <a:solidFill>
                    <a:schemeClr val="tx1"/>
                  </a:solidFill>
                </a:endParaRPr>
              </a:p>
              <a:p>
                <a:pPr marL="0" marR="5080" indent="0">
                  <a:lnSpc>
                    <a:spcPct val="100000"/>
                  </a:lnSpc>
                  <a:buNone/>
                </a:pPr>
                <a:r>
                  <a:rPr lang="en-US" spc="-10" dirty="0">
                    <a:solidFill>
                      <a:schemeClr val="tx1"/>
                    </a:solidFill>
                  </a:rPr>
                  <a:t>Th</a:t>
                </a:r>
                <a:r>
                  <a:rPr lang="en-US" spc="-5" dirty="0">
                    <a:solidFill>
                      <a:schemeClr val="tx1"/>
                    </a:solidFill>
                  </a:rPr>
                  <a:t>e</a:t>
                </a:r>
                <a:r>
                  <a:rPr lang="en-US" spc="100" dirty="0">
                    <a:solidFill>
                      <a:schemeClr val="tx1"/>
                    </a:solidFill>
                  </a:rPr>
                  <a:t> </a:t>
                </a:r>
                <a:r>
                  <a:rPr lang="en-US" spc="-10" dirty="0">
                    <a:solidFill>
                      <a:schemeClr val="tx1"/>
                    </a:solidFill>
                  </a:rPr>
                  <a:t>derivative</a:t>
                </a:r>
                <a:r>
                  <a:rPr lang="en-US" spc="-5" dirty="0">
                    <a:solidFill>
                      <a:schemeClr val="tx1"/>
                    </a:solidFill>
                  </a:rPr>
                  <a:t>s</a:t>
                </a:r>
                <a:r>
                  <a:rPr lang="en-US" spc="100" dirty="0">
                    <a:solidFill>
                      <a:schemeClr val="tx1"/>
                    </a:solidFill>
                  </a:rPr>
                  <a:t> </a:t>
                </a:r>
                <a:r>
                  <a:rPr lang="en-US" spc="-10" dirty="0">
                    <a:solidFill>
                      <a:schemeClr val="tx1"/>
                    </a:solidFill>
                  </a:rPr>
                  <a:t>o</a:t>
                </a:r>
                <a:r>
                  <a:rPr lang="en-US" spc="-5" dirty="0">
                    <a:solidFill>
                      <a:schemeClr val="tx1"/>
                    </a:solidFill>
                  </a:rPr>
                  <a:t>f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sin</a:t>
                </a:r>
                <a:r>
                  <a:rPr lang="en-US" spc="-60" dirty="0">
                    <a:solidFill>
                      <a:schemeClr val="tx1"/>
                    </a:solidFill>
                  </a:rPr>
                  <a:t> </a:t>
                </a:r>
                <a:r>
                  <a:rPr lang="en-US" i="1" spc="-5" dirty="0">
                    <a:solidFill>
                      <a:schemeClr val="tx1"/>
                    </a:solidFill>
                  </a:rPr>
                  <a:t>x</a:t>
                </a:r>
                <a:r>
                  <a:rPr lang="en-US" i="1" spc="-60" dirty="0">
                    <a:solidFill>
                      <a:schemeClr val="tx1"/>
                    </a:solidFill>
                  </a:rPr>
                  <a:t> </a:t>
                </a:r>
                <a:r>
                  <a:rPr lang="en-US" spc="-10" dirty="0">
                    <a:solidFill>
                      <a:schemeClr val="tx1"/>
                    </a:solidFill>
                  </a:rPr>
                  <a:t>an</a:t>
                </a:r>
                <a:r>
                  <a:rPr lang="en-US" spc="-5" dirty="0">
                    <a:solidFill>
                      <a:schemeClr val="tx1"/>
                    </a:solidFill>
                  </a:rPr>
                  <a:t>d</a:t>
                </a:r>
                <a:r>
                  <a:rPr lang="en-US" spc="100" dirty="0">
                    <a:solidFill>
                      <a:schemeClr val="tx1"/>
                    </a:solidFill>
                  </a:rPr>
                  <a:t> </a:t>
                </a:r>
                <a:r>
                  <a:rPr lang="en-US" spc="-10" dirty="0">
                    <a:solidFill>
                      <a:schemeClr val="tx1"/>
                    </a:solidFill>
                  </a:rPr>
                  <a:t>thei</a:t>
                </a:r>
                <a:r>
                  <a:rPr lang="en-US" spc="-5" dirty="0">
                    <a:solidFill>
                      <a:schemeClr val="tx1"/>
                    </a:solidFill>
                  </a:rPr>
                  <a:t>r</a:t>
                </a:r>
                <a:r>
                  <a:rPr lang="en-US" spc="100" dirty="0">
                    <a:solidFill>
                      <a:schemeClr val="tx1"/>
                    </a:solidFill>
                  </a:rPr>
                  <a:t> </a:t>
                </a:r>
                <a:r>
                  <a:rPr lang="en-US" spc="-10" dirty="0">
                    <a:solidFill>
                      <a:schemeClr val="tx1"/>
                    </a:solidFill>
                  </a:rPr>
                  <a:t>value</a:t>
                </a:r>
                <a:r>
                  <a:rPr lang="en-US" spc="-5" dirty="0">
                    <a:solidFill>
                      <a:schemeClr val="tx1"/>
                    </a:solidFill>
                  </a:rPr>
                  <a:t>s</a:t>
                </a:r>
                <a:r>
                  <a:rPr lang="en-US" spc="100" dirty="0">
                    <a:solidFill>
                      <a:schemeClr val="tx1"/>
                    </a:solidFill>
                  </a:rPr>
                  <a:t> </a:t>
                </a:r>
                <a:r>
                  <a:rPr lang="en-US" spc="-10" dirty="0">
                    <a:solidFill>
                      <a:schemeClr val="tx1"/>
                    </a:solidFill>
                  </a:rPr>
                  <a:t>a</a:t>
                </a:r>
                <a:r>
                  <a:rPr lang="en-US" spc="-5" dirty="0">
                    <a:solidFill>
                      <a:schemeClr val="tx1"/>
                    </a:solidFill>
                  </a:rPr>
                  <a:t>t </a:t>
                </a:r>
                <a:r>
                  <a:rPr lang="en-US" i="1" spc="-5" dirty="0">
                    <a:solidFill>
                      <a:schemeClr val="tx1"/>
                    </a:solidFill>
                  </a:rPr>
                  <a:t>x </a:t>
                </a:r>
                <a:r>
                  <a:rPr lang="en-US" spc="-25" dirty="0">
                    <a:solidFill>
                      <a:schemeClr val="tx1"/>
                    </a:solidFill>
                  </a:rPr>
                  <a:t>=</a:t>
                </a:r>
                <a:r>
                  <a:rPr lang="en-US" spc="-40" dirty="0">
                    <a:solidFill>
                      <a:schemeClr val="tx1"/>
                    </a:solidFill>
                  </a:rPr>
                  <a:t> </a:t>
                </a:r>
                <a:r>
                  <a:rPr lang="en-US" spc="-5" dirty="0">
                    <a:solidFill>
                      <a:schemeClr val="tx1"/>
                    </a:solidFill>
                  </a:rPr>
                  <a:t>0</a:t>
                </a:r>
                <a:r>
                  <a:rPr lang="en-US" spc="100" dirty="0">
                    <a:solidFill>
                      <a:schemeClr val="tx1"/>
                    </a:solidFill>
                  </a:rPr>
                  <a:t> </a:t>
                </a:r>
                <a:r>
                  <a:rPr lang="en-US" spc="-5" dirty="0">
                    <a:solidFill>
                      <a:schemeClr val="tx1"/>
                    </a:solidFill>
                  </a:rPr>
                  <a:t>form</a:t>
                </a:r>
                <a:r>
                  <a:rPr lang="en-US" spc="100" dirty="0">
                    <a:solidFill>
                      <a:schemeClr val="tx1"/>
                    </a:solidFill>
                  </a:rPr>
                  <a:t> </a:t>
                </a:r>
                <a:r>
                  <a:rPr lang="en-US" spc="-5" dirty="0">
                    <a:solidFill>
                      <a:schemeClr val="tx1"/>
                    </a:solidFill>
                  </a:rPr>
                  <a:t>a repeating pattern of period </a:t>
                </a:r>
                <a:r>
                  <a:rPr lang="en-US" spc="-10" dirty="0">
                    <a:solidFill>
                      <a:schemeClr val="tx1"/>
                    </a:solidFill>
                  </a:rPr>
                  <a:t>4</a:t>
                </a:r>
                <a:r>
                  <a:rPr lang="en-US" spc="-5" dirty="0">
                    <a:solidFill>
                      <a:schemeClr val="tx1"/>
                    </a:solidFill>
                  </a:rPr>
                  <a:t>:</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540076760"/>
                  </p:ext>
                </p:extLst>
              </p:nvPr>
            </p:nvGraphicFramePr>
            <p:xfrm>
              <a:off x="3772031" y="4755460"/>
              <a:ext cx="4633151" cy="1125855"/>
            </p:xfrm>
            <a:graphic>
              <a:graphicData uri="http://schemas.openxmlformats.org/drawingml/2006/table">
                <a:tbl>
                  <a:tblPr firstRow="1" bandRow="1">
                    <a:tableStyleId>{5C22544A-7EE6-4342-B048-85BDC9FD1C3A}</a:tableStyleId>
                  </a:tblPr>
                  <a:tblGrid>
                    <a:gridCol w="691452"/>
                    <a:gridCol w="744855"/>
                    <a:gridCol w="901002"/>
                    <a:gridCol w="931164"/>
                    <a:gridCol w="934148"/>
                    <a:gridCol w="430530"/>
                  </a:tblGrid>
                  <a:tr h="370840">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𝑓</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4</m:t>
                                        </m:r>
                                      </m:e>
                                    </m:d>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sin</m:t>
                                    </m:r>
                                  </m:fName>
                                  <m:e>
                                    <m:r>
                                      <a:rPr lang="en-US" b="0" i="1" smtClean="0">
                                        <a:solidFill>
                                          <a:schemeClr val="bg1"/>
                                        </a:solidFill>
                                        <a:latin typeface="Cambria Math" panose="02040503050406030204" pitchFamily="18" charset="0"/>
                                      </a:rPr>
                                      <m:t>𝑥</m:t>
                                    </m:r>
                                  </m:e>
                                </m:func>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cos</m:t>
                                    </m:r>
                                  </m:fName>
                                  <m:e>
                                    <m:r>
                                      <a:rPr lang="en-US" b="0" i="1" smtClean="0">
                                        <a:solidFill>
                                          <a:schemeClr val="bg1"/>
                                        </a:solidFill>
                                        <a:latin typeface="Cambria Math" panose="02040503050406030204" pitchFamily="18" charset="0"/>
                                      </a:rPr>
                                      <m:t>𝑥</m:t>
                                    </m:r>
                                  </m:e>
                                </m:func>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sin</m:t>
                                    </m:r>
                                  </m:fName>
                                  <m:e>
                                    <m:r>
                                      <a:rPr lang="en-US" b="0" i="1" smtClean="0">
                                        <a:solidFill>
                                          <a:schemeClr val="bg1"/>
                                        </a:solidFill>
                                        <a:latin typeface="Cambria Math" panose="02040503050406030204" pitchFamily="18" charset="0"/>
                                      </a:rPr>
                                      <m:t>𝑥</m:t>
                                    </m:r>
                                  </m:e>
                                </m:func>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cos</m:t>
                                    </m:r>
                                  </m:fName>
                                  <m:e>
                                    <m:r>
                                      <a:rPr lang="en-US" b="0" i="1" smtClean="0">
                                        <a:solidFill>
                                          <a:schemeClr val="bg1"/>
                                        </a:solidFill>
                                        <a:latin typeface="Cambria Math" panose="02040503050406030204" pitchFamily="18" charset="0"/>
                                      </a:rPr>
                                      <m:t>𝑥</m:t>
                                    </m:r>
                                  </m:e>
                                </m:func>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sin</m:t>
                                    </m:r>
                                  </m:fName>
                                  <m:e>
                                    <m:r>
                                      <a:rPr lang="en-US" b="0" i="1" smtClean="0">
                                        <a:solidFill>
                                          <a:schemeClr val="bg1"/>
                                        </a:solidFill>
                                        <a:latin typeface="Cambria Math" panose="02040503050406030204" pitchFamily="18" charset="0"/>
                                      </a:rPr>
                                      <m:t>𝑥</m:t>
                                    </m:r>
                                  </m:e>
                                </m:func>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540076760"/>
                  </p:ext>
                </p:extLst>
              </p:nvPr>
            </p:nvGraphicFramePr>
            <p:xfrm>
              <a:off x="3772031" y="4755460"/>
              <a:ext cx="4633151" cy="1125855"/>
            </p:xfrm>
            <a:graphic>
              <a:graphicData uri="http://schemas.openxmlformats.org/drawingml/2006/table">
                <a:tbl>
                  <a:tblPr firstRow="1" bandRow="1">
                    <a:tableStyleId>{5C22544A-7EE6-4342-B048-85BDC9FD1C3A}</a:tableStyleId>
                  </a:tblPr>
                  <a:tblGrid>
                    <a:gridCol w="691452"/>
                    <a:gridCol w="744855"/>
                    <a:gridCol w="901002"/>
                    <a:gridCol w="931164"/>
                    <a:gridCol w="934148"/>
                    <a:gridCol w="430530"/>
                  </a:tblGrid>
                  <a:tr h="384175">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77" t="-1587" r="-569298" b="-19682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4262" t="-1587" r="-431967" b="-19682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60135" t="-1587" r="-256081" b="-19682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51634" t="-1587" r="-147712" b="-19682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51634" t="-1587" r="-47712" b="-196825"/>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73239" t="-1587" r="-2817" b="-196825"/>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77" t="-104918" r="-569298" b="-10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4262" t="-104918" r="-431967" b="-10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60135" t="-104918" r="-256081" b="-10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51634" t="-104918" r="-147712" b="-10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51634" t="-104918" r="-47712" b="-10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73239" t="-104918" r="-2817" b="-103279"/>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877" t="-204918" r="-569298"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4262" t="-204918" r="-431967"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160135" t="-204918" r="-256081"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251634" t="-204918" r="-147712"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351634" t="-204918" r="-47712" b="-3279"/>
                          </a:stretch>
                        </a:blip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3"/>
                          <a:stretch>
                            <a:fillRect l="-973239" t="-204918" r="-2817" b="-3279"/>
                          </a:stretch>
                        </a:blipFill>
                      </a:tcPr>
                    </a:tc>
                  </a:tr>
                </a:tbl>
              </a:graphicData>
            </a:graphic>
          </p:graphicFrame>
        </mc:Fallback>
      </mc:AlternateContent>
    </p:spTree>
    <p:extLst>
      <p:ext uri="{BB962C8B-B14F-4D97-AF65-F5344CB8AC3E}">
        <p14:creationId xmlns:p14="http://schemas.microsoft.com/office/powerpoint/2010/main" val="18763795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12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spc="-10" dirty="0">
                    <a:latin typeface="Times New Roman"/>
                    <a:cs typeface="Times New Roman"/>
                  </a:rPr>
                  <a:t>I</a:t>
                </a:r>
                <a:r>
                  <a:rPr lang="en-US" spc="-5" dirty="0">
                    <a:latin typeface="Times New Roman"/>
                    <a:cs typeface="Times New Roman"/>
                  </a:rPr>
                  <a:t>n</a:t>
                </a:r>
                <a:r>
                  <a:rPr lang="en-US" spc="80" dirty="0">
                    <a:latin typeface="Times New Roman"/>
                    <a:cs typeface="Times New Roman"/>
                  </a:rPr>
                  <a:t> </a:t>
                </a:r>
                <a:r>
                  <a:rPr lang="en-US" spc="-10" dirty="0">
                    <a:latin typeface="Times New Roman"/>
                    <a:cs typeface="Times New Roman"/>
                  </a:rPr>
                  <a:t>othe</a:t>
                </a:r>
                <a:r>
                  <a:rPr lang="en-US" spc="-5" dirty="0">
                    <a:latin typeface="Times New Roman"/>
                    <a:cs typeface="Times New Roman"/>
                  </a:rPr>
                  <a:t>r</a:t>
                </a:r>
                <a:r>
                  <a:rPr lang="en-US" spc="80" dirty="0">
                    <a:latin typeface="Times New Roman"/>
                    <a:cs typeface="Times New Roman"/>
                  </a:rPr>
                  <a:t> </a:t>
                </a:r>
                <a:r>
                  <a:rPr lang="en-US" spc="-10" dirty="0">
                    <a:latin typeface="Times New Roman"/>
                    <a:cs typeface="Times New Roman"/>
                  </a:rPr>
                  <a:t>words</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eve</a:t>
                </a:r>
                <a:r>
                  <a:rPr lang="en-US" spc="-5" dirty="0">
                    <a:latin typeface="Times New Roman"/>
                    <a:cs typeface="Times New Roman"/>
                  </a:rPr>
                  <a:t>n</a:t>
                </a:r>
                <a:r>
                  <a:rPr lang="en-US" spc="80" dirty="0">
                    <a:latin typeface="Times New Roman"/>
                    <a:cs typeface="Times New Roman"/>
                  </a:rPr>
                  <a:t> </a:t>
                </a:r>
                <a:r>
                  <a:rPr lang="en-US" spc="-10" dirty="0">
                    <a:latin typeface="Times New Roman"/>
                    <a:cs typeface="Times New Roman"/>
                  </a:rPr>
                  <a:t>derivative</a:t>
                </a:r>
                <a:r>
                  <a:rPr lang="en-US" spc="-5" dirty="0">
                    <a:latin typeface="Times New Roman"/>
                    <a:cs typeface="Times New Roman"/>
                  </a:rPr>
                  <a:t>s</a:t>
                </a:r>
                <a:r>
                  <a:rPr lang="en-US" spc="8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zer</a:t>
                </a:r>
                <a:r>
                  <a:rPr lang="en-US" spc="-5" dirty="0">
                    <a:latin typeface="Times New Roman"/>
                    <a:cs typeface="Times New Roman"/>
                  </a:rPr>
                  <a:t>o</a:t>
                </a:r>
                <a:r>
                  <a:rPr lang="en-US" spc="8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8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od</a:t>
                </a:r>
                <a:r>
                  <a:rPr lang="en-US" spc="-5" dirty="0">
                    <a:latin typeface="Times New Roman"/>
                    <a:cs typeface="Times New Roman"/>
                  </a:rPr>
                  <a:t>d</a:t>
                </a:r>
                <a:r>
                  <a:rPr lang="en-US" spc="80" dirty="0">
                    <a:latin typeface="Times New Roman"/>
                    <a:cs typeface="Times New Roman"/>
                  </a:rPr>
                  <a:t> </a:t>
                </a:r>
                <a:r>
                  <a:rPr lang="en-US" spc="-10" dirty="0">
                    <a:latin typeface="Times New Roman"/>
                    <a:cs typeface="Times New Roman"/>
                  </a:rPr>
                  <a:t>derivative</a:t>
                </a:r>
                <a:r>
                  <a:rPr lang="en-US" spc="-5" dirty="0">
                    <a:latin typeface="Times New Roman"/>
                    <a:cs typeface="Times New Roman"/>
                  </a:rPr>
                  <a:t>s</a:t>
                </a:r>
                <a:r>
                  <a:rPr lang="en-US" spc="80" dirty="0">
                    <a:latin typeface="Times New Roman"/>
                    <a:cs typeface="Times New Roman"/>
                  </a:rPr>
                  <a:t> </a:t>
                </a:r>
                <a:r>
                  <a:rPr lang="en-US" spc="-10" dirty="0">
                    <a:latin typeface="Times New Roman"/>
                    <a:cs typeface="Times New Roman"/>
                  </a:rPr>
                  <a:t>alternat</a:t>
                </a:r>
                <a:r>
                  <a:rPr lang="en-US" spc="-5" dirty="0">
                    <a:latin typeface="Times New Roman"/>
                    <a:cs typeface="Times New Roman"/>
                  </a:rPr>
                  <a:t>e</a:t>
                </a:r>
                <a:r>
                  <a:rPr lang="en-US" spc="80" dirty="0">
                    <a:latin typeface="Times New Roman"/>
                    <a:cs typeface="Times New Roman"/>
                  </a:rPr>
                  <a:t> </a:t>
                </a:r>
                <a:r>
                  <a:rPr lang="en-US" spc="-5" dirty="0">
                    <a:latin typeface="Times New Roman"/>
                    <a:cs typeface="Times New Roman"/>
                  </a:rPr>
                  <a:t>in</a:t>
                </a:r>
                <a:r>
                  <a:rPr lang="en-US" spc="8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ign:</a:t>
                </a:r>
                <a:endParaRPr lang="en-US" dirty="0">
                  <a:latin typeface="Times New Roman"/>
                  <a:cs typeface="Times New Roman"/>
                </a:endParaRPr>
              </a:p>
              <a:p>
                <a:pPr marL="0" indent="0">
                  <a:lnSpc>
                    <a:spcPct val="100000"/>
                  </a:lnSpc>
                  <a:buNone/>
                </a:pPr>
                <a:r>
                  <a:rPr lang="en-US" i="1" spc="-5" dirty="0">
                    <a:latin typeface="Times New Roman"/>
                    <a:cs typeface="Times New Roman"/>
                  </a:rPr>
                  <a:t>f</a:t>
                </a:r>
                <a:r>
                  <a:rPr lang="en-US" i="1" spc="-45" dirty="0">
                    <a:latin typeface="Times New Roman"/>
                    <a:cs typeface="Times New Roman"/>
                  </a:rPr>
                  <a:t> </a:t>
                </a:r>
                <a:r>
                  <a:rPr lang="en-US" spc="-7" baseline="25925" dirty="0">
                    <a:latin typeface="Times New Roman"/>
                    <a:cs typeface="Times New Roman"/>
                  </a:rPr>
                  <a:t>(</a:t>
                </a:r>
                <a:r>
                  <a:rPr lang="en-US" baseline="25925" dirty="0">
                    <a:latin typeface="Times New Roman"/>
                    <a:cs typeface="Times New Roman"/>
                  </a:rPr>
                  <a:t>2</a:t>
                </a:r>
                <a:r>
                  <a:rPr lang="en-US" i="1" spc="44" baseline="25925" dirty="0">
                    <a:latin typeface="Times New Roman"/>
                    <a:cs typeface="Times New Roman"/>
                  </a:rPr>
                  <a:t>n</a:t>
                </a:r>
                <a:r>
                  <a:rPr lang="en-US" spc="-22" baseline="25925" dirty="0">
                    <a:latin typeface="Lucida Sans Unicode"/>
                    <a:cs typeface="Lucida Sans Unicode"/>
                  </a:rPr>
                  <a:t>+</a:t>
                </a:r>
                <a:r>
                  <a:rPr lang="en-US" baseline="25925" dirty="0">
                    <a:latin typeface="Times New Roman"/>
                    <a:cs typeface="Times New Roman"/>
                  </a:rPr>
                  <a:t>1</a:t>
                </a:r>
                <a:r>
                  <a:rPr lang="en-US" spc="67" baseline="25925" dirty="0">
                    <a:latin typeface="Times New Roman"/>
                    <a:cs typeface="Times New Roman"/>
                  </a:rPr>
                  <a:t>)</a:t>
                </a:r>
                <a:r>
                  <a:rPr lang="en-US" spc="-5" dirty="0">
                    <a:latin typeface="Times New Roman"/>
                    <a:cs typeface="Times New Roman"/>
                  </a:rPr>
                  <a:t>(0)</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a:t>
                </a:r>
                <a:r>
                  <a:rPr lang="en-US" spc="-19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a:t>
                </a:r>
                <a:r>
                  <a:rPr lang="en-US" i="1" spc="-7" baseline="25925" dirty="0">
                    <a:latin typeface="Times New Roman"/>
                    <a:cs typeface="Times New Roman"/>
                  </a:rPr>
                  <a:t>n</a:t>
                </a:r>
                <a:r>
                  <a:rPr lang="en-US" i="1" spc="-157" baseline="25925" dirty="0">
                    <a:latin typeface="Times New Roman"/>
                    <a:cs typeface="Times New Roman"/>
                  </a:rPr>
                  <a:t> </a:t>
                </a:r>
                <a:r>
                  <a:rPr lang="en-US" spc="-5" dirty="0">
                    <a:latin typeface="Times New Roman"/>
                    <a:cs typeface="Times New Roman"/>
                  </a:rPr>
                  <a:t>. </a:t>
                </a:r>
                <a:r>
                  <a:rPr lang="en-US" spc="-10" dirty="0">
                    <a:latin typeface="Times New Roman"/>
                    <a:cs typeface="Times New Roman"/>
                  </a:rPr>
                  <a:t>Therefore</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nonzer</a:t>
                </a:r>
                <a:r>
                  <a:rPr lang="en-US" spc="-5" dirty="0">
                    <a:latin typeface="Times New Roman"/>
                    <a:cs typeface="Times New Roman"/>
                  </a:rPr>
                  <a:t>o </a:t>
                </a:r>
                <a:r>
                  <a:rPr lang="en-US" spc="-10" dirty="0">
                    <a:latin typeface="Times New Roman"/>
                    <a:cs typeface="Times New Roman"/>
                  </a:rPr>
                  <a:t>Taylo</a:t>
                </a:r>
                <a:r>
                  <a:rPr lang="en-US" spc="-5" dirty="0">
                    <a:latin typeface="Times New Roman"/>
                    <a:cs typeface="Times New Roman"/>
                  </a:rPr>
                  <a:t>r </a:t>
                </a:r>
                <a:r>
                  <a:rPr lang="en-US" spc="-10" dirty="0">
                    <a:latin typeface="Times New Roman"/>
                    <a:cs typeface="Times New Roman"/>
                  </a:rPr>
                  <a:t>coefficient</a:t>
                </a:r>
                <a:r>
                  <a:rPr lang="en-US" spc="-5" dirty="0">
                    <a:latin typeface="Times New Roman"/>
                    <a:cs typeface="Times New Roman"/>
                  </a:rPr>
                  <a:t>s f</a:t>
                </a:r>
                <a:r>
                  <a:rPr lang="en-US" spc="-10" dirty="0">
                    <a:latin typeface="Times New Roman"/>
                    <a:cs typeface="Times New Roman"/>
                  </a:rPr>
                  <a:t>o</a:t>
                </a:r>
                <a:r>
                  <a:rPr lang="en-US" spc="-5" dirty="0">
                    <a:latin typeface="Times New Roman"/>
                    <a:cs typeface="Times New Roman"/>
                  </a:rPr>
                  <a:t>r sin</a:t>
                </a:r>
                <a:r>
                  <a:rPr lang="en-US" spc="-60" dirty="0">
                    <a:latin typeface="Times New Roman"/>
                    <a:cs typeface="Times New Roman"/>
                  </a:rPr>
                  <a:t> </a:t>
                </a:r>
                <a:r>
                  <a:rPr lang="en-US" i="1" spc="-5" dirty="0">
                    <a:latin typeface="Times New Roman"/>
                    <a:cs typeface="Times New Roman"/>
                  </a:rPr>
                  <a:t>x </a:t>
                </a:r>
                <a:r>
                  <a:rPr lang="en-US" spc="-5" dirty="0">
                    <a:latin typeface="Times New Roman"/>
                    <a:cs typeface="Times New Roman"/>
                  </a:rPr>
                  <a:t>are</a:t>
                </a:r>
                <a:endParaRPr lang="en-US" dirty="0">
                  <a:latin typeface="Times New Roman"/>
                  <a:cs typeface="Times New Roman"/>
                </a:endParaRPr>
              </a:p>
              <a:p>
                <a:pPr>
                  <a:lnSpc>
                    <a:spcPct val="100000"/>
                  </a:lnSpc>
                  <a:spcBef>
                    <a:spcPts val="18"/>
                  </a:spcBef>
                </a:pPr>
                <a:endParaRPr lang="en-US" sz="800" dirty="0"/>
              </a:p>
              <a:p>
                <a:pPr marL="0" marR="508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sub>
                      </m:sSub>
                      <m:r>
                        <a:rPr lang="en-US" b="0" i="1" smtClean="0">
                          <a:solidFill>
                            <a:schemeClr val="tx1"/>
                          </a:solidFill>
                          <a:latin typeface="Cambria Math" panose="02040503050406030204" pitchFamily="18" charset="0"/>
                          <a:cs typeface="Times New Roman"/>
                        </a:rPr>
                        <m:t>=</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(−1)</m:t>
                          </m:r>
                        </m:e>
                        <m:sup>
                          <m:r>
                            <a:rPr lang="en-US" i="1">
                              <a:solidFill>
                                <a:schemeClr val="tx1"/>
                              </a:solidFill>
                              <a:latin typeface="Cambria Math" panose="02040503050406030204" pitchFamily="18" charset="0"/>
                              <a:cs typeface="Times New Roman"/>
                            </a:rPr>
                            <m:t>𝑛</m:t>
                          </m:r>
                        </m:sup>
                      </m:sSup>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cs typeface="Times New Roman"/>
                                </a:rPr>
                                <m:t>+1</m:t>
                              </m:r>
                            </m:e>
                          </m:d>
                          <m:r>
                            <a:rPr lang="en-US" i="1">
                              <a:solidFill>
                                <a:schemeClr val="tx1"/>
                              </a:solidFill>
                              <a:latin typeface="Cambria Math" panose="02040503050406030204" pitchFamily="18" charset="0"/>
                              <a:cs typeface="Times New Roman"/>
                            </a:rPr>
                            <m:t>!</m:t>
                          </m:r>
                        </m:den>
                      </m:f>
                    </m:oMath>
                  </m:oMathPara>
                </a14:m>
                <a:endParaRPr lang="en-US" dirty="0">
                  <a:solidFill>
                    <a:schemeClr val="tx1"/>
                  </a:solidFill>
                </a:endParaRPr>
              </a:p>
              <a:p>
                <a:pPr marL="0" marR="5080" indent="0">
                  <a:lnSpc>
                    <a:spcPct val="100000"/>
                  </a:lnSpc>
                  <a:buNone/>
                </a:pPr>
                <a:r>
                  <a:rPr lang="en-US" spc="-15" dirty="0">
                    <a:solidFill>
                      <a:schemeClr val="tx1"/>
                    </a:solidFill>
                    <a:latin typeface="Times New Roman"/>
                    <a:cs typeface="Times New Roman"/>
                  </a:rPr>
                  <a:t>Fo</a:t>
                </a:r>
                <a:r>
                  <a:rPr lang="en-US" spc="-5" dirty="0">
                    <a:solidFill>
                      <a:schemeClr val="tx1"/>
                    </a:solidFill>
                    <a:latin typeface="Times New Roman"/>
                    <a:cs typeface="Times New Roman"/>
                  </a:rPr>
                  <a:t>r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co</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situatio</a:t>
                </a:r>
                <a:r>
                  <a:rPr lang="en-US" spc="-5" dirty="0">
                    <a:solidFill>
                      <a:schemeClr val="tx1"/>
                    </a:solidFill>
                    <a:latin typeface="Times New Roman"/>
                    <a:cs typeface="Times New Roman"/>
                  </a:rPr>
                  <a:t>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eversed</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od</a:t>
                </a:r>
                <a:r>
                  <a:rPr lang="en-US" spc="-5" dirty="0">
                    <a:solidFill>
                      <a:schemeClr val="tx1"/>
                    </a:solidFill>
                    <a:latin typeface="Times New Roman"/>
                    <a:cs typeface="Times New Roman"/>
                  </a:rPr>
                  <a:t>d</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derivative</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zer</a:t>
                </a:r>
                <a:r>
                  <a:rPr lang="en-US" spc="-5" dirty="0">
                    <a:solidFill>
                      <a:schemeClr val="tx1"/>
                    </a:solidFill>
                    <a:latin typeface="Times New Roman"/>
                    <a:cs typeface="Times New Roman"/>
                  </a:rPr>
                  <a:t>o</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even ones </a:t>
                </a:r>
                <a:r>
                  <a:rPr lang="en-US" spc="-5" dirty="0">
                    <a:solidFill>
                      <a:schemeClr val="tx1"/>
                    </a:solidFill>
                    <a:latin typeface="Times New Roman"/>
                    <a:cs typeface="Times New Roman"/>
                  </a:rPr>
                  <a:t>alternate in sign: </a:t>
                </a:r>
                <a:r>
                  <a:rPr lang="en-US" spc="-95"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7" baseline="25925" dirty="0">
                    <a:solidFill>
                      <a:schemeClr val="tx1"/>
                    </a:solidFill>
                    <a:latin typeface="Times New Roman"/>
                    <a:cs typeface="Times New Roman"/>
                  </a:rPr>
                  <a:t>(</a:t>
                </a:r>
                <a:r>
                  <a:rPr lang="en-US" baseline="25925" dirty="0">
                    <a:solidFill>
                      <a:schemeClr val="tx1"/>
                    </a:solidFill>
                    <a:latin typeface="Times New Roman"/>
                    <a:cs typeface="Times New Roman"/>
                  </a:rPr>
                  <a:t>2</a:t>
                </a:r>
                <a:r>
                  <a:rPr lang="en-US" i="1" spc="44" baseline="25925" dirty="0">
                    <a:solidFill>
                      <a:schemeClr val="tx1"/>
                    </a:solidFill>
                    <a:latin typeface="Times New Roman"/>
                    <a:cs typeface="Times New Roman"/>
                  </a:rPr>
                  <a:t>n</a:t>
                </a:r>
                <a:r>
                  <a:rPr lang="en-US" spc="67" baseline="25925" dirty="0">
                    <a:solidFill>
                      <a:schemeClr val="tx1"/>
                    </a:solidFill>
                    <a:latin typeface="Times New Roman"/>
                    <a:cs typeface="Times New Roman"/>
                  </a:rPr>
                  <a:t>)</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spc="-190" dirty="0">
                    <a:solidFill>
                      <a:schemeClr val="tx1"/>
                    </a:solidFill>
                    <a:latin typeface="Lucida Sans Unicode"/>
                    <a:cs typeface="Lucida Sans Unicode"/>
                  </a:rPr>
                  <a:t>−</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i="1" spc="-7" baseline="25925" dirty="0">
                    <a:solidFill>
                      <a:schemeClr val="tx1"/>
                    </a:solidFill>
                    <a:latin typeface="Times New Roman"/>
                    <a:cs typeface="Times New Roman"/>
                  </a:rPr>
                  <a:t>n</a:t>
                </a:r>
                <a:r>
                  <a:rPr lang="en-US" i="1" spc="89" baseline="25925" dirty="0">
                    <a:solidFill>
                      <a:schemeClr val="tx1"/>
                    </a:solidFill>
                    <a:latin typeface="Times New Roman"/>
                    <a:cs typeface="Times New Roman"/>
                  </a:rPr>
                  <a:t> </a:t>
                </a:r>
                <a:r>
                  <a:rPr lang="en-US" spc="-10" dirty="0">
                    <a:solidFill>
                      <a:schemeClr val="tx1"/>
                    </a:solidFill>
                    <a:latin typeface="Times New Roman"/>
                    <a:cs typeface="Times New Roman"/>
                  </a:rPr>
                  <a:t>co</a:t>
                </a:r>
                <a:r>
                  <a:rPr lang="en-US" spc="-5" dirty="0">
                    <a:solidFill>
                      <a:schemeClr val="tx1"/>
                    </a:solidFill>
                    <a:latin typeface="Times New Roman"/>
                    <a:cs typeface="Times New Roman"/>
                  </a:rPr>
                  <a:t>s</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spc="-190" dirty="0">
                    <a:solidFill>
                      <a:schemeClr val="tx1"/>
                    </a:solidFill>
                    <a:latin typeface="Lucida Sans Unicode"/>
                    <a:cs typeface="Lucida Sans Unicode"/>
                  </a:rPr>
                  <a:t>−</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i="1" spc="-7" baseline="25925" dirty="0">
                    <a:solidFill>
                      <a:schemeClr val="tx1"/>
                    </a:solidFill>
                    <a:latin typeface="Times New Roman"/>
                    <a:cs typeface="Times New Roman"/>
                  </a:rPr>
                  <a:t>n</a:t>
                </a:r>
                <a:r>
                  <a:rPr lang="en-US" i="1" spc="-157" baseline="2592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Therefore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nonzero </a:t>
                </a:r>
                <a:r>
                  <a:rPr lang="pt-BR" spc="-10" dirty="0">
                    <a:solidFill>
                      <a:schemeClr val="tx1"/>
                    </a:solidFill>
                    <a:latin typeface="Times New Roman"/>
                    <a:cs typeface="Times New Roman"/>
                  </a:rPr>
                  <a:t>Taylo</a:t>
                </a:r>
                <a:r>
                  <a:rPr lang="pt-BR" spc="-5" dirty="0">
                    <a:solidFill>
                      <a:schemeClr val="tx1"/>
                    </a:solidFill>
                    <a:latin typeface="Times New Roman"/>
                    <a:cs typeface="Times New Roman"/>
                  </a:rPr>
                  <a:t>r </a:t>
                </a:r>
                <a:r>
                  <a:rPr lang="pt-BR" spc="-10" dirty="0">
                    <a:solidFill>
                      <a:schemeClr val="tx1"/>
                    </a:solidFill>
                    <a:latin typeface="Times New Roman"/>
                    <a:cs typeface="Times New Roman"/>
                  </a:rPr>
                  <a:t>coefficient</a:t>
                </a:r>
                <a:r>
                  <a:rPr lang="pt-BR" spc="-5" dirty="0">
                    <a:solidFill>
                      <a:schemeClr val="tx1"/>
                    </a:solidFill>
                    <a:latin typeface="Times New Roman"/>
                    <a:cs typeface="Times New Roman"/>
                  </a:rPr>
                  <a:t>s f</a:t>
                </a:r>
                <a:r>
                  <a:rPr lang="pt-BR" spc="-10" dirty="0">
                    <a:solidFill>
                      <a:schemeClr val="tx1"/>
                    </a:solidFill>
                    <a:latin typeface="Times New Roman"/>
                    <a:cs typeface="Times New Roman"/>
                  </a:rPr>
                  <a:t>o</a:t>
                </a:r>
                <a:r>
                  <a:rPr lang="pt-BR" spc="-5" dirty="0">
                    <a:solidFill>
                      <a:schemeClr val="tx1"/>
                    </a:solidFill>
                    <a:latin typeface="Times New Roman"/>
                    <a:cs typeface="Times New Roman"/>
                  </a:rPr>
                  <a:t>r </a:t>
                </a:r>
                <a:r>
                  <a:rPr lang="pt-BR" spc="-10" dirty="0">
                    <a:solidFill>
                      <a:schemeClr val="tx1"/>
                    </a:solidFill>
                    <a:latin typeface="Times New Roman"/>
                    <a:cs typeface="Times New Roman"/>
                  </a:rPr>
                  <a:t>co</a:t>
                </a:r>
                <a:r>
                  <a:rPr lang="pt-BR" spc="-5" dirty="0">
                    <a:solidFill>
                      <a:schemeClr val="tx1"/>
                    </a:solidFill>
                    <a:latin typeface="Times New Roman"/>
                    <a:cs typeface="Times New Roman"/>
                  </a:rPr>
                  <a:t>s</a:t>
                </a:r>
                <a:r>
                  <a:rPr lang="pt-BR" spc="-60" dirty="0">
                    <a:solidFill>
                      <a:schemeClr val="tx1"/>
                    </a:solidFill>
                    <a:latin typeface="Times New Roman"/>
                    <a:cs typeface="Times New Roman"/>
                  </a:rPr>
                  <a:t> </a:t>
                </a:r>
                <a:r>
                  <a:rPr lang="pt-BR" i="1" spc="-5" dirty="0">
                    <a:solidFill>
                      <a:schemeClr val="tx1"/>
                    </a:solidFill>
                    <a:latin typeface="Times New Roman"/>
                    <a:cs typeface="Times New Roman"/>
                  </a:rPr>
                  <a:t>x </a:t>
                </a:r>
                <a:r>
                  <a:rPr lang="pt-BR" spc="-5" dirty="0">
                    <a:solidFill>
                      <a:schemeClr val="tx1"/>
                    </a:solidFill>
                    <a:latin typeface="Times New Roman"/>
                    <a:cs typeface="Times New Roman"/>
                  </a:rPr>
                  <a:t>are </a:t>
                </a:r>
                <a:r>
                  <a:rPr lang="pt-BR" i="1" spc="-5" dirty="0">
                    <a:solidFill>
                      <a:schemeClr val="tx1"/>
                    </a:solidFill>
                    <a:latin typeface="Times New Roman"/>
                    <a:cs typeface="Times New Roman"/>
                  </a:rPr>
                  <a:t>a</a:t>
                </a:r>
                <a:r>
                  <a:rPr lang="pt-BR" spc="-7" baseline="-25000" dirty="0">
                    <a:solidFill>
                      <a:schemeClr val="tx1"/>
                    </a:solidFill>
                    <a:latin typeface="Times New Roman"/>
                    <a:cs typeface="Times New Roman"/>
                  </a:rPr>
                  <a:t>2</a:t>
                </a:r>
                <a:r>
                  <a:rPr lang="pt-BR" i="1" spc="-7" baseline="-25000" dirty="0">
                    <a:solidFill>
                      <a:schemeClr val="tx1"/>
                    </a:solidFill>
                    <a:latin typeface="Times New Roman"/>
                    <a:cs typeface="Times New Roman"/>
                  </a:rPr>
                  <a:t>n</a:t>
                </a:r>
                <a:r>
                  <a:rPr lang="pt-BR" i="1" spc="-22" baseline="-11111" dirty="0">
                    <a:solidFill>
                      <a:schemeClr val="tx1"/>
                    </a:solidFill>
                    <a:latin typeface="Times New Roman"/>
                    <a:cs typeface="Times New Roman"/>
                  </a:rPr>
                  <a:t> </a:t>
                </a:r>
                <a:r>
                  <a:rPr lang="pt-BR" spc="-25" dirty="0">
                    <a:solidFill>
                      <a:schemeClr val="tx1"/>
                    </a:solidFill>
                    <a:latin typeface="Lucida Sans Unicode"/>
                    <a:cs typeface="Lucida Sans Unicode"/>
                  </a:rPr>
                  <a:t>=</a:t>
                </a:r>
                <a:r>
                  <a:rPr lang="pt-BR" spc="-40" dirty="0">
                    <a:solidFill>
                      <a:schemeClr val="tx1"/>
                    </a:solidFill>
                    <a:latin typeface="Lucida Sans Unicode"/>
                    <a:cs typeface="Lucida Sans Unicode"/>
                  </a:rPr>
                  <a:t> </a:t>
                </a:r>
                <a:r>
                  <a:rPr lang="pt-BR" spc="-5" dirty="0">
                    <a:solidFill>
                      <a:schemeClr val="tx1"/>
                    </a:solidFill>
                    <a:latin typeface="Times New Roman"/>
                    <a:cs typeface="Times New Roman"/>
                  </a:rPr>
                  <a:t>(</a:t>
                </a:r>
                <a:r>
                  <a:rPr lang="pt-BR" spc="-190" dirty="0">
                    <a:solidFill>
                      <a:schemeClr val="tx1"/>
                    </a:solidFill>
                    <a:latin typeface="Lucida Sans Unicode"/>
                    <a:cs typeface="Lucida Sans Unicode"/>
                  </a:rPr>
                  <a:t>−</a:t>
                </a:r>
                <a:r>
                  <a:rPr lang="pt-BR" spc="-10" dirty="0">
                    <a:solidFill>
                      <a:schemeClr val="tx1"/>
                    </a:solidFill>
                    <a:latin typeface="Times New Roman"/>
                    <a:cs typeface="Times New Roman"/>
                  </a:rPr>
                  <a:t>1</a:t>
                </a:r>
                <a:r>
                  <a:rPr lang="pt-BR" spc="-5" dirty="0">
                    <a:solidFill>
                      <a:schemeClr val="tx1"/>
                    </a:solidFill>
                    <a:latin typeface="Times New Roman"/>
                    <a:cs typeface="Times New Roman"/>
                  </a:rPr>
                  <a:t>)</a:t>
                </a:r>
                <a:r>
                  <a:rPr lang="pt-BR" i="1" spc="-7" baseline="25925" dirty="0">
                    <a:solidFill>
                      <a:schemeClr val="tx1"/>
                    </a:solidFill>
                    <a:latin typeface="Times New Roman"/>
                    <a:cs typeface="Times New Roman"/>
                  </a:rPr>
                  <a:t>n</a:t>
                </a:r>
                <a:r>
                  <a:rPr lang="pt-BR" i="1" spc="-157" baseline="25925" dirty="0">
                    <a:solidFill>
                      <a:schemeClr val="tx1"/>
                    </a:solidFill>
                    <a:latin typeface="Times New Roman"/>
                    <a:cs typeface="Times New Roman"/>
                  </a:rPr>
                  <a:t> </a:t>
                </a:r>
                <a:r>
                  <a:rPr lang="pt-BR" i="1" spc="180" dirty="0">
                    <a:solidFill>
                      <a:schemeClr val="tx1"/>
                    </a:solidFill>
                    <a:latin typeface="Arial"/>
                    <a:cs typeface="Arial"/>
                  </a:rPr>
                  <a:t>/</a:t>
                </a:r>
                <a:r>
                  <a:rPr lang="pt-BR" spc="-5" dirty="0">
                    <a:solidFill>
                      <a:schemeClr val="tx1"/>
                    </a:solidFill>
                    <a:latin typeface="Times New Roman"/>
                    <a:cs typeface="Times New Roman"/>
                  </a:rPr>
                  <a:t>(</a:t>
                </a:r>
                <a:r>
                  <a:rPr lang="pt-BR" spc="-10" dirty="0">
                    <a:solidFill>
                      <a:schemeClr val="tx1"/>
                    </a:solidFill>
                    <a:latin typeface="Times New Roman"/>
                    <a:cs typeface="Times New Roman"/>
                  </a:rPr>
                  <a:t>2</a:t>
                </a:r>
                <a:r>
                  <a:rPr lang="pt-BR" i="1" spc="30" dirty="0">
                    <a:solidFill>
                      <a:schemeClr val="tx1"/>
                    </a:solidFill>
                    <a:latin typeface="Times New Roman"/>
                    <a:cs typeface="Times New Roman"/>
                  </a:rPr>
                  <a:t>n</a:t>
                </a:r>
                <a:r>
                  <a:rPr lang="pt-BR" spc="-5" dirty="0">
                    <a:solidFill>
                      <a:schemeClr val="tx1"/>
                    </a:solidFill>
                    <a:latin typeface="Times New Roman"/>
                    <a:cs typeface="Times New Roman"/>
                  </a:rPr>
                  <a:t>)!.</a:t>
                </a:r>
                <a:endParaRPr lang="pt-BR" dirty="0">
                  <a:solidFill>
                    <a:schemeClr val="tx1"/>
                  </a:solidFill>
                  <a:latin typeface="Times New Roman"/>
                  <a:cs typeface="Times New Roman"/>
                </a:endParaRPr>
              </a:p>
              <a:p>
                <a:pPr marL="0" marR="5080" indent="0">
                  <a:lnSpc>
                    <a:spcPct val="100000"/>
                  </a:lnSpc>
                  <a:buNone/>
                </a:pP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appl</a:t>
                </a:r>
                <a:r>
                  <a:rPr lang="en-US" spc="-5" dirty="0">
                    <a:solidFill>
                      <a:schemeClr val="tx1"/>
                    </a:solidFill>
                    <a:latin typeface="Times New Roman"/>
                    <a:cs typeface="Times New Roman"/>
                  </a:rPr>
                  <a:t>y</a:t>
                </a:r>
                <a:r>
                  <a:rPr lang="en-US" spc="105" dirty="0">
                    <a:solidFill>
                      <a:schemeClr val="tx1"/>
                    </a:solidFill>
                    <a:latin typeface="Times New Roman"/>
                    <a:cs typeface="Times New Roman"/>
                  </a:rPr>
                  <a:t> the last t</a:t>
                </a:r>
                <a:r>
                  <a:rPr lang="en-US" spc="-10" dirty="0">
                    <a:solidFill>
                      <a:schemeClr val="tx1"/>
                    </a:solidFill>
                    <a:latin typeface="Times New Roman"/>
                    <a:cs typeface="Times New Roman"/>
                  </a:rPr>
                  <a:t>heorem</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wit</a:t>
                </a:r>
                <a:r>
                  <a:rPr lang="en-US" spc="-5" dirty="0">
                    <a:solidFill>
                      <a:schemeClr val="tx1"/>
                    </a:solidFill>
                    <a:latin typeface="Times New Roman"/>
                    <a:cs typeface="Times New Roman"/>
                  </a:rPr>
                  <a:t>h </a:t>
                </a:r>
                <a:r>
                  <a:rPr lang="en-US" i="1" spc="-10" dirty="0">
                    <a:solidFill>
                      <a:schemeClr val="tx1"/>
                    </a:solidFill>
                    <a:latin typeface="Times New Roman"/>
                    <a:cs typeface="Times New Roman"/>
                  </a:rPr>
                  <a:t>K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y</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valu</a:t>
                </a:r>
                <a:r>
                  <a:rPr lang="en-US" spc="-5" dirty="0">
                    <a:solidFill>
                      <a:schemeClr val="tx1"/>
                    </a:solidFill>
                    <a:latin typeface="Times New Roman"/>
                    <a:cs typeface="Times New Roman"/>
                  </a:rPr>
                  <a:t>e</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i="1" spc="-10" dirty="0">
                    <a:solidFill>
                      <a:schemeClr val="tx1"/>
                    </a:solidFill>
                    <a:latin typeface="Times New Roman"/>
                    <a:cs typeface="Times New Roman"/>
                  </a:rPr>
                  <a:t>R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bot</a:t>
                </a:r>
                <a:r>
                  <a:rPr lang="en-US" spc="-5" dirty="0">
                    <a:solidFill>
                      <a:schemeClr val="tx1"/>
                    </a:solidFill>
                    <a:latin typeface="Times New Roman"/>
                    <a:cs typeface="Times New Roman"/>
                  </a:rPr>
                  <a:t>h</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in</a:t>
                </a:r>
                <a:r>
                  <a:rPr lang="en-US" spc="-5" dirty="0">
                    <a:solidFill>
                      <a:schemeClr val="tx1"/>
                    </a:solidFill>
                    <a:latin typeface="Times New Roman"/>
                    <a:cs typeface="Times New Roman"/>
                  </a:rPr>
                  <a:t>e</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and </a:t>
                </a:r>
                <a:r>
                  <a:rPr lang="en-US" spc="-5" dirty="0">
                    <a:solidFill>
                      <a:schemeClr val="tx1"/>
                    </a:solidFill>
                    <a:latin typeface="Times New Roman"/>
                    <a:cs typeface="Times New Roman"/>
                  </a:rPr>
                  <a:t>cosine satisfy </a:t>
                </a:r>
                <a:r>
                  <a:rPr lang="en-US" spc="-90"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7" baseline="25925" dirty="0">
                    <a:solidFill>
                      <a:schemeClr val="tx1"/>
                    </a:solidFill>
                    <a:latin typeface="Times New Roman"/>
                    <a:cs typeface="Times New Roman"/>
                  </a:rPr>
                  <a:t>(</a:t>
                </a:r>
                <a:r>
                  <a:rPr lang="en-US" i="1" spc="44" baseline="25925" dirty="0">
                    <a:solidFill>
                      <a:schemeClr val="tx1"/>
                    </a:solidFill>
                    <a:latin typeface="Times New Roman"/>
                    <a:cs typeface="Times New Roman"/>
                  </a:rPr>
                  <a:t>n</a:t>
                </a:r>
                <a:r>
                  <a:rPr lang="en-US" spc="67" baseline="25925" dirty="0">
                    <a:solidFill>
                      <a:schemeClr val="tx1"/>
                    </a:solidFill>
                    <a:latin typeface="Times New Roman"/>
                    <a:cs typeface="Times New Roman"/>
                  </a:rPr>
                  <a:t>)</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29" dirty="0">
                    <a:solidFill>
                      <a:schemeClr val="tx1"/>
                    </a:solidFill>
                    <a:latin typeface="Lucida Sans Unicode"/>
                    <a:cs typeface="Lucida Sans Unicode"/>
                  </a:rPr>
                  <a:t>|</a:t>
                </a:r>
                <a:r>
                  <a:rPr lang="en-US" spc="-10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 for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ll </a:t>
                </a:r>
                <a:r>
                  <a:rPr lang="en-US" i="1" spc="-5" dirty="0">
                    <a:solidFill>
                      <a:schemeClr val="tx1"/>
                    </a:solidFill>
                    <a:latin typeface="Times New Roman"/>
                    <a:cs typeface="Times New Roman"/>
                  </a:rPr>
                  <a:t>x</a:t>
                </a:r>
                <a:r>
                  <a:rPr lang="en-US" i="1" spc="7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i="1" spc="30" dirty="0">
                    <a:solidFill>
                      <a:schemeClr val="tx1"/>
                    </a:solidFill>
                    <a:latin typeface="Times New Roman"/>
                    <a:cs typeface="Times New Roman"/>
                  </a:rPr>
                  <a:t>n</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conclusio</a:t>
                </a:r>
                <a:r>
                  <a:rPr lang="en-US" spc="-5" dirty="0">
                    <a:solidFill>
                      <a:schemeClr val="tx1"/>
                    </a:solidFill>
                    <a:latin typeface="Times New Roman"/>
                    <a:cs typeface="Times New Roman"/>
                  </a:rPr>
                  <a:t>n is 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Taylo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for </a:t>
                </a:r>
                <a:r>
                  <a:rPr lang="en-US" spc="-65" dirty="0">
                    <a:solidFill>
                      <a:schemeClr val="tx1"/>
                    </a:solidFill>
                    <a:latin typeface="Lucida Sans Unicode"/>
                    <a:cs typeface="Lucida Sans Unicode"/>
                  </a:rPr>
                  <a:t>|</a:t>
                </a:r>
                <a:r>
                  <a:rPr lang="en-US" i="1" spc="-5" dirty="0">
                    <a:solidFill>
                      <a:schemeClr val="tx1"/>
                    </a:solidFill>
                    <a:latin typeface="Times New Roman"/>
                    <a:cs typeface="Times New Roman"/>
                  </a:rPr>
                  <a:t>x</a:t>
                </a:r>
                <a:r>
                  <a:rPr lang="en-US" spc="-9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90" dirty="0">
                    <a:solidFill>
                      <a:schemeClr val="tx1"/>
                    </a:solidFill>
                    <a:latin typeface="Arial"/>
                    <a:cs typeface="Arial"/>
                  </a:rPr>
                  <a:t>&lt;</a:t>
                </a:r>
                <a:r>
                  <a:rPr lang="en-US" i="1" spc="75" dirty="0">
                    <a:solidFill>
                      <a:schemeClr val="tx1"/>
                    </a:solidFill>
                    <a:latin typeface="Arial"/>
                    <a:cs typeface="Arial"/>
                  </a:rPr>
                  <a:t> </a:t>
                </a:r>
                <a:r>
                  <a:rPr lang="en-US" i="1" spc="35" dirty="0">
                    <a:solidFill>
                      <a:schemeClr val="tx1"/>
                    </a:solidFill>
                    <a:latin typeface="Times New Roman"/>
                    <a:cs typeface="Times New Roman"/>
                  </a:rPr>
                  <a:t>R</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Sinc</a:t>
                </a:r>
                <a:r>
                  <a:rPr lang="en-US" spc="-5" dirty="0">
                    <a:solidFill>
                      <a:schemeClr val="tx1"/>
                    </a:solidFill>
                    <a:latin typeface="Times New Roman"/>
                    <a:cs typeface="Times New Roman"/>
                  </a:rPr>
                  <a:t>e </a:t>
                </a:r>
                <a:r>
                  <a:rPr lang="en-US" i="1" spc="-10" dirty="0">
                    <a:solidFill>
                      <a:schemeClr val="tx1"/>
                    </a:solidFill>
                    <a:latin typeface="Times New Roman"/>
                    <a:cs typeface="Times New Roman"/>
                  </a:rPr>
                  <a:t>R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arbitrary</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Taylo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expansion</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hold </a:t>
                </a:r>
                <a:r>
                  <a:rPr lang="en-US" spc="-5" dirty="0">
                    <a:latin typeface="Times New Roman"/>
                    <a:cs typeface="Times New Roman"/>
                  </a:rPr>
                  <a:t>for </a:t>
                </a:r>
                <a:r>
                  <a:rPr lang="en-US" spc="-10" dirty="0">
                    <a:latin typeface="Times New Roman"/>
                    <a:cs typeface="Times New Roman"/>
                  </a:rPr>
                  <a:t>a</a:t>
                </a:r>
                <a:r>
                  <a:rPr lang="en-US" spc="-5" dirty="0">
                    <a:latin typeface="Times New Roman"/>
                    <a:cs typeface="Times New Roman"/>
                  </a:rPr>
                  <a:t>ll</a:t>
                </a:r>
                <a:r>
                  <a:rPr lang="en-US" spc="25"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1072"/>
                </a:stretch>
              </a:blipFill>
            </p:spPr>
            <p:txBody>
              <a:bodyPr/>
              <a:lstStyle/>
              <a:p>
                <a:r>
                  <a:rPr lang="en-US">
                    <a:noFill/>
                  </a:rPr>
                  <a:t> </a:t>
                </a:r>
              </a:p>
            </p:txBody>
          </p:sp>
        </mc:Fallback>
      </mc:AlternateContent>
    </p:spTree>
    <p:extLst>
      <p:ext uri="{BB962C8B-B14F-4D97-AF65-F5344CB8AC3E}">
        <p14:creationId xmlns:p14="http://schemas.microsoft.com/office/powerpoint/2010/main" val="147468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15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135" dirty="0">
                    <a:solidFill>
                      <a:schemeClr val="tx1"/>
                    </a:solidFill>
                  </a:rPr>
                  <a:t>XA</a:t>
                </a:r>
                <a:r>
                  <a:rPr lang="en-US" b="1" u="sng" spc="-20" dirty="0">
                    <a:solidFill>
                      <a:schemeClr val="tx1"/>
                    </a:solidFill>
                  </a:rPr>
                  <a:t>MPL</a:t>
                </a:r>
                <a:r>
                  <a:rPr lang="en-US" b="1" u="sng" spc="-120" dirty="0">
                    <a:solidFill>
                      <a:schemeClr val="tx1"/>
                    </a:solidFill>
                  </a:rPr>
                  <a:t>E</a:t>
                </a:r>
                <a:r>
                  <a:rPr lang="en-US" b="1" spc="-120" dirty="0">
                    <a:solidFill>
                      <a:schemeClr val="tx1"/>
                    </a:solidFill>
                  </a:rPr>
                  <a:t>:  </a:t>
                </a:r>
                <a:r>
                  <a:rPr lang="en-US" b="1" spc="-105" dirty="0" err="1">
                    <a:solidFill>
                      <a:schemeClr val="tx1"/>
                    </a:solidFill>
                  </a:rPr>
                  <a:t>Balme</a:t>
                </a:r>
                <a:r>
                  <a:rPr lang="en-US" b="1" spc="-65" dirty="0" err="1">
                    <a:solidFill>
                      <a:schemeClr val="tx1"/>
                    </a:solidFill>
                  </a:rPr>
                  <a:t>r</a:t>
                </a:r>
                <a:r>
                  <a:rPr lang="en-US" b="1" spc="-65" dirty="0">
                    <a:solidFill>
                      <a:schemeClr val="tx1"/>
                    </a:solidFill>
                  </a:rPr>
                  <a:t> </a:t>
                </a:r>
                <a:r>
                  <a:rPr lang="en-US" b="1" spc="-145" dirty="0">
                    <a:solidFill>
                      <a:schemeClr val="tx1"/>
                    </a:solidFill>
                  </a:rPr>
                  <a:t>W</a:t>
                </a:r>
                <a:r>
                  <a:rPr lang="en-US" b="1" spc="-90" dirty="0">
                    <a:solidFill>
                      <a:schemeClr val="tx1"/>
                    </a:solidFill>
                  </a:rPr>
                  <a:t>avelengths  </a:t>
                </a:r>
                <a:endParaRPr lang="en-US" b="1" spc="-114" dirty="0">
                  <a:solidFill>
                    <a:schemeClr val="tx1"/>
                  </a:solidFill>
                </a:endParaRPr>
              </a:p>
              <a:p>
                <a:pPr marL="0" marR="5080" indent="0">
                  <a:lnSpc>
                    <a:spcPct val="100000"/>
                  </a:lnSpc>
                  <a:buNone/>
                </a:pPr>
                <a:r>
                  <a:rPr lang="en-US" spc="-10" dirty="0">
                    <a:solidFill>
                      <a:schemeClr val="tx1"/>
                    </a:solidFill>
                  </a:rPr>
                  <a:t>Calculat</a:t>
                </a:r>
                <a:r>
                  <a:rPr lang="en-US" spc="-5" dirty="0">
                    <a:solidFill>
                      <a:schemeClr val="tx1"/>
                    </a:solidFill>
                  </a:rPr>
                  <a:t>e t</a:t>
                </a:r>
                <a:r>
                  <a:rPr lang="en-US" spc="-10" dirty="0">
                    <a:solidFill>
                      <a:schemeClr val="tx1"/>
                    </a:solidFill>
                  </a:rPr>
                  <a:t>h</a:t>
                </a:r>
                <a:r>
                  <a:rPr lang="en-US" spc="-5" dirty="0">
                    <a:solidFill>
                      <a:schemeClr val="tx1"/>
                    </a:solidFill>
                  </a:rPr>
                  <a:t>e </a:t>
                </a:r>
                <a:r>
                  <a:rPr lang="en-US" spc="-10" dirty="0">
                    <a:solidFill>
                      <a:schemeClr val="tx1"/>
                    </a:solidFill>
                  </a:rPr>
                  <a:t>limi</a:t>
                </a:r>
                <a:r>
                  <a:rPr lang="en-US" spc="-5" dirty="0">
                    <a:solidFill>
                      <a:schemeClr val="tx1"/>
                    </a:solidFill>
                  </a:rPr>
                  <a:t>t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a:t>
                </a:r>
                <a:r>
                  <a:rPr lang="en-US" spc="-15" dirty="0" err="1">
                    <a:solidFill>
                      <a:schemeClr val="tx1"/>
                    </a:solidFill>
                  </a:rPr>
                  <a:t>Balme</a:t>
                </a:r>
                <a:r>
                  <a:rPr lang="en-US" spc="-5" dirty="0" err="1">
                    <a:solidFill>
                      <a:schemeClr val="tx1"/>
                    </a:solidFill>
                  </a:rPr>
                  <a:t>r</a:t>
                </a:r>
                <a:r>
                  <a:rPr lang="en-US" spc="-5" dirty="0">
                    <a:solidFill>
                      <a:schemeClr val="tx1"/>
                    </a:solidFill>
                  </a:rPr>
                  <a:t> </a:t>
                </a:r>
                <a:r>
                  <a:rPr lang="en-US" spc="-10" dirty="0">
                    <a:solidFill>
                      <a:schemeClr val="tx1"/>
                    </a:solidFill>
                  </a:rPr>
                  <a:t>wavelengths </a:t>
                </a:r>
                <a14:m>
                  <m:oMath xmlns:m="http://schemas.openxmlformats.org/officeDocument/2006/math">
                    <m:sSub>
                      <m:sSubPr>
                        <m:ctrlPr>
                          <a:rPr lang="en-US"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𝑏</m:t>
                        </m:r>
                      </m:e>
                      <m:sub>
                        <m:r>
                          <a:rPr lang="en-US" b="0" i="1" spc="-10" smtClean="0">
                            <a:solidFill>
                              <a:schemeClr val="tx1"/>
                            </a:solidFill>
                            <a:latin typeface="Cambria Math" panose="02040503050406030204" pitchFamily="18" charset="0"/>
                            <a:cs typeface="Times New Roman"/>
                          </a:rPr>
                          <m:t>𝑛</m:t>
                        </m:r>
                      </m:sub>
                    </m:sSub>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364.5</m:t>
                        </m:r>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𝑛</m:t>
                            </m:r>
                          </m:e>
                          <m:sup>
                            <m:r>
                              <a:rPr lang="en-US" b="0" i="1" spc="-10" smtClean="0">
                                <a:solidFill>
                                  <a:schemeClr val="tx1"/>
                                </a:solidFill>
                                <a:latin typeface="Cambria Math" panose="02040503050406030204" pitchFamily="18" charset="0"/>
                                <a:cs typeface="Times New Roman"/>
                              </a:rPr>
                              <m:t>2</m:t>
                            </m:r>
                          </m:sup>
                        </m:sSup>
                      </m:num>
                      <m:den>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𝑛</m:t>
                            </m:r>
                          </m:e>
                          <m:sup>
                            <m:r>
                              <a:rPr lang="en-US" b="0" i="1" spc="-10" smtClean="0">
                                <a:solidFill>
                                  <a:schemeClr val="tx1"/>
                                </a:solidFill>
                                <a:latin typeface="Cambria Math" panose="02040503050406030204" pitchFamily="18" charset="0"/>
                                <a:cs typeface="Times New Roman"/>
                              </a:rPr>
                              <m:t>2</m:t>
                            </m:r>
                          </m:sup>
                        </m:sSup>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charset="0"/>
                            <a:cs typeface="Times New Roman"/>
                          </a:rPr>
                          <m:t> </m:t>
                        </m:r>
                        <m:r>
                          <a:rPr lang="en-US" b="0" i="1" spc="-10" smtClean="0">
                            <a:solidFill>
                              <a:schemeClr val="tx1"/>
                            </a:solidFill>
                            <a:latin typeface="Cambria Math" panose="02040503050406030204" pitchFamily="18" charset="0"/>
                            <a:cs typeface="Times New Roman"/>
                          </a:rPr>
                          <m:t>4</m:t>
                        </m:r>
                      </m:den>
                    </m:f>
                    <m:r>
                      <a:rPr lang="en-US" b="0" i="1" spc="-10" smtClean="0">
                        <a:solidFill>
                          <a:schemeClr val="tx1"/>
                        </a:solidFill>
                        <a:latin typeface="Cambria Math" panose="02040503050406030204" pitchFamily="18" charset="0"/>
                        <a:cs typeface="Times New Roman"/>
                      </a:rPr>
                      <m:t> </m:t>
                    </m:r>
                  </m:oMath>
                </a14:m>
                <a:r>
                  <a:rPr lang="en-US" spc="-5" dirty="0">
                    <a:solidFill>
                      <a:schemeClr val="tx1"/>
                    </a:solidFill>
                  </a:rPr>
                  <a:t>in nanometers, where </a:t>
                </a:r>
                <a:r>
                  <a:rPr lang="en-US" i="1" spc="-5" dirty="0">
                    <a:solidFill>
                      <a:schemeClr val="tx1"/>
                    </a:solidFill>
                  </a:rPr>
                  <a:t>n</a:t>
                </a:r>
                <a:r>
                  <a:rPr lang="en-US" i="1" spc="70"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3</a:t>
                </a:r>
                <a:r>
                  <a:rPr lang="en-US" spc="-5" dirty="0">
                    <a:solidFill>
                      <a:schemeClr val="tx1"/>
                    </a:solidFill>
                  </a:rPr>
                  <a:t>.</a:t>
                </a:r>
                <a:endParaRPr lang="en-US" dirty="0">
                  <a:solidFill>
                    <a:schemeClr val="tx1"/>
                  </a:solidFill>
                </a:endParaRPr>
              </a:p>
              <a:p>
                <a:pPr marL="0" marR="5080" indent="0">
                  <a:lnSpc>
                    <a:spcPct val="100000"/>
                  </a:lnSpc>
                  <a:buNone/>
                </a:pPr>
                <a:r>
                  <a:rPr lang="en-US" dirty="0">
                    <a:solidFill>
                      <a:schemeClr val="tx1"/>
                    </a:solidFill>
                  </a:rPr>
                  <a:t>We apply the last theorem with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364.5</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4</m:t>
                        </m:r>
                      </m:den>
                    </m:f>
                  </m:oMath>
                </a14:m>
                <a:r>
                  <a:rPr lang="en-US" dirty="0">
                    <a:solidFill>
                      <a:schemeClr val="tx1"/>
                    </a:solidFill>
                  </a:rPr>
                  <a:t>:</a:t>
                </a:r>
              </a:p>
              <a:p>
                <a:pPr marL="0" marR="5080" indent="0">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𝑛</m:t>
                              </m:r>
                            </m:sub>
                          </m:sSub>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364.5</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−4</m:t>
                              </m:r>
                            </m:den>
                          </m:f>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364.5</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f>
                                    <m:fPr>
                                      <m:type m:val="lin"/>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𝑥</m:t>
                                          </m:r>
                                        </m:e>
                                        <m:sup>
                                          <m:r>
                                            <a:rPr lang="en-US" i="1" smtClean="0">
                                              <a:solidFill>
                                                <a:schemeClr val="tx1"/>
                                              </a:solidFill>
                                              <a:latin typeface="Cambria Math" panose="02040503050406030204" pitchFamily="18" charset="0"/>
                                            </a:rPr>
                                            <m:t>2</m:t>
                                          </m:r>
                                        </m:sup>
                                      </m:sSup>
                                    </m:den>
                                  </m:f>
                                </m:e>
                              </m:d>
                              <m:r>
                                <a:rPr lang="en-US" b="0" i="1" smtClean="0">
                                  <a:solidFill>
                                    <a:schemeClr val="tx1"/>
                                  </a:solidFill>
                                  <a:latin typeface="Cambria Math" panose="02040503050406030204" pitchFamily="18" charset="0"/>
                                </a:rPr>
                                <m:t>)</m:t>
                              </m:r>
                            </m:den>
                          </m:f>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364.5</m:t>
                              </m:r>
                            </m:num>
                            <m:den>
                              <m:r>
                                <a:rPr lang="en-US"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(1−</m:t>
                              </m:r>
                              <m:d>
                                <m:dPr>
                                  <m:ctrlPr>
                                    <a:rPr lang="en-US" i="1">
                                      <a:solidFill>
                                        <a:schemeClr val="tx1"/>
                                      </a:solidFill>
                                      <a:latin typeface="Cambria Math" panose="02040503050406030204" pitchFamily="18" charset="0"/>
                                    </a:rPr>
                                  </m:ctrlPr>
                                </m:dPr>
                                <m:e>
                                  <m:f>
                                    <m:fPr>
                                      <m:type m:val="lin"/>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4</m:t>
                                      </m:r>
                                    </m:num>
                                    <m:den>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den>
                                  </m:f>
                                </m:e>
                              </m:d>
                              <m:r>
                                <a:rPr lang="en-US" i="1">
                                  <a:solidFill>
                                    <a:schemeClr val="tx1"/>
                                  </a:solidFill>
                                  <a:latin typeface="Cambria Math" panose="02040503050406030204" pitchFamily="18" charset="0"/>
                                </a:rPr>
                                <m:t>)</m:t>
                              </m:r>
                            </m:den>
                          </m:f>
                        </m:e>
                      </m:func>
                      <m:r>
                        <a:rPr lang="en-US" b="0" i="1" smtClean="0">
                          <a:solidFill>
                            <a:schemeClr val="tx1"/>
                          </a:solidFill>
                          <a:latin typeface="Cambria Math" panose="02040503050406030204" pitchFamily="18" charset="0"/>
                        </a:rPr>
                        <m:t>=364.5 </m:t>
                      </m:r>
                      <m:r>
                        <m:rPr>
                          <m:sty m:val="p"/>
                        </m:rPr>
                        <a:rPr lang="en-US" b="0" i="0" smtClean="0">
                          <a:solidFill>
                            <a:schemeClr val="tx1"/>
                          </a:solidFill>
                          <a:latin typeface="Cambria Math" panose="02040503050406030204" pitchFamily="18" charset="0"/>
                        </a:rPr>
                        <m:t>nm</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9420811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13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tabLst>
                    <a:tab pos="2978785" algn="l"/>
                  </a:tabLst>
                </a:pPr>
                <a:r>
                  <a:rPr lang="en-US" b="1" u="sng" spc="-170" dirty="0"/>
                  <a:t>E</a:t>
                </a:r>
                <a:r>
                  <a:rPr lang="en-US" b="1" u="sng" spc="-135" dirty="0"/>
                  <a:t>X</a:t>
                </a:r>
                <a:r>
                  <a:rPr lang="en-US" b="1" u="sng" spc="-20" dirty="0"/>
                  <a:t>AMPL</a:t>
                </a:r>
                <a:r>
                  <a:rPr lang="en-US" b="1" u="sng" spc="-120" dirty="0"/>
                  <a:t>E</a:t>
                </a:r>
                <a:r>
                  <a:rPr lang="en-US" b="1" spc="-120" dirty="0"/>
                  <a:t>:</a:t>
                </a:r>
                <a:r>
                  <a:rPr lang="en-US" b="1" spc="-40" dirty="0"/>
                  <a:t>  </a:t>
                </a:r>
                <a:r>
                  <a:rPr lang="en-US" b="1" spc="-180" dirty="0"/>
                  <a:t>T</a:t>
                </a:r>
                <a:r>
                  <a:rPr lang="en-US" b="1" spc="-80" dirty="0"/>
                  <a:t>aylo</a:t>
                </a:r>
                <a:r>
                  <a:rPr lang="en-US" b="1" spc="-60" dirty="0"/>
                  <a:t>r</a:t>
                </a:r>
                <a:r>
                  <a:rPr lang="en-US" b="1" spc="-20" dirty="0"/>
                  <a:t> </a:t>
                </a:r>
                <a:r>
                  <a:rPr lang="en-US" b="1" spc="-105" dirty="0"/>
                  <a:t>Expansio</a:t>
                </a:r>
                <a:r>
                  <a:rPr lang="en-US" b="1" spc="-110" dirty="0"/>
                  <a:t>n</a:t>
                </a:r>
                <a:r>
                  <a:rPr lang="en-US" b="1" spc="-20" dirty="0"/>
                  <a:t> </a:t>
                </a:r>
                <a:r>
                  <a:rPr lang="en-US" b="1" spc="-114" dirty="0"/>
                  <a:t>o</a:t>
                </a:r>
                <a:r>
                  <a:rPr lang="en-US" b="1" spc="-60" dirty="0"/>
                  <a:t>f </a:t>
                </a:r>
                <a:r>
                  <a:rPr lang="en-US" i="1" spc="-5" dirty="0"/>
                  <a:t>f</a:t>
                </a:r>
                <a:r>
                  <a:rPr lang="en-US" i="1" spc="-45" dirty="0"/>
                  <a:t> </a:t>
                </a:r>
                <a:r>
                  <a:rPr lang="en-US" b="1" spc="20" dirty="0"/>
                  <a:t>(</a:t>
                </a:r>
                <a:r>
                  <a:rPr lang="en-US" i="1" spc="-5" dirty="0"/>
                  <a:t>x</a:t>
                </a:r>
                <a:r>
                  <a:rPr lang="en-US" b="1" spc="-5" dirty="0"/>
                  <a:t>)</a:t>
                </a:r>
                <a:r>
                  <a:rPr lang="en-US" b="1" spc="25" dirty="0"/>
                  <a:t> </a:t>
                </a:r>
                <a:r>
                  <a:rPr lang="en-US" spc="-25" dirty="0"/>
                  <a:t>=</a:t>
                </a:r>
                <a:r>
                  <a:rPr lang="en-US" spc="-40" dirty="0"/>
                  <a:t> </a:t>
                </a:r>
                <a:r>
                  <a:rPr lang="en-US" i="1" spc="35" dirty="0"/>
                  <a:t>e</a:t>
                </a:r>
                <a:r>
                  <a:rPr lang="en-US" i="1" baseline="25925" dirty="0"/>
                  <a:t>x </a:t>
                </a:r>
                <a:r>
                  <a:rPr lang="en-US" b="1" spc="-80" dirty="0"/>
                  <a:t>a</a:t>
                </a:r>
                <a:r>
                  <a:rPr lang="en-US" b="1" spc="-45" dirty="0"/>
                  <a:t>t </a:t>
                </a:r>
                <a:r>
                  <a:rPr lang="en-US" i="1" spc="-5" dirty="0"/>
                  <a:t>x</a:t>
                </a:r>
                <a:r>
                  <a:rPr lang="en-US" spc="-25" dirty="0"/>
                  <a:t>=</a:t>
                </a:r>
                <a:r>
                  <a:rPr lang="en-US" spc="-40" dirty="0"/>
                  <a:t> </a:t>
                </a:r>
                <a:r>
                  <a:rPr lang="en-US" i="1" spc="-5" dirty="0"/>
                  <a:t>c </a:t>
                </a:r>
                <a:r>
                  <a:rPr lang="en-US" spc="-10" dirty="0"/>
                  <a:t>Fin</a:t>
                </a:r>
                <a:r>
                  <a:rPr lang="en-US" spc="-5" dirty="0"/>
                  <a:t>d</a:t>
                </a:r>
                <a:r>
                  <a:rPr lang="en-US" spc="-20" dirty="0"/>
                  <a:t> </a:t>
                </a:r>
                <a:r>
                  <a:rPr lang="en-US" spc="-10" dirty="0"/>
                  <a:t>th</a:t>
                </a:r>
                <a:r>
                  <a:rPr lang="en-US" spc="-5" dirty="0"/>
                  <a:t>e</a:t>
                </a:r>
                <a:r>
                  <a:rPr lang="en-US" spc="-20" dirty="0"/>
                  <a:t> </a:t>
                </a:r>
                <a:r>
                  <a:rPr lang="en-US" spc="-10" dirty="0"/>
                  <a:t>Taylo</a:t>
                </a:r>
                <a:r>
                  <a:rPr lang="en-US" spc="-5" dirty="0"/>
                  <a:t>r</a:t>
                </a:r>
                <a:r>
                  <a:rPr lang="en-US" spc="-20" dirty="0"/>
                  <a:t> </a:t>
                </a:r>
                <a:r>
                  <a:rPr lang="en-US" spc="-10" dirty="0"/>
                  <a:t>serie</a:t>
                </a:r>
                <a:r>
                  <a:rPr lang="en-US" spc="-5" dirty="0"/>
                  <a:t>s</a:t>
                </a:r>
                <a:r>
                  <a:rPr lang="en-US" spc="5" dirty="0"/>
                  <a:t> </a:t>
                </a:r>
                <a:r>
                  <a:rPr lang="en-US" i="1" spc="-10" dirty="0"/>
                  <a:t>T</a:t>
                </a:r>
                <a:r>
                  <a:rPr lang="en-US" i="1" spc="-100" dirty="0"/>
                  <a:t> </a:t>
                </a:r>
                <a:r>
                  <a:rPr lang="en-US" spc="20" dirty="0"/>
                  <a:t>(</a:t>
                </a:r>
                <a:r>
                  <a:rPr lang="en-US" i="1" spc="-5" dirty="0"/>
                  <a:t>x</a:t>
                </a:r>
                <a:r>
                  <a:rPr lang="en-US" spc="-5" dirty="0"/>
                  <a:t>)</a:t>
                </a:r>
                <a:r>
                  <a:rPr lang="en-US" spc="-20" dirty="0"/>
                  <a:t> </a:t>
                </a:r>
                <a:r>
                  <a:rPr lang="en-US" spc="-10" dirty="0"/>
                  <a:t>of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i="1" spc="30" dirty="0"/>
                  <a:t>e</a:t>
                </a:r>
                <a:r>
                  <a:rPr lang="en-US" i="1" baseline="25925" dirty="0"/>
                  <a:t>x</a:t>
                </a:r>
                <a:r>
                  <a:rPr lang="en-US" i="1" spc="-15" baseline="25925" dirty="0"/>
                  <a:t> </a:t>
                </a:r>
                <a:r>
                  <a:rPr lang="en-US" spc="-10" dirty="0"/>
                  <a:t>a</a:t>
                </a:r>
                <a:r>
                  <a:rPr lang="en-US" spc="-5" dirty="0"/>
                  <a:t>t</a:t>
                </a:r>
                <a:r>
                  <a:rPr lang="en-US" spc="25" dirty="0"/>
                  <a:t> </a:t>
                </a:r>
                <a:r>
                  <a:rPr lang="en-US" i="1" spc="-5" dirty="0"/>
                  <a:t>x </a:t>
                </a:r>
                <a:r>
                  <a:rPr lang="en-US" spc="-25" dirty="0"/>
                  <a:t>=</a:t>
                </a:r>
                <a:r>
                  <a:rPr lang="en-US" spc="-40" dirty="0"/>
                  <a:t> </a:t>
                </a:r>
                <a:r>
                  <a:rPr lang="en-US" i="1" spc="10" dirty="0"/>
                  <a:t>c</a:t>
                </a:r>
                <a:r>
                  <a:rPr lang="en-US" spc="-5" dirty="0"/>
                  <a:t>.</a:t>
                </a:r>
                <a:endParaRPr lang="en-US" dirty="0"/>
              </a:p>
              <a:p>
                <a:pPr marL="0" indent="0">
                  <a:lnSpc>
                    <a:spcPts val="550"/>
                  </a:lnSpc>
                  <a:spcBef>
                    <a:spcPts val="43"/>
                  </a:spcBef>
                  <a:buNone/>
                </a:pPr>
                <a:endParaRPr lang="en-US" dirty="0"/>
              </a:p>
              <a:p>
                <a:pPr marL="0" indent="0">
                  <a:lnSpc>
                    <a:spcPct val="100000"/>
                  </a:lnSpc>
                  <a:buNone/>
                </a:pPr>
                <a:r>
                  <a:rPr lang="en-US" b="1" spc="-5" dirty="0"/>
                  <a:t>Solution </a:t>
                </a:r>
                <a:r>
                  <a:rPr lang="en-US" spc="-15" dirty="0"/>
                  <a:t>W</a:t>
                </a:r>
                <a:r>
                  <a:rPr lang="en-US" spc="-5" dirty="0"/>
                  <a:t>e </a:t>
                </a:r>
                <a:r>
                  <a:rPr lang="en-US" spc="-10" dirty="0"/>
                  <a:t>hav</a:t>
                </a:r>
                <a:r>
                  <a:rPr lang="en-US" spc="-5" dirty="0"/>
                  <a:t>e </a:t>
                </a:r>
                <a:r>
                  <a:rPr lang="en-US" i="1" spc="-5" dirty="0"/>
                  <a:t>f</a:t>
                </a:r>
                <a:r>
                  <a:rPr lang="en-US" i="1" spc="-45" dirty="0"/>
                  <a:t> </a:t>
                </a:r>
                <a:r>
                  <a:rPr lang="en-US" spc="-7" baseline="25925" dirty="0"/>
                  <a:t>(</a:t>
                </a:r>
                <a:r>
                  <a:rPr lang="en-US" i="1" spc="44" baseline="25925" dirty="0"/>
                  <a:t>n</a:t>
                </a:r>
                <a:r>
                  <a:rPr lang="en-US" spc="67" baseline="25925" dirty="0"/>
                  <a:t>)</a:t>
                </a:r>
                <a:r>
                  <a:rPr lang="en-US" spc="-5" dirty="0"/>
                  <a:t>(</a:t>
                </a:r>
                <a:r>
                  <a:rPr lang="en-US" i="1" spc="10" dirty="0"/>
                  <a:t>c</a:t>
                </a:r>
                <a:r>
                  <a:rPr lang="en-US" spc="-5" dirty="0"/>
                  <a:t>)</a:t>
                </a:r>
                <a:r>
                  <a:rPr lang="en-US" spc="25" dirty="0"/>
                  <a:t> </a:t>
                </a:r>
                <a:r>
                  <a:rPr lang="en-US" spc="-25" dirty="0"/>
                  <a:t>=</a:t>
                </a:r>
                <a:r>
                  <a:rPr lang="en-US" spc="-40" dirty="0"/>
                  <a:t> </a:t>
                </a:r>
                <a:r>
                  <a:rPr lang="en-US" i="1" spc="10" dirty="0" err="1"/>
                  <a:t>e</a:t>
                </a:r>
                <a:r>
                  <a:rPr lang="en-US" i="1" baseline="25925" dirty="0" err="1"/>
                  <a:t>c</a:t>
                </a:r>
                <a:r>
                  <a:rPr lang="en-US" i="1" baseline="25925" dirty="0"/>
                  <a:t> </a:t>
                </a:r>
                <a:r>
                  <a:rPr lang="en-US" spc="-5" dirty="0"/>
                  <a:t>for </a:t>
                </a:r>
                <a:r>
                  <a:rPr lang="en-US" spc="-10" dirty="0"/>
                  <a:t>a</a:t>
                </a:r>
                <a:r>
                  <a:rPr lang="en-US" spc="-5" dirty="0"/>
                  <a:t>ll</a:t>
                </a:r>
                <a:r>
                  <a:rPr lang="en-US" spc="25" dirty="0"/>
                  <a:t> </a:t>
                </a:r>
                <a:r>
                  <a:rPr lang="en-US" i="1" spc="-5" dirty="0"/>
                  <a:t>x</a:t>
                </a:r>
                <a:r>
                  <a:rPr lang="en-US" spc="-5" dirty="0"/>
                  <a:t>. </a:t>
                </a:r>
                <a:r>
                  <a:rPr lang="en-US" spc="-15" dirty="0"/>
                  <a:t>T</a:t>
                </a:r>
                <a:r>
                  <a:rPr lang="en-US" spc="-5" dirty="0"/>
                  <a:t>hus,</a:t>
                </a:r>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𝑇</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𝑥</m:t>
                          </m:r>
                        </m:e>
                      </m:d>
                      <m:r>
                        <a:rPr lang="en-US" sz="2000" b="0" i="1" smtClean="0">
                          <a:solidFill>
                            <a:schemeClr val="tx1"/>
                          </a:solidFill>
                          <a:latin typeface="Cambria Math" panose="02040503050406030204" pitchFamily="18" charset="0"/>
                        </a:rPr>
                        <m:t>=</m:t>
                      </m:r>
                      <m:nary>
                        <m:naryPr>
                          <m:chr m:val="∑"/>
                          <m:ctrlPr>
                            <a:rPr lang="en-US" sz="2000" b="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ea typeface="Cambria Math" panose="02040503050406030204" pitchFamily="18" charset="0"/>
                            </a:rPr>
                            <m:t>∞</m:t>
                          </m:r>
                        </m:sup>
                        <m:e>
                          <m:f>
                            <m:fPr>
                              <m:ctrlPr>
                                <a:rPr lang="en-US" sz="2000" b="0" i="1" smtClean="0">
                                  <a:solidFill>
                                    <a:schemeClr val="tx1"/>
                                  </a:solidFill>
                                  <a:latin typeface="Cambria Math" panose="02040503050406030204" pitchFamily="18" charset="0"/>
                                </a:rPr>
                              </m:ctrlPr>
                            </m:fPr>
                            <m:num>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𝑒</m:t>
                                  </m:r>
                                </m:e>
                                <m:sup>
                                  <m:r>
                                    <a:rPr lang="en-US" sz="2000" b="0" i="1" smtClean="0">
                                      <a:solidFill>
                                        <a:schemeClr val="tx1"/>
                                      </a:solidFill>
                                      <a:latin typeface="Cambria Math" panose="02040503050406030204" pitchFamily="18" charset="0"/>
                                    </a:rPr>
                                    <m:t>𝑐</m:t>
                                  </m:r>
                                </m:sup>
                              </m:sSup>
                            </m:num>
                            <m:den>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m:t>
                              </m:r>
                            </m:den>
                          </m:f>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𝑐</m:t>
                              </m:r>
                              <m:r>
                                <a:rPr lang="en-US" sz="2000" b="0" i="1" smtClean="0">
                                  <a:solidFill>
                                    <a:schemeClr val="tx1"/>
                                  </a:solidFill>
                                  <a:latin typeface="Cambria Math" panose="02040503050406030204" pitchFamily="18" charset="0"/>
                                </a:rPr>
                                <m:t>)</m:t>
                              </m:r>
                            </m:e>
                            <m:sup>
                              <m:r>
                                <a:rPr lang="en-US" sz="2000" b="0" i="1" smtClean="0">
                                  <a:solidFill>
                                    <a:schemeClr val="tx1"/>
                                  </a:solidFill>
                                  <a:latin typeface="Cambria Math" panose="02040503050406030204" pitchFamily="18" charset="0"/>
                                </a:rPr>
                                <m:t>𝑛</m:t>
                              </m:r>
                            </m:sup>
                          </m:sSup>
                        </m:e>
                      </m:nary>
                    </m:oMath>
                  </m:oMathPara>
                </a14:m>
                <a:endParaRPr lang="en-US" sz="2000" dirty="0">
                  <a:solidFill>
                    <a:schemeClr val="tx1"/>
                  </a:solidFill>
                </a:endParaRPr>
              </a:p>
              <a:p>
                <a:pPr marL="0" indent="0">
                  <a:lnSpc>
                    <a:spcPct val="100000"/>
                  </a:lnSpc>
                  <a:buNone/>
                </a:pPr>
                <a:r>
                  <a:rPr lang="en-US" spc="-10" dirty="0">
                    <a:latin typeface="Times New Roman"/>
                    <a:cs typeface="Times New Roman"/>
                  </a:rPr>
                  <a:t>Becaus</a:t>
                </a:r>
                <a:r>
                  <a:rPr lang="en-US" spc="-5" dirty="0">
                    <a:latin typeface="Times New Roman"/>
                    <a:cs typeface="Times New Roman"/>
                  </a:rPr>
                  <a:t>e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35" dirty="0">
                    <a:latin typeface="Times New Roman"/>
                    <a:cs typeface="Times New Roman"/>
                  </a:rPr>
                  <a:t>e</a:t>
                </a:r>
                <a:r>
                  <a:rPr lang="en-US" i="1" baseline="25925" dirty="0">
                    <a:latin typeface="Times New Roman"/>
                    <a:cs typeface="Times New Roman"/>
                  </a:rPr>
                  <a:t>x</a:t>
                </a:r>
                <a:r>
                  <a:rPr lang="en-US" i="1" spc="-22" baseline="25925" dirty="0">
                    <a:latin typeface="Times New Roman"/>
                    <a:cs typeface="Times New Roman"/>
                  </a:rPr>
                  <a:t> </a:t>
                </a:r>
                <a:r>
                  <a:rPr lang="en-US" spc="-5" dirty="0">
                    <a:latin typeface="Times New Roman"/>
                    <a:cs typeface="Times New Roman"/>
                  </a:rPr>
                  <a:t>is increasing for all</a:t>
                </a:r>
                <a:r>
                  <a:rPr lang="en-US" spc="75" dirty="0">
                    <a:latin typeface="Times New Roman"/>
                    <a:cs typeface="Times New Roman"/>
                  </a:rPr>
                  <a:t> </a:t>
                </a:r>
                <a:r>
                  <a:rPr lang="en-US" i="1" spc="-10" dirty="0">
                    <a:latin typeface="Times New Roman"/>
                    <a:cs typeface="Times New Roman"/>
                  </a:rPr>
                  <a:t>R</a:t>
                </a:r>
                <a:r>
                  <a:rPr lang="en-US" i="1" spc="75" dirty="0">
                    <a:latin typeface="Times New Roman"/>
                    <a:cs typeface="Times New Roman"/>
                  </a:rPr>
                  <a:t> </a:t>
                </a:r>
                <a:r>
                  <a:rPr lang="en-US" i="1" spc="190" dirty="0">
                    <a:latin typeface="Arial"/>
                    <a:cs typeface="Arial"/>
                  </a:rPr>
                  <a:t>&gt;</a:t>
                </a:r>
                <a:r>
                  <a:rPr lang="en-US" i="1" spc="-5" dirty="0">
                    <a:latin typeface="Arial"/>
                    <a:cs typeface="Arial"/>
                  </a:rPr>
                  <a:t> </a:t>
                </a:r>
                <a:r>
                  <a:rPr lang="en-US" spc="-10" dirty="0">
                    <a:latin typeface="Times New Roman"/>
                    <a:cs typeface="Times New Roman"/>
                  </a:rPr>
                  <a:t>0</a:t>
                </a:r>
                <a:r>
                  <a:rPr lang="en-US" spc="-5" dirty="0">
                    <a:latin typeface="Times New Roman"/>
                    <a:cs typeface="Times New Roman"/>
                  </a:rPr>
                  <a:t>, </a:t>
                </a:r>
                <a:r>
                  <a:rPr lang="en-US" spc="-90" dirty="0">
                    <a:latin typeface="Lucida Sans Unicode"/>
                    <a:cs typeface="Lucida Sans Unicode"/>
                  </a:rPr>
                  <a:t>|</a:t>
                </a:r>
                <a:r>
                  <a:rPr lang="en-US" spc="-10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7" baseline="25925" dirty="0">
                    <a:latin typeface="Times New Roman"/>
                    <a:cs typeface="Times New Roman"/>
                  </a:rPr>
                  <a:t>(</a:t>
                </a:r>
                <a:r>
                  <a:rPr lang="en-US" i="1" spc="67" baseline="25925" dirty="0">
                    <a:latin typeface="Times New Roman"/>
                    <a:cs typeface="Times New Roman"/>
                  </a:rPr>
                  <a:t>k</a:t>
                </a:r>
                <a:r>
                  <a:rPr lang="en-US" spc="75" baseline="25925" dirty="0">
                    <a:latin typeface="Times New Roman"/>
                    <a:cs typeface="Times New Roman"/>
                  </a:rPr>
                  <a:t>)</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29" dirty="0">
                    <a:latin typeface="Lucida Sans Unicode"/>
                    <a:cs typeface="Lucida Sans Unicode"/>
                  </a:rPr>
                  <a:t>|</a:t>
                </a:r>
                <a:r>
                  <a:rPr lang="en-US" spc="-100" dirty="0">
                    <a:latin typeface="Lucida Sans Unicode"/>
                    <a:cs typeface="Lucida Sans Unicode"/>
                  </a:rPr>
                  <a:t>≤</a:t>
                </a:r>
                <a:r>
                  <a:rPr lang="en-US" spc="-40" dirty="0">
                    <a:latin typeface="Lucida Sans Unicode"/>
                    <a:cs typeface="Lucida Sans Unicode"/>
                  </a:rPr>
                  <a:t> </a:t>
                </a:r>
                <a:r>
                  <a:rPr lang="en-US" i="1" spc="10" dirty="0" err="1">
                    <a:latin typeface="Times New Roman"/>
                    <a:cs typeface="Times New Roman"/>
                  </a:rPr>
                  <a:t>e</a:t>
                </a:r>
                <a:r>
                  <a:rPr lang="en-US" i="1" spc="22" baseline="25925" dirty="0" err="1">
                    <a:latin typeface="Times New Roman"/>
                    <a:cs typeface="Times New Roman"/>
                  </a:rPr>
                  <a:t>c</a:t>
                </a:r>
                <a:r>
                  <a:rPr lang="en-US" spc="75" baseline="25925" dirty="0" err="1">
                    <a:latin typeface="Lucida Sans Unicode"/>
                    <a:cs typeface="Lucida Sans Unicode"/>
                  </a:rPr>
                  <a:t>+</a:t>
                </a:r>
                <a:r>
                  <a:rPr lang="en-US" i="1" baseline="25925" dirty="0" err="1">
                    <a:latin typeface="Times New Roman"/>
                    <a:cs typeface="Times New Roman"/>
                  </a:rPr>
                  <a:t>R</a:t>
                </a:r>
                <a:r>
                  <a:rPr lang="en-US" i="1" baseline="25925" dirty="0">
                    <a:latin typeface="Times New Roman"/>
                    <a:cs typeface="Times New Roman"/>
                  </a:rPr>
                  <a:t> </a:t>
                </a:r>
                <a:r>
                  <a:rPr lang="en-US" spc="-5" dirty="0">
                    <a:latin typeface="Times New Roman"/>
                    <a:cs typeface="Times New Roman"/>
                  </a:rPr>
                  <a:t>for</a:t>
                </a:r>
                <a:r>
                  <a:rPr lang="en-US" spc="20" dirty="0">
                    <a:latin typeface="Times New Roman"/>
                    <a:cs typeface="Times New Roman"/>
                  </a:rPr>
                  <a:t> </a:t>
                </a:r>
                <a:r>
                  <a:rPr lang="en-US" i="1" spc="-5" dirty="0">
                    <a:latin typeface="Times New Roman"/>
                    <a:cs typeface="Times New Roman"/>
                  </a:rPr>
                  <a:t>x</a:t>
                </a:r>
                <a:r>
                  <a:rPr lang="en-US" spc="-17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a:t>
                </a:r>
                <a:r>
                  <a:rPr lang="en-US" i="1" spc="-5" dirty="0">
                    <a:latin typeface="Times New Roman"/>
                    <a:cs typeface="Times New Roman"/>
                  </a:rPr>
                  <a:t>c</a:t>
                </a:r>
                <a:r>
                  <a:rPr lang="en-US" i="1" spc="-10" dirty="0">
                    <a:latin typeface="Times New Roman"/>
                    <a:cs typeface="Times New Roman"/>
                  </a:rPr>
                  <a:t> </a:t>
                </a:r>
                <a:r>
                  <a:rPr lang="en-US" spc="-185" dirty="0">
                    <a:latin typeface="Lucida Sans Unicode"/>
                    <a:cs typeface="Lucida Sans Unicode"/>
                  </a:rPr>
                  <a:t>−</a:t>
                </a:r>
                <a:r>
                  <a:rPr lang="en-US" spc="-15" dirty="0">
                    <a:latin typeface="Lucida Sans Unicode"/>
                    <a:cs typeface="Lucida Sans Unicode"/>
                  </a:rPr>
                  <a:t> </a:t>
                </a:r>
                <a:r>
                  <a:rPr lang="en-US" i="1" spc="35" dirty="0">
                    <a:latin typeface="Times New Roman"/>
                    <a:cs typeface="Times New Roman"/>
                  </a:rPr>
                  <a:t>R</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c</a:t>
                </a:r>
                <a:r>
                  <a:rPr lang="en-US" i="1" spc="-10"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35" dirty="0">
                    <a:latin typeface="Times New Roman"/>
                    <a:cs typeface="Times New Roman"/>
                  </a:rPr>
                  <a:t>R</a:t>
                </a:r>
                <a:r>
                  <a:rPr lang="en-US" spc="-5" dirty="0">
                    <a:latin typeface="Times New Roman"/>
                    <a:cs typeface="Times New Roman"/>
                  </a:rPr>
                  <a:t>). </a:t>
                </a:r>
                <a:r>
                  <a:rPr lang="en-US" spc="-10" dirty="0">
                    <a:latin typeface="Times New Roman"/>
                    <a:cs typeface="Times New Roman"/>
                  </a:rPr>
                  <a:t>By </a:t>
                </a:r>
                <a:r>
                  <a:rPr lang="en-US" spc="-5" dirty="0">
                    <a:latin typeface="Times New Roman"/>
                    <a:cs typeface="Times New Roman"/>
                  </a:rPr>
                  <a:t>the last t</a:t>
                </a:r>
                <a:r>
                  <a:rPr lang="en-US" spc="-10" dirty="0">
                    <a:latin typeface="Times New Roman"/>
                    <a:cs typeface="Times New Roman"/>
                  </a:rPr>
                  <a:t>heorem</a:t>
                </a:r>
                <a:r>
                  <a:rPr lang="en-US" spc="65"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 </a:t>
                </a:r>
                <a:r>
                  <a:rPr lang="en-US" i="1" spc="-10" dirty="0">
                    <a:latin typeface="Times New Roman"/>
                    <a:cs typeface="Times New Roman"/>
                  </a:rPr>
                  <a:t>K </a:t>
                </a:r>
                <a:r>
                  <a:rPr lang="en-US" spc="-25" dirty="0">
                    <a:latin typeface="Lucida Sans Unicode"/>
                    <a:cs typeface="Lucida Sans Unicode"/>
                  </a:rPr>
                  <a:t>=</a:t>
                </a:r>
                <a:r>
                  <a:rPr lang="en-US" spc="-40" dirty="0">
                    <a:latin typeface="Lucida Sans Unicode"/>
                    <a:cs typeface="Lucida Sans Unicode"/>
                  </a:rPr>
                  <a:t> </a:t>
                </a:r>
                <a:r>
                  <a:rPr lang="en-US" i="1" spc="10" dirty="0" err="1">
                    <a:latin typeface="Times New Roman"/>
                    <a:cs typeface="Times New Roman"/>
                  </a:rPr>
                  <a:t>e</a:t>
                </a:r>
                <a:r>
                  <a:rPr lang="en-US" i="1" spc="22" baseline="25925" dirty="0" err="1">
                    <a:latin typeface="Times New Roman"/>
                    <a:cs typeface="Times New Roman"/>
                  </a:rPr>
                  <a:t>c</a:t>
                </a:r>
                <a:r>
                  <a:rPr lang="en-US" spc="75" baseline="25925" dirty="0" err="1">
                    <a:latin typeface="Lucida Sans Unicode"/>
                    <a:cs typeface="Lucida Sans Unicode"/>
                  </a:rPr>
                  <a:t>+</a:t>
                </a:r>
                <a:r>
                  <a:rPr lang="en-US" i="1" baseline="25925" dirty="0" err="1">
                    <a:latin typeface="Times New Roman"/>
                    <a:cs typeface="Times New Roman"/>
                  </a:rPr>
                  <a:t>R</a:t>
                </a:r>
                <a:r>
                  <a:rPr lang="en-US" i="1" spc="-157" baseline="25925" dirty="0">
                    <a:latin typeface="Times New Roman"/>
                    <a:cs typeface="Times New Roman"/>
                  </a:rPr>
                  <a:t> </a:t>
                </a:r>
                <a:r>
                  <a:rPr lang="en-US" spc="-5" dirty="0">
                    <a:latin typeface="Times New Roman"/>
                    <a:cs typeface="Times New Roman"/>
                  </a:rPr>
                  <a:t>,</a:t>
                </a:r>
                <a:r>
                  <a:rPr lang="en-US" spc="6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obtain</a:t>
                </a:r>
                <a:r>
                  <a:rPr lang="en-US" spc="6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85" dirty="0">
                    <a:latin typeface="Times New Roman"/>
                    <a:cs typeface="Times New Roman"/>
                  </a:rPr>
                  <a:t> </a:t>
                </a:r>
                <a:r>
                  <a:rPr lang="en-US" i="1" spc="-10" dirty="0">
                    <a:latin typeface="Times New Roman"/>
                    <a:cs typeface="Times New Roman"/>
                  </a:rPr>
                  <a:t>T</a:t>
                </a:r>
                <a:r>
                  <a:rPr lang="en-US" i="1" spc="-100"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60" dirty="0">
                    <a:latin typeface="Times New Roman"/>
                    <a:cs typeface="Times New Roman"/>
                  </a:rPr>
                  <a:t> </a:t>
                </a:r>
                <a:r>
                  <a:rPr lang="en-US" spc="-10" dirty="0">
                    <a:latin typeface="Times New Roman"/>
                    <a:cs typeface="Times New Roman"/>
                  </a:rPr>
                  <a:t>converge</a:t>
                </a:r>
                <a:r>
                  <a:rPr lang="en-US" spc="-5" dirty="0">
                    <a:latin typeface="Times New Roman"/>
                    <a:cs typeface="Times New Roman"/>
                  </a:rPr>
                  <a:t>s</a:t>
                </a:r>
                <a:r>
                  <a:rPr lang="en-US" spc="6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65" dirty="0">
                    <a:latin typeface="Times New Roman"/>
                    <a:cs typeface="Times New Roman"/>
                  </a:rPr>
                  <a:t> </a:t>
                </a:r>
                <a:r>
                  <a:rPr lang="en-US" spc="-5" dirty="0">
                    <a:latin typeface="Times New Roman"/>
                    <a:cs typeface="Times New Roman"/>
                  </a:rPr>
                  <a:t>for</a:t>
                </a:r>
                <a:r>
                  <a:rPr lang="en-US" spc="6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ll </a:t>
                </a:r>
                <a:r>
                  <a:rPr lang="en-US" i="1" spc="-5" dirty="0">
                    <a:latin typeface="Times New Roman"/>
                    <a:cs typeface="Times New Roman"/>
                  </a:rPr>
                  <a:t>x </a:t>
                </a:r>
                <a:r>
                  <a:rPr lang="en-US" spc="-17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a:t>
                </a:r>
                <a:r>
                  <a:rPr lang="en-US" i="1" spc="-5" dirty="0">
                    <a:latin typeface="Times New Roman"/>
                    <a:cs typeface="Times New Roman"/>
                  </a:rPr>
                  <a:t>c</a:t>
                </a:r>
                <a:r>
                  <a:rPr lang="en-US" i="1" spc="-10" dirty="0">
                    <a:latin typeface="Times New Roman"/>
                    <a:cs typeface="Times New Roman"/>
                  </a:rPr>
                  <a:t> </a:t>
                </a:r>
                <a:r>
                  <a:rPr lang="en-US" spc="-185" dirty="0">
                    <a:latin typeface="Lucida Sans Unicode"/>
                    <a:cs typeface="Lucida Sans Unicode"/>
                  </a:rPr>
                  <a:t>−</a:t>
                </a:r>
                <a:r>
                  <a:rPr lang="en-US" spc="-15" dirty="0">
                    <a:latin typeface="Lucida Sans Unicode"/>
                    <a:cs typeface="Lucida Sans Unicode"/>
                  </a:rPr>
                  <a:t> </a:t>
                </a:r>
                <a:r>
                  <a:rPr lang="en-US" i="1" spc="35" dirty="0">
                    <a:latin typeface="Times New Roman"/>
                    <a:cs typeface="Times New Roman"/>
                  </a:rPr>
                  <a:t>R</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c</a:t>
                </a:r>
                <a:r>
                  <a:rPr lang="en-US" i="1" spc="-10"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35" dirty="0">
                    <a:latin typeface="Times New Roman"/>
                    <a:cs typeface="Times New Roman"/>
                  </a:rPr>
                  <a:t>R</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Sinc</a:t>
                </a:r>
                <a:r>
                  <a:rPr lang="en-US" spc="-5" dirty="0">
                    <a:latin typeface="Times New Roman"/>
                    <a:cs typeface="Times New Roman"/>
                  </a:rPr>
                  <a:t>e</a:t>
                </a:r>
                <a:r>
                  <a:rPr lang="en-US" spc="70" dirty="0">
                    <a:latin typeface="Times New Roman"/>
                    <a:cs typeface="Times New Roman"/>
                  </a:rPr>
                  <a:t> </a:t>
                </a:r>
                <a:r>
                  <a:rPr lang="en-US" i="1" spc="-10" dirty="0">
                    <a:latin typeface="Times New Roman"/>
                    <a:cs typeface="Times New Roman"/>
                  </a:rPr>
                  <a:t>R</a:t>
                </a:r>
                <a:r>
                  <a:rPr lang="en-US" i="1" spc="35"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arbitrary,</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T</a:t>
                </a:r>
                <a:r>
                  <a:rPr lang="en-US" spc="-5" dirty="0">
                    <a:latin typeface="Times New Roman"/>
                    <a:cs typeface="Times New Roman"/>
                  </a:rPr>
                  <a:t>aylor</a:t>
                </a:r>
                <a:r>
                  <a:rPr lang="en-US" spc="-15" dirty="0">
                    <a:latin typeface="Times New Roman"/>
                    <a:cs typeface="Times New Roman"/>
                  </a:rPr>
                  <a:t> </a:t>
                </a:r>
                <a:r>
                  <a:rPr lang="en-US" spc="-5" dirty="0">
                    <a:latin typeface="Times New Roman"/>
                    <a:cs typeface="Times New Roman"/>
                  </a:rPr>
                  <a:t>expansion</a:t>
                </a:r>
                <a:r>
                  <a:rPr lang="en-US" spc="-10" dirty="0">
                    <a:latin typeface="Times New Roman"/>
                    <a:cs typeface="Times New Roman"/>
                  </a:rPr>
                  <a:t> </a:t>
                </a:r>
                <a:r>
                  <a:rPr lang="en-US" spc="-5" dirty="0">
                    <a:latin typeface="Times New Roman"/>
                    <a:cs typeface="Times New Roman"/>
                  </a:rPr>
                  <a:t>holds</a:t>
                </a:r>
                <a:r>
                  <a:rPr lang="en-US" spc="-15" dirty="0">
                    <a:latin typeface="Times New Roman"/>
                    <a:cs typeface="Times New Roman"/>
                  </a:rPr>
                  <a:t> </a:t>
                </a:r>
                <a:r>
                  <a:rPr lang="en-US" spc="-5" dirty="0">
                    <a:latin typeface="Times New Roman"/>
                    <a:cs typeface="Times New Roman"/>
                  </a:rPr>
                  <a:t>for</a:t>
                </a:r>
                <a:r>
                  <a:rPr lang="en-US" spc="-1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ll</a:t>
                </a:r>
                <a:r>
                  <a:rPr lang="en-US" spc="10"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t>
                </a:r>
                <a:r>
                  <a:rPr lang="en-US" spc="-15" dirty="0">
                    <a:latin typeface="Times New Roman"/>
                    <a:cs typeface="Times New Roman"/>
                  </a:rPr>
                  <a:t> Fo</a:t>
                </a:r>
                <a:r>
                  <a:rPr lang="en-US" spc="-5" dirty="0">
                    <a:latin typeface="Times New Roman"/>
                    <a:cs typeface="Times New Roman"/>
                  </a:rPr>
                  <a:t>r</a:t>
                </a:r>
                <a:r>
                  <a:rPr lang="en-US" spc="-15" dirty="0">
                    <a:latin typeface="Times New Roman"/>
                    <a:cs typeface="Times New Roman"/>
                  </a:rPr>
                  <a:t> </a:t>
                </a:r>
                <a:r>
                  <a:rPr lang="en-US" i="1" spc="-5" dirty="0">
                    <a:latin typeface="Times New Roman"/>
                    <a:cs typeface="Times New Roman"/>
                  </a:rPr>
                  <a:t>c</a:t>
                </a:r>
                <a:r>
                  <a:rPr lang="en-US" i="1" spc="4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 we obtain the standard Maclaurin series</a:t>
                </a:r>
                <a:endParaRPr lang="en-US" dirty="0">
                  <a:latin typeface="Times New Roman"/>
                  <a:cs typeface="Times New Roman"/>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𝑇</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m:t>
                          </m:r>
                        </m:sup>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𝑐</m:t>
                                  </m:r>
                                </m:sup>
                              </m:sSup>
                            </m:num>
                            <m:den>
                              <m:r>
                                <a:rPr lang="en-US" sz="2000" i="1">
                                  <a:latin typeface="Cambria Math" panose="02040503050406030204" pitchFamily="18" charset="0"/>
                                </a:rPr>
                                <m:t>𝑛</m:t>
                              </m:r>
                              <m:r>
                                <a:rPr lang="en-US" sz="2000" i="1">
                                  <a:latin typeface="Cambria Math" panose="02040503050406030204" pitchFamily="18" charset="0"/>
                                </a:rPr>
                                <m:t>!</m:t>
                              </m:r>
                            </m:den>
                          </m:f>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𝑐</m:t>
                              </m:r>
                              <m:r>
                                <a:rPr lang="en-US" sz="2000" i="1">
                                  <a:latin typeface="Cambria Math" panose="02040503050406030204" pitchFamily="18" charset="0"/>
                                </a:rPr>
                                <m:t>)</m:t>
                              </m:r>
                            </m:e>
                            <m:sup>
                              <m:r>
                                <a:rPr lang="en-US" sz="2000" i="1">
                                  <a:latin typeface="Cambria Math" panose="02040503050406030204" pitchFamily="18" charset="0"/>
                                </a:rPr>
                                <m:t>𝑛</m:t>
                              </m:r>
                            </m:sup>
                          </m:sSup>
                        </m:e>
                      </m:nary>
                      <m:r>
                        <a:rPr lang="en-US" sz="2000" b="0" i="1" smtClean="0">
                          <a:latin typeface="Cambria Math" panose="02040503050406030204" pitchFamily="18" charset="0"/>
                        </a:rPr>
                        <m:t>=1+</m:t>
                      </m:r>
                      <m:r>
                        <a:rPr lang="en-US" sz="2000" b="0" i="1" smtClean="0">
                          <a:latin typeface="Cambria Math" panose="02040503050406030204" pitchFamily="18" charset="0"/>
                        </a:rPr>
                        <m:t>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3</m:t>
                              </m:r>
                            </m:sup>
                          </m:sSup>
                        </m:num>
                        <m:den>
                          <m:r>
                            <a:rPr lang="en-US" sz="2000" b="0" i="1" smtClean="0">
                              <a:latin typeface="Cambria Math" panose="02040503050406030204" pitchFamily="18" charset="0"/>
                            </a:rPr>
                            <m:t>3!</m:t>
                          </m:r>
                        </m:den>
                      </m:f>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m:oMathPara>
                </a14:m>
                <a:endParaRPr lang="en-US" sz="2000"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169" b="-279"/>
                </a:stretch>
              </a:blipFill>
            </p:spPr>
            <p:txBody>
              <a:bodyPr/>
              <a:lstStyle/>
              <a:p>
                <a:r>
                  <a:rPr lang="en-US">
                    <a:noFill/>
                  </a:rPr>
                  <a:t> </a:t>
                </a:r>
              </a:p>
            </p:txBody>
          </p:sp>
        </mc:Fallback>
      </mc:AlternateContent>
    </p:spTree>
    <p:extLst>
      <p:ext uri="{BB962C8B-B14F-4D97-AF65-F5344CB8AC3E}">
        <p14:creationId xmlns:p14="http://schemas.microsoft.com/office/powerpoint/2010/main" val="1182521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14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5" dirty="0">
                    <a:latin typeface="Times New Roman"/>
                    <a:cs typeface="Times New Roman"/>
                  </a:rPr>
                  <a:t>There</a:t>
                </a:r>
                <a:r>
                  <a:rPr lang="en-US" spc="-4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40" dirty="0">
                    <a:latin typeface="Times New Roman"/>
                    <a:cs typeface="Times New Roman"/>
                  </a:rPr>
                  <a:t> </a:t>
                </a:r>
                <a:r>
                  <a:rPr lang="en-US" spc="-5" dirty="0">
                    <a:latin typeface="Times New Roman"/>
                    <a:cs typeface="Times New Roman"/>
                  </a:rPr>
                  <a:t>several</a:t>
                </a:r>
                <a:r>
                  <a:rPr lang="en-US" spc="-40" dirty="0">
                    <a:latin typeface="Times New Roman"/>
                    <a:cs typeface="Times New Roman"/>
                  </a:rPr>
                  <a:t> </a:t>
                </a:r>
                <a:r>
                  <a:rPr lang="en-US" spc="-5" dirty="0">
                    <a:latin typeface="Times New Roman"/>
                    <a:cs typeface="Times New Roman"/>
                  </a:rPr>
                  <a:t>methods</a:t>
                </a:r>
                <a:r>
                  <a:rPr lang="en-US" spc="-40" dirty="0">
                    <a:latin typeface="Times New Roman"/>
                    <a:cs typeface="Times New Roman"/>
                  </a:rPr>
                  <a:t> </a:t>
                </a:r>
                <a:r>
                  <a:rPr lang="en-US" spc="-5" dirty="0">
                    <a:latin typeface="Times New Roman"/>
                    <a:cs typeface="Times New Roman"/>
                  </a:rPr>
                  <a:t>for</a:t>
                </a:r>
                <a:r>
                  <a:rPr lang="en-US" spc="-40" dirty="0">
                    <a:latin typeface="Times New Roman"/>
                    <a:cs typeface="Times New Roman"/>
                  </a:rPr>
                  <a:t> </a:t>
                </a:r>
                <a:r>
                  <a:rPr lang="en-US" spc="-5" dirty="0">
                    <a:latin typeface="Times New Roman"/>
                    <a:cs typeface="Times New Roman"/>
                  </a:rPr>
                  <a:t>generating</a:t>
                </a:r>
                <a:r>
                  <a:rPr lang="en-US" spc="-40" dirty="0">
                    <a:latin typeface="Times New Roman"/>
                    <a:cs typeface="Times New Roman"/>
                  </a:rPr>
                  <a:t> </a:t>
                </a:r>
                <a:r>
                  <a:rPr lang="en-US" spc="-10" dirty="0">
                    <a:latin typeface="Times New Roman"/>
                    <a:cs typeface="Times New Roman"/>
                  </a:rPr>
                  <a:t>new</a:t>
                </a:r>
                <a:r>
                  <a:rPr lang="en-US" spc="-40" dirty="0">
                    <a:latin typeface="Times New Roman"/>
                    <a:cs typeface="Times New Roman"/>
                  </a:rPr>
                  <a:t> </a:t>
                </a:r>
                <a:r>
                  <a:rPr lang="en-US" spc="-5" dirty="0">
                    <a:latin typeface="Times New Roman"/>
                    <a:cs typeface="Times New Roman"/>
                  </a:rPr>
                  <a:t>Taylor</a:t>
                </a:r>
                <a:r>
                  <a:rPr lang="en-US" spc="-40" dirty="0">
                    <a:latin typeface="Times New Roman"/>
                    <a:cs typeface="Times New Roman"/>
                  </a:rPr>
                  <a:t> </a:t>
                </a:r>
                <a:r>
                  <a:rPr lang="en-US" spc="-5" dirty="0">
                    <a:latin typeface="Times New Roman"/>
                    <a:cs typeface="Times New Roman"/>
                  </a:rPr>
                  <a:t>series</a:t>
                </a:r>
                <a:r>
                  <a:rPr lang="en-US" spc="-40" dirty="0">
                    <a:latin typeface="Times New Roman"/>
                    <a:cs typeface="Times New Roman"/>
                  </a:rPr>
                  <a:t> </a:t>
                </a:r>
                <a:r>
                  <a:rPr lang="en-US" spc="-5" dirty="0">
                    <a:latin typeface="Times New Roman"/>
                    <a:cs typeface="Times New Roman"/>
                  </a:rPr>
                  <a:t>from</a:t>
                </a:r>
                <a:r>
                  <a:rPr lang="en-US" spc="-40" dirty="0">
                    <a:latin typeface="Times New Roman"/>
                    <a:cs typeface="Times New Roman"/>
                  </a:rPr>
                  <a:t> </a:t>
                </a:r>
                <a:r>
                  <a:rPr lang="en-US" spc="-10" dirty="0">
                    <a:latin typeface="Times New Roman"/>
                    <a:cs typeface="Times New Roman"/>
                  </a:rPr>
                  <a:t>known</a:t>
                </a:r>
                <a:r>
                  <a:rPr lang="en-US" spc="-40" dirty="0">
                    <a:latin typeface="Times New Roman"/>
                    <a:cs typeface="Times New Roman"/>
                  </a:rPr>
                  <a:t> </a:t>
                </a:r>
                <a:r>
                  <a:rPr lang="en-US" spc="-5" dirty="0">
                    <a:latin typeface="Times New Roman"/>
                    <a:cs typeface="Times New Roman"/>
                  </a:rPr>
                  <a:t>ones.</a:t>
                </a:r>
                <a:r>
                  <a:rPr lang="en-US" spc="-40" dirty="0">
                    <a:latin typeface="Times New Roman"/>
                    <a:cs typeface="Times New Roman"/>
                  </a:rPr>
                  <a:t> </a:t>
                </a:r>
                <a:r>
                  <a:rPr lang="en-US" spc="-15" dirty="0">
                    <a:latin typeface="Times New Roman"/>
                    <a:cs typeface="Times New Roman"/>
                  </a:rPr>
                  <a:t>F</a:t>
                </a:r>
                <a:r>
                  <a:rPr lang="en-US" spc="-5" dirty="0">
                    <a:latin typeface="Times New Roman"/>
                    <a:cs typeface="Times New Roman"/>
                  </a:rPr>
                  <a:t>irst</a:t>
                </a:r>
                <a:r>
                  <a:rPr lang="en-US" spc="-40" dirty="0">
                    <a:latin typeface="Times New Roman"/>
                    <a:cs typeface="Times New Roman"/>
                  </a:rPr>
                  <a:t> </a:t>
                </a:r>
                <a:r>
                  <a:rPr lang="en-US" spc="-5" dirty="0">
                    <a:latin typeface="Times New Roman"/>
                    <a:cs typeface="Times New Roman"/>
                  </a:rPr>
                  <a:t>of</a:t>
                </a:r>
                <a:r>
                  <a:rPr lang="en-US" spc="-40" dirty="0">
                    <a:latin typeface="Times New Roman"/>
                    <a:cs typeface="Times New Roman"/>
                  </a:rPr>
                  <a:t> </a:t>
                </a:r>
                <a:r>
                  <a:rPr lang="en-US" spc="-5" dirty="0">
                    <a:latin typeface="Times New Roman"/>
                    <a:cs typeface="Times New Roman"/>
                  </a:rPr>
                  <a:t>all, we</a:t>
                </a:r>
                <a:r>
                  <a:rPr lang="en-US" spc="-40" dirty="0">
                    <a:latin typeface="Times New Roman"/>
                    <a:cs typeface="Times New Roman"/>
                  </a:rPr>
                  <a:t> </a:t>
                </a:r>
                <a:r>
                  <a:rPr lang="en-US" spc="-5" dirty="0">
                    <a:latin typeface="Times New Roman"/>
                    <a:cs typeface="Times New Roman"/>
                  </a:rPr>
                  <a:t>can</a:t>
                </a:r>
                <a:r>
                  <a:rPr lang="en-US" spc="-40" dirty="0">
                    <a:latin typeface="Times New Roman"/>
                    <a:cs typeface="Times New Roman"/>
                  </a:rPr>
                  <a:t> </a:t>
                </a:r>
                <a:r>
                  <a:rPr lang="en-US" spc="-5" dirty="0">
                    <a:latin typeface="Times New Roman"/>
                    <a:cs typeface="Times New Roman"/>
                  </a:rPr>
                  <a:t>differentiate</a:t>
                </a:r>
                <a:r>
                  <a:rPr lang="en-US" spc="-40" dirty="0">
                    <a:latin typeface="Times New Roman"/>
                    <a:cs typeface="Times New Roman"/>
                  </a:rPr>
                  <a:t> </a:t>
                </a:r>
                <a:r>
                  <a:rPr lang="en-US" spc="-5" dirty="0">
                    <a:latin typeface="Times New Roman"/>
                    <a:cs typeface="Times New Roman"/>
                  </a:rPr>
                  <a:t>and</a:t>
                </a:r>
                <a:r>
                  <a:rPr lang="en-US" spc="-40" dirty="0">
                    <a:latin typeface="Times New Roman"/>
                    <a:cs typeface="Times New Roman"/>
                  </a:rPr>
                  <a:t> </a:t>
                </a:r>
                <a:r>
                  <a:rPr lang="en-US" spc="-5" dirty="0">
                    <a:latin typeface="Times New Roman"/>
                    <a:cs typeface="Times New Roman"/>
                  </a:rPr>
                  <a:t>integrate</a:t>
                </a:r>
                <a:r>
                  <a:rPr lang="en-US" spc="-40" dirty="0">
                    <a:latin typeface="Times New Roman"/>
                    <a:cs typeface="Times New Roman"/>
                  </a:rPr>
                  <a:t> a </a:t>
                </a:r>
                <a:r>
                  <a:rPr lang="en-US" spc="-15" dirty="0">
                    <a:latin typeface="Times New Roman"/>
                    <a:cs typeface="Times New Roman"/>
                  </a:rPr>
                  <a:t>T</a:t>
                </a:r>
                <a:r>
                  <a:rPr lang="en-US" spc="-5" dirty="0">
                    <a:latin typeface="Times New Roman"/>
                    <a:cs typeface="Times New Roman"/>
                  </a:rPr>
                  <a:t>aylor</a:t>
                </a:r>
                <a:r>
                  <a:rPr lang="en-US" spc="-40" dirty="0">
                    <a:latin typeface="Times New Roman"/>
                    <a:cs typeface="Times New Roman"/>
                  </a:rPr>
                  <a:t> </a:t>
                </a:r>
                <a:r>
                  <a:rPr lang="en-US" spc="-5" dirty="0">
                    <a:latin typeface="Times New Roman"/>
                    <a:cs typeface="Times New Roman"/>
                  </a:rPr>
                  <a:t>series</a:t>
                </a:r>
                <a:r>
                  <a:rPr lang="en-US" spc="-40" dirty="0">
                    <a:latin typeface="Times New Roman"/>
                    <a:cs typeface="Times New Roman"/>
                  </a:rPr>
                  <a:t> </a:t>
                </a:r>
                <a:r>
                  <a:rPr lang="en-US" spc="-5" dirty="0">
                    <a:latin typeface="Times New Roman"/>
                    <a:cs typeface="Times New Roman"/>
                  </a:rPr>
                  <a:t>term</a:t>
                </a:r>
                <a:r>
                  <a:rPr lang="en-US" spc="-40" dirty="0">
                    <a:latin typeface="Times New Roman"/>
                    <a:cs typeface="Times New Roman"/>
                  </a:rPr>
                  <a:t> </a:t>
                </a:r>
                <a:r>
                  <a:rPr lang="en-US" spc="-5" dirty="0">
                    <a:latin typeface="Times New Roman"/>
                    <a:cs typeface="Times New Roman"/>
                  </a:rPr>
                  <a:t>by</a:t>
                </a:r>
                <a:r>
                  <a:rPr lang="en-US" spc="-40" dirty="0">
                    <a:latin typeface="Times New Roman"/>
                    <a:cs typeface="Times New Roman"/>
                  </a:rPr>
                  <a:t> </a:t>
                </a:r>
                <a:r>
                  <a:rPr lang="en-US" spc="-5" dirty="0">
                    <a:latin typeface="Times New Roman"/>
                    <a:cs typeface="Times New Roman"/>
                  </a:rPr>
                  <a:t>term</a:t>
                </a:r>
                <a:r>
                  <a:rPr lang="en-US" spc="-40" dirty="0">
                    <a:latin typeface="Times New Roman"/>
                    <a:cs typeface="Times New Roman"/>
                  </a:rPr>
                  <a:t> </a:t>
                </a:r>
                <a:r>
                  <a:rPr lang="en-US" spc="-5" dirty="0">
                    <a:latin typeface="Times New Roman"/>
                    <a:cs typeface="Times New Roman"/>
                  </a:rPr>
                  <a:t>within</a:t>
                </a:r>
                <a:r>
                  <a:rPr lang="en-US" spc="-40" dirty="0">
                    <a:latin typeface="Times New Roman"/>
                    <a:cs typeface="Times New Roman"/>
                  </a:rPr>
                  <a:t> </a:t>
                </a:r>
                <a:r>
                  <a:rPr lang="en-US" spc="-5" dirty="0">
                    <a:latin typeface="Times New Roman"/>
                    <a:cs typeface="Times New Roman"/>
                  </a:rPr>
                  <a:t>its</a:t>
                </a:r>
                <a:r>
                  <a:rPr lang="en-US" spc="-40" dirty="0">
                    <a:latin typeface="Times New Roman"/>
                    <a:cs typeface="Times New Roman"/>
                  </a:rPr>
                  <a:t> </a:t>
                </a:r>
                <a:r>
                  <a:rPr lang="en-US" spc="-5" dirty="0">
                    <a:latin typeface="Times New Roman"/>
                    <a:cs typeface="Times New Roman"/>
                  </a:rPr>
                  <a:t>interval</a:t>
                </a:r>
                <a:r>
                  <a:rPr lang="en-US" spc="-40" dirty="0">
                    <a:latin typeface="Times New Roman"/>
                    <a:cs typeface="Times New Roman"/>
                  </a:rPr>
                  <a:t> </a:t>
                </a:r>
                <a:r>
                  <a:rPr lang="en-US" spc="-5" dirty="0">
                    <a:latin typeface="Times New Roman"/>
                    <a:cs typeface="Times New Roman"/>
                  </a:rPr>
                  <a:t>of</a:t>
                </a:r>
                <a:r>
                  <a:rPr lang="en-US" spc="-40" dirty="0">
                    <a:latin typeface="Times New Roman"/>
                    <a:cs typeface="Times New Roman"/>
                  </a:rPr>
                  <a:t> </a:t>
                </a:r>
                <a:r>
                  <a:rPr lang="en-US" spc="-5" dirty="0">
                    <a:latin typeface="Times New Roman"/>
                    <a:cs typeface="Times New Roman"/>
                  </a:rPr>
                  <a:t>convergence,</a:t>
                </a:r>
                <a:r>
                  <a:rPr lang="en-US" spc="-50" dirty="0">
                    <a:latin typeface="Times New Roman"/>
                    <a:cs typeface="Times New Roman"/>
                  </a:rPr>
                  <a:t> </a:t>
                </a:r>
                <a:r>
                  <a:rPr lang="en-US" spc="-5" dirty="0">
                    <a:latin typeface="Times New Roman"/>
                    <a:cs typeface="Times New Roman"/>
                  </a:rPr>
                  <a:t>by</a:t>
                </a:r>
                <a:r>
                  <a:rPr lang="en-US" spc="-55" dirty="0">
                    <a:latin typeface="Times New Roman"/>
                    <a:cs typeface="Times New Roman"/>
                  </a:rPr>
                  <a:t> </a:t>
                </a:r>
                <a:r>
                  <a:rPr lang="en-US" spc="-5" dirty="0">
                    <a:latin typeface="Times New Roman"/>
                    <a:cs typeface="Times New Roman"/>
                  </a:rPr>
                  <a:t>Section</a:t>
                </a:r>
                <a:r>
                  <a:rPr lang="en-US" spc="-50" dirty="0">
                    <a:latin typeface="Times New Roman"/>
                    <a:cs typeface="Times New Roman"/>
                  </a:rPr>
                  <a:t> </a:t>
                </a:r>
                <a:r>
                  <a:rPr lang="en-US" spc="-5" dirty="0">
                    <a:latin typeface="Times New Roman"/>
                    <a:cs typeface="Times New Roman"/>
                  </a:rPr>
                  <a:t>10.6.</a:t>
                </a:r>
                <a:r>
                  <a:rPr lang="en-US" spc="-55" dirty="0">
                    <a:latin typeface="Times New Roman"/>
                    <a:cs typeface="Times New Roman"/>
                  </a:rPr>
                  <a:t> </a:t>
                </a:r>
                <a:r>
                  <a:rPr lang="en-US" spc="-10" dirty="0">
                    <a:latin typeface="Times New Roman"/>
                    <a:cs typeface="Times New Roman"/>
                  </a:rPr>
                  <a:t>We</a:t>
                </a:r>
                <a:r>
                  <a:rPr lang="en-US" spc="-55" dirty="0">
                    <a:latin typeface="Times New Roman"/>
                    <a:cs typeface="Times New Roman"/>
                  </a:rPr>
                  <a:t> </a:t>
                </a:r>
                <a:r>
                  <a:rPr lang="en-US" spc="-5" dirty="0">
                    <a:latin typeface="Times New Roman"/>
                    <a:cs typeface="Times New Roman"/>
                  </a:rPr>
                  <a:t>can</a:t>
                </a:r>
                <a:r>
                  <a:rPr lang="en-US" spc="-55" dirty="0">
                    <a:latin typeface="Times New Roman"/>
                    <a:cs typeface="Times New Roman"/>
                  </a:rPr>
                  <a:t> </a:t>
                </a:r>
                <a:r>
                  <a:rPr lang="en-US" spc="-5" dirty="0">
                    <a:latin typeface="Times New Roman"/>
                    <a:cs typeface="Times New Roman"/>
                  </a:rPr>
                  <a:t>also</a:t>
                </a:r>
                <a:r>
                  <a:rPr lang="en-US" spc="-55" dirty="0">
                    <a:latin typeface="Times New Roman"/>
                    <a:cs typeface="Times New Roman"/>
                  </a:rPr>
                  <a:t> </a:t>
                </a:r>
                <a:r>
                  <a:rPr lang="en-US" spc="-5" dirty="0">
                    <a:latin typeface="Times New Roman"/>
                    <a:cs typeface="Times New Roman"/>
                  </a:rPr>
                  <a:t>multiply</a:t>
                </a:r>
                <a:r>
                  <a:rPr lang="en-US" spc="-55" dirty="0">
                    <a:latin typeface="Times New Roman"/>
                    <a:cs typeface="Times New Roman"/>
                  </a:rPr>
                  <a:t> </a:t>
                </a:r>
                <a:r>
                  <a:rPr lang="en-US" spc="-5" dirty="0">
                    <a:latin typeface="Times New Roman"/>
                    <a:cs typeface="Times New Roman"/>
                  </a:rPr>
                  <a:t>two</a:t>
                </a:r>
                <a:r>
                  <a:rPr lang="en-US" spc="-5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aylor</a:t>
                </a:r>
                <a:r>
                  <a:rPr lang="en-US" spc="-50" dirty="0">
                    <a:latin typeface="Times New Roman"/>
                    <a:cs typeface="Times New Roman"/>
                  </a:rPr>
                  <a:t> </a:t>
                </a:r>
                <a:r>
                  <a:rPr lang="en-US" spc="-5" dirty="0">
                    <a:latin typeface="Times New Roman"/>
                    <a:cs typeface="Times New Roman"/>
                  </a:rPr>
                  <a:t>series</a:t>
                </a:r>
                <a:r>
                  <a:rPr lang="en-US" spc="-55" dirty="0">
                    <a:latin typeface="Times New Roman"/>
                    <a:cs typeface="Times New Roman"/>
                  </a:rPr>
                  <a:t> </a:t>
                </a:r>
                <a:r>
                  <a:rPr lang="en-US" spc="-5" dirty="0">
                    <a:latin typeface="Times New Roman"/>
                    <a:cs typeface="Times New Roman"/>
                  </a:rPr>
                  <a:t>or</a:t>
                </a:r>
                <a:r>
                  <a:rPr lang="en-US" spc="-55" dirty="0">
                    <a:latin typeface="Times New Roman"/>
                    <a:cs typeface="Times New Roman"/>
                  </a:rPr>
                  <a:t> </a:t>
                </a:r>
                <a:r>
                  <a:rPr lang="en-US" spc="-5" dirty="0">
                    <a:latin typeface="Times New Roman"/>
                    <a:cs typeface="Times New Roman"/>
                  </a:rPr>
                  <a:t>substitute one Taylor series into another (we </a:t>
                </a:r>
                <a:r>
                  <a:rPr lang="en-US" spc="-10" dirty="0">
                    <a:latin typeface="Times New Roman"/>
                    <a:cs typeface="Times New Roman"/>
                  </a:rPr>
                  <a:t>o</a:t>
                </a:r>
                <a:r>
                  <a:rPr lang="en-US" spc="-5" dirty="0">
                    <a:latin typeface="Times New Roman"/>
                    <a:cs typeface="Times New Roman"/>
                  </a:rPr>
                  <a:t>mit the proofs </a:t>
                </a:r>
                <a:r>
                  <a:rPr lang="en-US" spc="-10" dirty="0">
                    <a:latin typeface="Times New Roman"/>
                    <a:cs typeface="Times New Roman"/>
                  </a:rPr>
                  <a:t>o</a:t>
                </a:r>
                <a:r>
                  <a:rPr lang="en-US" spc="-5" dirty="0">
                    <a:latin typeface="Times New Roman"/>
                    <a:cs typeface="Times New Roman"/>
                  </a:rPr>
                  <a:t>f these facts).</a:t>
                </a:r>
                <a:endParaRPr lang="en-US" dirty="0">
                  <a:latin typeface="Times New Roman"/>
                  <a:cs typeface="Times New Roman"/>
                </a:endParaRPr>
              </a:p>
              <a:p>
                <a:pPr marL="0" marR="5080" indent="0" algn="just">
                  <a:lnSpc>
                    <a:spcPct val="100000"/>
                  </a:lnSpc>
                  <a:buNone/>
                </a:pPr>
                <a:endParaRPr lang="en-US" dirty="0">
                  <a:solidFill>
                    <a:schemeClr val="tx1"/>
                  </a:solidFill>
                </a:endParaRPr>
              </a:p>
              <a:p>
                <a:pPr marL="0" marR="5080" indent="0" algn="just">
                  <a:lnSpc>
                    <a:spcPct val="100000"/>
                  </a:lnSpc>
                  <a:buNone/>
                </a:pPr>
                <a:r>
                  <a:rPr lang="en-US" b="1" u="sng" dirty="0"/>
                  <a:t>EXAMPLE</a:t>
                </a:r>
                <a:r>
                  <a:rPr lang="en-US" b="1" dirty="0"/>
                  <a:t>:</a:t>
                </a:r>
              </a:p>
              <a:p>
                <a:pPr marR="5080" algn="just">
                  <a:lnSpc>
                    <a:spcPct val="100000"/>
                  </a:lnSpc>
                </a:pP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𝑥</m:t>
                        </m:r>
                      </m:e>
                      <m:sup>
                        <m:r>
                          <a:rPr lang="en-US" i="1" smtClean="0">
                            <a:solidFill>
                              <a:schemeClr val="tx1"/>
                            </a:solidFill>
                            <a:latin typeface="Cambria Math" panose="02040503050406030204" pitchFamily="18" charset="0"/>
                          </a:rPr>
                          <m:t>2</m:t>
                        </m:r>
                      </m:sup>
                    </m:sSup>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4</m:t>
                            </m:r>
                          </m:sup>
                        </m:sSup>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5</m:t>
                            </m:r>
                          </m:sup>
                        </m:sSup>
                      </m:num>
                      <m:den>
                        <m:r>
                          <a:rPr lang="en-US" i="1">
                            <a:latin typeface="Cambria Math" panose="02040503050406030204" pitchFamily="18" charset="0"/>
                          </a:rPr>
                          <m:t>3!</m:t>
                        </m:r>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m:t>
                        </m:r>
                      </m:sup>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𝑛</m:t>
                                </m:r>
                              </m:sup>
                            </m:sSup>
                          </m:num>
                          <m:den>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e>
                            </m:d>
                            <m:r>
                              <a:rPr lang="en-US" b="0" i="1" smtClean="0">
                                <a:latin typeface="Cambria Math" panose="02040503050406030204" pitchFamily="18" charset="0"/>
                                <a:ea typeface="Cambria Math" panose="02040503050406030204" pitchFamily="18" charset="0"/>
                              </a:rPr>
                              <m:t>!</m:t>
                            </m:r>
                          </m:den>
                        </m:f>
                      </m:e>
                    </m:nary>
                  </m:oMath>
                </a14:m>
                <a:endParaRPr lang="en-US" dirty="0">
                  <a:solidFill>
                    <a:schemeClr val="tx1"/>
                  </a:solidFill>
                </a:endParaRPr>
              </a:p>
              <a:p>
                <a:pPr marR="5080" algn="just">
                  <a:lnSpc>
                    <a:spcPct val="100000"/>
                  </a:lnSpc>
                </a:pP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sup>
                    </m:sSup>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𝑛</m:t>
                                </m:r>
                              </m:sup>
                            </m:sSup>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e>
                    </m:nary>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sup>
                            </m:sSup>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𝑛</m:t>
                            </m:r>
                          </m:sup>
                        </m:sSup>
                      </m:e>
                    </m:nary>
                    <m:r>
                      <a:rPr lang="en-US" b="0" i="1" smtClean="0">
                        <a:solidFill>
                          <a:schemeClr val="tx1"/>
                        </a:solidFill>
                        <a:latin typeface="Cambria Math" panose="02040503050406030204" pitchFamily="18" charset="0"/>
                      </a:rPr>
                      <m:t>=1−</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4</m:t>
                            </m:r>
                          </m:sup>
                        </m:sSup>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6</m:t>
                            </m:r>
                          </m:sup>
                        </m:sSup>
                      </m:num>
                      <m:den>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a:p>
                <a:pPr marL="0" marR="5080" indent="0" algn="just">
                  <a:lnSpc>
                    <a:spcPct val="100000"/>
                  </a:lnSpc>
                  <a:buNone/>
                </a:pPr>
                <a:r>
                  <a:rPr lang="en-US" spc="-15"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Taylo</a:t>
                </a:r>
                <a:r>
                  <a:rPr lang="en-US" spc="-5" dirty="0">
                    <a:latin typeface="Times New Roman"/>
                    <a:cs typeface="Times New Roman"/>
                  </a:rPr>
                  <a:t>r</a:t>
                </a:r>
                <a:r>
                  <a:rPr lang="en-US" spc="-10" dirty="0">
                    <a:latin typeface="Times New Roman"/>
                    <a:cs typeface="Times New Roman"/>
                  </a:rPr>
                  <a:t> expansio</a:t>
                </a:r>
                <a:r>
                  <a:rPr lang="en-US" spc="-5" dirty="0">
                    <a:latin typeface="Times New Roman"/>
                    <a:cs typeface="Times New Roman"/>
                  </a:rPr>
                  <a:t>n</a:t>
                </a:r>
                <a:r>
                  <a:rPr lang="en-US" spc="-10" dirty="0">
                    <a:latin typeface="Times New Roman"/>
                    <a:cs typeface="Times New Roman"/>
                  </a:rPr>
                  <a:t> o</a:t>
                </a:r>
                <a:r>
                  <a:rPr lang="en-US" spc="-5" dirty="0">
                    <a:latin typeface="Times New Roman"/>
                    <a:cs typeface="Times New Roman"/>
                  </a:rPr>
                  <a:t>f</a:t>
                </a:r>
                <a:r>
                  <a:rPr lang="en-US" spc="-10" dirty="0">
                    <a:latin typeface="Times New Roman"/>
                    <a:cs typeface="Times New Roman"/>
                  </a:rPr>
                  <a:t> </a:t>
                </a:r>
                <a:r>
                  <a:rPr lang="en-US" i="1" spc="35" dirty="0">
                    <a:latin typeface="Times New Roman"/>
                    <a:cs typeface="Times New Roman"/>
                  </a:rPr>
                  <a:t>e</a:t>
                </a:r>
                <a:r>
                  <a:rPr lang="en-US" i="1" baseline="25925" dirty="0">
                    <a:latin typeface="Times New Roman"/>
                    <a:cs typeface="Times New Roman"/>
                  </a:rPr>
                  <a:t>x</a:t>
                </a:r>
                <a:r>
                  <a:rPr lang="en-US" i="1" spc="-30" baseline="25925" dirty="0">
                    <a:latin typeface="Times New Roman"/>
                    <a:cs typeface="Times New Roman"/>
                  </a:rPr>
                  <a:t> </a:t>
                </a:r>
                <a:r>
                  <a:rPr lang="en-US" spc="-5" dirty="0">
                    <a:latin typeface="Times New Roman"/>
                    <a:cs typeface="Times New Roman"/>
                  </a:rPr>
                  <a:t>is</a:t>
                </a:r>
                <a:r>
                  <a:rPr lang="en-US" spc="-10" dirty="0">
                    <a:latin typeface="Times New Roman"/>
                    <a:cs typeface="Times New Roman"/>
                  </a:rPr>
                  <a:t> </a:t>
                </a:r>
                <a:r>
                  <a:rPr lang="en-US" spc="-5" dirty="0">
                    <a:latin typeface="Times New Roman"/>
                    <a:cs typeface="Times New Roman"/>
                  </a:rPr>
                  <a:t>valid</a:t>
                </a:r>
                <a:r>
                  <a:rPr lang="en-US" spc="-10" dirty="0">
                    <a:latin typeface="Times New Roman"/>
                    <a:cs typeface="Times New Roman"/>
                  </a:rPr>
                  <a:t> </a:t>
                </a:r>
                <a:r>
                  <a:rPr lang="en-US" spc="-5" dirty="0">
                    <a:latin typeface="Times New Roman"/>
                    <a:cs typeface="Times New Roman"/>
                  </a:rPr>
                  <a:t>for</a:t>
                </a:r>
                <a:r>
                  <a:rPr lang="en-US" spc="-10" dirty="0">
                    <a:latin typeface="Times New Roman"/>
                    <a:cs typeface="Times New Roman"/>
                  </a:rPr>
                  <a:t> a</a:t>
                </a:r>
                <a:r>
                  <a:rPr lang="en-US" spc="-5" dirty="0">
                    <a:latin typeface="Times New Roman"/>
                    <a:cs typeface="Times New Roman"/>
                  </a:rPr>
                  <a:t>ll</a:t>
                </a:r>
                <a:r>
                  <a:rPr lang="en-US" spc="15"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t>
                </a:r>
                <a:r>
                  <a:rPr lang="en-US" spc="-10" dirty="0">
                    <a:latin typeface="Times New Roman"/>
                    <a:cs typeface="Times New Roman"/>
                  </a:rPr>
                  <a:t> </a:t>
                </a:r>
                <a:r>
                  <a:rPr lang="en-US" spc="-5" dirty="0">
                    <a:latin typeface="Times New Roman"/>
                    <a:cs typeface="Times New Roman"/>
                  </a:rPr>
                  <a:t>so</a:t>
                </a:r>
                <a:r>
                  <a:rPr lang="en-US" spc="-10" dirty="0">
                    <a:latin typeface="Times New Roman"/>
                    <a:cs typeface="Times New Roman"/>
                  </a:rPr>
                  <a:t> </a:t>
                </a:r>
                <a:r>
                  <a:rPr lang="en-US" spc="-5" dirty="0">
                    <a:latin typeface="Times New Roman"/>
                    <a:cs typeface="Times New Roman"/>
                  </a:rPr>
                  <a:t>these</a:t>
                </a:r>
                <a:r>
                  <a:rPr lang="en-US" spc="-10" dirty="0">
                    <a:latin typeface="Times New Roman"/>
                    <a:cs typeface="Times New Roman"/>
                  </a:rPr>
                  <a:t> </a:t>
                </a:r>
                <a:r>
                  <a:rPr lang="en-US" spc="-5" dirty="0">
                    <a:latin typeface="Times New Roman"/>
                    <a:cs typeface="Times New Roman"/>
                  </a:rPr>
                  <a:t>expansions are</a:t>
                </a:r>
                <a:r>
                  <a:rPr lang="en-US" spc="-10" dirty="0">
                    <a:latin typeface="Times New Roman"/>
                    <a:cs typeface="Times New Roman"/>
                  </a:rPr>
                  <a:t> a</a:t>
                </a:r>
                <a:r>
                  <a:rPr lang="en-US" spc="-5" dirty="0">
                    <a:latin typeface="Times New Roman"/>
                    <a:cs typeface="Times New Roman"/>
                  </a:rPr>
                  <a:t>lso</a:t>
                </a:r>
                <a:r>
                  <a:rPr lang="en-US" spc="-10" dirty="0">
                    <a:latin typeface="Times New Roman"/>
                    <a:cs typeface="Times New Roman"/>
                  </a:rPr>
                  <a:t> </a:t>
                </a:r>
                <a:r>
                  <a:rPr lang="en-US" spc="-5" dirty="0">
                    <a:latin typeface="Times New Roman"/>
                    <a:cs typeface="Times New Roman"/>
                  </a:rPr>
                  <a:t>valid</a:t>
                </a:r>
                <a:r>
                  <a:rPr lang="en-US" spc="-10" dirty="0">
                    <a:latin typeface="Times New Roman"/>
                    <a:cs typeface="Times New Roman"/>
                  </a:rPr>
                  <a:t> </a:t>
                </a:r>
                <a:r>
                  <a:rPr lang="en-US" spc="-5" dirty="0">
                    <a:latin typeface="Times New Roman"/>
                    <a:cs typeface="Times New Roman"/>
                  </a:rPr>
                  <a:t>for</a:t>
                </a:r>
                <a:r>
                  <a:rPr lang="en-US" spc="-10" dirty="0">
                    <a:latin typeface="Times New Roman"/>
                    <a:cs typeface="Times New Roman"/>
                  </a:rPr>
                  <a:t> a</a:t>
                </a:r>
                <a:r>
                  <a:rPr lang="en-US" spc="-5" dirty="0">
                    <a:latin typeface="Times New Roman"/>
                    <a:cs typeface="Times New Roman"/>
                  </a:rPr>
                  <a:t>ll</a:t>
                </a:r>
                <a:r>
                  <a:rPr lang="en-US" spc="15"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3384961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15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u="sng" spc="-170" dirty="0">
                    <a:solidFill>
                      <a:schemeClr val="tx1"/>
                    </a:solidFill>
                  </a:rPr>
                  <a:t>EX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75" dirty="0">
                    <a:solidFill>
                      <a:schemeClr val="tx1"/>
                    </a:solidFill>
                  </a:rPr>
                  <a:t>Integration  </a:t>
                </a:r>
                <a:r>
                  <a:rPr lang="en-US" spc="-5" dirty="0">
                    <a:solidFill>
                      <a:schemeClr val="tx1"/>
                    </a:solidFill>
                  </a:rPr>
                  <a:t>To find the Maclaurin series for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ln(1</a:t>
                </a:r>
                <a:r>
                  <a:rPr lang="en-US" spc="-30" dirty="0">
                    <a:solidFill>
                      <a:schemeClr val="tx1"/>
                    </a:solidFill>
                  </a:rPr>
                  <a:t> </a:t>
                </a:r>
                <a:r>
                  <a:rPr lang="en-US" spc="-25" dirty="0">
                    <a:solidFill>
                      <a:schemeClr val="tx1"/>
                    </a:solidFill>
                  </a:rPr>
                  <a:t>+</a:t>
                </a:r>
                <a:r>
                  <a:rPr lang="en-US" spc="-70" dirty="0">
                    <a:solidFill>
                      <a:schemeClr val="tx1"/>
                    </a:solidFill>
                  </a:rPr>
                  <a:t> </a:t>
                </a:r>
                <a:r>
                  <a:rPr lang="en-US" i="1" spc="-5" dirty="0">
                    <a:solidFill>
                      <a:schemeClr val="tx1"/>
                    </a:solidFill>
                  </a:rPr>
                  <a:t>x</a:t>
                </a:r>
                <a:r>
                  <a:rPr lang="en-US" spc="-5" dirty="0">
                    <a:solidFill>
                      <a:schemeClr val="tx1"/>
                    </a:solidFill>
                  </a:rPr>
                  <a:t>), we integrate the geometric series </a:t>
                </a:r>
                <a:r>
                  <a:rPr lang="en-US" spc="-15" dirty="0">
                    <a:solidFill>
                      <a:schemeClr val="tx1"/>
                    </a:solidFill>
                  </a:rPr>
                  <a:t>w</a:t>
                </a:r>
                <a:r>
                  <a:rPr lang="en-US" spc="-5" dirty="0">
                    <a:solidFill>
                      <a:schemeClr val="tx1"/>
                    </a:solidFill>
                  </a:rPr>
                  <a:t>ith </a:t>
                </a:r>
                <a:r>
                  <a:rPr lang="en-US" spc="-10" dirty="0">
                    <a:solidFill>
                      <a:schemeClr val="tx1"/>
                    </a:solidFill>
                  </a:rPr>
                  <a:t>common </a:t>
                </a:r>
                <a:r>
                  <a:rPr lang="en-US" spc="-5" dirty="0">
                    <a:solidFill>
                      <a:schemeClr val="tx1"/>
                    </a:solidFill>
                  </a:rPr>
                  <a:t>ratio </a:t>
                </a:r>
                <a:r>
                  <a:rPr lang="en-US" spc="-160" dirty="0">
                    <a:solidFill>
                      <a:schemeClr val="tx1"/>
                    </a:solidFill>
                  </a:rPr>
                  <a:t>− </a:t>
                </a:r>
                <a:r>
                  <a:rPr lang="en-US" i="1" spc="-5" dirty="0">
                    <a:solidFill>
                      <a:schemeClr val="tx1"/>
                    </a:solidFill>
                  </a:rPr>
                  <a:t>x </a:t>
                </a:r>
                <a:r>
                  <a:rPr lang="en-US" spc="-5" dirty="0">
                    <a:solidFill>
                      <a:schemeClr val="tx1"/>
                    </a:solidFill>
                  </a:rPr>
                  <a:t>(valid for </a:t>
                </a:r>
                <a14:m>
                  <m:oMath xmlns:m="http://schemas.openxmlformats.org/officeDocument/2006/math">
                    <m:r>
                      <a:rPr lang="en-US" b="0" i="1" spc="-65" dirty="0" smtClean="0">
                        <a:solidFill>
                          <a:schemeClr val="tx1"/>
                        </a:solidFill>
                        <a:latin typeface="Cambria Math" panose="02040503050406030204" pitchFamily="18" charset="0"/>
                      </a:rPr>
                      <m:t>|</m:t>
                    </m:r>
                    <m:r>
                      <a:rPr lang="en-US" b="0" i="1" spc="-65" dirty="0" smtClean="0">
                        <a:solidFill>
                          <a:schemeClr val="tx1"/>
                        </a:solidFill>
                        <a:latin typeface="Cambria Math" panose="02040503050406030204" pitchFamily="18" charset="0"/>
                      </a:rPr>
                      <m:t>𝑥</m:t>
                    </m:r>
                    <m:r>
                      <a:rPr lang="en-US" b="0" i="1" spc="-65" dirty="0" smtClean="0">
                        <a:solidFill>
                          <a:schemeClr val="tx1"/>
                        </a:solidFill>
                        <a:latin typeface="Cambria Math" panose="02040503050406030204" pitchFamily="18" charset="0"/>
                      </a:rPr>
                      <m:t>|</m:t>
                    </m:r>
                  </m:oMath>
                </a14:m>
                <a:r>
                  <a:rPr lang="en-US" spc="-40" dirty="0">
                    <a:solidFill>
                      <a:schemeClr val="tx1"/>
                    </a:solidFill>
                  </a:rPr>
                  <a:t> </a:t>
                </a:r>
                <a:r>
                  <a:rPr lang="en-US" i="1" spc="190" dirty="0">
                    <a:solidFill>
                      <a:schemeClr val="tx1"/>
                    </a:solidFill>
                  </a:rPr>
                  <a:t>&lt;</a:t>
                </a:r>
                <a:r>
                  <a:rPr lang="en-US" i="1" spc="-5" dirty="0">
                    <a:solidFill>
                      <a:schemeClr val="tx1"/>
                    </a:solidFill>
                  </a:rPr>
                  <a:t> </a:t>
                </a:r>
                <a:r>
                  <a:rPr lang="en-US" spc="-10" dirty="0">
                    <a:solidFill>
                      <a:schemeClr val="tx1"/>
                    </a:solidFill>
                  </a:rPr>
                  <a:t>1</a:t>
                </a:r>
                <a:r>
                  <a:rPr lang="en-US" spc="-5" dirty="0">
                    <a:solidFill>
                      <a:schemeClr val="tx1"/>
                    </a:solidFill>
                  </a:rPr>
                  <a:t>):</a:t>
                </a:r>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sz="2000" i="1" smtClean="0">
                              <a:solidFill>
                                <a:schemeClr val="tx1"/>
                              </a:solidFill>
                              <a:latin typeface="Cambria Math" panose="02040503050406030204" pitchFamily="18" charset="0"/>
                              <a:cs typeface="Times New Roman"/>
                            </a:rPr>
                          </m:ctrlPr>
                        </m:fPr>
                        <m:num>
                          <m:r>
                            <a:rPr lang="en-US" sz="2000" b="0" i="1" smtClean="0">
                              <a:solidFill>
                                <a:schemeClr val="tx1"/>
                              </a:solidFill>
                              <a:latin typeface="Cambria Math" panose="02040503050406030204" pitchFamily="18" charset="0"/>
                              <a:cs typeface="Times New Roman"/>
                            </a:rPr>
                            <m:t>1</m:t>
                          </m:r>
                        </m:num>
                        <m:den>
                          <m:r>
                            <a:rPr lang="en-US" sz="2000" b="0" i="1" smtClean="0">
                              <a:solidFill>
                                <a:schemeClr val="tx1"/>
                              </a:solidFill>
                              <a:latin typeface="Cambria Math" panose="02040503050406030204" pitchFamily="18" charset="0"/>
                              <a:cs typeface="Times New Roman"/>
                            </a:rPr>
                            <m:t>1+</m:t>
                          </m:r>
                          <m:r>
                            <a:rPr lang="en-US" sz="2000" b="0" i="1" smtClean="0">
                              <a:solidFill>
                                <a:schemeClr val="tx1"/>
                              </a:solidFill>
                              <a:latin typeface="Cambria Math" panose="02040503050406030204" pitchFamily="18" charset="0"/>
                              <a:cs typeface="Times New Roman"/>
                            </a:rPr>
                            <m:t>𝑥</m:t>
                          </m:r>
                        </m:den>
                      </m:f>
                      <m:r>
                        <a:rPr lang="en-US" sz="2000" b="0" i="1" smtClean="0">
                          <a:solidFill>
                            <a:schemeClr val="tx1"/>
                          </a:solidFill>
                          <a:latin typeface="Cambria Math" panose="02040503050406030204" pitchFamily="18" charset="0"/>
                          <a:cs typeface="Times New Roman"/>
                        </a:rPr>
                        <m:t>=</m:t>
                      </m:r>
                      <m:nary>
                        <m:naryPr>
                          <m:chr m:val="∑"/>
                          <m:limLoc m:val="subSup"/>
                          <m:ctrlPr>
                            <a:rPr lang="en-US" sz="2000" b="0" i="1" smtClean="0">
                              <a:solidFill>
                                <a:schemeClr val="tx1"/>
                              </a:solidFill>
                              <a:latin typeface="Cambria Math" panose="02040503050406030204" pitchFamily="18" charset="0"/>
                              <a:cs typeface="Times New Roman"/>
                            </a:rPr>
                          </m:ctrlPr>
                        </m:naryPr>
                        <m:sub>
                          <m:r>
                            <m:rPr>
                              <m:brk m:alnAt="25"/>
                            </m:rPr>
                            <a:rPr lang="en-US" sz="2000" b="0" i="1" smtClean="0">
                              <a:solidFill>
                                <a:schemeClr val="tx1"/>
                              </a:solidFill>
                              <a:latin typeface="Cambria Math" panose="02040503050406030204" pitchFamily="18" charset="0"/>
                              <a:cs typeface="Times New Roman"/>
                            </a:rPr>
                            <m:t>𝑛</m:t>
                          </m:r>
                          <m:r>
                            <a:rPr lang="en-US" sz="2000" b="0" i="1" smtClean="0">
                              <a:solidFill>
                                <a:schemeClr val="tx1"/>
                              </a:solidFill>
                              <a:latin typeface="Cambria Math" panose="02040503050406030204" pitchFamily="18" charset="0"/>
                              <a:cs typeface="Times New Roman"/>
                            </a:rPr>
                            <m:t>=0</m:t>
                          </m:r>
                        </m:sub>
                        <m:sup>
                          <m:r>
                            <a:rPr lang="en-US" sz="2000" b="0" i="1" smtClean="0">
                              <a:solidFill>
                                <a:schemeClr val="tx1"/>
                              </a:solidFill>
                              <a:latin typeface="Cambria Math" panose="02040503050406030204" pitchFamily="18" charset="0"/>
                              <a:ea typeface="Cambria Math" panose="02040503050406030204" pitchFamily="18" charset="0"/>
                              <a:cs typeface="Times New Roman"/>
                            </a:rPr>
                            <m:t>∞</m:t>
                          </m:r>
                        </m:sup>
                        <m:e>
                          <m:sSup>
                            <m:sSupPr>
                              <m:ctrlPr>
                                <a:rPr lang="en-US" sz="2000" b="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(−1)</m:t>
                              </m:r>
                            </m:e>
                            <m:sup>
                              <m:r>
                                <a:rPr lang="en-US" sz="2000" b="0" i="1" smtClean="0">
                                  <a:solidFill>
                                    <a:schemeClr val="tx1"/>
                                  </a:solidFill>
                                  <a:latin typeface="Cambria Math" panose="02040503050406030204" pitchFamily="18" charset="0"/>
                                  <a:cs typeface="Times New Roman"/>
                                </a:rPr>
                                <m:t>𝑛</m:t>
                              </m:r>
                            </m:sup>
                          </m:sSup>
                          <m:sSup>
                            <m:sSupPr>
                              <m:ctrlPr>
                                <a:rPr lang="en-US" sz="2000" b="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𝑥</m:t>
                              </m:r>
                            </m:e>
                            <m:sup>
                              <m:r>
                                <a:rPr lang="en-US" sz="2000" b="0" i="1" smtClean="0">
                                  <a:solidFill>
                                    <a:schemeClr val="tx1"/>
                                  </a:solidFill>
                                  <a:latin typeface="Cambria Math" panose="02040503050406030204" pitchFamily="18" charset="0"/>
                                  <a:cs typeface="Times New Roman"/>
                                </a:rPr>
                                <m:t>𝑛</m:t>
                              </m:r>
                            </m:sup>
                          </m:sSup>
                        </m:e>
                      </m:nary>
                    </m:oMath>
                  </m:oMathPara>
                </a14:m>
                <a:endParaRPr lang="en-US" sz="2000" dirty="0">
                  <a:solidFill>
                    <a:schemeClr val="tx1"/>
                  </a:solidFill>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sz="2000" i="1" smtClean="0">
                              <a:solidFill>
                                <a:schemeClr val="tx1"/>
                              </a:solidFill>
                              <a:latin typeface="Cambria Math" panose="02040503050406030204" pitchFamily="18" charset="0"/>
                              <a:cs typeface="Times New Roman"/>
                            </a:rPr>
                          </m:ctrlPr>
                        </m:funcPr>
                        <m:fName>
                          <m:r>
                            <m:rPr>
                              <m:sty m:val="p"/>
                            </m:rPr>
                            <a:rPr lang="en-US" sz="2000" i="0" smtClean="0">
                              <a:solidFill>
                                <a:schemeClr val="tx1"/>
                              </a:solidFill>
                              <a:latin typeface="Cambria Math" panose="02040503050406030204" pitchFamily="18" charset="0"/>
                              <a:cs typeface="Times New Roman"/>
                            </a:rPr>
                            <m:t>ln</m:t>
                          </m:r>
                        </m:fName>
                        <m:e>
                          <m:d>
                            <m:dPr>
                              <m:ctrlPr>
                                <a:rPr lang="en-US" sz="2000" b="0" i="1" smtClean="0">
                                  <a:solidFill>
                                    <a:schemeClr val="tx1"/>
                                  </a:solidFill>
                                  <a:latin typeface="Cambria Math" panose="02040503050406030204" pitchFamily="18" charset="0"/>
                                  <a:cs typeface="Times New Roman"/>
                                </a:rPr>
                              </m:ctrlPr>
                            </m:dPr>
                            <m:e>
                              <m:r>
                                <a:rPr lang="en-US" sz="2000" b="0" i="1" smtClean="0">
                                  <a:solidFill>
                                    <a:schemeClr val="tx1"/>
                                  </a:solidFill>
                                  <a:latin typeface="Cambria Math" panose="02040503050406030204" pitchFamily="18" charset="0"/>
                                  <a:cs typeface="Times New Roman"/>
                                </a:rPr>
                                <m:t>1+</m:t>
                              </m:r>
                              <m:r>
                                <a:rPr lang="en-US" sz="2000" b="0" i="1" smtClean="0">
                                  <a:solidFill>
                                    <a:schemeClr val="tx1"/>
                                  </a:solidFill>
                                  <a:latin typeface="Cambria Math" panose="02040503050406030204" pitchFamily="18" charset="0"/>
                                  <a:cs typeface="Times New Roman"/>
                                </a:rPr>
                                <m:t>𝑥</m:t>
                              </m:r>
                            </m:e>
                          </m:d>
                          <m:r>
                            <a:rPr lang="en-US" sz="2000" b="0" i="1" smtClean="0">
                              <a:solidFill>
                                <a:schemeClr val="tx1"/>
                              </a:solidFill>
                              <a:latin typeface="Cambria Math" panose="02040503050406030204" pitchFamily="18" charset="0"/>
                              <a:cs typeface="Times New Roman"/>
                            </a:rPr>
                            <m:t>=</m:t>
                          </m:r>
                          <m:nary>
                            <m:naryPr>
                              <m:limLoc m:val="undOvr"/>
                              <m:subHide m:val="on"/>
                              <m:supHide m:val="on"/>
                              <m:ctrlPr>
                                <a:rPr lang="en-US" sz="2000" b="0" i="1" smtClean="0">
                                  <a:solidFill>
                                    <a:schemeClr val="tx1"/>
                                  </a:solidFill>
                                  <a:latin typeface="Cambria Math" panose="02040503050406030204" pitchFamily="18" charset="0"/>
                                  <a:cs typeface="Times New Roman"/>
                                </a:rPr>
                              </m:ctrlPr>
                            </m:naryPr>
                            <m:sub/>
                            <m:sup/>
                            <m:e>
                              <m:f>
                                <m:fPr>
                                  <m:ctrlPr>
                                    <a:rPr lang="en-US" sz="2000" i="1">
                                      <a:solidFill>
                                        <a:schemeClr val="tx1"/>
                                      </a:solidFill>
                                      <a:latin typeface="Cambria Math" panose="02040503050406030204" pitchFamily="18" charset="0"/>
                                      <a:cs typeface="Times New Roman"/>
                                    </a:rPr>
                                  </m:ctrlPr>
                                </m:fPr>
                                <m:num>
                                  <m:r>
                                    <a:rPr lang="en-US" sz="2000" i="1">
                                      <a:solidFill>
                                        <a:schemeClr val="tx1"/>
                                      </a:solidFill>
                                      <a:latin typeface="Cambria Math" panose="02040503050406030204" pitchFamily="18" charset="0"/>
                                      <a:cs typeface="Times New Roman"/>
                                    </a:rPr>
                                    <m:t>1</m:t>
                                  </m:r>
                                </m:num>
                                <m:den>
                                  <m:r>
                                    <a:rPr lang="en-US" sz="2000" i="1">
                                      <a:solidFill>
                                        <a:schemeClr val="tx1"/>
                                      </a:solidFill>
                                      <a:latin typeface="Cambria Math" panose="02040503050406030204" pitchFamily="18" charset="0"/>
                                      <a:cs typeface="Times New Roman"/>
                                    </a:rPr>
                                    <m:t>1+</m:t>
                                  </m:r>
                                  <m:r>
                                    <a:rPr lang="en-US" sz="2000" i="1">
                                      <a:solidFill>
                                        <a:schemeClr val="tx1"/>
                                      </a:solidFill>
                                      <a:latin typeface="Cambria Math" panose="02040503050406030204" pitchFamily="18" charset="0"/>
                                      <a:cs typeface="Times New Roman"/>
                                    </a:rPr>
                                    <m:t>𝑥</m:t>
                                  </m:r>
                                </m:den>
                              </m:f>
                              <m:r>
                                <a:rPr lang="en-US" sz="2000" b="0" i="1" smtClean="0">
                                  <a:solidFill>
                                    <a:schemeClr val="tx1"/>
                                  </a:solidFill>
                                  <a:latin typeface="Cambria Math" panose="02040503050406030204" pitchFamily="18" charset="0"/>
                                  <a:cs typeface="Times New Roman"/>
                                </a:rPr>
                                <m:t>𝑑𝑥</m:t>
                              </m:r>
                            </m:e>
                          </m:nary>
                          <m:r>
                            <a:rPr lang="en-US" sz="2000" b="0" i="1" smtClean="0">
                              <a:solidFill>
                                <a:schemeClr val="tx1"/>
                              </a:solidFill>
                              <a:latin typeface="Cambria Math" panose="02040503050406030204" pitchFamily="18" charset="0"/>
                              <a:cs typeface="Times New Roman"/>
                            </a:rPr>
                            <m:t>=</m:t>
                          </m:r>
                        </m:e>
                      </m:func>
                      <m:nary>
                        <m:naryPr>
                          <m:limLoc m:val="undOvr"/>
                          <m:subHide m:val="on"/>
                          <m:supHide m:val="on"/>
                          <m:ctrlPr>
                            <a:rPr lang="en-US" sz="2000" i="1" smtClean="0">
                              <a:solidFill>
                                <a:schemeClr val="tx1"/>
                              </a:solidFill>
                              <a:latin typeface="Cambria Math" panose="02040503050406030204" pitchFamily="18" charset="0"/>
                              <a:cs typeface="Times New Roman"/>
                            </a:rPr>
                          </m:ctrlPr>
                        </m:naryPr>
                        <m:sub/>
                        <m:sup/>
                        <m:e>
                          <m:d>
                            <m:dPr>
                              <m:ctrlPr>
                                <a:rPr lang="en-US" sz="2000" i="1" smtClean="0">
                                  <a:solidFill>
                                    <a:schemeClr val="tx1"/>
                                  </a:solidFill>
                                  <a:latin typeface="Cambria Math" panose="02040503050406030204" pitchFamily="18" charset="0"/>
                                  <a:cs typeface="Times New Roman"/>
                                </a:rPr>
                              </m:ctrlPr>
                            </m:dPr>
                            <m:e>
                              <m:nary>
                                <m:naryPr>
                                  <m:chr m:val="∑"/>
                                  <m:limLoc m:val="subSup"/>
                                  <m:ctrlPr>
                                    <a:rPr lang="en-US" sz="2000" i="1">
                                      <a:latin typeface="Cambria Math" panose="02040503050406030204" pitchFamily="18" charset="0"/>
                                      <a:cs typeface="Times New Roman"/>
                                    </a:rPr>
                                  </m:ctrlPr>
                                </m:naryPr>
                                <m:sub>
                                  <m:r>
                                    <m:rPr>
                                      <m:brk m:alnAt="25"/>
                                    </m:rPr>
                                    <a:rPr lang="en-US" sz="2000" i="1">
                                      <a:latin typeface="Cambria Math" panose="02040503050406030204" pitchFamily="18" charset="0"/>
                                      <a:cs typeface="Times New Roman"/>
                                    </a:rPr>
                                    <m:t>𝑛</m:t>
                                  </m:r>
                                  <m:r>
                                    <a:rPr lang="en-US" sz="2000" i="1">
                                      <a:latin typeface="Cambria Math" panose="02040503050406030204" pitchFamily="18" charset="0"/>
                                      <a:cs typeface="Times New Roman"/>
                                    </a:rPr>
                                    <m:t>=0</m:t>
                                  </m:r>
                                </m:sub>
                                <m:sup>
                                  <m:r>
                                    <a:rPr lang="en-US" sz="2000" i="1">
                                      <a:latin typeface="Cambria Math" panose="02040503050406030204" pitchFamily="18" charset="0"/>
                                      <a:ea typeface="Cambria Math" panose="02040503050406030204" pitchFamily="18" charset="0"/>
                                      <a:cs typeface="Times New Roman"/>
                                    </a:rPr>
                                    <m:t>∞</m:t>
                                  </m:r>
                                </m:sup>
                                <m:e>
                                  <m:sSup>
                                    <m:sSupPr>
                                      <m:ctrlPr>
                                        <a:rPr lang="en-US" sz="2000" i="1">
                                          <a:latin typeface="Cambria Math" panose="02040503050406030204" pitchFamily="18" charset="0"/>
                                          <a:cs typeface="Times New Roman"/>
                                        </a:rPr>
                                      </m:ctrlPr>
                                    </m:sSupPr>
                                    <m:e>
                                      <m:r>
                                        <a:rPr lang="en-US" sz="2000" i="1">
                                          <a:latin typeface="Cambria Math" panose="02040503050406030204" pitchFamily="18" charset="0"/>
                                          <a:cs typeface="Times New Roman"/>
                                        </a:rPr>
                                        <m:t>(−1)</m:t>
                                      </m:r>
                                    </m:e>
                                    <m:sup>
                                      <m:r>
                                        <a:rPr lang="en-US" sz="2000" i="1">
                                          <a:latin typeface="Cambria Math" panose="02040503050406030204" pitchFamily="18" charset="0"/>
                                          <a:cs typeface="Times New Roman"/>
                                        </a:rPr>
                                        <m:t>𝑛</m:t>
                                      </m:r>
                                    </m:sup>
                                  </m:sSup>
                                  <m:sSup>
                                    <m:sSupPr>
                                      <m:ctrlPr>
                                        <a:rPr lang="en-US" sz="2000" i="1">
                                          <a:latin typeface="Cambria Math" panose="02040503050406030204" pitchFamily="18" charset="0"/>
                                          <a:cs typeface="Times New Roman"/>
                                        </a:rPr>
                                      </m:ctrlPr>
                                    </m:sSupPr>
                                    <m:e>
                                      <m:r>
                                        <a:rPr lang="en-US" sz="2000" i="1">
                                          <a:latin typeface="Cambria Math" panose="02040503050406030204" pitchFamily="18" charset="0"/>
                                          <a:cs typeface="Times New Roman"/>
                                        </a:rPr>
                                        <m:t>𝑥</m:t>
                                      </m:r>
                                    </m:e>
                                    <m:sup>
                                      <m:r>
                                        <a:rPr lang="en-US" sz="2000" i="1">
                                          <a:latin typeface="Cambria Math" panose="02040503050406030204" pitchFamily="18" charset="0"/>
                                          <a:cs typeface="Times New Roman"/>
                                        </a:rPr>
                                        <m:t>𝑛</m:t>
                                      </m:r>
                                    </m:sup>
                                  </m:sSup>
                                </m:e>
                              </m:nary>
                            </m:e>
                          </m:d>
                          <m:r>
                            <a:rPr lang="en-US" sz="2000" b="0" i="1" smtClean="0">
                              <a:solidFill>
                                <a:schemeClr val="tx1"/>
                              </a:solidFill>
                              <a:latin typeface="Cambria Math" panose="02040503050406030204" pitchFamily="18" charset="0"/>
                              <a:cs typeface="Times New Roman"/>
                            </a:rPr>
                            <m:t>𝑑𝑥</m:t>
                          </m:r>
                        </m:e>
                      </m:nary>
                    </m:oMath>
                  </m:oMathPara>
                </a14:m>
                <a:endParaRPr lang="en-US" sz="2000" dirty="0">
                  <a:solidFill>
                    <a:schemeClr val="tx1"/>
                  </a:solidFill>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cs typeface="Times New Roman"/>
                        </a:rPr>
                        <m:t>=</m:t>
                      </m:r>
                      <m:r>
                        <a:rPr lang="en-US" sz="2000" b="0" i="1" smtClean="0">
                          <a:solidFill>
                            <a:schemeClr val="tx1"/>
                          </a:solidFill>
                          <a:latin typeface="Cambria Math" panose="02040503050406030204" pitchFamily="18" charset="0"/>
                          <a:cs typeface="Times New Roman"/>
                        </a:rPr>
                        <m:t>𝐴</m:t>
                      </m:r>
                      <m:r>
                        <a:rPr lang="en-US" sz="2000" b="0" i="1" smtClean="0">
                          <a:solidFill>
                            <a:schemeClr val="tx1"/>
                          </a:solidFill>
                          <a:latin typeface="Cambria Math" panose="02040503050406030204" pitchFamily="18" charset="0"/>
                          <a:cs typeface="Times New Roman"/>
                        </a:rPr>
                        <m:t>+</m:t>
                      </m:r>
                      <m:nary>
                        <m:naryPr>
                          <m:chr m:val="∑"/>
                          <m:limLoc m:val="subSup"/>
                          <m:ctrlPr>
                            <a:rPr lang="en-US" sz="2000" b="0" i="1" smtClean="0">
                              <a:solidFill>
                                <a:schemeClr val="tx1"/>
                              </a:solidFill>
                              <a:latin typeface="Cambria Math" panose="02040503050406030204" pitchFamily="18" charset="0"/>
                              <a:cs typeface="Times New Roman"/>
                            </a:rPr>
                          </m:ctrlPr>
                        </m:naryPr>
                        <m:sub>
                          <m:r>
                            <m:rPr>
                              <m:brk m:alnAt="25"/>
                            </m:rPr>
                            <a:rPr lang="en-US" sz="2000" b="0" i="1" smtClean="0">
                              <a:solidFill>
                                <a:schemeClr val="tx1"/>
                              </a:solidFill>
                              <a:latin typeface="Cambria Math" panose="02040503050406030204" pitchFamily="18" charset="0"/>
                              <a:cs typeface="Times New Roman"/>
                            </a:rPr>
                            <m:t>𝑛</m:t>
                          </m:r>
                          <m:r>
                            <a:rPr lang="en-US" sz="2000" b="0" i="1" smtClean="0">
                              <a:solidFill>
                                <a:schemeClr val="tx1"/>
                              </a:solidFill>
                              <a:latin typeface="Cambria Math" panose="02040503050406030204" pitchFamily="18" charset="0"/>
                              <a:cs typeface="Times New Roman"/>
                            </a:rPr>
                            <m:t>=0</m:t>
                          </m:r>
                        </m:sub>
                        <m:sup>
                          <m:r>
                            <a:rPr lang="en-US" sz="2000" b="0"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sz="2000" b="0" i="1" smtClean="0">
                                  <a:solidFill>
                                    <a:schemeClr val="tx1"/>
                                  </a:solidFill>
                                  <a:latin typeface="Cambria Math" panose="02040503050406030204" pitchFamily="18" charset="0"/>
                                  <a:cs typeface="Times New Roman"/>
                                </a:rPr>
                              </m:ctrlPr>
                            </m:fPr>
                            <m:num>
                              <m:sSup>
                                <m:sSupPr>
                                  <m:ctrlPr>
                                    <a:rPr lang="en-US" sz="2000" b="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(−1)</m:t>
                                  </m:r>
                                </m:e>
                                <m:sup>
                                  <m:r>
                                    <a:rPr lang="en-US" sz="2000" b="0" i="1" smtClean="0">
                                      <a:solidFill>
                                        <a:schemeClr val="tx1"/>
                                      </a:solidFill>
                                      <a:latin typeface="Cambria Math" panose="02040503050406030204" pitchFamily="18" charset="0"/>
                                      <a:cs typeface="Times New Roman"/>
                                    </a:rPr>
                                    <m:t>𝑛</m:t>
                                  </m:r>
                                </m:sup>
                              </m:sSup>
                            </m:num>
                            <m:den>
                              <m:r>
                                <a:rPr lang="en-US" sz="2000" b="0" i="1" smtClean="0">
                                  <a:solidFill>
                                    <a:schemeClr val="tx1"/>
                                  </a:solidFill>
                                  <a:latin typeface="Cambria Math" panose="02040503050406030204" pitchFamily="18" charset="0"/>
                                  <a:cs typeface="Times New Roman"/>
                                </a:rPr>
                                <m:t>𝑛</m:t>
                              </m:r>
                              <m:r>
                                <a:rPr lang="en-US" sz="2000" b="0" i="1" smtClean="0">
                                  <a:solidFill>
                                    <a:schemeClr val="tx1"/>
                                  </a:solidFill>
                                  <a:latin typeface="Cambria Math" panose="02040503050406030204" pitchFamily="18" charset="0"/>
                                  <a:cs typeface="Times New Roman"/>
                                </a:rPr>
                                <m:t>+1</m:t>
                              </m:r>
                            </m:den>
                          </m:f>
                          <m:sSup>
                            <m:sSupPr>
                              <m:ctrlPr>
                                <a:rPr lang="en-US" sz="2000" b="0" i="1" smtClean="0">
                                  <a:solidFill>
                                    <a:schemeClr val="tx1"/>
                                  </a:solidFill>
                                  <a:latin typeface="Cambria Math" panose="02040503050406030204" pitchFamily="18" charset="0"/>
                                  <a:cs typeface="Times New Roman"/>
                                </a:rPr>
                              </m:ctrlPr>
                            </m:sSupPr>
                            <m:e>
                              <m:r>
                                <a:rPr lang="en-US" sz="2000" b="0" i="1" smtClean="0">
                                  <a:solidFill>
                                    <a:schemeClr val="tx1"/>
                                  </a:solidFill>
                                  <a:latin typeface="Cambria Math" panose="02040503050406030204" pitchFamily="18" charset="0"/>
                                  <a:cs typeface="Times New Roman"/>
                                </a:rPr>
                                <m:t>𝑥</m:t>
                              </m:r>
                            </m:e>
                            <m:sup>
                              <m:r>
                                <a:rPr lang="en-US" sz="2000" b="0" i="1" smtClean="0">
                                  <a:solidFill>
                                    <a:schemeClr val="tx1"/>
                                  </a:solidFill>
                                  <a:latin typeface="Cambria Math" panose="02040503050406030204" pitchFamily="18" charset="0"/>
                                  <a:cs typeface="Times New Roman"/>
                                </a:rPr>
                                <m:t>𝑛</m:t>
                              </m:r>
                              <m:r>
                                <a:rPr lang="en-US" sz="2000" b="0" i="1" smtClean="0">
                                  <a:solidFill>
                                    <a:schemeClr val="tx1"/>
                                  </a:solidFill>
                                  <a:latin typeface="Cambria Math" panose="02040503050406030204" pitchFamily="18" charset="0"/>
                                  <a:cs typeface="Times New Roman"/>
                                </a:rPr>
                                <m:t>+1</m:t>
                              </m:r>
                            </m:sup>
                          </m:sSup>
                        </m:e>
                      </m:nary>
                    </m:oMath>
                  </m:oMathPara>
                </a14:m>
                <a:endParaRPr lang="en-US" sz="2000" dirty="0">
                  <a:solidFill>
                    <a:schemeClr val="tx1"/>
                  </a:solidFill>
                </a:endParaRPr>
              </a:p>
              <a:p>
                <a:pPr marL="0" marR="5080" indent="0" algn="just">
                  <a:lnSpc>
                    <a:spcPct val="100000"/>
                  </a:lnSpc>
                  <a:buNone/>
                </a:pPr>
                <a:r>
                  <a:rPr lang="en-US" spc="-15" dirty="0">
                    <a:solidFill>
                      <a:schemeClr val="tx1"/>
                    </a:solidFill>
                  </a:rPr>
                  <a:t>Th</a:t>
                </a:r>
                <a:r>
                  <a:rPr lang="en-US" spc="-5" dirty="0">
                    <a:solidFill>
                      <a:schemeClr val="tx1"/>
                    </a:solidFill>
                  </a:rPr>
                  <a:t>e </a:t>
                </a:r>
                <a:r>
                  <a:rPr lang="en-US" spc="-10" dirty="0">
                    <a:solidFill>
                      <a:schemeClr val="tx1"/>
                    </a:solidFill>
                  </a:rPr>
                  <a:t>constan</a:t>
                </a:r>
                <a:r>
                  <a:rPr lang="en-US" spc="-5" dirty="0">
                    <a:solidFill>
                      <a:schemeClr val="tx1"/>
                    </a:solidFill>
                  </a:rPr>
                  <a:t>t </a:t>
                </a:r>
                <a:r>
                  <a:rPr lang="en-US" spc="-10" dirty="0">
                    <a:solidFill>
                      <a:schemeClr val="tx1"/>
                    </a:solidFill>
                  </a:rPr>
                  <a:t>o</a:t>
                </a:r>
                <a:r>
                  <a:rPr lang="en-US" spc="-5" dirty="0">
                    <a:solidFill>
                      <a:schemeClr val="tx1"/>
                    </a:solidFill>
                  </a:rPr>
                  <a:t>f </a:t>
                </a:r>
                <a:r>
                  <a:rPr lang="en-US" spc="-10" dirty="0">
                    <a:solidFill>
                      <a:schemeClr val="tx1"/>
                    </a:solidFill>
                  </a:rPr>
                  <a:t>integratio</a:t>
                </a:r>
                <a:r>
                  <a:rPr lang="en-US" spc="-5" dirty="0">
                    <a:solidFill>
                      <a:schemeClr val="tx1"/>
                    </a:solidFill>
                  </a:rPr>
                  <a:t>n</a:t>
                </a:r>
                <a:r>
                  <a:rPr lang="en-US" spc="95" dirty="0">
                    <a:solidFill>
                      <a:schemeClr val="tx1"/>
                    </a:solidFill>
                  </a:rPr>
                  <a:t> </a:t>
                </a:r>
                <a:r>
                  <a:rPr lang="en-US" i="1" spc="-10" dirty="0">
                    <a:solidFill>
                      <a:schemeClr val="tx1"/>
                    </a:solidFill>
                  </a:rPr>
                  <a:t>A</a:t>
                </a:r>
                <a:r>
                  <a:rPr lang="en-US" i="1" spc="15" dirty="0">
                    <a:solidFill>
                      <a:schemeClr val="tx1"/>
                    </a:solidFill>
                  </a:rPr>
                  <a:t> </a:t>
                </a:r>
                <a:r>
                  <a:rPr lang="en-US" spc="-10" dirty="0">
                    <a:solidFill>
                      <a:schemeClr val="tx1"/>
                    </a:solidFill>
                  </a:rPr>
                  <a:t>o</a:t>
                </a:r>
                <a:r>
                  <a:rPr lang="en-US" spc="-5" dirty="0">
                    <a:solidFill>
                      <a:schemeClr val="tx1"/>
                    </a:solidFill>
                  </a:rPr>
                  <a:t>n </a:t>
                </a:r>
                <a:r>
                  <a:rPr lang="en-US" spc="-10" dirty="0">
                    <a:solidFill>
                      <a:schemeClr val="tx1"/>
                    </a:solidFill>
                  </a:rPr>
                  <a:t>th</a:t>
                </a:r>
                <a:r>
                  <a:rPr lang="en-US" spc="-5" dirty="0">
                    <a:solidFill>
                      <a:schemeClr val="tx1"/>
                    </a:solidFill>
                  </a:rPr>
                  <a:t>e r</a:t>
                </a:r>
                <a:r>
                  <a:rPr lang="en-US" spc="-10" dirty="0">
                    <a:solidFill>
                      <a:schemeClr val="tx1"/>
                    </a:solidFill>
                  </a:rPr>
                  <a:t>igh</a:t>
                </a:r>
                <a:r>
                  <a:rPr lang="en-US" spc="-5" dirty="0">
                    <a:solidFill>
                      <a:schemeClr val="tx1"/>
                    </a:solidFill>
                  </a:rPr>
                  <a:t>t </a:t>
                </a:r>
                <a:r>
                  <a:rPr lang="en-US" spc="-10" dirty="0">
                    <a:solidFill>
                      <a:schemeClr val="tx1"/>
                    </a:solidFill>
                  </a:rPr>
                  <a:t>i</a:t>
                </a:r>
                <a:r>
                  <a:rPr lang="en-US" spc="-5" dirty="0">
                    <a:solidFill>
                      <a:schemeClr val="tx1"/>
                    </a:solidFill>
                  </a:rPr>
                  <a:t>s </a:t>
                </a:r>
                <a:r>
                  <a:rPr lang="en-US" spc="-10" dirty="0">
                    <a:solidFill>
                      <a:schemeClr val="tx1"/>
                    </a:solidFill>
                  </a:rPr>
                  <a:t>zer</a:t>
                </a:r>
                <a:r>
                  <a:rPr lang="en-US" spc="-5" dirty="0">
                    <a:solidFill>
                      <a:schemeClr val="tx1"/>
                    </a:solidFill>
                  </a:rPr>
                  <a:t>o </a:t>
                </a:r>
                <a:r>
                  <a:rPr lang="en-US" spc="-10" dirty="0">
                    <a:solidFill>
                      <a:schemeClr val="tx1"/>
                    </a:solidFill>
                  </a:rPr>
                  <a:t>becaus</a:t>
                </a:r>
                <a:r>
                  <a:rPr lang="en-US" spc="-5" dirty="0">
                    <a:solidFill>
                      <a:schemeClr val="tx1"/>
                    </a:solidFill>
                  </a:rPr>
                  <a:t>e ln(1</a:t>
                </a:r>
                <a:r>
                  <a:rPr lang="en-US" spc="-30" dirty="0">
                    <a:solidFill>
                      <a:schemeClr val="tx1"/>
                    </a:solidFill>
                  </a:rPr>
                  <a:t> </a:t>
                </a:r>
                <a:r>
                  <a:rPr lang="en-US" spc="-25" dirty="0">
                    <a:solidFill>
                      <a:schemeClr val="tx1"/>
                    </a:solidFill>
                  </a:rPr>
                  <a:t>+</a:t>
                </a:r>
                <a:r>
                  <a:rPr lang="en-US" spc="-70" dirty="0">
                    <a:solidFill>
                      <a:schemeClr val="tx1"/>
                    </a:solidFill>
                  </a:rPr>
                  <a:t> </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for</a:t>
                </a:r>
                <a:r>
                  <a:rPr lang="en-US" spc="25" dirty="0">
                    <a:solidFill>
                      <a:schemeClr val="tx1"/>
                    </a:solidFill>
                  </a:rPr>
                  <a:t> </a:t>
                </a:r>
                <a:r>
                  <a:rPr lang="en-US" i="1" spc="-5" dirty="0">
                    <a:solidFill>
                      <a:schemeClr val="tx1"/>
                    </a:solidFill>
                  </a:rPr>
                  <a:t>x</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so</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cs typeface="Times New Roman"/>
                            </a:rPr>
                          </m:ctrlPr>
                        </m:funcPr>
                        <m:fName>
                          <m:r>
                            <m:rPr>
                              <m:sty m:val="p"/>
                            </m:rPr>
                            <a:rPr lang="en-US">
                              <a:solidFill>
                                <a:schemeClr val="tx1"/>
                              </a:solidFill>
                              <a:latin typeface="Cambria Math" panose="02040503050406030204" pitchFamily="18" charset="0"/>
                              <a:cs typeface="Times New Roman"/>
                            </a:rPr>
                            <m:t>ln</m:t>
                          </m:r>
                        </m:fName>
                        <m:e>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1+</m:t>
                              </m:r>
                              <m:r>
                                <a:rPr lang="en-US" i="1">
                                  <a:solidFill>
                                    <a:schemeClr val="tx1"/>
                                  </a:solidFill>
                                  <a:latin typeface="Cambria Math" panose="02040503050406030204" pitchFamily="18" charset="0"/>
                                  <a:cs typeface="Times New Roman"/>
                                </a:rPr>
                                <m:t>𝑥</m:t>
                              </m:r>
                            </m:e>
                          </m:d>
                          <m:r>
                            <a:rPr lang="en-US" i="1">
                              <a:solidFill>
                                <a:schemeClr val="tx1"/>
                              </a:solidFill>
                              <a:latin typeface="Cambria Math" panose="02040503050406030204" pitchFamily="18" charset="0"/>
                              <a:cs typeface="Times New Roman"/>
                            </a:rPr>
                            <m:t>=</m:t>
                          </m:r>
                        </m:e>
                      </m:func>
                      <m:nary>
                        <m:naryPr>
                          <m:chr m:val="∑"/>
                          <m:limLoc m:val="subSup"/>
                          <m:ctrlPr>
                            <a:rPr lang="en-US" i="1" smtClean="0">
                              <a:solidFill>
                                <a:schemeClr val="tx1"/>
                              </a:solidFill>
                              <a:latin typeface="Cambria Math" panose="02040503050406030204" pitchFamily="18" charset="0"/>
                              <a:cs typeface="Times New Roman"/>
                            </a:rPr>
                          </m:ctrlPr>
                        </m:naryPr>
                        <m:sub>
                          <m:r>
                            <m:rPr>
                              <m:brk m:alnAt="25"/>
                            </m:rP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1</m:t>
                          </m:r>
                        </m:sub>
                        <m:sup>
                          <m:r>
                            <a:rPr lang="en-US" i="1">
                              <a:solidFill>
                                <a:schemeClr val="tx1"/>
                              </a:solidFill>
                              <a:latin typeface="Cambria Math" panose="02040503050406030204" pitchFamily="18" charset="0"/>
                              <a:ea typeface="Cambria Math" panose="02040503050406030204" pitchFamily="18" charset="0"/>
                              <a:cs typeface="Times New Roman"/>
                            </a:rPr>
                            <m:t>∞</m:t>
                          </m:r>
                        </m:sup>
                        <m:e>
                          <m:f>
                            <m:fPr>
                              <m:ctrlPr>
                                <a:rPr lang="en-US" i="1">
                                  <a:solidFill>
                                    <a:schemeClr val="tx1"/>
                                  </a:solidFill>
                                  <a:latin typeface="Cambria Math" panose="02040503050406030204" pitchFamily="18" charset="0"/>
                                  <a:cs typeface="Times New Roman"/>
                                </a:rPr>
                              </m:ctrlPr>
                            </m:fPr>
                            <m:num>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(−1)</m:t>
                                  </m:r>
                                </m:e>
                                <m:sup>
                                  <m:r>
                                    <a:rPr lang="en-US" i="1">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sup>
                              </m:sSup>
                            </m:num>
                            <m:den>
                              <m:r>
                                <a:rPr lang="en-US" i="1">
                                  <a:solidFill>
                                    <a:schemeClr val="tx1"/>
                                  </a:solidFill>
                                  <a:latin typeface="Cambria Math" panose="02040503050406030204" pitchFamily="18" charset="0"/>
                                  <a:cs typeface="Times New Roman"/>
                                </a:rPr>
                                <m:t>𝑛</m:t>
                              </m:r>
                            </m:den>
                          </m:f>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𝑛</m:t>
                              </m:r>
                            </m:sup>
                          </m:sSup>
                        </m:e>
                      </m:nary>
                    </m:oMath>
                  </m:oMathPara>
                </a14:m>
                <a:endParaRPr lang="en-US" dirty="0">
                  <a:solidFill>
                    <a:schemeClr val="tx1"/>
                  </a:solidFill>
                </a:endParaRPr>
              </a:p>
              <a:p>
                <a:pPr marL="0" marR="5080" indent="0" algn="just">
                  <a:lnSpc>
                    <a:spcPct val="100000"/>
                  </a:lnSpc>
                  <a:buNone/>
                </a:pPr>
                <a:r>
                  <a:rPr lang="en-US" spc="-5" dirty="0">
                    <a:solidFill>
                      <a:schemeClr val="tx1"/>
                    </a:solidFill>
                  </a:rPr>
                  <a:t>This expansion is valid for </a:t>
                </a:r>
                <a14:m>
                  <m:oMath xmlns:m="http://schemas.openxmlformats.org/officeDocument/2006/math">
                    <m:d>
                      <m:dPr>
                        <m:begChr m:val="|"/>
                        <m:endChr m:val="|"/>
                        <m:ctrlPr>
                          <a:rPr lang="en-US" b="0" i="1" spc="-5" smtClean="0">
                            <a:solidFill>
                              <a:schemeClr val="tx1"/>
                            </a:solidFill>
                            <a:latin typeface="Cambria Math" panose="02040503050406030204" pitchFamily="18" charset="0"/>
                          </a:rPr>
                        </m:ctrlPr>
                      </m:dPr>
                      <m:e>
                        <m:r>
                          <a:rPr lang="en-US" b="0" i="1" spc="-5" smtClean="0">
                            <a:solidFill>
                              <a:schemeClr val="tx1"/>
                            </a:solidFill>
                            <a:latin typeface="Cambria Math" panose="02040503050406030204" pitchFamily="18" charset="0"/>
                          </a:rPr>
                          <m:t>𝑥</m:t>
                        </m:r>
                      </m:e>
                    </m:d>
                  </m:oMath>
                </a14:m>
                <a:r>
                  <a:rPr lang="en-US" i="1" spc="190" dirty="0">
                    <a:solidFill>
                      <a:schemeClr val="tx1"/>
                    </a:solidFill>
                  </a:rPr>
                  <a:t> &lt;</a:t>
                </a:r>
                <a:r>
                  <a:rPr lang="en-US" i="1" spc="-5" dirty="0">
                    <a:solidFill>
                      <a:schemeClr val="tx1"/>
                    </a:solidFill>
                  </a:rPr>
                  <a:t> </a:t>
                </a:r>
                <a:r>
                  <a:rPr lang="en-US" spc="-10" dirty="0">
                    <a:solidFill>
                      <a:schemeClr val="tx1"/>
                    </a:solidFill>
                  </a:rPr>
                  <a:t>1</a:t>
                </a:r>
                <a:r>
                  <a:rPr lang="en-US" spc="-5" dirty="0">
                    <a:solidFill>
                      <a:schemeClr val="tx1"/>
                    </a:solidFill>
                  </a:rPr>
                  <a:t>. It </a:t>
                </a:r>
                <a:r>
                  <a:rPr lang="en-US" spc="-10" dirty="0">
                    <a:solidFill>
                      <a:schemeClr val="tx1"/>
                    </a:solidFill>
                  </a:rPr>
                  <a:t>a</a:t>
                </a:r>
                <a:r>
                  <a:rPr lang="en-US" spc="-5" dirty="0">
                    <a:solidFill>
                      <a:schemeClr val="tx1"/>
                    </a:solidFill>
                  </a:rPr>
                  <a:t>lso holds for</a:t>
                </a:r>
                <a:r>
                  <a:rPr lang="en-US" spc="25" dirty="0">
                    <a:solidFill>
                      <a:schemeClr val="tx1"/>
                    </a:solidFill>
                  </a:rPr>
                  <a:t> </a:t>
                </a:r>
                <a:r>
                  <a:rPr lang="en-US" i="1" spc="-5" dirty="0">
                    <a:solidFill>
                      <a:schemeClr val="tx1"/>
                    </a:solidFill>
                  </a:rPr>
                  <a:t>x </a:t>
                </a:r>
                <a:r>
                  <a:rPr lang="en-US" spc="-25" dirty="0">
                    <a:solidFill>
                      <a:schemeClr val="tx1"/>
                    </a:solidFill>
                  </a:rPr>
                  <a:t>=</a:t>
                </a:r>
                <a:r>
                  <a:rPr lang="en-US" spc="-40" dirty="0">
                    <a:solidFill>
                      <a:schemeClr val="tx1"/>
                    </a:solidFill>
                  </a:rPr>
                  <a:t> </a:t>
                </a:r>
                <a:r>
                  <a:rPr lang="en-US" spc="-5" dirty="0">
                    <a:solidFill>
                      <a:schemeClr val="tx1"/>
                    </a:solidFill>
                  </a:rPr>
                  <a:t>1 (see </a:t>
                </a:r>
                <a:r>
                  <a:rPr lang="en-US" spc="-15" dirty="0">
                    <a:solidFill>
                      <a:schemeClr val="tx1"/>
                    </a:solidFill>
                  </a:rPr>
                  <a:t>E</a:t>
                </a:r>
                <a:r>
                  <a:rPr lang="en-US" spc="-5" dirty="0">
                    <a:solidFill>
                      <a:schemeClr val="tx1"/>
                    </a:solidFill>
                  </a:rPr>
                  <a:t>xercise 92).</a:t>
                </a:r>
                <a:endParaRPr lang="en-US" dirty="0">
                  <a:solidFill>
                    <a:schemeClr val="tx1"/>
                  </a:solidFill>
                </a:endParaRPr>
              </a:p>
              <a:p>
                <a:pPr marL="0" marR="5080" indent="0" algn="just">
                  <a:lnSpc>
                    <a:spcPct val="100000"/>
                  </a:lnSpc>
                  <a:buNone/>
                </a:pPr>
                <a:endParaRPr lang="en-US" sz="2000"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b="-4463"/>
                </a:stretch>
              </a:blipFill>
            </p:spPr>
            <p:txBody>
              <a:bodyPr/>
              <a:lstStyle/>
              <a:p>
                <a:r>
                  <a:rPr lang="en-US">
                    <a:noFill/>
                  </a:rPr>
                  <a:t> </a:t>
                </a:r>
              </a:p>
            </p:txBody>
          </p:sp>
        </mc:Fallback>
      </mc:AlternateContent>
    </p:spTree>
    <p:extLst>
      <p:ext uri="{BB962C8B-B14F-4D97-AF65-F5344CB8AC3E}">
        <p14:creationId xmlns:p14="http://schemas.microsoft.com/office/powerpoint/2010/main" val="24559221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16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t>I</a:t>
            </a:r>
            <a:r>
              <a:rPr lang="en-US" spc="-5" dirty="0"/>
              <a:t>n</a:t>
            </a:r>
            <a:r>
              <a:rPr lang="en-US" spc="10" dirty="0"/>
              <a:t> </a:t>
            </a:r>
            <a:r>
              <a:rPr lang="en-US" spc="-15" dirty="0"/>
              <a:t>man</a:t>
            </a:r>
            <a:r>
              <a:rPr lang="en-US" spc="-5" dirty="0"/>
              <a:t>y</a:t>
            </a:r>
            <a:r>
              <a:rPr lang="en-US" spc="10" dirty="0"/>
              <a:t> </a:t>
            </a:r>
            <a:r>
              <a:rPr lang="en-US" spc="-10" dirty="0"/>
              <a:t>cases</a:t>
            </a:r>
            <a:r>
              <a:rPr lang="en-US" spc="-5" dirty="0"/>
              <a:t>,</a:t>
            </a:r>
            <a:r>
              <a:rPr lang="en-US" spc="10" dirty="0"/>
              <a:t> </a:t>
            </a:r>
            <a:r>
              <a:rPr lang="en-US" spc="-5" dirty="0"/>
              <a:t>t</a:t>
            </a:r>
            <a:r>
              <a:rPr lang="en-US" spc="-10" dirty="0"/>
              <a:t>her</a:t>
            </a:r>
            <a:r>
              <a:rPr lang="en-US" spc="-5" dirty="0"/>
              <a:t>e</a:t>
            </a:r>
            <a:r>
              <a:rPr lang="en-US" spc="10" dirty="0"/>
              <a:t> </a:t>
            </a:r>
            <a:r>
              <a:rPr lang="en-US" spc="-5" dirty="0"/>
              <a:t>is</a:t>
            </a:r>
            <a:r>
              <a:rPr lang="en-US" spc="10" dirty="0"/>
              <a:t> </a:t>
            </a:r>
            <a:r>
              <a:rPr lang="en-US" spc="-10" dirty="0"/>
              <a:t>n</a:t>
            </a:r>
            <a:r>
              <a:rPr lang="en-US" spc="-5" dirty="0"/>
              <a:t>o</a:t>
            </a:r>
            <a:r>
              <a:rPr lang="en-US" spc="10" dirty="0"/>
              <a:t> </a:t>
            </a:r>
            <a:r>
              <a:rPr lang="en-US" spc="-10" dirty="0"/>
              <a:t>convenien</a:t>
            </a:r>
            <a:r>
              <a:rPr lang="en-US" spc="-5" dirty="0"/>
              <a:t>t</a:t>
            </a:r>
            <a:r>
              <a:rPr lang="en-US" spc="15" dirty="0"/>
              <a:t> </a:t>
            </a:r>
            <a:r>
              <a:rPr lang="en-US" spc="-10" dirty="0"/>
              <a:t>formul</a:t>
            </a:r>
            <a:r>
              <a:rPr lang="en-US" spc="-5" dirty="0"/>
              <a:t>a</a:t>
            </a:r>
            <a:r>
              <a:rPr lang="en-US" spc="10" dirty="0"/>
              <a:t> </a:t>
            </a:r>
            <a:r>
              <a:rPr lang="en-US" spc="-5" dirty="0"/>
              <a:t>f</a:t>
            </a:r>
            <a:r>
              <a:rPr lang="en-US" spc="-10" dirty="0"/>
              <a:t>o</a:t>
            </a:r>
            <a:r>
              <a:rPr lang="en-US" spc="-5" dirty="0"/>
              <a:t>r</a:t>
            </a:r>
            <a:r>
              <a:rPr lang="en-US" spc="10" dirty="0"/>
              <a:t> </a:t>
            </a:r>
            <a:r>
              <a:rPr lang="en-US" spc="-10" dirty="0"/>
              <a:t>th</a:t>
            </a:r>
            <a:r>
              <a:rPr lang="en-US" spc="-5" dirty="0"/>
              <a:t>e</a:t>
            </a:r>
            <a:r>
              <a:rPr lang="en-US" spc="10" dirty="0"/>
              <a:t> </a:t>
            </a:r>
            <a:r>
              <a:rPr lang="en-US" spc="-10" dirty="0"/>
              <a:t>coefficient</a:t>
            </a:r>
            <a:r>
              <a:rPr lang="en-US" spc="-5" dirty="0"/>
              <a:t>s</a:t>
            </a:r>
            <a:r>
              <a:rPr lang="en-US" spc="10" dirty="0"/>
              <a:t> </a:t>
            </a:r>
            <a:r>
              <a:rPr lang="en-US" spc="-10" dirty="0"/>
              <a:t>o</a:t>
            </a:r>
            <a:r>
              <a:rPr lang="en-US" spc="-5" dirty="0"/>
              <a:t>f</a:t>
            </a:r>
            <a:r>
              <a:rPr lang="en-US" spc="10" dirty="0"/>
              <a:t> </a:t>
            </a:r>
            <a:r>
              <a:rPr lang="en-US" spc="-5" dirty="0"/>
              <a:t>a</a:t>
            </a:r>
            <a:r>
              <a:rPr lang="en-US" spc="10" dirty="0"/>
              <a:t> </a:t>
            </a:r>
            <a:r>
              <a:rPr lang="en-US" spc="-10" dirty="0"/>
              <a:t>Taylo</a:t>
            </a:r>
            <a:r>
              <a:rPr lang="en-US" spc="-5" dirty="0"/>
              <a:t>r</a:t>
            </a:r>
            <a:r>
              <a:rPr lang="en-US" spc="10" dirty="0"/>
              <a:t> </a:t>
            </a:r>
            <a:r>
              <a:rPr lang="en-US" spc="-10" dirty="0"/>
              <a:t>series fo</a:t>
            </a:r>
            <a:r>
              <a:rPr lang="en-US" spc="-5" dirty="0"/>
              <a:t>r</a:t>
            </a:r>
            <a:r>
              <a:rPr lang="en-US" spc="-20" dirty="0"/>
              <a:t> </a:t>
            </a:r>
            <a:r>
              <a:rPr lang="en-US" spc="-5" dirty="0"/>
              <a:t>a</a:t>
            </a:r>
            <a:r>
              <a:rPr lang="en-US" spc="-20" dirty="0"/>
              <a:t> </a:t>
            </a:r>
            <a:r>
              <a:rPr lang="en-US" spc="-10" dirty="0"/>
              <a:t>give</a:t>
            </a:r>
            <a:r>
              <a:rPr lang="en-US" spc="-5" dirty="0"/>
              <a:t>n</a:t>
            </a:r>
            <a:r>
              <a:rPr lang="en-US" spc="-20" dirty="0"/>
              <a:t> </a:t>
            </a:r>
            <a:r>
              <a:rPr lang="en-US" spc="-10" dirty="0"/>
              <a:t>function</a:t>
            </a:r>
            <a:r>
              <a:rPr lang="en-US" spc="-5" dirty="0"/>
              <a:t>,</a:t>
            </a:r>
            <a:r>
              <a:rPr lang="en-US" spc="-20" dirty="0"/>
              <a:t> </a:t>
            </a:r>
            <a:r>
              <a:rPr lang="en-US" spc="-10" dirty="0"/>
              <a:t>bu</a:t>
            </a:r>
            <a:r>
              <a:rPr lang="en-US" spc="-5" dirty="0"/>
              <a:t>t</a:t>
            </a:r>
            <a:r>
              <a:rPr lang="en-US" spc="-20" dirty="0"/>
              <a:t> </a:t>
            </a:r>
            <a:r>
              <a:rPr lang="en-US" spc="-15" dirty="0"/>
              <a:t>w</a:t>
            </a:r>
            <a:r>
              <a:rPr lang="en-US" spc="-5" dirty="0"/>
              <a:t>e</a:t>
            </a:r>
            <a:r>
              <a:rPr lang="en-US" spc="-20" dirty="0"/>
              <a:t> </a:t>
            </a:r>
            <a:r>
              <a:rPr lang="en-US" spc="-10" dirty="0"/>
              <a:t>ca</a:t>
            </a:r>
            <a:r>
              <a:rPr lang="en-US" spc="-5" dirty="0"/>
              <a:t>n</a:t>
            </a:r>
            <a:r>
              <a:rPr lang="en-US" spc="-20" dirty="0"/>
              <a:t> </a:t>
            </a:r>
            <a:r>
              <a:rPr lang="en-US" spc="-10" dirty="0"/>
              <a:t>stil</a:t>
            </a:r>
            <a:r>
              <a:rPr lang="en-US" spc="-5" dirty="0"/>
              <a:t>l</a:t>
            </a:r>
            <a:r>
              <a:rPr lang="en-US" spc="-20" dirty="0"/>
              <a:t> </a:t>
            </a:r>
            <a:r>
              <a:rPr lang="en-US" spc="-10" dirty="0"/>
              <a:t>comput</a:t>
            </a:r>
            <a:r>
              <a:rPr lang="en-US" spc="-5" dirty="0"/>
              <a:t>e</a:t>
            </a:r>
            <a:r>
              <a:rPr lang="en-US" spc="-15" dirty="0"/>
              <a:t> </a:t>
            </a:r>
            <a:r>
              <a:rPr lang="en-US" spc="-10" dirty="0"/>
              <a:t>a</a:t>
            </a:r>
            <a:r>
              <a:rPr lang="en-US" spc="-5" dirty="0"/>
              <a:t>s</a:t>
            </a:r>
            <a:r>
              <a:rPr lang="en-US" spc="-20" dirty="0"/>
              <a:t> </a:t>
            </a:r>
            <a:r>
              <a:rPr lang="en-US" spc="-15" dirty="0"/>
              <a:t>man</a:t>
            </a:r>
            <a:r>
              <a:rPr lang="en-US" spc="-5" dirty="0"/>
              <a:t>y</a:t>
            </a:r>
            <a:r>
              <a:rPr lang="en-US" spc="-20" dirty="0"/>
              <a:t> </a:t>
            </a:r>
            <a:r>
              <a:rPr lang="en-US" spc="-10" dirty="0"/>
              <a:t>coefficient</a:t>
            </a:r>
            <a:r>
              <a:rPr lang="en-US" spc="-5" dirty="0"/>
              <a:t>s</a:t>
            </a:r>
            <a:r>
              <a:rPr lang="en-US" spc="-20" dirty="0"/>
              <a:t> </a:t>
            </a:r>
            <a:r>
              <a:rPr lang="en-US" spc="-10" dirty="0"/>
              <a:t>a</a:t>
            </a:r>
            <a:r>
              <a:rPr lang="en-US" spc="-5" dirty="0"/>
              <a:t>s</a:t>
            </a:r>
            <a:r>
              <a:rPr lang="en-US" spc="-20" dirty="0"/>
              <a:t> </a:t>
            </a:r>
            <a:r>
              <a:rPr lang="en-US" spc="-10" dirty="0"/>
              <a:t>desired</a:t>
            </a:r>
            <a:r>
              <a:rPr lang="en-US" spc="-5" dirty="0"/>
              <a:t>,</a:t>
            </a:r>
            <a:r>
              <a:rPr lang="en-US" spc="-20" dirty="0"/>
              <a:t> </a:t>
            </a:r>
            <a:r>
              <a:rPr lang="en-US" spc="-10" dirty="0"/>
              <a:t>a</a:t>
            </a:r>
            <a:r>
              <a:rPr lang="en-US" spc="-5" dirty="0"/>
              <a:t>s</a:t>
            </a:r>
            <a:r>
              <a:rPr lang="en-US" spc="-20" dirty="0"/>
              <a:t> </a:t>
            </a:r>
            <a:r>
              <a:rPr lang="en-US" spc="-10" dirty="0"/>
              <a:t>th</a:t>
            </a:r>
            <a:r>
              <a:rPr lang="en-US" spc="-5" dirty="0"/>
              <a:t>e</a:t>
            </a:r>
            <a:r>
              <a:rPr lang="en-US" spc="-20" dirty="0"/>
              <a:t> </a:t>
            </a:r>
            <a:r>
              <a:rPr lang="en-US" spc="-10" dirty="0"/>
              <a:t>next </a:t>
            </a:r>
            <a:r>
              <a:rPr lang="en-US" spc="-5" dirty="0"/>
              <a:t>example demonstrates.</a:t>
            </a:r>
            <a:endParaRPr lang="en-US" dirty="0"/>
          </a:p>
          <a:p>
            <a:pPr marL="0" marR="5080" indent="0" algn="just">
              <a:lnSpc>
                <a:spcPct val="100000"/>
              </a:lnSpc>
              <a:buNone/>
            </a:pPr>
            <a:endParaRPr lang="en-US" dirty="0"/>
          </a:p>
          <a:p>
            <a:pPr marL="0" marR="12700" indent="0">
              <a:lnSpc>
                <a:spcPct val="100000"/>
              </a:lnSpc>
              <a:buNone/>
            </a:pPr>
            <a:r>
              <a:rPr lang="en-US" b="1" u="sng" spc="-170" dirty="0"/>
              <a:t>E</a:t>
            </a:r>
            <a:r>
              <a:rPr lang="en-US" b="1" u="sng" spc="-135" dirty="0"/>
              <a:t>X</a:t>
            </a:r>
            <a:r>
              <a:rPr lang="en-US" b="1" u="sng" spc="-20" dirty="0"/>
              <a:t>AMPL</a:t>
            </a:r>
            <a:r>
              <a:rPr lang="en-US" b="1" u="sng" spc="-120" dirty="0"/>
              <a:t>E</a:t>
            </a:r>
            <a:r>
              <a:rPr lang="en-US" b="1" spc="-120" dirty="0"/>
              <a:t>:</a:t>
            </a:r>
            <a:r>
              <a:rPr lang="en-US" b="1" spc="-40" dirty="0"/>
              <a:t> </a:t>
            </a:r>
            <a:r>
              <a:rPr lang="en-US" b="1" spc="-120" dirty="0"/>
              <a:t> </a:t>
            </a:r>
            <a:r>
              <a:rPr lang="en-US" b="1" spc="-65" dirty="0"/>
              <a:t>Multiplying </a:t>
            </a:r>
            <a:r>
              <a:rPr lang="en-US" b="1" spc="-180" dirty="0"/>
              <a:t>T</a:t>
            </a:r>
            <a:r>
              <a:rPr lang="en-US" b="1" spc="-75" dirty="0"/>
              <a:t>aylor </a:t>
            </a:r>
            <a:r>
              <a:rPr lang="en-US" b="1" spc="-70" dirty="0"/>
              <a:t>Series  </a:t>
            </a:r>
            <a:r>
              <a:rPr lang="en-US" spc="-5" dirty="0"/>
              <a:t>Write out the terms up to degree 5 in the Maclaurin series for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i="1" spc="35" dirty="0"/>
              <a:t>e</a:t>
            </a:r>
            <a:r>
              <a:rPr lang="en-US" i="1" baseline="25925" dirty="0"/>
              <a:t>x</a:t>
            </a:r>
            <a:r>
              <a:rPr lang="en-US" i="1" spc="-142" baseline="25925" dirty="0"/>
              <a:t> </a:t>
            </a:r>
            <a:r>
              <a:rPr lang="en-US" spc="-10" dirty="0"/>
              <a:t>co</a:t>
            </a:r>
            <a:r>
              <a:rPr lang="en-US" spc="-5" dirty="0"/>
              <a:t>s</a:t>
            </a:r>
            <a:r>
              <a:rPr lang="en-US" spc="-60" dirty="0"/>
              <a:t> </a:t>
            </a:r>
            <a:r>
              <a:rPr lang="en-US" i="1" spc="-5" dirty="0"/>
              <a:t>x</a:t>
            </a:r>
            <a:r>
              <a:rPr lang="en-US" spc="-5" dirty="0"/>
              <a:t>.</a:t>
            </a:r>
            <a:endParaRPr lang="en-US" dirty="0"/>
          </a:p>
          <a:p>
            <a:pPr marL="0" indent="0">
              <a:lnSpc>
                <a:spcPct val="100000"/>
              </a:lnSpc>
              <a:spcBef>
                <a:spcPts val="43"/>
              </a:spcBef>
              <a:buNone/>
            </a:pPr>
            <a:endParaRPr lang="en-US" dirty="0"/>
          </a:p>
          <a:p>
            <a:pPr marL="12700" marR="12700" indent="0">
              <a:lnSpc>
                <a:spcPct val="100000"/>
              </a:lnSpc>
              <a:buNone/>
            </a:pPr>
            <a:r>
              <a:rPr lang="en-US" b="1" spc="-5" dirty="0"/>
              <a:t>Solution </a:t>
            </a:r>
            <a:r>
              <a:rPr lang="en-US" spc="-10" dirty="0"/>
              <a:t>When we</a:t>
            </a:r>
            <a:r>
              <a:rPr lang="en-US" spc="-25" dirty="0"/>
              <a:t> </a:t>
            </a:r>
            <a:r>
              <a:rPr lang="en-US" spc="-5" dirty="0"/>
              <a:t>multiply</a:t>
            </a:r>
            <a:r>
              <a:rPr lang="en-US" spc="-25" dirty="0"/>
              <a:t> </a:t>
            </a:r>
            <a:r>
              <a:rPr lang="en-US" spc="-5" dirty="0"/>
              <a:t>the</a:t>
            </a:r>
            <a:r>
              <a:rPr lang="en-US" spc="-25" dirty="0"/>
              <a:t> </a:t>
            </a:r>
            <a:r>
              <a:rPr lang="en-US" spc="-5" dirty="0"/>
              <a:t>fifth-order</a:t>
            </a:r>
            <a:r>
              <a:rPr lang="en-US" spc="-25" dirty="0"/>
              <a:t> </a:t>
            </a:r>
            <a:r>
              <a:rPr lang="en-US" spc="-5" dirty="0"/>
              <a:t>Taylor</a:t>
            </a:r>
            <a:r>
              <a:rPr lang="en-US" spc="-25" dirty="0"/>
              <a:t> </a:t>
            </a:r>
            <a:r>
              <a:rPr lang="en-US" spc="-5" dirty="0">
                <a:latin typeface="Times New Roman"/>
                <a:cs typeface="Times New Roman"/>
              </a:rPr>
              <a:t>polynomials</a:t>
            </a:r>
            <a:r>
              <a:rPr lang="en-US" spc="-25" dirty="0">
                <a:latin typeface="Times New Roman"/>
                <a:cs typeface="Times New Roman"/>
              </a:rPr>
              <a:t> </a:t>
            </a:r>
            <a:r>
              <a:rPr lang="en-US" spc="-5" dirty="0">
                <a:latin typeface="Times New Roman"/>
                <a:cs typeface="Times New Roman"/>
              </a:rPr>
              <a:t>of</a:t>
            </a:r>
            <a:r>
              <a:rPr lang="en-US" spc="-25" dirty="0">
                <a:latin typeface="Times New Roman"/>
                <a:cs typeface="Times New Roman"/>
              </a:rPr>
              <a:t> </a:t>
            </a:r>
            <a:r>
              <a:rPr lang="en-US" i="1" spc="30" dirty="0">
                <a:latin typeface="Times New Roman"/>
                <a:cs typeface="Times New Roman"/>
              </a:rPr>
              <a:t>e</a:t>
            </a:r>
            <a:r>
              <a:rPr lang="en-US" i="1" baseline="25925" dirty="0">
                <a:latin typeface="Times New Roman"/>
                <a:cs typeface="Times New Roman"/>
              </a:rPr>
              <a:t>x</a:t>
            </a:r>
            <a:r>
              <a:rPr lang="en-US" i="1" spc="-52" baseline="2592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5" dirty="0">
                <a:latin typeface="Times New Roman"/>
                <a:cs typeface="Times New Roman"/>
              </a:rPr>
              <a:t> </a:t>
            </a:r>
            <a:r>
              <a:rPr lang="en-US" spc="-10" dirty="0">
                <a:latin typeface="Times New Roman"/>
                <a:cs typeface="Times New Roman"/>
              </a:rPr>
              <a:t>co</a:t>
            </a:r>
            <a:r>
              <a:rPr lang="en-US" spc="-5" dirty="0">
                <a:latin typeface="Times New Roman"/>
                <a:cs typeface="Times New Roman"/>
              </a:rPr>
              <a:t>s</a:t>
            </a:r>
            <a:r>
              <a:rPr lang="en-US" spc="-60" dirty="0">
                <a:latin typeface="Times New Roman"/>
                <a:cs typeface="Times New Roman"/>
              </a:rPr>
              <a:t> </a:t>
            </a:r>
            <a:r>
              <a:rPr lang="en-US" i="1" spc="-5" dirty="0">
                <a:latin typeface="Times New Roman"/>
                <a:cs typeface="Times New Roman"/>
              </a:rPr>
              <a:t>x </a:t>
            </a:r>
            <a:r>
              <a:rPr lang="en-US" spc="-10" dirty="0">
                <a:latin typeface="Times New Roman"/>
                <a:cs typeface="Times New Roman"/>
              </a:rPr>
              <a:t>together</a:t>
            </a:r>
            <a:r>
              <a:rPr lang="en-US" spc="-5" dirty="0">
                <a:latin typeface="Times New Roman"/>
                <a:cs typeface="Times New Roman"/>
              </a:rPr>
              <a:t>, distributing the term on the left and ignoring terms of degree greater than </a:t>
            </a:r>
            <a:r>
              <a:rPr lang="en-US" spc="-10" dirty="0">
                <a:latin typeface="Times New Roman"/>
                <a:cs typeface="Times New Roman"/>
              </a:rPr>
              <a:t>5</a:t>
            </a:r>
            <a:r>
              <a:rPr lang="en-US" spc="-5" dirty="0">
                <a:latin typeface="Times New Roman"/>
                <a:cs typeface="Times New Roman"/>
              </a:rPr>
              <a:t>, </a:t>
            </a:r>
            <a:r>
              <a:rPr lang="en-US" spc="-10" dirty="0">
                <a:latin typeface="Times New Roman"/>
                <a:cs typeface="Times New Roman"/>
              </a:rPr>
              <a:t>we</a:t>
            </a:r>
            <a:r>
              <a:rPr lang="en-US" spc="-5" dirty="0">
                <a:latin typeface="Times New Roman"/>
                <a:cs typeface="Times New Roman"/>
              </a:rPr>
              <a:t> obtain</a:t>
            </a:r>
            <a:endParaRPr lang="en-US" dirty="0"/>
          </a:p>
        </p:txBody>
      </p:sp>
    </p:spTree>
    <p:extLst>
      <p:ext uri="{BB962C8B-B14F-4D97-AF65-F5344CB8AC3E}">
        <p14:creationId xmlns:p14="http://schemas.microsoft.com/office/powerpoint/2010/main" val="2748965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17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14:m>
                  <m:oMathPara xmlns:m="http://schemas.openxmlformats.org/officeDocument/2006/math">
                    <m:oMathParaPr>
                      <m:jc m:val="centerGroup"/>
                    </m:oMathParaPr>
                    <m:oMath xmlns:m="http://schemas.openxmlformats.org/officeDocument/2006/math">
                      <m:d>
                        <m:dPr>
                          <m:ctrlPr>
                            <a:rPr lang="en-US" b="0" i="1" smtClean="0">
                              <a:solidFill>
                                <a:schemeClr val="tx1"/>
                              </a:solidFill>
                              <a:latin typeface="Cambria Math" panose="02040503050406030204" pitchFamily="18" charset="0"/>
                            </a:rPr>
                          </m:ctrlPr>
                        </m:dPr>
                        <m:e>
                          <m:r>
                            <a:rPr lang="en-US" i="1" smtClean="0">
                              <a:latin typeface="Cambria Math" panose="02040503050406030204" pitchFamily="18" charset="0"/>
                            </a:rPr>
                            <m:t>1+</m:t>
                          </m:r>
                          <m:r>
                            <a:rPr lang="en-US" i="1" smtClean="0">
                              <a:latin typeface="Cambria Math" panose="02040503050406030204" pitchFamily="18" charset="0"/>
                            </a:rPr>
                            <m:t>𝑥</m:t>
                          </m:r>
                          <m:r>
                            <a:rPr lang="en-US"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num>
                            <m:den>
                              <m:r>
                                <a:rPr lang="en-US" i="1">
                                  <a:latin typeface="Cambria Math" panose="02040503050406030204" pitchFamily="18" charset="0"/>
                                </a:rPr>
                                <m:t>24</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5</m:t>
                                  </m:r>
                                </m:sup>
                              </m:sSup>
                            </m:num>
                            <m:den>
                              <m:r>
                                <a:rPr lang="en-US" i="1">
                                  <a:latin typeface="Cambria Math" panose="02040503050406030204" pitchFamily="18" charset="0"/>
                                </a:rPr>
                                <m:t>120</m:t>
                              </m:r>
                            </m:den>
                          </m:f>
                        </m:e>
                      </m:d>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4</m:t>
                                  </m:r>
                                </m:sup>
                              </m:sSup>
                            </m:num>
                            <m:den>
                              <m:r>
                                <a:rPr lang="en-US" b="0" i="1" smtClean="0">
                                  <a:solidFill>
                                    <a:schemeClr val="tx1"/>
                                  </a:solidFill>
                                  <a:latin typeface="Cambria Math" panose="02040503050406030204" pitchFamily="18" charset="0"/>
                                </a:rPr>
                                <m:t>24</m:t>
                              </m:r>
                            </m:den>
                          </m:f>
                        </m:e>
                      </m:d>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num>
                        <m:den>
                          <m:r>
                            <a:rPr lang="en-US" i="1">
                              <a:latin typeface="Cambria Math" panose="02040503050406030204" pitchFamily="18" charset="0"/>
                            </a:rPr>
                            <m:t>24</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5</m:t>
                              </m:r>
                            </m:sup>
                          </m:sSup>
                        </m:num>
                        <m:den>
                          <m:r>
                            <a:rPr lang="en-US" i="1">
                              <a:latin typeface="Cambria Math" panose="02040503050406030204" pitchFamily="18" charset="0"/>
                            </a:rPr>
                            <m:t>120</m:t>
                          </m:r>
                        </m:den>
                      </m:f>
                      <m:r>
                        <a:rPr lang="en-US" b="0" i="0"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num>
                            <m:den>
                              <m:r>
                                <a:rPr lang="en-US" i="1">
                                  <a:latin typeface="Cambria Math" panose="02040503050406030204" pitchFamily="18" charset="0"/>
                                </a:rPr>
                                <m:t>6</m:t>
                              </m:r>
                            </m:den>
                          </m:f>
                        </m:e>
                      </m:d>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num>
                        <m:den>
                          <m:r>
                            <a:rPr lang="en-US" i="1">
                              <a:latin typeface="Cambria Math" panose="02040503050406030204" pitchFamily="18" charset="0"/>
                            </a:rPr>
                            <m:t>24</m:t>
                          </m:r>
                        </m:den>
                      </m:f>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num>
                        <m:den>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4</m:t>
                              </m:r>
                            </m:sup>
                          </m:sSup>
                        </m:num>
                        <m:den>
                          <m:r>
                            <a:rPr lang="en-US" b="0" i="1" smtClean="0">
                              <a:solidFill>
                                <a:schemeClr val="tx1"/>
                              </a:solidFill>
                              <a:latin typeface="Cambria Math" panose="02040503050406030204" pitchFamily="18" charset="0"/>
                            </a:rPr>
                            <m:t>24</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5</m:t>
                              </m:r>
                            </m:sup>
                          </m:sSup>
                        </m:num>
                        <m:den>
                          <m:r>
                            <a:rPr lang="en-US" b="0" i="1" smtClean="0">
                              <a:solidFill>
                                <a:schemeClr val="tx1"/>
                              </a:solidFill>
                              <a:latin typeface="Cambria Math" panose="02040503050406030204" pitchFamily="18" charset="0"/>
                            </a:rPr>
                            <m:t>30</m:t>
                          </m:r>
                        </m:den>
                      </m:f>
                    </m:oMath>
                  </m:oMathPara>
                </a14:m>
                <a:endParaRPr lang="en-US" dirty="0">
                  <a:solidFill>
                    <a:schemeClr val="tx1"/>
                  </a:solidFill>
                </a:endParaRPr>
              </a:p>
              <a:p>
                <a:pPr marL="0" marR="5080" indent="0" algn="just">
                  <a:lnSpc>
                    <a:spcPct val="100000"/>
                  </a:lnSpc>
                  <a:buNone/>
                </a:pPr>
                <a14:m>
                  <m:oMath xmlns:m="http://schemas.openxmlformats.org/officeDocument/2006/math">
                    <m:r>
                      <m:rPr>
                        <m:nor/>
                      </m:rPr>
                      <a:rPr lang="en-US" spc="-10" dirty="0" smtClean="0">
                        <a:solidFill>
                          <a:schemeClr val="tx1"/>
                        </a:solidFill>
                        <a:latin typeface="Times New Roman"/>
                        <a:cs typeface="Times New Roman"/>
                      </a:rPr>
                      <m:t>We</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conclude</m:t>
                    </m:r>
                    <m:r>
                      <m:rPr>
                        <m:nor/>
                      </m:rPr>
                      <a:rPr lang="en-US" spc="-45"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that</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the</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Maclaurin</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series</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for</m:t>
                    </m:r>
                    <m:r>
                      <a:rPr lang="en-US" i="1" spc="-5" dirty="0" smtClean="0">
                        <a:solidFill>
                          <a:schemeClr val="tx1"/>
                        </a:solidFill>
                        <a:latin typeface="Cambria Math" panose="02040503050406030204" pitchFamily="18" charset="0"/>
                        <a:cs typeface="Times New Roman"/>
                      </a:rPr>
                      <m:t> </m:t>
                    </m:r>
                    <m:r>
                      <m:rPr>
                        <m:nor/>
                      </m:rPr>
                      <a:rPr lang="en-US" i="1" spc="-5" dirty="0" smtClean="0">
                        <a:solidFill>
                          <a:schemeClr val="tx1"/>
                        </a:solidFill>
                        <a:latin typeface="Times New Roman"/>
                        <a:cs typeface="Times New Roman"/>
                      </a:rPr>
                      <m:t>f</m:t>
                    </m:r>
                    <m:r>
                      <m:rPr>
                        <m:nor/>
                      </m:rPr>
                      <a:rPr lang="en-US" i="1" spc="-45" dirty="0" smtClean="0">
                        <a:solidFill>
                          <a:schemeClr val="tx1"/>
                        </a:solidFill>
                        <a:latin typeface="Times New Roman"/>
                        <a:cs typeface="Times New Roman"/>
                      </a:rPr>
                      <m:t> </m:t>
                    </m:r>
                    <m:r>
                      <m:rPr>
                        <m:nor/>
                      </m:rPr>
                      <a:rPr lang="en-US" spc="20" dirty="0" smtClean="0">
                        <a:solidFill>
                          <a:schemeClr val="tx1"/>
                        </a:solidFill>
                        <a:latin typeface="Times New Roman"/>
                        <a:cs typeface="Times New Roman"/>
                      </a:rPr>
                      <m:t>(</m:t>
                    </m:r>
                    <m:r>
                      <m:rPr>
                        <m:nor/>
                      </m:rPr>
                      <a:rPr lang="en-US" i="1" spc="-5" dirty="0" smtClean="0">
                        <a:solidFill>
                          <a:schemeClr val="tx1"/>
                        </a:solidFill>
                        <a:latin typeface="Times New Roman"/>
                        <a:cs typeface="Times New Roman"/>
                      </a:rPr>
                      <m:t>x</m:t>
                    </m:r>
                    <m:r>
                      <m:rPr>
                        <m:nor/>
                      </m:rPr>
                      <a:rPr lang="en-US" spc="-5" dirty="0" smtClean="0">
                        <a:solidFill>
                          <a:schemeClr val="tx1"/>
                        </a:solidFill>
                        <a:latin typeface="Times New Roman"/>
                        <a:cs typeface="Times New Roman"/>
                      </a:rPr>
                      <m:t>)</m:t>
                    </m:r>
                    <m:r>
                      <m:rPr>
                        <m:nor/>
                      </m:rPr>
                      <a:rPr lang="en-US" spc="25" dirty="0" smtClean="0">
                        <a:solidFill>
                          <a:schemeClr val="tx1"/>
                        </a:solidFill>
                        <a:latin typeface="Times New Roman"/>
                        <a:cs typeface="Times New Roman"/>
                      </a:rPr>
                      <m:t> </m:t>
                    </m:r>
                    <m:r>
                      <m:rPr>
                        <m:nor/>
                      </m:rPr>
                      <a:rPr lang="en-US" spc="-25" dirty="0" smtClean="0">
                        <a:solidFill>
                          <a:schemeClr val="tx1"/>
                        </a:solidFill>
                        <a:latin typeface="Lucida Sans Unicode"/>
                        <a:cs typeface="Lucida Sans Unicode"/>
                      </a:rPr>
                      <m:t>=</m:t>
                    </m:r>
                    <m:r>
                      <m:rPr>
                        <m:nor/>
                      </m:rPr>
                      <a:rPr lang="en-US" spc="-40" dirty="0" smtClean="0">
                        <a:solidFill>
                          <a:schemeClr val="tx1"/>
                        </a:solidFill>
                        <a:latin typeface="Lucida Sans Unicode"/>
                        <a:cs typeface="Lucida Sans Unicode"/>
                      </a:rPr>
                      <m:t> </m:t>
                    </m:r>
                    <m:r>
                      <m:rPr>
                        <m:nor/>
                      </m:rPr>
                      <a:rPr lang="en-US" i="1" spc="30" dirty="0" smtClean="0">
                        <a:solidFill>
                          <a:schemeClr val="tx1"/>
                        </a:solidFill>
                        <a:latin typeface="Times New Roman"/>
                        <a:cs typeface="Times New Roman"/>
                      </a:rPr>
                      <m:t>e</m:t>
                    </m:r>
                    <m:r>
                      <m:rPr>
                        <m:nor/>
                      </m:rPr>
                      <a:rPr lang="en-US" i="1" baseline="25925" dirty="0" smtClean="0">
                        <a:solidFill>
                          <a:schemeClr val="tx1"/>
                        </a:solidFill>
                        <a:latin typeface="Times New Roman"/>
                        <a:cs typeface="Times New Roman"/>
                      </a:rPr>
                      <m:t>x</m:t>
                    </m:r>
                    <m:r>
                      <m:rPr>
                        <m:nor/>
                      </m:rPr>
                      <a:rPr lang="en-US" b="0" i="0" baseline="25925" dirty="0" smtClean="0">
                        <a:solidFill>
                          <a:schemeClr val="tx1"/>
                        </a:solidFill>
                        <a:latin typeface="Times New Roman"/>
                        <a:cs typeface="Times New Roman"/>
                      </a:rPr>
                      <m:t> </m:t>
                    </m:r>
                    <m:r>
                      <m:rPr>
                        <m:nor/>
                      </m:rPr>
                      <a:rPr lang="en-US" spc="-10" dirty="0" smtClean="0">
                        <a:solidFill>
                          <a:schemeClr val="tx1"/>
                        </a:solidFill>
                        <a:latin typeface="Times New Roman"/>
                        <a:cs typeface="Times New Roman"/>
                      </a:rPr>
                      <m:t>co</m:t>
                    </m:r>
                    <m:r>
                      <m:rPr>
                        <m:nor/>
                      </m:rPr>
                      <a:rPr lang="en-US" spc="-5" dirty="0" smtClean="0">
                        <a:solidFill>
                          <a:schemeClr val="tx1"/>
                        </a:solidFill>
                        <a:latin typeface="Times New Roman"/>
                        <a:cs typeface="Times New Roman"/>
                      </a:rPr>
                      <m:t>s</m:t>
                    </m:r>
                    <m:r>
                      <m:rPr>
                        <m:nor/>
                      </m:rPr>
                      <a:rPr lang="en-US" spc="-60" dirty="0" smtClean="0">
                        <a:solidFill>
                          <a:schemeClr val="tx1"/>
                        </a:solidFill>
                        <a:latin typeface="Times New Roman"/>
                        <a:cs typeface="Times New Roman"/>
                      </a:rPr>
                      <m:t> </m:t>
                    </m:r>
                    <m:r>
                      <m:rPr>
                        <m:nor/>
                      </m:rPr>
                      <a:rPr lang="en-US" i="1" spc="-5" dirty="0" smtClean="0">
                        <a:solidFill>
                          <a:schemeClr val="tx1"/>
                        </a:solidFill>
                        <a:latin typeface="Times New Roman"/>
                        <a:cs typeface="Times New Roman"/>
                      </a:rPr>
                      <m:t>x</m:t>
                    </m:r>
                    <m:r>
                      <m:rPr>
                        <m:nor/>
                      </m:rPr>
                      <a:rPr lang="en-US" b="0" i="1" spc="-5"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m:t>
                    </m:r>
                    <m:r>
                      <m:rPr>
                        <m:nor/>
                      </m:rPr>
                      <a:rPr lang="en-US" spc="-5" dirty="0" smtClean="0">
                        <a:solidFill>
                          <a:schemeClr val="tx1"/>
                        </a:solidFill>
                        <a:latin typeface="Times New Roman"/>
                        <a:cs typeface="Times New Roman"/>
                      </a:rPr>
                      <m:t>with</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the</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terms</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up</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to</m:t>
                    </m:r>
                    <m:r>
                      <m:rPr>
                        <m:nor/>
                      </m:rPr>
                      <a:rPr lang="en-US" spc="-50"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degree</m:t>
                    </m:r>
                    <m:r>
                      <m:rPr>
                        <m:nor/>
                      </m:rPr>
                      <a:rPr lang="en-US" spc="-45" dirty="0" smtClean="0">
                        <a:solidFill>
                          <a:schemeClr val="tx1"/>
                        </a:solidFill>
                        <a:latin typeface="Times New Roman"/>
                        <a:cs typeface="Times New Roman"/>
                      </a:rPr>
                      <m:t> </m:t>
                    </m:r>
                    <m:r>
                      <m:rPr>
                        <m:nor/>
                      </m:rPr>
                      <a:rPr lang="en-US" spc="-5" dirty="0" smtClean="0">
                        <a:solidFill>
                          <a:schemeClr val="tx1"/>
                        </a:solidFill>
                        <a:latin typeface="Times New Roman"/>
                        <a:cs typeface="Times New Roman"/>
                      </a:rPr>
                      <m:t>5) </m:t>
                    </m:r>
                    <m:r>
                      <m:rPr>
                        <m:nor/>
                      </m:rPr>
                      <a:rPr lang="en-US" spc="-10" dirty="0" smtClean="0">
                        <a:solidFill>
                          <a:schemeClr val="tx1"/>
                        </a:solidFill>
                        <a:latin typeface="Times New Roman"/>
                        <a:cs typeface="Times New Roman"/>
                      </a:rPr>
                      <m:t>appear</m:t>
                    </m:r>
                    <m:r>
                      <m:rPr>
                        <m:nor/>
                      </m:rPr>
                      <a:rPr lang="en-US" spc="-5" dirty="0" smtClean="0">
                        <a:solidFill>
                          <a:schemeClr val="tx1"/>
                        </a:solidFill>
                        <a:latin typeface="Times New Roman"/>
                        <a:cs typeface="Times New Roman"/>
                      </a:rPr>
                      <m:t>s</m:t>
                    </m:r>
                    <m:r>
                      <m:rPr>
                        <m:nor/>
                      </m:rPr>
                      <a:rPr lang="en-US" spc="-5" dirty="0" smtClean="0">
                        <a:solidFill>
                          <a:schemeClr val="tx1"/>
                        </a:solidFill>
                        <a:latin typeface="Times New Roman"/>
                        <a:cs typeface="Times New Roman"/>
                      </a:rPr>
                      <m:t> </m:t>
                    </m:r>
                    <m:r>
                      <m:rPr>
                        <m:nor/>
                      </m:rPr>
                      <a:rPr lang="en-US" spc="-10" dirty="0" smtClean="0">
                        <a:solidFill>
                          <a:schemeClr val="tx1"/>
                        </a:solidFill>
                        <a:latin typeface="Times New Roman"/>
                        <a:cs typeface="Times New Roman"/>
                      </a:rPr>
                      <m:t>a</m:t>
                    </m:r>
                    <m:r>
                      <m:rPr>
                        <m:nor/>
                      </m:rPr>
                      <a:rPr lang="en-US" spc="-5" dirty="0" smtClean="0">
                        <a:solidFill>
                          <a:schemeClr val="tx1"/>
                        </a:solidFill>
                        <a:latin typeface="Times New Roman"/>
                        <a:cs typeface="Times New Roman"/>
                      </a:rPr>
                      <m:t>s</m:t>
                    </m:r>
                  </m:oMath>
                </a14:m>
                <a:r>
                  <a:rPr lang="en-US" dirty="0">
                    <a:solidFill>
                      <a:schemeClr val="tx1"/>
                    </a:solidFill>
                    <a:latin typeface="Times New Roman"/>
                    <a:cs typeface="Times New Roman"/>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𝑥</m:t>
                          </m:r>
                        </m:e>
                      </m:func>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3</m:t>
                              </m:r>
                            </m:sup>
                          </m:sSup>
                        </m:num>
                        <m:den>
                          <m:r>
                            <a:rPr lang="en-US" i="1">
                              <a:solidFill>
                                <a:schemeClr val="tx1"/>
                              </a:solidFill>
                              <a:latin typeface="Cambria Math" panose="02040503050406030204" pitchFamily="18" charset="0"/>
                            </a:rPr>
                            <m:t>3</m:t>
                          </m:r>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4</m:t>
                              </m:r>
                            </m:sup>
                          </m:sSup>
                        </m:num>
                        <m:den>
                          <m:r>
                            <a:rPr lang="en-US" i="1">
                              <a:solidFill>
                                <a:schemeClr val="tx1"/>
                              </a:solidFill>
                              <a:latin typeface="Cambria Math" panose="02040503050406030204" pitchFamily="18" charset="0"/>
                            </a:rPr>
                            <m:t>24</m:t>
                          </m:r>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5</m:t>
                              </m:r>
                            </m:sup>
                          </m:sSup>
                        </m:num>
                        <m:den>
                          <m:r>
                            <a:rPr lang="en-US" i="1">
                              <a:solidFill>
                                <a:schemeClr val="tx1"/>
                              </a:solidFill>
                              <a:latin typeface="Cambria Math" panose="02040503050406030204" pitchFamily="18" charset="0"/>
                            </a:rPr>
                            <m:t>30</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56"/>
                </a:stretch>
              </a:blipFill>
            </p:spPr>
            <p:txBody>
              <a:bodyPr/>
              <a:lstStyle/>
              <a:p>
                <a:r>
                  <a:rPr lang="en-US">
                    <a:noFill/>
                  </a:rPr>
                  <a:t> </a:t>
                </a:r>
              </a:p>
            </p:txBody>
          </p:sp>
        </mc:Fallback>
      </mc:AlternateContent>
    </p:spTree>
    <p:extLst>
      <p:ext uri="{BB962C8B-B14F-4D97-AF65-F5344CB8AC3E}">
        <p14:creationId xmlns:p14="http://schemas.microsoft.com/office/powerpoint/2010/main" val="35162133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18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a) We express</a:t>
                </a:r>
                <a:r>
                  <a:rPr lang="en-US" i="1"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𝐽</m:t>
                    </m:r>
                    <m:r>
                      <a:rPr lang="en-US" b="0" i="0" smtClean="0">
                        <a:solidFill>
                          <a:schemeClr val="tx1"/>
                        </a:solidFill>
                        <a:latin typeface="Cambria Math" panose="02040503050406030204" pitchFamily="18" charset="0"/>
                      </a:rPr>
                      <m:t>=</m:t>
                    </m:r>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1</m:t>
                        </m:r>
                      </m:sup>
                      <m:e>
                        <m:func>
                          <m:funcPr>
                            <m:ctrlPr>
                              <a:rPr lang="en-US" i="1" smtClean="0">
                                <a:solidFill>
                                  <a:schemeClr val="tx1"/>
                                </a:solidFill>
                                <a:latin typeface="Cambria Math" panose="02040503050406030204" pitchFamily="18" charset="0"/>
                              </a:rPr>
                            </m:ctrlPr>
                          </m:funcPr>
                          <m:fName>
                            <m:r>
                              <m:rPr>
                                <m:sty m:val="p"/>
                              </m:rPr>
                              <a:rPr lang="en-US" i="0" smtClean="0">
                                <a:solidFill>
                                  <a:schemeClr val="tx1"/>
                                </a:solidFill>
                                <a:latin typeface="Cambria Math" panose="02040503050406030204" pitchFamily="18" charset="0"/>
                              </a:rPr>
                              <m:t>sin</m:t>
                            </m:r>
                          </m:fName>
                          <m:e>
                            <m:d>
                              <m:dPr>
                                <m:ctrlPr>
                                  <a:rPr lang="en-US" i="1" smtClean="0">
                                    <a:solidFill>
                                      <a:schemeClr val="tx1"/>
                                    </a:solidFill>
                                    <a:latin typeface="Cambria Math" panose="02040503050406030204" pitchFamily="18" charset="0"/>
                                  </a:rPr>
                                </m:ctrlPr>
                              </m:dPr>
                              <m:e>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𝑥</m:t>
                                    </m:r>
                                  </m:e>
                                  <m:sup>
                                    <m:r>
                                      <a:rPr lang="en-US" i="1" smtClean="0">
                                        <a:solidFill>
                                          <a:schemeClr val="tx1"/>
                                        </a:solidFill>
                                        <a:latin typeface="Cambria Math" panose="02040503050406030204" pitchFamily="18" charset="0"/>
                                      </a:rPr>
                                      <m:t>2</m:t>
                                    </m:r>
                                  </m:sup>
                                </m:sSup>
                              </m:e>
                            </m:d>
                          </m:e>
                        </m:func>
                        <m:r>
                          <a:rPr lang="en-US" b="0" i="1" smtClean="0">
                            <a:solidFill>
                              <a:schemeClr val="tx1"/>
                            </a:solidFill>
                            <a:latin typeface="Cambria Math" panose="02040503050406030204" pitchFamily="18" charset="0"/>
                          </a:rPr>
                          <m:t>𝑑𝑥</m:t>
                        </m:r>
                      </m:e>
                    </m:nary>
                  </m:oMath>
                </a14:m>
                <a:r>
                  <a:rPr lang="en-US" dirty="0">
                    <a:solidFill>
                      <a:schemeClr val="tx1"/>
                    </a:solidFill>
                  </a:rPr>
                  <a:t> as an infinite series:</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e>
                          </m:d>
                        </m:e>
                      </m:func>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𝑛</m:t>
                          </m:r>
                          <m:r>
                            <a:rPr lang="en-US" sz="2000" b="0" i="1" smtClean="0">
                              <a:latin typeface="Cambria Math" panose="02040503050406030204" pitchFamily="18" charset="0"/>
                            </a:rPr>
                            <m:t>=0</m:t>
                          </m:r>
                        </m:sub>
                        <m:sup>
                          <m:r>
                            <a:rPr lang="en-US" sz="2000" b="0" i="1" smtClean="0">
                              <a:latin typeface="Cambria Math" panose="02040503050406030204" pitchFamily="18" charset="0"/>
                              <a:ea typeface="Cambria Math" panose="02040503050406030204" pitchFamily="18" charset="0"/>
                            </a:rPr>
                            <m:t>∞</m:t>
                          </m:r>
                        </m:sup>
                        <m:e>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e>
                                <m:sup>
                                  <m:r>
                                    <a:rPr lang="en-US" sz="2000" b="0" i="1" smtClean="0">
                                      <a:latin typeface="Cambria Math" panose="02040503050406030204" pitchFamily="18" charset="0"/>
                                    </a:rPr>
                                    <m:t>𝑛</m:t>
                                  </m:r>
                                </m:sup>
                              </m:sSup>
                            </m:num>
                            <m:den>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rPr>
                                    <m:t>𝑛</m:t>
                                  </m:r>
                                  <m:r>
                                    <a:rPr lang="en-US" sz="2000" b="0" i="1" smtClean="0">
                                      <a:latin typeface="Cambria Math" panose="02040503050406030204" pitchFamily="18" charset="0"/>
                                    </a:rPr>
                                    <m:t>+1</m:t>
                                  </m:r>
                                </m:e>
                              </m:d>
                              <m:r>
                                <a:rPr lang="en-US" sz="2000" b="0" i="1" smtClean="0">
                                  <a:latin typeface="Cambria Math" panose="02040503050406030204" pitchFamily="18" charset="0"/>
                                </a:rPr>
                                <m:t>!</m:t>
                              </m:r>
                            </m:den>
                          </m:f>
                        </m:e>
                      </m:nary>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d>
                        </m:e>
                        <m:sup>
                          <m:r>
                            <a:rPr lang="en-US" sz="2000" b="0" i="1" smtClean="0">
                              <a:latin typeface="Cambria Math" panose="02040503050406030204" pitchFamily="18" charset="0"/>
                            </a:rPr>
                            <m:t>2</m:t>
                          </m:r>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m:t>
                          </m:r>
                        </m:sup>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m:t>
                                  </m:r>
                                </m:e>
                                <m:sup>
                                  <m:r>
                                    <a:rPr lang="en-US" sz="2000" i="1">
                                      <a:latin typeface="Cambria Math" panose="02040503050406030204" pitchFamily="18" charset="0"/>
                                    </a:rPr>
                                    <m:t>𝑛</m:t>
                                  </m:r>
                                </m:sup>
                              </m:sSup>
                            </m:num>
                            <m:den>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rPr>
                                    <m:t>𝑛</m:t>
                                  </m:r>
                                  <m:r>
                                    <a:rPr lang="en-US" sz="2000" i="1">
                                      <a:latin typeface="Cambria Math" panose="02040503050406030204" pitchFamily="18" charset="0"/>
                                    </a:rPr>
                                    <m:t>+1</m:t>
                                  </m:r>
                                </m:e>
                              </m:d>
                              <m:r>
                                <a:rPr lang="en-US" sz="2000" i="1">
                                  <a:latin typeface="Cambria Math" panose="02040503050406030204" pitchFamily="18" charset="0"/>
                                </a:rPr>
                                <m:t>!</m:t>
                              </m:r>
                            </m:den>
                          </m:f>
                        </m:e>
                      </m:nary>
                      <m:sSup>
                        <m:sSupPr>
                          <m:ctrlPr>
                            <a:rPr lang="en-US" sz="2000" i="1">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r>
                            <a:rPr lang="en-US" sz="2000" i="1">
                              <a:latin typeface="Cambria Math" panose="02040503050406030204" pitchFamily="18" charset="0"/>
                            </a:rPr>
                            <m:t>𝑛</m:t>
                          </m:r>
                          <m:r>
                            <a:rPr lang="en-US" sz="2000" i="1">
                              <a:latin typeface="Cambria Math" panose="02040503050406030204" pitchFamily="18" charset="0"/>
                            </a:rPr>
                            <m:t>+2</m:t>
                          </m:r>
                        </m:sup>
                      </m:sSup>
                    </m:oMath>
                  </m:oMathPara>
                </a14:m>
                <a:endParaRPr lang="en-US" sz="2000"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𝐽</m:t>
                      </m:r>
                      <m:r>
                        <a:rPr lang="en-US" sz="2000" b="0" i="1" smtClean="0">
                          <a:solidFill>
                            <a:schemeClr val="tx1"/>
                          </a:solidFill>
                          <a:latin typeface="Cambria Math" panose="02040503050406030204" pitchFamily="18" charset="0"/>
                        </a:rPr>
                        <m:t>=</m:t>
                      </m:r>
                      <m:nary>
                        <m:naryPr>
                          <m:ctrlPr>
                            <a:rPr lang="en-US" sz="200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rPr>
                            <m:t>1</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e>
                              </m:d>
                            </m:e>
                          </m:func>
                          <m:r>
                            <a:rPr lang="en-US" sz="2000" b="0" i="1" smtClean="0">
                              <a:latin typeface="Cambria Math" panose="02040503050406030204" pitchFamily="18" charset="0"/>
                            </a:rPr>
                            <m:t>𝑑𝑥</m:t>
                          </m:r>
                          <m:r>
                            <a:rPr lang="en-US" sz="2000" b="0" i="1" smtClean="0">
                              <a:latin typeface="Cambria Math" panose="02040503050406030204" pitchFamily="18" charset="0"/>
                            </a:rPr>
                            <m:t>=</m:t>
                          </m:r>
                        </m:e>
                      </m:nary>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m:t>
                          </m:r>
                        </m:sup>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m:t>
                                  </m:r>
                                </m:e>
                                <m:sup>
                                  <m:r>
                                    <a:rPr lang="en-US" sz="2000" i="1">
                                      <a:latin typeface="Cambria Math" panose="02040503050406030204" pitchFamily="18" charset="0"/>
                                    </a:rPr>
                                    <m:t>𝑛</m:t>
                                  </m:r>
                                </m:sup>
                              </m:sSup>
                            </m:num>
                            <m:den>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rPr>
                                    <m:t>𝑛</m:t>
                                  </m:r>
                                  <m:r>
                                    <a:rPr lang="en-US" sz="2000" i="1">
                                      <a:latin typeface="Cambria Math" panose="02040503050406030204" pitchFamily="18" charset="0"/>
                                    </a:rPr>
                                    <m:t>+1</m:t>
                                  </m:r>
                                </m:e>
                              </m:d>
                              <m:r>
                                <a:rPr lang="en-US" sz="2000" i="1">
                                  <a:latin typeface="Cambria Math" panose="02040503050406030204" pitchFamily="18" charset="0"/>
                                </a:rPr>
                                <m:t>!</m:t>
                              </m:r>
                            </m:den>
                          </m:f>
                        </m:e>
                      </m:nary>
                      <m:nary>
                        <m:naryPr>
                          <m:ctrlPr>
                            <a:rPr lang="en-US" sz="2000" i="1" dirty="0" smtClean="0">
                              <a:solidFill>
                                <a:schemeClr val="tx1"/>
                              </a:solidFill>
                              <a:latin typeface="Cambria Math" panose="02040503050406030204" pitchFamily="18" charset="0"/>
                            </a:rPr>
                          </m:ctrlPr>
                        </m:naryPr>
                        <m:sub>
                          <m:r>
                            <m:rPr>
                              <m:brk m:alnAt="23"/>
                            </m:rPr>
                            <a:rPr lang="en-US" sz="2000" b="0" i="1" dirty="0" smtClean="0">
                              <a:solidFill>
                                <a:schemeClr val="tx1"/>
                              </a:solidFill>
                              <a:latin typeface="Cambria Math" panose="02040503050406030204" pitchFamily="18" charset="0"/>
                            </a:rPr>
                            <m:t>0</m:t>
                          </m:r>
                        </m:sub>
                        <m:sup>
                          <m:r>
                            <a:rPr lang="en-US" sz="2000" b="0" i="1" dirty="0" smtClean="0">
                              <a:solidFill>
                                <a:schemeClr val="tx1"/>
                              </a:solidFill>
                              <a:latin typeface="Cambria Math" panose="02040503050406030204" pitchFamily="18" charset="0"/>
                            </a:rPr>
                            <m:t>1</m:t>
                          </m:r>
                        </m:sup>
                        <m:e>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r>
                                <a:rPr lang="en-US" sz="2000" i="1">
                                  <a:latin typeface="Cambria Math" panose="02040503050406030204" pitchFamily="18" charset="0"/>
                                </a:rPr>
                                <m:t>𝑛</m:t>
                              </m:r>
                              <m:r>
                                <a:rPr lang="en-US" sz="2000" i="1">
                                  <a:latin typeface="Cambria Math" panose="02040503050406030204" pitchFamily="18" charset="0"/>
                                </a:rPr>
                                <m:t>+2</m:t>
                              </m:r>
                            </m:sup>
                          </m:sSup>
                          <m:r>
                            <a:rPr lang="en-US" sz="2000" b="0" i="1" smtClean="0">
                              <a:latin typeface="Cambria Math" panose="02040503050406030204" pitchFamily="18" charset="0"/>
                            </a:rPr>
                            <m:t>𝑑𝑥</m:t>
                          </m:r>
                        </m:e>
                      </m:nary>
                    </m:oMath>
                  </m:oMathPara>
                </a14:m>
                <a:endParaRPr lang="en-US" sz="2000"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m:t>
                          </m:r>
                        </m:sup>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m:t>
                                  </m:r>
                                </m:e>
                                <m:sup>
                                  <m:r>
                                    <a:rPr lang="en-US" sz="2000" i="1">
                                      <a:latin typeface="Cambria Math" panose="02040503050406030204" pitchFamily="18" charset="0"/>
                                    </a:rPr>
                                    <m:t>𝑛</m:t>
                                  </m:r>
                                </m:sup>
                              </m:sSup>
                            </m:num>
                            <m:den>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rPr>
                                    <m:t>𝑛</m:t>
                                  </m:r>
                                  <m:r>
                                    <a:rPr lang="en-US" sz="2000" i="1">
                                      <a:latin typeface="Cambria Math" panose="02040503050406030204" pitchFamily="18" charset="0"/>
                                    </a:rPr>
                                    <m:t>+1</m:t>
                                  </m:r>
                                </m:e>
                              </m:d>
                              <m:r>
                                <a:rPr lang="en-US" sz="2000" i="1">
                                  <a:latin typeface="Cambria Math" panose="02040503050406030204" pitchFamily="18" charset="0"/>
                                </a:rPr>
                                <m:t>!</m:t>
                              </m:r>
                            </m:den>
                          </m:f>
                        </m:e>
                      </m:nary>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r>
                                <a:rPr lang="en-US" sz="2000" i="1">
                                  <a:latin typeface="Cambria Math" panose="02040503050406030204" pitchFamily="18" charset="0"/>
                                </a:rPr>
                                <m:t>𝑛</m:t>
                              </m:r>
                              <m:r>
                                <a:rPr lang="en-US" sz="2000" i="1">
                                  <a:latin typeface="Cambria Math" panose="02040503050406030204" pitchFamily="18" charset="0"/>
                                </a:rPr>
                                <m:t>+3</m:t>
                              </m:r>
                            </m:sup>
                          </m:sSup>
                        </m:num>
                        <m:den>
                          <m:r>
                            <a:rPr lang="en-US" sz="2000" i="1">
                              <a:latin typeface="Cambria Math" panose="02040503050406030204" pitchFamily="18" charset="0"/>
                            </a:rPr>
                            <m:t>4</m:t>
                          </m:r>
                          <m:r>
                            <a:rPr lang="en-US" sz="2000" i="1">
                              <a:latin typeface="Cambria Math" panose="02040503050406030204" pitchFamily="18" charset="0"/>
                            </a:rPr>
                            <m:t>𝑛</m:t>
                          </m:r>
                          <m:r>
                            <a:rPr lang="en-US" sz="2000" i="1">
                              <a:latin typeface="Cambria Math" panose="02040503050406030204" pitchFamily="18" charset="0"/>
                            </a:rPr>
                            <m:t>+3</m:t>
                          </m:r>
                        </m:den>
                      </m:f>
                      <m:sSubSup>
                        <m:sSubSupPr>
                          <m:ctrlPr>
                            <a:rPr lang="en-US" sz="2000" i="1">
                              <a:latin typeface="Cambria Math" panose="02040503050406030204" pitchFamily="18" charset="0"/>
                            </a:rPr>
                          </m:ctrlPr>
                        </m:sSubSupPr>
                        <m:e>
                          <m:r>
                            <a:rPr lang="en-US" sz="2000" i="1">
                              <a:latin typeface="Cambria Math" panose="02040503050406030204" pitchFamily="18" charset="0"/>
                            </a:rPr>
                            <m:t>|</m:t>
                          </m:r>
                        </m:e>
                        <m:sub>
                          <m:r>
                            <a:rPr lang="en-US" sz="2000" i="1">
                              <a:latin typeface="Cambria Math" panose="02040503050406030204" pitchFamily="18" charset="0"/>
                            </a:rPr>
                            <m:t>0</m:t>
                          </m:r>
                        </m:sub>
                        <m:sup>
                          <m:r>
                            <a:rPr lang="en-US" sz="2000" i="1">
                              <a:latin typeface="Cambria Math" panose="02040503050406030204" pitchFamily="18" charset="0"/>
                            </a:rPr>
                            <m:t>1</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𝑛</m:t>
                          </m:r>
                          <m:r>
                            <a:rPr lang="en-US" sz="2000" i="1">
                              <a:latin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m:t>
                          </m:r>
                        </m:sup>
                        <m:e>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(−1)</m:t>
                                  </m:r>
                                </m:e>
                                <m:sup>
                                  <m:r>
                                    <a:rPr lang="en-US" sz="2000" i="1">
                                      <a:latin typeface="Cambria Math" panose="02040503050406030204" pitchFamily="18" charset="0"/>
                                    </a:rPr>
                                    <m:t>𝑛</m:t>
                                  </m:r>
                                </m:sup>
                              </m:sSup>
                            </m:num>
                            <m:den>
                              <m:r>
                                <a:rPr lang="en-US" sz="2000" i="1">
                                  <a:latin typeface="Cambria Math" panose="02040503050406030204" pitchFamily="18" charset="0"/>
                                </a:rPr>
                                <m:t>(4</m:t>
                              </m:r>
                              <m:r>
                                <a:rPr lang="en-US" sz="2000" i="1">
                                  <a:latin typeface="Cambria Math" panose="02040503050406030204" pitchFamily="18" charset="0"/>
                                </a:rPr>
                                <m:t>𝑛</m:t>
                              </m:r>
                              <m:r>
                                <a:rPr lang="en-US" sz="2000" i="1">
                                  <a:latin typeface="Cambria Math" panose="02040503050406030204" pitchFamily="18" charset="0"/>
                                </a:rPr>
                                <m:t>+1)</m:t>
                              </m:r>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rPr>
                                    <m:t>𝑛</m:t>
                                  </m:r>
                                  <m:r>
                                    <a:rPr lang="en-US" sz="2000" i="1">
                                      <a:latin typeface="Cambria Math" panose="02040503050406030204" pitchFamily="18" charset="0"/>
                                    </a:rPr>
                                    <m:t>+1</m:t>
                                  </m:r>
                                </m:e>
                              </m:d>
                              <m:r>
                                <a:rPr lang="en-US" sz="2000" i="1">
                                  <a:latin typeface="Cambria Math" panose="02040503050406030204" pitchFamily="18" charset="0"/>
                                </a:rPr>
                                <m:t>!</m:t>
                              </m:r>
                            </m:den>
                          </m:f>
                        </m:e>
                      </m:nary>
                    </m:oMath>
                  </m:oMathPara>
                </a14:m>
                <a:endParaRPr lang="en-US" sz="2000" dirty="0">
                  <a:solidFill>
                    <a:schemeClr val="tx1"/>
                  </a:solidFill>
                </a:endParaRPr>
              </a:p>
              <a:p>
                <a:pPr marL="0" marR="5080" indent="0" algn="just">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7299460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19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z="2000" dirty="0"/>
                  <a:t>b) </a:t>
                </a:r>
                <a:r>
                  <a:rPr lang="en-US" spc="-10" dirty="0">
                    <a:latin typeface="Times New Roman"/>
                    <a:cs typeface="Times New Roman"/>
                  </a:rPr>
                  <a:t>The</a:t>
                </a:r>
                <a:r>
                  <a:rPr lang="en-US" spc="5" dirty="0">
                    <a:latin typeface="Times New Roman"/>
                    <a:cs typeface="Times New Roman"/>
                  </a:rPr>
                  <a:t> </a:t>
                </a:r>
                <a:r>
                  <a:rPr lang="en-US" spc="-5" dirty="0">
                    <a:latin typeface="Times New Roman"/>
                    <a:cs typeface="Times New Roman"/>
                  </a:rPr>
                  <a:t>infinite series</a:t>
                </a:r>
                <a:r>
                  <a:rPr lang="en-US" spc="5" dirty="0">
                    <a:latin typeface="Times New Roman"/>
                    <a:cs typeface="Times New Roman"/>
                  </a:rPr>
                  <a:t> </a:t>
                </a:r>
                <a:r>
                  <a:rPr lang="en-US" spc="-5" dirty="0">
                    <a:latin typeface="Times New Roman"/>
                    <a:cs typeface="Times New Roman"/>
                  </a:rPr>
                  <a:t>for</a:t>
                </a:r>
                <a:r>
                  <a:rPr lang="en-US" spc="95" dirty="0">
                    <a:latin typeface="Times New Roman"/>
                    <a:cs typeface="Times New Roman"/>
                  </a:rPr>
                  <a:t> </a:t>
                </a:r>
                <a:r>
                  <a:rPr lang="en-US" i="1" spc="-5" dirty="0">
                    <a:latin typeface="Times New Roman"/>
                    <a:cs typeface="Times New Roman"/>
                  </a:rPr>
                  <a:t>J</a:t>
                </a:r>
                <a:r>
                  <a:rPr lang="en-US" i="1" spc="120" dirty="0">
                    <a:latin typeface="Times New Roman"/>
                    <a:cs typeface="Times New Roman"/>
                  </a:rPr>
                  <a:t> </a:t>
                </a:r>
                <a:r>
                  <a:rPr lang="en-US" spc="-5" dirty="0">
                    <a:latin typeface="Times New Roman"/>
                    <a:cs typeface="Times New Roman"/>
                  </a:rPr>
                  <a:t>is an</a:t>
                </a:r>
                <a:r>
                  <a:rPr lang="en-US" spc="5" dirty="0">
                    <a:latin typeface="Times New Roman"/>
                    <a:cs typeface="Times New Roman"/>
                  </a:rPr>
                  <a:t> </a:t>
                </a:r>
                <a:r>
                  <a:rPr lang="en-US" spc="-5" dirty="0">
                    <a:latin typeface="Times New Roman"/>
                    <a:cs typeface="Times New Roman"/>
                  </a:rPr>
                  <a:t>alternating</a:t>
                </a:r>
                <a:r>
                  <a:rPr lang="en-US" spc="5" dirty="0">
                    <a:latin typeface="Times New Roman"/>
                    <a:cs typeface="Times New Roman"/>
                  </a:rPr>
                  <a:t> </a:t>
                </a:r>
                <a:r>
                  <a:rPr lang="en-US" spc="-5" dirty="0">
                    <a:latin typeface="Times New Roman"/>
                    <a:cs typeface="Times New Roman"/>
                  </a:rPr>
                  <a:t>series </a:t>
                </a:r>
                <a:r>
                  <a:rPr lang="en-US" spc="-15" dirty="0">
                    <a:latin typeface="Times New Roman"/>
                    <a:cs typeface="Times New Roman"/>
                  </a:rPr>
                  <a:t>w</a:t>
                </a:r>
                <a:r>
                  <a:rPr lang="en-US" spc="-5" dirty="0">
                    <a:latin typeface="Times New Roman"/>
                    <a:cs typeface="Times New Roman"/>
                  </a:rPr>
                  <a:t>ith decreasing</a:t>
                </a:r>
                <a:r>
                  <a:rPr lang="en-US" spc="5" dirty="0">
                    <a:latin typeface="Times New Roman"/>
                    <a:cs typeface="Times New Roman"/>
                  </a:rPr>
                  <a:t> </a:t>
                </a:r>
                <a:r>
                  <a:rPr lang="en-US" spc="-5" dirty="0">
                    <a:latin typeface="Times New Roman"/>
                    <a:cs typeface="Times New Roman"/>
                  </a:rPr>
                  <a:t>terms,</a:t>
                </a:r>
                <a:r>
                  <a:rPr lang="en-US" spc="5" dirty="0">
                    <a:latin typeface="Times New Roman"/>
                    <a:cs typeface="Times New Roman"/>
                  </a:rPr>
                  <a:t> </a:t>
                </a:r>
                <a:r>
                  <a:rPr lang="en-US" spc="-5" dirty="0">
                    <a:latin typeface="Times New Roman"/>
                    <a:cs typeface="Times New Roman"/>
                  </a:rPr>
                  <a:t>so the</a:t>
                </a:r>
                <a:r>
                  <a:rPr lang="en-US" spc="5" dirty="0">
                    <a:latin typeface="Times New Roman"/>
                    <a:cs typeface="Times New Roman"/>
                  </a:rPr>
                  <a:t> </a:t>
                </a:r>
                <a:r>
                  <a:rPr lang="en-US" spc="-10" dirty="0">
                    <a:latin typeface="Times New Roman"/>
                    <a:cs typeface="Times New Roman"/>
                  </a:rPr>
                  <a:t>sum o</a:t>
                </a:r>
                <a:r>
                  <a:rPr lang="en-US" spc="-5" dirty="0">
                    <a:latin typeface="Times New Roman"/>
                    <a:cs typeface="Times New Roman"/>
                  </a:rPr>
                  <a:t>f the</a:t>
                </a:r>
                <a:r>
                  <a:rPr lang="en-US" spc="45" dirty="0">
                    <a:latin typeface="Times New Roman"/>
                    <a:cs typeface="Times New Roman"/>
                  </a:rPr>
                  <a:t> </a:t>
                </a:r>
                <a:r>
                  <a:rPr lang="en-US" spc="-5" dirty="0">
                    <a:latin typeface="Times New Roman"/>
                    <a:cs typeface="Times New Roman"/>
                  </a:rPr>
                  <a:t>first</a:t>
                </a:r>
                <a:r>
                  <a:rPr lang="en-US" spc="114" dirty="0">
                    <a:latin typeface="Times New Roman"/>
                    <a:cs typeface="Times New Roman"/>
                  </a:rPr>
                  <a:t> </a:t>
                </a:r>
                <a:r>
                  <a:rPr lang="en-US" i="1" spc="-10" dirty="0">
                    <a:latin typeface="Times New Roman"/>
                    <a:cs typeface="Times New Roman"/>
                  </a:rPr>
                  <a:t>N </a:t>
                </a:r>
                <a:r>
                  <a:rPr lang="en-US" spc="-5" dirty="0">
                    <a:latin typeface="Times New Roman"/>
                    <a:cs typeface="Times New Roman"/>
                  </a:rPr>
                  <a:t>terms</a:t>
                </a:r>
                <a:r>
                  <a:rPr lang="en-US" spc="50" dirty="0">
                    <a:latin typeface="Times New Roman"/>
                    <a:cs typeface="Times New Roman"/>
                  </a:rPr>
                  <a:t> </a:t>
                </a:r>
                <a:r>
                  <a:rPr lang="en-US" spc="-5" dirty="0">
                    <a:latin typeface="Times New Roman"/>
                    <a:cs typeface="Times New Roman"/>
                  </a:rPr>
                  <a:t>is</a:t>
                </a:r>
                <a:r>
                  <a:rPr lang="en-US" spc="50" dirty="0">
                    <a:latin typeface="Times New Roman"/>
                    <a:cs typeface="Times New Roman"/>
                  </a:rPr>
                  <a:t> </a:t>
                </a:r>
                <a:r>
                  <a:rPr lang="en-US" spc="-5" dirty="0">
                    <a:latin typeface="Times New Roman"/>
                    <a:cs typeface="Times New Roman"/>
                  </a:rPr>
                  <a:t>accurate</a:t>
                </a:r>
                <a:r>
                  <a:rPr lang="en-US" spc="50" dirty="0">
                    <a:latin typeface="Times New Roman"/>
                    <a:cs typeface="Times New Roman"/>
                  </a:rPr>
                  <a:t> </a:t>
                </a:r>
                <a:r>
                  <a:rPr lang="en-US" spc="-5" dirty="0">
                    <a:latin typeface="Times New Roman"/>
                    <a:cs typeface="Times New Roman"/>
                  </a:rPr>
                  <a:t>to</a:t>
                </a:r>
                <a:r>
                  <a:rPr lang="en-US" spc="5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ithin</a:t>
                </a:r>
                <a:r>
                  <a:rPr lang="en-US" spc="45" dirty="0">
                    <a:latin typeface="Times New Roman"/>
                    <a:cs typeface="Times New Roman"/>
                  </a:rPr>
                  <a:t> </a:t>
                </a:r>
                <a:r>
                  <a:rPr lang="en-US" spc="-5" dirty="0">
                    <a:latin typeface="Times New Roman"/>
                    <a:cs typeface="Times New Roman"/>
                  </a:rPr>
                  <a:t>an</a:t>
                </a:r>
                <a:r>
                  <a:rPr lang="en-US" spc="50" dirty="0">
                    <a:latin typeface="Times New Roman"/>
                    <a:cs typeface="Times New Roman"/>
                  </a:rPr>
                  <a:t> </a:t>
                </a:r>
                <a:r>
                  <a:rPr lang="en-US" spc="-5" dirty="0">
                    <a:latin typeface="Times New Roman"/>
                    <a:cs typeface="Times New Roman"/>
                  </a:rPr>
                  <a:t>error</a:t>
                </a:r>
                <a:r>
                  <a:rPr lang="en-US" spc="50" dirty="0">
                    <a:latin typeface="Times New Roman"/>
                    <a:cs typeface="Times New Roman"/>
                  </a:rPr>
                  <a:t> </a:t>
                </a:r>
                <a:r>
                  <a:rPr lang="en-US" spc="-5" dirty="0">
                    <a:latin typeface="Times New Roman"/>
                    <a:cs typeface="Times New Roman"/>
                  </a:rPr>
                  <a:t>that</a:t>
                </a:r>
                <a:r>
                  <a:rPr lang="en-US" spc="50" dirty="0">
                    <a:latin typeface="Times New Roman"/>
                    <a:cs typeface="Times New Roman"/>
                  </a:rPr>
                  <a:t> </a:t>
                </a:r>
                <a:r>
                  <a:rPr lang="en-US" spc="-5" dirty="0">
                    <a:latin typeface="Times New Roman"/>
                    <a:cs typeface="Times New Roman"/>
                  </a:rPr>
                  <a:t>is</a:t>
                </a:r>
                <a:r>
                  <a:rPr lang="en-US" spc="50" dirty="0">
                    <a:latin typeface="Times New Roman"/>
                    <a:cs typeface="Times New Roman"/>
                  </a:rPr>
                  <a:t> </a:t>
                </a:r>
                <a:r>
                  <a:rPr lang="en-US" spc="-5" dirty="0">
                    <a:latin typeface="Times New Roman"/>
                    <a:cs typeface="Times New Roman"/>
                  </a:rPr>
                  <a:t>less</a:t>
                </a:r>
                <a:r>
                  <a:rPr lang="en-US" spc="45" dirty="0">
                    <a:latin typeface="Times New Roman"/>
                    <a:cs typeface="Times New Roman"/>
                  </a:rPr>
                  <a:t> </a:t>
                </a:r>
                <a:r>
                  <a:rPr lang="en-US" spc="-5" dirty="0">
                    <a:latin typeface="Times New Roman"/>
                    <a:cs typeface="Times New Roman"/>
                  </a:rPr>
                  <a:t>than</a:t>
                </a:r>
                <a:r>
                  <a:rPr lang="en-US" spc="50" dirty="0">
                    <a:latin typeface="Times New Roman"/>
                    <a:cs typeface="Times New Roman"/>
                  </a:rPr>
                  <a:t> </a:t>
                </a:r>
                <a:r>
                  <a:rPr lang="en-US" spc="-5" dirty="0">
                    <a:latin typeface="Times New Roman"/>
                    <a:cs typeface="Times New Roman"/>
                  </a:rPr>
                  <a:t>the</a:t>
                </a:r>
                <a:r>
                  <a:rPr lang="en-US" spc="50" dirty="0">
                    <a:latin typeface="Times New Roman"/>
                    <a:cs typeface="Times New Roman"/>
                  </a:rPr>
                  <a:t> </a:t>
                </a:r>
                <a:r>
                  <a:rPr lang="en-US" spc="60" dirty="0">
                    <a:latin typeface="Times New Roman"/>
                    <a:cs typeface="Times New Roman"/>
                  </a:rPr>
                  <a:t>(</a:t>
                </a:r>
                <a:r>
                  <a:rPr lang="en-US" i="1" spc="-10" dirty="0">
                    <a:latin typeface="Times New Roman"/>
                    <a:cs typeface="Times New Roman"/>
                  </a:rPr>
                  <a:t>N</a:t>
                </a:r>
                <a:r>
                  <a:rPr lang="en-US" i="1" spc="8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spc="-5" dirty="0" err="1">
                    <a:latin typeface="Times New Roman"/>
                    <a:cs typeface="Times New Roman"/>
                  </a:rPr>
                  <a:t>st</a:t>
                </a:r>
                <a:r>
                  <a:rPr lang="en-US" spc="45" dirty="0">
                    <a:latin typeface="Times New Roman"/>
                    <a:cs typeface="Times New Roman"/>
                  </a:rPr>
                  <a:t> </a:t>
                </a:r>
                <a:r>
                  <a:rPr lang="en-US" spc="-5" dirty="0">
                    <a:latin typeface="Times New Roman"/>
                    <a:cs typeface="Times New Roman"/>
                  </a:rPr>
                  <a:t>term.</a:t>
                </a:r>
                <a:r>
                  <a:rPr lang="en-US" spc="5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he absolute</a:t>
                </a:r>
                <a:r>
                  <a:rPr lang="en-US" spc="-15" dirty="0">
                    <a:latin typeface="Times New Roman"/>
                    <a:cs typeface="Times New Roman"/>
                  </a:rPr>
                  <a:t> </a:t>
                </a:r>
                <a:r>
                  <a:rPr lang="en-US" spc="-5" dirty="0">
                    <a:latin typeface="Times New Roman"/>
                    <a:cs typeface="Times New Roman"/>
                  </a:rPr>
                  <a:t>value</a:t>
                </a:r>
                <a:r>
                  <a:rPr lang="en-US" spc="-15" dirty="0">
                    <a:latin typeface="Times New Roman"/>
                    <a:cs typeface="Times New Roman"/>
                  </a:rPr>
                  <a:t> </a:t>
                </a:r>
                <a:r>
                  <a:rPr lang="en-US" spc="-5" dirty="0">
                    <a:latin typeface="Times New Roman"/>
                    <a:cs typeface="Times New Roman"/>
                  </a:rPr>
                  <a:t>of</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fourth</a:t>
                </a:r>
                <a:r>
                  <a:rPr lang="en-US" spc="-15" dirty="0">
                    <a:latin typeface="Times New Roman"/>
                    <a:cs typeface="Times New Roman"/>
                  </a:rPr>
                  <a:t> </a:t>
                </a:r>
                <a:r>
                  <a:rPr lang="en-US" spc="-5" dirty="0">
                    <a:latin typeface="Times New Roman"/>
                    <a:cs typeface="Times New Roman"/>
                  </a:rPr>
                  <a:t>term</a:t>
                </a:r>
                <a:r>
                  <a:rPr lang="en-US" spc="-15" dirty="0">
                    <a:latin typeface="Times New Roman"/>
                    <a:cs typeface="Times New Roman"/>
                  </a:rPr>
                  <a:t> </a:t>
                </a:r>
                <a:r>
                  <a:rPr lang="en-US" spc="-10" dirty="0">
                    <a:latin typeface="Times New Roman"/>
                    <a:cs typeface="Times New Roman"/>
                  </a:rPr>
                  <a:t>1</a:t>
                </a:r>
                <a:r>
                  <a:rPr lang="en-US" i="1" spc="180" dirty="0">
                    <a:latin typeface="Arial"/>
                    <a:cs typeface="Arial"/>
                  </a:rPr>
                  <a:t>/</a:t>
                </a:r>
                <a:r>
                  <a:rPr lang="en-US" spc="-5" dirty="0">
                    <a:latin typeface="Times New Roman"/>
                    <a:cs typeface="Times New Roman"/>
                  </a:rPr>
                  <a:t>75,600</a:t>
                </a:r>
                <a:r>
                  <a:rPr lang="en-US" spc="-15"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smaller</a:t>
                </a:r>
                <a:r>
                  <a:rPr lang="en-US" spc="-15" dirty="0">
                    <a:latin typeface="Times New Roman"/>
                    <a:cs typeface="Times New Roman"/>
                  </a:rPr>
                  <a:t> </a:t>
                </a:r>
                <a:r>
                  <a:rPr lang="en-US" spc="-5" dirty="0">
                    <a:latin typeface="Times New Roman"/>
                    <a:cs typeface="Times New Roman"/>
                  </a:rPr>
                  <a:t>than</a:t>
                </a:r>
                <a:r>
                  <a:rPr lang="en-US" spc="-15" dirty="0">
                    <a:latin typeface="Times New Roman"/>
                    <a:cs typeface="Times New Roman"/>
                  </a:rPr>
                  <a:t> </a:t>
                </a:r>
                <a:r>
                  <a:rPr lang="en-US" spc="-10" dirty="0">
                    <a:latin typeface="Times New Roman"/>
                    <a:cs typeface="Times New Roman"/>
                  </a:rPr>
                  <a:t>10</a:t>
                </a:r>
                <a:r>
                  <a:rPr lang="en-US" spc="-209" baseline="25925" dirty="0">
                    <a:latin typeface="Lucida Sans Unicode"/>
                    <a:cs typeface="Lucida Sans Unicode"/>
                  </a:rPr>
                  <a:t>−</a:t>
                </a:r>
                <a:r>
                  <a:rPr lang="en-US" spc="75" baseline="25925" dirty="0">
                    <a:latin typeface="Times New Roman"/>
                    <a:cs typeface="Times New Roman"/>
                  </a:rPr>
                  <a:t>4</a:t>
                </a:r>
                <a:r>
                  <a:rPr lang="en-US" spc="-5" dirty="0">
                    <a:latin typeface="Times New Roman"/>
                    <a:cs typeface="Times New Roman"/>
                  </a:rPr>
                  <a:t>,</a:t>
                </a:r>
                <a:r>
                  <a:rPr lang="en-US" spc="-15" dirty="0">
                    <a:latin typeface="Times New Roman"/>
                    <a:cs typeface="Times New Roman"/>
                  </a:rPr>
                  <a:t> </a:t>
                </a:r>
                <a:r>
                  <a:rPr lang="en-US" spc="-5" dirty="0">
                    <a:latin typeface="Times New Roman"/>
                    <a:cs typeface="Times New Roman"/>
                  </a:rPr>
                  <a:t>so</a:t>
                </a:r>
                <a:r>
                  <a:rPr lang="en-US" spc="-15" dirty="0">
                    <a:latin typeface="Times New Roman"/>
                    <a:cs typeface="Times New Roman"/>
                  </a:rPr>
                  <a:t> w</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obtai</a:t>
                </a:r>
                <a:r>
                  <a:rPr lang="en-US" spc="-5" dirty="0">
                    <a:latin typeface="Times New Roman"/>
                    <a:cs typeface="Times New Roman"/>
                  </a:rPr>
                  <a:t>n</a:t>
                </a:r>
                <a:r>
                  <a:rPr lang="en-US" spc="-1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desired </a:t>
                </a:r>
                <a:r>
                  <a:rPr lang="en-US" spc="-5" dirty="0">
                    <a:latin typeface="Times New Roman"/>
                    <a:cs typeface="Times New Roman"/>
                  </a:rPr>
                  <a:t>accuracy using the first three terms of the series for</a:t>
                </a:r>
                <a:r>
                  <a:rPr lang="en-US" spc="90" dirty="0">
                    <a:latin typeface="Times New Roman"/>
                    <a:cs typeface="Times New Roman"/>
                  </a:rPr>
                  <a:t> </a:t>
                </a:r>
                <a:r>
                  <a:rPr lang="en-US" i="1" spc="-5" dirty="0">
                    <a:latin typeface="Times New Roman"/>
                    <a:cs typeface="Times New Roman"/>
                  </a:rPr>
                  <a:t>J</a:t>
                </a:r>
                <a:r>
                  <a:rPr lang="en-US" spc="-5" dirty="0">
                    <a:latin typeface="Times New Roman"/>
                    <a:cs typeface="Times New Roman"/>
                  </a:rPr>
                  <a:t>: </a:t>
                </a:r>
              </a:p>
              <a:p>
                <a:pPr marL="0" marR="5080" indent="0" algn="ctr">
                  <a:lnSpc>
                    <a:spcPct val="100000"/>
                  </a:lnSpc>
                  <a:buNone/>
                </a:pPr>
                <a14:m>
                  <m:oMathPara xmlns:m="http://schemas.openxmlformats.org/officeDocument/2006/math">
                    <m:oMathParaPr>
                      <m:jc m:val="centerGroup"/>
                    </m:oMathParaPr>
                    <m:oMath xmlns:m="http://schemas.openxmlformats.org/officeDocument/2006/math">
                      <m:r>
                        <a:rPr lang="en-US" b="0" i="1" spc="-5" smtClean="0">
                          <a:latin typeface="Cambria Math" panose="02040503050406030204" pitchFamily="18" charset="0"/>
                          <a:cs typeface="Times New Roman"/>
                        </a:rPr>
                        <m:t>𝐽</m:t>
                      </m:r>
                      <m:r>
                        <a:rPr lang="en-US" b="0" i="1" spc="-5" smtClean="0">
                          <a:latin typeface="Cambria Math" panose="02040503050406030204" pitchFamily="18" charset="0"/>
                          <a:ea typeface="Cambria Math" panose="02040503050406030204" pitchFamily="18" charset="0"/>
                          <a:cs typeface="Times New Roman"/>
                        </a:rPr>
                        <m:t>≈</m:t>
                      </m:r>
                      <m:f>
                        <m:fPr>
                          <m:ctrlPr>
                            <a:rPr lang="en-US" b="0" i="1" spc="-5" smtClean="0">
                              <a:latin typeface="Cambria Math" panose="02040503050406030204" pitchFamily="18" charset="0"/>
                              <a:ea typeface="Cambria Math" panose="02040503050406030204" pitchFamily="18" charset="0"/>
                              <a:cs typeface="Times New Roman"/>
                            </a:rPr>
                          </m:ctrlPr>
                        </m:fPr>
                        <m:num>
                          <m:r>
                            <a:rPr lang="en-US" b="0" i="1" spc="-5" smtClean="0">
                              <a:latin typeface="Cambria Math" panose="02040503050406030204" pitchFamily="18" charset="0"/>
                              <a:ea typeface="Cambria Math" panose="02040503050406030204" pitchFamily="18" charset="0"/>
                              <a:cs typeface="Times New Roman"/>
                            </a:rPr>
                            <m:t>1</m:t>
                          </m:r>
                        </m:num>
                        <m:den>
                          <m:r>
                            <a:rPr lang="en-US" b="0" i="1" spc="-5" smtClean="0">
                              <a:latin typeface="Cambria Math" panose="02040503050406030204" pitchFamily="18" charset="0"/>
                              <a:ea typeface="Cambria Math" panose="02040503050406030204" pitchFamily="18" charset="0"/>
                              <a:cs typeface="Times New Roman"/>
                            </a:rPr>
                            <m:t>3</m:t>
                          </m:r>
                        </m:den>
                      </m:f>
                      <m:r>
                        <a:rPr lang="en-US" b="0" i="1" spc="-5" smtClean="0">
                          <a:latin typeface="Cambria Math" panose="02040503050406030204" pitchFamily="18" charset="0"/>
                          <a:ea typeface="Cambria Math" panose="02040503050406030204" pitchFamily="18" charset="0"/>
                          <a:cs typeface="Times New Roman"/>
                        </a:rPr>
                        <m:t>−</m:t>
                      </m:r>
                      <m:f>
                        <m:fPr>
                          <m:ctrlPr>
                            <a:rPr lang="en-US" b="0" i="1" spc="-5" smtClean="0">
                              <a:latin typeface="Cambria Math" panose="02040503050406030204" pitchFamily="18" charset="0"/>
                              <a:ea typeface="Cambria Math" panose="02040503050406030204" pitchFamily="18" charset="0"/>
                              <a:cs typeface="Times New Roman"/>
                            </a:rPr>
                          </m:ctrlPr>
                        </m:fPr>
                        <m:num>
                          <m:r>
                            <a:rPr lang="en-US" b="0" i="1" spc="-5" smtClean="0">
                              <a:latin typeface="Cambria Math" panose="02040503050406030204" pitchFamily="18" charset="0"/>
                              <a:ea typeface="Cambria Math" panose="02040503050406030204" pitchFamily="18" charset="0"/>
                              <a:cs typeface="Times New Roman"/>
                            </a:rPr>
                            <m:t>1</m:t>
                          </m:r>
                        </m:num>
                        <m:den>
                          <m:r>
                            <a:rPr lang="en-US" b="0" i="1" spc="-5" smtClean="0">
                              <a:latin typeface="Cambria Math" panose="02040503050406030204" pitchFamily="18" charset="0"/>
                              <a:ea typeface="Cambria Math" panose="02040503050406030204" pitchFamily="18" charset="0"/>
                              <a:cs typeface="Times New Roman"/>
                            </a:rPr>
                            <m:t>42</m:t>
                          </m:r>
                        </m:den>
                      </m:f>
                      <m:r>
                        <a:rPr lang="en-US" b="0" i="1" spc="-5" smtClean="0">
                          <a:latin typeface="Cambria Math" panose="02040503050406030204" pitchFamily="18" charset="0"/>
                          <a:ea typeface="Cambria Math" panose="02040503050406030204" pitchFamily="18" charset="0"/>
                          <a:cs typeface="Times New Roman"/>
                        </a:rPr>
                        <m:t>+</m:t>
                      </m:r>
                      <m:f>
                        <m:fPr>
                          <m:ctrlPr>
                            <a:rPr lang="en-US" b="0" i="1" spc="-5" smtClean="0">
                              <a:latin typeface="Cambria Math" panose="02040503050406030204" pitchFamily="18" charset="0"/>
                              <a:ea typeface="Cambria Math" panose="02040503050406030204" pitchFamily="18" charset="0"/>
                              <a:cs typeface="Times New Roman"/>
                            </a:rPr>
                          </m:ctrlPr>
                        </m:fPr>
                        <m:num>
                          <m:r>
                            <a:rPr lang="en-US" b="0" i="1" spc="-5" smtClean="0">
                              <a:latin typeface="Cambria Math" panose="02040503050406030204" pitchFamily="18" charset="0"/>
                              <a:ea typeface="Cambria Math" panose="02040503050406030204" pitchFamily="18" charset="0"/>
                              <a:cs typeface="Times New Roman"/>
                            </a:rPr>
                            <m:t>1</m:t>
                          </m:r>
                        </m:num>
                        <m:den>
                          <m:r>
                            <a:rPr lang="en-US" b="0" i="1" spc="-5" smtClean="0">
                              <a:latin typeface="Cambria Math" panose="02040503050406030204" pitchFamily="18" charset="0"/>
                              <a:ea typeface="Cambria Math" panose="02040503050406030204" pitchFamily="18" charset="0"/>
                              <a:cs typeface="Times New Roman"/>
                            </a:rPr>
                            <m:t>1340</m:t>
                          </m:r>
                        </m:den>
                      </m:f>
                      <m:r>
                        <a:rPr lang="en-US" b="0" i="1" spc="-5" smtClean="0">
                          <a:latin typeface="Cambria Math" panose="02040503050406030204" pitchFamily="18" charset="0"/>
                          <a:ea typeface="Cambria Math" panose="02040503050406030204" pitchFamily="18" charset="0"/>
                          <a:cs typeface="Times New Roman"/>
                        </a:rPr>
                        <m:t>≈</m:t>
                      </m:r>
                      <m:r>
                        <m:rPr>
                          <m:nor/>
                        </m:rPr>
                        <a:rPr lang="en-US" spc="-10" dirty="0" smtClean="0">
                          <a:solidFill>
                            <a:schemeClr val="tx1"/>
                          </a:solidFill>
                          <a:latin typeface="Times New Roman"/>
                          <a:cs typeface="Times New Roman"/>
                        </a:rPr>
                        <m:t>0.31028</m:t>
                      </m:r>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rror satisfies</a:t>
                </a:r>
                <a:endParaRPr lang="en-US" dirty="0">
                  <a:solidFill>
                    <a:schemeClr val="tx1"/>
                  </a:solidFill>
                  <a:latin typeface="Times New Roman"/>
                  <a:cs typeface="Times New Roman"/>
                </a:endParaRPr>
              </a:p>
              <a:p>
                <a:pPr marL="0" indent="0" algn="ctr">
                  <a:lnSpc>
                    <a:spcPct val="100000"/>
                  </a:lnSpc>
                  <a:buNone/>
                </a:pPr>
                <a14:m>
                  <m:oMath xmlns:m="http://schemas.openxmlformats.org/officeDocument/2006/math">
                    <m:d>
                      <m:dPr>
                        <m:begChr m:val="|"/>
                        <m:endChr m:val="|"/>
                        <m:ctrlPr>
                          <a:rPr lang="en-US" i="1" smtClean="0">
                            <a:solidFill>
                              <a:schemeClr val="tx1"/>
                            </a:solidFill>
                            <a:latin typeface="Cambria Math" panose="02040503050406030204" pitchFamily="18" charset="0"/>
                          </a:rPr>
                        </m:ctrlPr>
                      </m:dPr>
                      <m:e>
                        <m:r>
                          <a:rPr lang="en-US" i="1" spc="-5">
                            <a:solidFill>
                              <a:schemeClr val="tx1"/>
                            </a:solidFill>
                            <a:latin typeface="Cambria Math" panose="02040503050406030204" pitchFamily="18" charset="0"/>
                            <a:cs typeface="Times New Roman"/>
                          </a:rPr>
                          <m:t>𝐽</m:t>
                        </m:r>
                        <m:r>
                          <a:rPr lang="en-US" i="1" spc="-5">
                            <a:solidFill>
                              <a:schemeClr val="tx1"/>
                            </a:solidFill>
                            <a:latin typeface="Cambria Math" panose="02040503050406030204" pitchFamily="18" charset="0"/>
                            <a:cs typeface="Times New Roman"/>
                          </a:rPr>
                          <m:t>−</m:t>
                        </m:r>
                        <m:d>
                          <m:dPr>
                            <m:ctrlPr>
                              <a:rPr lang="en-US" i="1" spc="-5">
                                <a:solidFill>
                                  <a:schemeClr val="tx1"/>
                                </a:solidFill>
                                <a:latin typeface="Cambria Math" panose="02040503050406030204" pitchFamily="18" charset="0"/>
                                <a:cs typeface="Times New Roman"/>
                              </a:rPr>
                            </m:ctrlPr>
                          </m:dPr>
                          <m:e>
                            <m:f>
                              <m:fPr>
                                <m:ctrlPr>
                                  <a:rPr lang="en-US" i="1" spc="-5">
                                    <a:solidFill>
                                      <a:schemeClr val="tx1"/>
                                    </a:solidFill>
                                    <a:latin typeface="Cambria Math" panose="02040503050406030204" pitchFamily="18" charset="0"/>
                                    <a:ea typeface="Cambria Math" panose="02040503050406030204" pitchFamily="18" charset="0"/>
                                    <a:cs typeface="Times New Roman"/>
                                  </a:rPr>
                                </m:ctrlPr>
                              </m:fPr>
                              <m:num>
                                <m:r>
                                  <a:rPr lang="en-US" i="1" spc="-5">
                                    <a:solidFill>
                                      <a:schemeClr val="tx1"/>
                                    </a:solidFill>
                                    <a:latin typeface="Cambria Math" panose="02040503050406030204" pitchFamily="18" charset="0"/>
                                    <a:ea typeface="Cambria Math" panose="02040503050406030204" pitchFamily="18" charset="0"/>
                                    <a:cs typeface="Times New Roman"/>
                                  </a:rPr>
                                  <m:t>1</m:t>
                                </m:r>
                              </m:num>
                              <m:den>
                                <m:r>
                                  <a:rPr lang="en-US" i="1" spc="-5">
                                    <a:solidFill>
                                      <a:schemeClr val="tx1"/>
                                    </a:solidFill>
                                    <a:latin typeface="Cambria Math" panose="02040503050406030204" pitchFamily="18" charset="0"/>
                                    <a:ea typeface="Cambria Math" panose="02040503050406030204" pitchFamily="18" charset="0"/>
                                    <a:cs typeface="Times New Roman"/>
                                  </a:rPr>
                                  <m:t>3</m:t>
                                </m:r>
                              </m:den>
                            </m:f>
                            <m:r>
                              <a:rPr lang="en-US" i="1" spc="-5">
                                <a:solidFill>
                                  <a:schemeClr val="tx1"/>
                                </a:solidFill>
                                <a:latin typeface="Cambria Math" panose="02040503050406030204" pitchFamily="18" charset="0"/>
                                <a:ea typeface="Cambria Math" panose="02040503050406030204" pitchFamily="18" charset="0"/>
                                <a:cs typeface="Times New Roman"/>
                              </a:rPr>
                              <m:t>−</m:t>
                            </m:r>
                            <m:f>
                              <m:fPr>
                                <m:ctrlPr>
                                  <a:rPr lang="en-US" i="1" spc="-5">
                                    <a:solidFill>
                                      <a:schemeClr val="tx1"/>
                                    </a:solidFill>
                                    <a:latin typeface="Cambria Math" panose="02040503050406030204" pitchFamily="18" charset="0"/>
                                    <a:ea typeface="Cambria Math" panose="02040503050406030204" pitchFamily="18" charset="0"/>
                                    <a:cs typeface="Times New Roman"/>
                                  </a:rPr>
                                </m:ctrlPr>
                              </m:fPr>
                              <m:num>
                                <m:r>
                                  <a:rPr lang="en-US" i="1" spc="-5">
                                    <a:solidFill>
                                      <a:schemeClr val="tx1"/>
                                    </a:solidFill>
                                    <a:latin typeface="Cambria Math" panose="02040503050406030204" pitchFamily="18" charset="0"/>
                                    <a:ea typeface="Cambria Math" panose="02040503050406030204" pitchFamily="18" charset="0"/>
                                    <a:cs typeface="Times New Roman"/>
                                  </a:rPr>
                                  <m:t>1</m:t>
                                </m:r>
                              </m:num>
                              <m:den>
                                <m:r>
                                  <a:rPr lang="en-US" i="1" spc="-5">
                                    <a:solidFill>
                                      <a:schemeClr val="tx1"/>
                                    </a:solidFill>
                                    <a:latin typeface="Cambria Math" panose="02040503050406030204" pitchFamily="18" charset="0"/>
                                    <a:ea typeface="Cambria Math" panose="02040503050406030204" pitchFamily="18" charset="0"/>
                                    <a:cs typeface="Times New Roman"/>
                                  </a:rPr>
                                  <m:t>42</m:t>
                                </m:r>
                              </m:den>
                            </m:f>
                            <m:r>
                              <a:rPr lang="en-US" i="1" spc="-5">
                                <a:solidFill>
                                  <a:schemeClr val="tx1"/>
                                </a:solidFill>
                                <a:latin typeface="Cambria Math" panose="02040503050406030204" pitchFamily="18" charset="0"/>
                                <a:ea typeface="Cambria Math" panose="02040503050406030204" pitchFamily="18" charset="0"/>
                                <a:cs typeface="Times New Roman"/>
                              </a:rPr>
                              <m:t>+</m:t>
                            </m:r>
                            <m:f>
                              <m:fPr>
                                <m:ctrlPr>
                                  <a:rPr lang="en-US" i="1" spc="-5">
                                    <a:solidFill>
                                      <a:schemeClr val="tx1"/>
                                    </a:solidFill>
                                    <a:latin typeface="Cambria Math" panose="02040503050406030204" pitchFamily="18" charset="0"/>
                                    <a:ea typeface="Cambria Math" panose="02040503050406030204" pitchFamily="18" charset="0"/>
                                    <a:cs typeface="Times New Roman"/>
                                  </a:rPr>
                                </m:ctrlPr>
                              </m:fPr>
                              <m:num>
                                <m:r>
                                  <a:rPr lang="en-US" i="1" spc="-5">
                                    <a:solidFill>
                                      <a:schemeClr val="tx1"/>
                                    </a:solidFill>
                                    <a:latin typeface="Cambria Math" panose="02040503050406030204" pitchFamily="18" charset="0"/>
                                    <a:ea typeface="Cambria Math" panose="02040503050406030204" pitchFamily="18" charset="0"/>
                                    <a:cs typeface="Times New Roman"/>
                                  </a:rPr>
                                  <m:t>1</m:t>
                                </m:r>
                              </m:num>
                              <m:den>
                                <m:r>
                                  <a:rPr lang="en-US" i="1" spc="-5">
                                    <a:solidFill>
                                      <a:schemeClr val="tx1"/>
                                    </a:solidFill>
                                    <a:latin typeface="Cambria Math" panose="02040503050406030204" pitchFamily="18" charset="0"/>
                                    <a:ea typeface="Cambria Math" panose="02040503050406030204" pitchFamily="18" charset="0"/>
                                    <a:cs typeface="Times New Roman"/>
                                  </a:rPr>
                                  <m:t>1340</m:t>
                                </m:r>
                              </m:den>
                            </m:f>
                          </m:e>
                        </m:d>
                      </m:e>
                    </m:d>
                    <m:r>
                      <a:rPr lang="en-US" b="0" i="1" smtClean="0">
                        <a:solidFill>
                          <a:schemeClr val="tx1"/>
                        </a:solidFill>
                        <a:latin typeface="Cambria Math" panose="02040503050406030204" pitchFamily="18" charset="0"/>
                      </a:rPr>
                      <m:t>&lt;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75,600</m:t>
                        </m:r>
                      </m:den>
                    </m:f>
                    <m:r>
                      <a:rPr lang="en-US" b="0" i="1" smtClean="0">
                        <a:solidFill>
                          <a:schemeClr val="tx1"/>
                        </a:solidFill>
                        <a:latin typeface="Cambria Math" panose="02040503050406030204" pitchFamily="18" charset="0"/>
                        <a:ea typeface="Cambria Math" panose="02040503050406030204" pitchFamily="18" charset="0"/>
                      </a:rPr>
                      <m:t>≈1.5∙</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10</m:t>
                        </m:r>
                      </m:e>
                      <m:sup>
                        <m:r>
                          <a:rPr lang="en-US" b="0" i="1" smtClean="0">
                            <a:solidFill>
                              <a:schemeClr val="tx1"/>
                            </a:solidFill>
                            <a:latin typeface="Cambria Math" panose="02040503050406030204" pitchFamily="18" charset="0"/>
                            <a:ea typeface="Cambria Math" panose="02040503050406030204" pitchFamily="18" charset="0"/>
                          </a:rPr>
                          <m:t>−5</m:t>
                        </m:r>
                      </m:sup>
                    </m:sSup>
                  </m:oMath>
                </a14:m>
                <a:r>
                  <a:rPr lang="en-US" dirty="0">
                    <a:solidFill>
                      <a:schemeClr val="tx1"/>
                    </a:solidFill>
                  </a:rPr>
                  <a:t> </a:t>
                </a:r>
              </a:p>
              <a:p>
                <a:pPr marL="0" indent="0">
                  <a:lnSpc>
                    <a:spcPct val="100000"/>
                  </a:lnSpc>
                  <a:buNone/>
                </a:pPr>
                <a:r>
                  <a:rPr lang="en-US" spc="-5" dirty="0">
                    <a:solidFill>
                      <a:schemeClr val="tx1"/>
                    </a:solidFill>
                    <a:latin typeface="Times New Roman"/>
                    <a:cs typeface="Times New Roman"/>
                  </a:rPr>
                  <a:t>less than 0.005% with just three terms.</a:t>
                </a:r>
                <a:endParaRPr lang="en-US" dirty="0">
                  <a:solidFill>
                    <a:schemeClr val="tx1"/>
                  </a:solidFill>
                  <a:latin typeface="Times New Roman"/>
                  <a:cs typeface="Times New Roman"/>
                </a:endParaRPr>
              </a:p>
              <a:p>
                <a:pPr>
                  <a:lnSpc>
                    <a:spcPts val="750"/>
                  </a:lnSpc>
                  <a:spcBef>
                    <a:spcPts val="26"/>
                  </a:spcBef>
                </a:pPr>
                <a:endParaRPr lang="en-US" sz="800" dirty="0"/>
              </a:p>
              <a:p>
                <a:pPr marL="0" marR="5080" indent="0" algn="just">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6217008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(20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nex</a:t>
                </a:r>
                <a:r>
                  <a:rPr lang="en-US" spc="-5" dirty="0">
                    <a:latin typeface="Times New Roman"/>
                    <a:cs typeface="Times New Roman"/>
                  </a:rPr>
                  <a:t>t </a:t>
                </a:r>
                <a:r>
                  <a:rPr lang="en-US" spc="-10" dirty="0">
                    <a:latin typeface="Times New Roman"/>
                    <a:cs typeface="Times New Roman"/>
                  </a:rPr>
                  <a:t>exampl</a:t>
                </a:r>
                <a:r>
                  <a:rPr lang="en-US" spc="-5" dirty="0">
                    <a:latin typeface="Times New Roman"/>
                    <a:cs typeface="Times New Roman"/>
                  </a:rPr>
                  <a:t>e </a:t>
                </a:r>
                <a:r>
                  <a:rPr lang="en-US" spc="-10" dirty="0">
                    <a:latin typeface="Times New Roman"/>
                    <a:cs typeface="Times New Roman"/>
                  </a:rPr>
                  <a:t>demonstrate</a:t>
                </a:r>
                <a:r>
                  <a:rPr lang="en-US" spc="-5" dirty="0">
                    <a:latin typeface="Times New Roman"/>
                    <a:cs typeface="Times New Roman"/>
                  </a:rPr>
                  <a:t>s </a:t>
                </a:r>
                <a:r>
                  <a:rPr lang="en-US" spc="-10" dirty="0">
                    <a:latin typeface="Times New Roman"/>
                    <a:cs typeface="Times New Roman"/>
                  </a:rPr>
                  <a:t>how </a:t>
                </a:r>
                <a:r>
                  <a:rPr lang="en-US" spc="-15" dirty="0">
                    <a:latin typeface="Times New Roman"/>
                    <a:cs typeface="Times New Roman"/>
                  </a:rPr>
                  <a:t>powe</a:t>
                </a:r>
                <a:r>
                  <a:rPr lang="en-US" spc="-5" dirty="0">
                    <a:latin typeface="Times New Roman"/>
                    <a:cs typeface="Times New Roman"/>
                  </a:rPr>
                  <a:t>r </a:t>
                </a:r>
                <a:r>
                  <a:rPr lang="en-US" spc="-10" dirty="0">
                    <a:latin typeface="Times New Roman"/>
                    <a:cs typeface="Times New Roman"/>
                  </a:rPr>
                  <a:t>serie</a:t>
                </a:r>
                <a:r>
                  <a:rPr lang="en-US" spc="-5" dirty="0">
                    <a:latin typeface="Times New Roman"/>
                    <a:cs typeface="Times New Roman"/>
                  </a:rPr>
                  <a:t>s </a:t>
                </a:r>
                <a:r>
                  <a:rPr lang="en-US" spc="-10" dirty="0">
                    <a:latin typeface="Times New Roman"/>
                    <a:cs typeface="Times New Roman"/>
                  </a:rPr>
                  <a:t>ca</a:t>
                </a:r>
                <a:r>
                  <a:rPr lang="en-US" spc="-5" dirty="0">
                    <a:latin typeface="Times New Roman"/>
                    <a:cs typeface="Times New Roman"/>
                  </a:rPr>
                  <a:t>n </a:t>
                </a:r>
                <a:r>
                  <a:rPr lang="en-US" spc="-10" dirty="0">
                    <a:latin typeface="Times New Roman"/>
                    <a:cs typeface="Times New Roman"/>
                  </a:rPr>
                  <a:t>b</a:t>
                </a:r>
                <a:r>
                  <a:rPr lang="en-US" spc="-5" dirty="0">
                    <a:latin typeface="Times New Roman"/>
                    <a:cs typeface="Times New Roman"/>
                  </a:rPr>
                  <a:t>e </a:t>
                </a:r>
                <a:r>
                  <a:rPr lang="en-US" spc="-10" dirty="0">
                    <a:latin typeface="Times New Roman"/>
                    <a:cs typeface="Times New Roman"/>
                  </a:rPr>
                  <a:t>use</a:t>
                </a:r>
                <a:r>
                  <a:rPr lang="en-US" spc="-5" dirty="0">
                    <a:latin typeface="Times New Roman"/>
                    <a:cs typeface="Times New Roman"/>
                  </a:rPr>
                  <a:t>d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assis</a:t>
                </a:r>
                <a:r>
                  <a:rPr lang="en-US" spc="-5" dirty="0">
                    <a:latin typeface="Times New Roman"/>
                    <a:cs typeface="Times New Roman"/>
                  </a:rPr>
                  <a:t>t </a:t>
                </a:r>
                <a:r>
                  <a:rPr lang="en-US" spc="-10" dirty="0">
                    <a:latin typeface="Times New Roman"/>
                    <a:cs typeface="Times New Roman"/>
                  </a:rPr>
                  <a:t>i</a:t>
                </a:r>
                <a:r>
                  <a:rPr lang="en-US" spc="-5" dirty="0">
                    <a:latin typeface="Times New Roman"/>
                    <a:cs typeface="Times New Roman"/>
                  </a:rPr>
                  <a:t>n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evalu</a:t>
                </a:r>
                <a:r>
                  <a:rPr lang="en-US" spc="-5" dirty="0">
                    <a:latin typeface="Times New Roman"/>
                    <a:cs typeface="Times New Roman"/>
                  </a:rPr>
                  <a:t>ation </a:t>
                </a:r>
                <a:r>
                  <a:rPr lang="en-US" spc="-10" dirty="0">
                    <a:latin typeface="Times New Roman"/>
                    <a:cs typeface="Times New Roman"/>
                  </a:rPr>
                  <a:t>o</a:t>
                </a:r>
                <a:r>
                  <a:rPr lang="en-US" spc="-5" dirty="0">
                    <a:latin typeface="Times New Roman"/>
                    <a:cs typeface="Times New Roman"/>
                  </a:rPr>
                  <a:t>f limits.</a:t>
                </a:r>
                <a:endParaRPr lang="en-US" dirty="0">
                  <a:latin typeface="Times New Roman"/>
                  <a:cs typeface="Times New Roman"/>
                </a:endParaRPr>
              </a:p>
              <a:p>
                <a:pPr marL="0" marR="5080" indent="0" algn="just">
                  <a:lnSpc>
                    <a:spcPct val="100000"/>
                  </a:lnSpc>
                  <a:buNone/>
                </a:pPr>
                <a:r>
                  <a:rPr lang="en-US" b="1" u="sng" dirty="0">
                    <a:solidFill>
                      <a:schemeClr val="tx1"/>
                    </a:solidFill>
                  </a:rPr>
                  <a:t>EXAMPLE</a:t>
                </a:r>
                <a:r>
                  <a:rPr lang="en-US" b="1" dirty="0">
                    <a:solidFill>
                      <a:schemeClr val="tx1"/>
                    </a:solidFill>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→0</m:t>
                              </m:r>
                            </m:lim>
                          </m:limLow>
                        </m:fName>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rPr>
                                    <m:t>𝑥</m:t>
                                  </m:r>
                                </m:e>
                              </m:func>
                            </m:num>
                            <m:den>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𝑥</m:t>
                                  </m:r>
                                </m:e>
                              </m:func>
                            </m:den>
                          </m:f>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→0</m:t>
                              </m:r>
                            </m:lim>
                          </m:limLow>
                        </m:fName>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5</m:t>
                                          </m:r>
                                        </m:sup>
                                      </m:sSup>
                                    </m:num>
                                    <m:den>
                                      <m:r>
                                        <a:rPr lang="en-US" i="1">
                                          <a:latin typeface="Cambria Math" panose="02040503050406030204" pitchFamily="18" charset="0"/>
                                        </a:rPr>
                                        <m:t>5!</m:t>
                                      </m:r>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num>
                            <m:den>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den>
                          </m:f>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→0</m:t>
                              </m:r>
                            </m:lim>
                          </m:limLow>
                        </m:fName>
                        <m:e>
                          <m:f>
                            <m:fPr>
                              <m:ctrlPr>
                                <a:rPr lang="en-US" i="1">
                                  <a:latin typeface="Cambria Math" panose="02040503050406030204" pitchFamily="18" charset="0"/>
                                </a:rPr>
                              </m:ctrlPr>
                            </m:fPr>
                            <m:num>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5</m:t>
                                      </m:r>
                                    </m:sup>
                                  </m:sSup>
                                </m:num>
                                <m:den>
                                  <m:r>
                                    <a:rPr lang="en-US" i="1">
                                      <a:latin typeface="Cambria Math" panose="02040503050406030204" pitchFamily="18" charset="0"/>
                                    </a:rPr>
                                    <m:t>5!</m:t>
                                  </m:r>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num>
                            <m:den>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3</m:t>
                                  </m:r>
                                </m:sup>
                              </m:sSup>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den>
                          </m:f>
                        </m:e>
                      </m:func>
                    </m:oMath>
                  </m:oMathPara>
                </a14:m>
                <a:endParaRPr lang="en-US" dirty="0">
                  <a:solidFill>
                    <a:schemeClr val="tx1"/>
                  </a:solidFill>
                </a:endParaRPr>
              </a:p>
              <a:p>
                <a:pPr marL="0" marR="5080" indent="0" algn="just">
                  <a:lnSpc>
                    <a:spcPct val="100000"/>
                  </a:lnSpc>
                  <a:buNone/>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→0</m:t>
                              </m:r>
                            </m:lim>
                          </m:limLow>
                        </m:fName>
                        <m:e>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num>
                                <m:den>
                                  <m:r>
                                    <a:rPr lang="en-US" i="1">
                                      <a:latin typeface="Cambria Math" panose="02040503050406030204" pitchFamily="18" charset="0"/>
                                    </a:rPr>
                                    <m:t>5!</m:t>
                                  </m:r>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4</m:t>
                                          </m:r>
                                        </m:sup>
                                      </m:sSup>
                                    </m:num>
                                    <m:den>
                                      <m:r>
                                        <a:rPr lang="en-US" i="1">
                                          <a:latin typeface="Cambria Math" panose="02040503050406030204" pitchFamily="18" charset="0"/>
                                        </a:rPr>
                                        <m:t>4!</m:t>
                                      </m:r>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e>
                              </m:d>
                            </m:den>
                          </m:f>
                        </m:e>
                      </m:fun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6</m:t>
                          </m:r>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6305710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21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smtClean="0">
                    <a:solidFill>
                      <a:schemeClr val="tx1"/>
                    </a:solidFill>
                    <a:latin typeface="Times New Roman"/>
                    <a:cs typeface="Times New Roman"/>
                  </a:rPr>
                  <a:t>Isaa</a:t>
                </a:r>
                <a:r>
                  <a:rPr lang="en-US" spc="-5" dirty="0">
                    <a:solidFill>
                      <a:schemeClr val="tx1"/>
                    </a:solidFill>
                    <a:latin typeface="Times New Roman"/>
                    <a:cs typeface="Times New Roman"/>
                  </a:rPr>
                  <a:t>c</a:t>
                </a:r>
                <a:r>
                  <a:rPr lang="en-US" spc="65" dirty="0">
                    <a:solidFill>
                      <a:schemeClr val="tx1"/>
                    </a:solidFill>
                    <a:latin typeface="Times New Roman"/>
                    <a:cs typeface="Times New Roman"/>
                  </a:rPr>
                  <a:t> </a:t>
                </a:r>
                <a:r>
                  <a:rPr lang="en-US" spc="-15" dirty="0">
                    <a:solidFill>
                      <a:schemeClr val="tx1"/>
                    </a:solidFill>
                    <a:latin typeface="Times New Roman"/>
                    <a:cs typeface="Times New Roman"/>
                  </a:rPr>
                  <a:t>Newto</a:t>
                </a:r>
                <a:r>
                  <a:rPr lang="en-US" spc="-5" dirty="0">
                    <a:solidFill>
                      <a:schemeClr val="tx1"/>
                    </a:solidFill>
                    <a:latin typeface="Times New Roman"/>
                    <a:cs typeface="Times New Roman"/>
                  </a:rPr>
                  <a:t>n</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discovere</a:t>
                </a:r>
                <a:r>
                  <a:rPr lang="en-US" spc="-5" dirty="0">
                    <a:solidFill>
                      <a:schemeClr val="tx1"/>
                    </a:solidFill>
                    <a:latin typeface="Times New Roman"/>
                    <a:cs typeface="Times New Roman"/>
                  </a:rPr>
                  <a:t>d</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importan</a:t>
                </a:r>
                <a:r>
                  <a:rPr lang="en-US" spc="-5" dirty="0">
                    <a:solidFill>
                      <a:schemeClr val="tx1"/>
                    </a:solidFill>
                    <a:latin typeface="Times New Roman"/>
                    <a:cs typeface="Times New Roman"/>
                  </a:rPr>
                  <a:t>t</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generalizatio</a:t>
                </a:r>
                <a:r>
                  <a:rPr lang="en-US" spc="-5" dirty="0">
                    <a:solidFill>
                      <a:schemeClr val="tx1"/>
                    </a:solidFill>
                    <a:latin typeface="Times New Roman"/>
                    <a:cs typeface="Times New Roman"/>
                  </a:rPr>
                  <a:t>n</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Binomia</a:t>
                </a:r>
                <a:r>
                  <a:rPr lang="en-US" spc="-5" dirty="0">
                    <a:solidFill>
                      <a:schemeClr val="tx1"/>
                    </a:solidFill>
                    <a:latin typeface="Times New Roman"/>
                    <a:cs typeface="Times New Roman"/>
                  </a:rPr>
                  <a:t>l</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Theorem</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around 1665</a:t>
                </a:r>
                <a:r>
                  <a:rPr lang="en-US" i="1" spc="-5" dirty="0">
                    <a:solidFill>
                      <a:schemeClr val="tx1"/>
                    </a:solidFill>
                    <a:latin typeface="Times New Roman"/>
                    <a:cs typeface="Times New Roman"/>
                  </a:rPr>
                  <a:t>. </a:t>
                </a:r>
                <a:r>
                  <a:rPr lang="en-US" i="1" spc="-15" dirty="0">
                    <a:solidFill>
                      <a:schemeClr val="tx1"/>
                    </a:solidFill>
                    <a:latin typeface="Times New Roman"/>
                    <a:cs typeface="Times New Roman"/>
                  </a:rPr>
                  <a:t>Fo</a:t>
                </a:r>
                <a:r>
                  <a:rPr lang="en-US" i="1" spc="-5" dirty="0">
                    <a:solidFill>
                      <a:schemeClr val="tx1"/>
                    </a:solidFill>
                    <a:latin typeface="Times New Roman"/>
                    <a:cs typeface="Times New Roman"/>
                  </a:rPr>
                  <a:t>r </a:t>
                </a:r>
                <a:r>
                  <a:rPr lang="en-US" i="1" spc="-10" dirty="0">
                    <a:solidFill>
                      <a:schemeClr val="tx1"/>
                    </a:solidFill>
                    <a:latin typeface="Times New Roman"/>
                    <a:cs typeface="Times New Roman"/>
                  </a:rPr>
                  <a:t>an</a:t>
                </a:r>
                <a:r>
                  <a:rPr lang="en-US" i="1" spc="-5" dirty="0">
                    <a:solidFill>
                      <a:schemeClr val="tx1"/>
                    </a:solidFill>
                    <a:latin typeface="Times New Roman"/>
                    <a:cs typeface="Times New Roman"/>
                  </a:rPr>
                  <a:t>y </a:t>
                </a:r>
                <a:r>
                  <a:rPr lang="en-US" i="1" spc="-15" dirty="0">
                    <a:solidFill>
                      <a:schemeClr val="tx1"/>
                    </a:solidFill>
                    <a:latin typeface="Times New Roman"/>
                    <a:cs typeface="Times New Roman"/>
                  </a:rPr>
                  <a:t>numbe</a:t>
                </a:r>
                <a:r>
                  <a:rPr lang="en-US" i="1" spc="-5" dirty="0">
                    <a:solidFill>
                      <a:schemeClr val="tx1"/>
                    </a:solidFill>
                    <a:latin typeface="Times New Roman"/>
                    <a:cs typeface="Times New Roman"/>
                  </a:rPr>
                  <a:t>r a </a:t>
                </a:r>
                <a:r>
                  <a:rPr lang="en-US" i="1" spc="-10" dirty="0">
                    <a:solidFill>
                      <a:schemeClr val="tx1"/>
                    </a:solidFill>
                    <a:latin typeface="Times New Roman"/>
                    <a:cs typeface="Times New Roman"/>
                  </a:rPr>
                  <a:t>(intege</a:t>
                </a:r>
                <a:r>
                  <a:rPr lang="en-US" i="1" spc="-5" dirty="0">
                    <a:solidFill>
                      <a:schemeClr val="tx1"/>
                    </a:solidFill>
                    <a:latin typeface="Times New Roman"/>
                    <a:cs typeface="Times New Roman"/>
                  </a:rPr>
                  <a:t>r </a:t>
                </a:r>
                <a:r>
                  <a:rPr lang="en-US" i="1" spc="-10" dirty="0">
                    <a:solidFill>
                      <a:schemeClr val="tx1"/>
                    </a:solidFill>
                    <a:latin typeface="Times New Roman"/>
                    <a:cs typeface="Times New Roman"/>
                  </a:rPr>
                  <a:t>o</a:t>
                </a:r>
                <a:r>
                  <a:rPr lang="en-US" i="1" spc="-5" dirty="0">
                    <a:solidFill>
                      <a:schemeClr val="tx1"/>
                    </a:solidFill>
                    <a:latin typeface="Times New Roman"/>
                    <a:cs typeface="Times New Roman"/>
                  </a:rPr>
                  <a:t>r </a:t>
                </a:r>
                <a:r>
                  <a:rPr lang="en-US" i="1" spc="-10" dirty="0">
                    <a:solidFill>
                      <a:schemeClr val="tx1"/>
                    </a:solidFill>
                    <a:latin typeface="Times New Roman"/>
                    <a:cs typeface="Times New Roman"/>
                  </a:rPr>
                  <a:t>not</a:t>
                </a:r>
                <a:r>
                  <a:rPr lang="en-US" i="1" spc="-5" dirty="0">
                    <a:solidFill>
                      <a:schemeClr val="tx1"/>
                    </a:solidFill>
                    <a:latin typeface="Times New Roman"/>
                    <a:cs typeface="Times New Roman"/>
                  </a:rPr>
                  <a:t>) </a:t>
                </a:r>
                <a:r>
                  <a:rPr lang="en-US" i="1" spc="-10" dirty="0">
                    <a:solidFill>
                      <a:schemeClr val="tx1"/>
                    </a:solidFill>
                    <a:latin typeface="Times New Roman"/>
                    <a:cs typeface="Times New Roman"/>
                  </a:rPr>
                  <a:t>an</a:t>
                </a:r>
                <a:r>
                  <a:rPr lang="en-US" i="1" spc="-5" dirty="0">
                    <a:solidFill>
                      <a:schemeClr val="tx1"/>
                    </a:solidFill>
                    <a:latin typeface="Times New Roman"/>
                    <a:cs typeface="Times New Roman"/>
                  </a:rPr>
                  <a:t>d </a:t>
                </a:r>
                <a:r>
                  <a:rPr lang="en-US" i="1" spc="-10" dirty="0">
                    <a:solidFill>
                      <a:schemeClr val="tx1"/>
                    </a:solidFill>
                    <a:latin typeface="Times New Roman"/>
                    <a:cs typeface="Times New Roman"/>
                  </a:rPr>
                  <a:t>intege</a:t>
                </a:r>
                <a:r>
                  <a:rPr lang="en-US" i="1" spc="-5" dirty="0">
                    <a:solidFill>
                      <a:schemeClr val="tx1"/>
                    </a:solidFill>
                    <a:latin typeface="Times New Roman"/>
                    <a:cs typeface="Times New Roman"/>
                  </a:rPr>
                  <a:t>r n</a:t>
                </a:r>
                <a:r>
                  <a:rPr lang="en-US" i="1" spc="70"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i="1" spc="-5" dirty="0">
                    <a:solidFill>
                      <a:schemeClr val="tx1"/>
                    </a:solidFill>
                    <a:latin typeface="Times New Roman"/>
                    <a:cs typeface="Times New Roman"/>
                  </a:rPr>
                  <a:t>, </a:t>
                </a:r>
                <a:r>
                  <a:rPr lang="en-US" i="1" spc="-15" dirty="0">
                    <a:solidFill>
                      <a:schemeClr val="tx1"/>
                    </a:solidFill>
                    <a:latin typeface="Times New Roman"/>
                    <a:cs typeface="Times New Roman"/>
                  </a:rPr>
                  <a:t>w</a:t>
                </a:r>
                <a:r>
                  <a:rPr lang="en-US" i="1" spc="-5" dirty="0">
                    <a:solidFill>
                      <a:schemeClr val="tx1"/>
                    </a:solidFill>
                    <a:latin typeface="Times New Roman"/>
                    <a:cs typeface="Times New Roman"/>
                  </a:rPr>
                  <a:t>e </a:t>
                </a:r>
                <a:r>
                  <a:rPr lang="en-US" i="1" spc="-10" dirty="0">
                    <a:solidFill>
                      <a:schemeClr val="tx1"/>
                    </a:solidFill>
                    <a:latin typeface="Times New Roman"/>
                    <a:cs typeface="Times New Roman"/>
                  </a:rPr>
                  <a:t>defin</a:t>
                </a:r>
                <a:r>
                  <a:rPr lang="en-US" i="1" spc="-5" dirty="0">
                    <a:solidFill>
                      <a:schemeClr val="tx1"/>
                    </a:solidFill>
                    <a:latin typeface="Times New Roman"/>
                    <a:cs typeface="Times New Roman"/>
                  </a:rPr>
                  <a:t>e t</a:t>
                </a:r>
                <a:r>
                  <a:rPr lang="en-US" i="1" spc="-10" dirty="0">
                    <a:solidFill>
                      <a:schemeClr val="tx1"/>
                    </a:solidFill>
                    <a:latin typeface="Times New Roman"/>
                    <a:cs typeface="Times New Roman"/>
                  </a:rPr>
                  <a:t>h</a:t>
                </a:r>
                <a:r>
                  <a:rPr lang="en-US" i="1" spc="-5" dirty="0">
                    <a:solidFill>
                      <a:schemeClr val="tx1"/>
                    </a:solidFill>
                    <a:latin typeface="Times New Roman"/>
                    <a:cs typeface="Times New Roman"/>
                  </a:rPr>
                  <a:t>e </a:t>
                </a:r>
                <a:r>
                  <a:rPr lang="en-US" b="1" i="1" spc="-10" dirty="0">
                    <a:solidFill>
                      <a:schemeClr val="tx1"/>
                    </a:solidFill>
                    <a:latin typeface="Times New Roman"/>
                    <a:cs typeface="Times New Roman"/>
                  </a:rPr>
                  <a:t>binomial coefficien</a:t>
                </a:r>
                <a:r>
                  <a:rPr lang="en-US" b="1" i="1" spc="-5" dirty="0">
                    <a:solidFill>
                      <a:schemeClr val="tx1"/>
                    </a:solidFill>
                    <a:latin typeface="Times New Roman"/>
                    <a:cs typeface="Times New Roman"/>
                  </a:rPr>
                  <a:t>t</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f>
                            <m:fPr>
                              <m:type m:val="noBa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𝑎</m:t>
                              </m:r>
                            </m:num>
                            <m:den>
                              <m:r>
                                <a:rPr lang="en-US" b="0" i="1" smtClean="0">
                                  <a:solidFill>
                                    <a:schemeClr val="tx1"/>
                                  </a:solidFill>
                                  <a:latin typeface="Cambria Math" panose="02040503050406030204" pitchFamily="18" charset="0"/>
                                </a:rPr>
                                <m:t>𝑛</m:t>
                              </m:r>
                            </m:den>
                          </m:f>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f>
                            <m:fPr>
                              <m:type m:val="noBa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𝑎</m:t>
                              </m:r>
                            </m:num>
                            <m:den>
                              <m:r>
                                <a:rPr lang="en-US" b="0" i="1" smtClean="0">
                                  <a:solidFill>
                                    <a:schemeClr val="tx1"/>
                                  </a:solidFill>
                                  <a:latin typeface="Cambria Math" panose="02040503050406030204" pitchFamily="18" charset="0"/>
                                </a:rPr>
                                <m:t>0</m:t>
                              </m:r>
                            </m:den>
                          </m:f>
                        </m:e>
                      </m:d>
                      <m:r>
                        <a:rPr lang="en-US" b="0" i="1" smtClean="0">
                          <a:solidFill>
                            <a:schemeClr val="tx1"/>
                          </a:solidFill>
                          <a:latin typeface="Cambria Math" panose="02040503050406030204" pitchFamily="18" charset="0"/>
                        </a:rPr>
                        <m:t>=1</m:t>
                      </m:r>
                    </m:oMath>
                  </m:oMathPara>
                </a14:m>
                <a:endParaRPr lang="en-US" dirty="0">
                  <a:solidFill>
                    <a:schemeClr val="tx1"/>
                  </a:solidFill>
                </a:endParaRPr>
              </a:p>
              <a:p>
                <a:pPr marL="0" marR="5080" indent="0" algn="just">
                  <a:lnSpc>
                    <a:spcPct val="100000"/>
                  </a:lnSpc>
                  <a:buNone/>
                </a:pPr>
                <a:r>
                  <a:rPr lang="en-US" dirty="0">
                    <a:solidFill>
                      <a:schemeClr val="tx1"/>
                    </a:solidFill>
                  </a:rPr>
                  <a:t>For instance,</a:t>
                </a: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ctrlPr>
                            <a:rPr lang="en-US" i="1">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6</m:t>
                              </m:r>
                            </m:num>
                            <m:den>
                              <m:r>
                                <a:rPr lang="en-US" b="0" i="1" smtClean="0">
                                  <a:solidFill>
                                    <a:schemeClr val="tx1"/>
                                  </a:solidFill>
                                  <a:latin typeface="Cambria Math" panose="02040503050406030204" pitchFamily="18" charset="0"/>
                                </a:rPr>
                                <m:t>3</m:t>
                              </m:r>
                            </m:den>
                          </m:f>
                        </m:e>
                      </m:d>
                      <m:r>
                        <a:rPr lang="en-US" i="1">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6</m:t>
                          </m:r>
                          <m:r>
                            <a:rPr lang="en-US" b="0" i="1" smtClean="0">
                              <a:solidFill>
                                <a:schemeClr val="tx1"/>
                              </a:solidFill>
                              <a:latin typeface="Cambria Math" panose="02040503050406030204" pitchFamily="18" charset="0"/>
                              <a:ea typeface="Cambria Math" panose="02040503050406030204" pitchFamily="18" charset="0"/>
                            </a:rPr>
                            <m:t>∙5∙4</m:t>
                          </m:r>
                        </m:num>
                        <m:den>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∙2∙1</m:t>
                          </m:r>
                        </m:den>
                      </m:f>
                      <m:r>
                        <a:rPr lang="en-US" b="0" i="1" smtClean="0">
                          <a:solidFill>
                            <a:schemeClr val="tx1"/>
                          </a:solidFill>
                          <a:latin typeface="Cambria Math" panose="02040503050406030204" pitchFamily="18" charset="0"/>
                        </a:rPr>
                        <m:t>=20,</m:t>
                      </m:r>
                      <m:d>
                        <m:dPr>
                          <m:ctrlPr>
                            <a:rPr lang="en-US" i="1">
                              <a:solidFill>
                                <a:schemeClr val="tx1"/>
                              </a:solidFill>
                              <a:latin typeface="Cambria Math" panose="02040503050406030204" pitchFamily="18" charset="0"/>
                            </a:rPr>
                          </m:ctrlPr>
                        </m:dPr>
                        <m:e>
                          <m:f>
                            <m:fPr>
                              <m:type m:val="noBar"/>
                              <m:ctrlPr>
                                <a:rPr lang="en-US" i="1">
                                  <a:solidFill>
                                    <a:schemeClr val="tx1"/>
                                  </a:solidFill>
                                  <a:latin typeface="Cambria Math" panose="02040503050406030204" pitchFamily="18" charset="0"/>
                                </a:rPr>
                              </m:ctrlPr>
                            </m:fPr>
                            <m:num>
                              <m:f>
                                <m:fPr>
                                  <m:type m:val="lin"/>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3</m:t>
                                  </m:r>
                                </m:den>
                              </m:f>
                            </m:num>
                            <m:den>
                              <m:r>
                                <a:rPr lang="en-US" b="0" i="1" smtClean="0">
                                  <a:solidFill>
                                    <a:schemeClr val="tx1"/>
                                  </a:solidFill>
                                  <a:latin typeface="Cambria Math" panose="02040503050406030204" pitchFamily="18" charset="0"/>
                                </a:rPr>
                                <m:t>3</m:t>
                              </m:r>
                            </m:den>
                          </m:f>
                        </m:e>
                      </m:d>
                      <m:r>
                        <a:rPr lang="en-US" i="1">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d>
                            <m:dPr>
                              <m:ctrlPr>
                                <a:rPr lang="en-US" i="1" smtClean="0">
                                  <a:solidFill>
                                    <a:schemeClr val="tx1"/>
                                  </a:solidFill>
                                  <a:latin typeface="Cambria Math" panose="02040503050406030204" pitchFamily="18" charset="0"/>
                                </a:rPr>
                              </m:ctrlPr>
                            </m:dPr>
                            <m:e>
                              <m:f>
                                <m:fPr>
                                  <m:type m:val="lin"/>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3</m:t>
                                  </m:r>
                                </m:den>
                              </m:f>
                            </m:e>
                          </m:d>
                          <m:d>
                            <m:dPr>
                              <m:ctrlPr>
                                <a:rPr lang="en-US" i="1" smtClean="0">
                                  <a:solidFill>
                                    <a:schemeClr val="tx1"/>
                                  </a:solidFill>
                                  <a:latin typeface="Cambria Math" panose="02040503050406030204" pitchFamily="18" charset="0"/>
                                </a:rPr>
                              </m:ctrlPr>
                            </m:dPr>
                            <m:e>
                              <m:f>
                                <m:fPr>
                                  <m:type m:val="lin"/>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den>
                              </m:f>
                            </m:e>
                          </m:d>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f>
                                <m:fPr>
                                  <m:type m:val="lin"/>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r>
                                    <a:rPr lang="en-US" b="0" i="1" smtClean="0">
                                      <a:solidFill>
                                        <a:schemeClr val="tx1"/>
                                      </a:solidFill>
                                      <a:latin typeface="Cambria Math" panose="02040503050406030204" pitchFamily="18" charset="0"/>
                                    </a:rPr>
                                    <m:t>3</m:t>
                                  </m:r>
                                </m:den>
                              </m:f>
                            </m:e>
                          </m:d>
                        </m:num>
                        <m:den>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∙2∙1</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81</m:t>
                          </m:r>
                        </m:den>
                      </m:f>
                    </m:oMath>
                  </m:oMathPara>
                </a14:m>
                <a:endParaRPr lang="en-US" dirty="0">
                  <a:solidFill>
                    <a:schemeClr val="tx1"/>
                  </a:solidFill>
                </a:endParaRPr>
              </a:p>
              <a:p>
                <a:pPr marL="0" marR="5080" indent="0" algn="just">
                  <a:lnSpc>
                    <a:spcPct val="100000"/>
                  </a:lnSpc>
                  <a:buNone/>
                </a:pPr>
                <a:r>
                  <a:rPr lang="en-US" spc="-15"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b="1" i="1" spc="-10" dirty="0">
                    <a:latin typeface="Times New Roman"/>
                    <a:cs typeface="Times New Roman"/>
                  </a:rPr>
                  <a:t>Binomia</a:t>
                </a:r>
                <a:r>
                  <a:rPr lang="en-US" b="1" i="1" spc="-5" dirty="0">
                    <a:latin typeface="Times New Roman"/>
                    <a:cs typeface="Times New Roman"/>
                  </a:rPr>
                  <a:t>l</a:t>
                </a:r>
                <a:r>
                  <a:rPr lang="en-US" b="1" i="1" spc="-30" dirty="0">
                    <a:latin typeface="Times New Roman"/>
                    <a:cs typeface="Times New Roman"/>
                  </a:rPr>
                  <a:t> </a:t>
                </a:r>
                <a:r>
                  <a:rPr lang="en-US" b="1" i="1" spc="-10" dirty="0">
                    <a:latin typeface="Times New Roman"/>
                    <a:cs typeface="Times New Roman"/>
                  </a:rPr>
                  <a:t>Theorem</a:t>
                </a:r>
                <a:r>
                  <a:rPr lang="en-US" b="1" i="1"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10" dirty="0">
                    <a:latin typeface="Times New Roman"/>
                    <a:cs typeface="Times New Roman"/>
                  </a:rPr>
                  <a:t>algebr</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(se</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Appendi</a:t>
                </a:r>
                <a:r>
                  <a:rPr lang="en-US" spc="-5" dirty="0">
                    <a:latin typeface="Times New Roman"/>
                    <a:cs typeface="Times New Roman"/>
                  </a:rPr>
                  <a:t>x </a:t>
                </a:r>
                <a:r>
                  <a:rPr lang="en-US" spc="-15" dirty="0">
                    <a:latin typeface="Times New Roman"/>
                    <a:cs typeface="Times New Roman"/>
                  </a:rPr>
                  <a:t>C</a:t>
                </a:r>
                <a:r>
                  <a:rPr lang="en-US" spc="-5" dirty="0">
                    <a:latin typeface="Times New Roman"/>
                    <a:cs typeface="Times New Roman"/>
                  </a:rPr>
                  <a:t>)</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tate</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3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y</a:t>
                </a:r>
                <a:r>
                  <a:rPr lang="en-US" spc="-30" dirty="0">
                    <a:latin typeface="Times New Roman"/>
                    <a:cs typeface="Times New Roman"/>
                  </a:rPr>
                  <a:t> </a:t>
                </a:r>
                <a:r>
                  <a:rPr lang="en-US" spc="-10" dirty="0">
                    <a:latin typeface="Times New Roman"/>
                    <a:cs typeface="Times New Roman"/>
                  </a:rPr>
                  <a:t>whol</a:t>
                </a:r>
                <a:r>
                  <a:rPr lang="en-US" spc="-5" dirty="0">
                    <a:latin typeface="Times New Roman"/>
                    <a:cs typeface="Times New Roman"/>
                  </a:rPr>
                  <a:t>e</a:t>
                </a:r>
                <a:r>
                  <a:rPr lang="en-US" spc="-30" dirty="0">
                    <a:latin typeface="Times New Roman"/>
                    <a:cs typeface="Times New Roman"/>
                  </a:rPr>
                  <a:t> </a:t>
                </a:r>
                <a:r>
                  <a:rPr lang="en-US" spc="-15" dirty="0">
                    <a:latin typeface="Times New Roman"/>
                    <a:cs typeface="Times New Roman"/>
                  </a:rPr>
                  <a:t>numbe</a:t>
                </a:r>
                <a:r>
                  <a:rPr lang="en-US" spc="-5" dirty="0">
                    <a:latin typeface="Times New Roman"/>
                    <a:cs typeface="Times New Roman"/>
                  </a:rPr>
                  <a:t>r</a:t>
                </a:r>
                <a:r>
                  <a:rPr lang="en-US" spc="-35" dirty="0">
                    <a:latin typeface="Times New Roman"/>
                    <a:cs typeface="Times New Roman"/>
                  </a:rPr>
                  <a:t> </a:t>
                </a:r>
                <a:r>
                  <a:rPr lang="en-US" i="1" spc="35" dirty="0">
                    <a:latin typeface="Times New Roman"/>
                    <a:cs typeface="Times New Roman"/>
                  </a:rPr>
                  <a:t>a</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𝑎</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e>
                        <m:sup>
                          <m:r>
                            <a:rPr lang="en-US" b="0" i="1" smtClean="0">
                              <a:solidFill>
                                <a:schemeClr val="tx1"/>
                              </a:solidFill>
                              <a:latin typeface="Cambria Math" panose="02040503050406030204" pitchFamily="18" charset="0"/>
                            </a:rPr>
                            <m:t>𝑎</m:t>
                          </m:r>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𝑎</m:t>
                              </m:r>
                            </m:num>
                            <m:den>
                              <m:r>
                                <a:rPr lang="en-US" b="0" i="1" smtClean="0">
                                  <a:latin typeface="Cambria Math" panose="02040503050406030204" pitchFamily="18" charset="0"/>
                                </a:rPr>
                                <m:t>1</m:t>
                              </m:r>
                            </m:den>
                          </m:f>
                        </m:e>
                      </m:d>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𝑎</m:t>
                          </m:r>
                          <m:r>
                            <a:rPr lang="en-US" b="0" i="1" smtClean="0">
                              <a:latin typeface="Cambria Math" panose="02040503050406030204" pitchFamily="18" charset="0"/>
                            </a:rPr>
                            <m:t>−1</m:t>
                          </m:r>
                        </m:sup>
                      </m:sSup>
                      <m:r>
                        <a:rPr lang="en-US" b="0" i="1" smtClean="0">
                          <a:latin typeface="Cambria Math" panose="02040503050406030204" pitchFamily="18" charset="0"/>
                        </a:rPr>
                        <m:t>𝑠</m:t>
                      </m:r>
                      <m:r>
                        <a:rPr lang="en-US" b="0" i="1" smtClean="0">
                          <a:latin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𝑎</m:t>
                              </m:r>
                            </m:num>
                            <m:den>
                              <m:r>
                                <a:rPr lang="en-US" b="0" i="1" smtClean="0">
                                  <a:latin typeface="Cambria Math" panose="02040503050406030204" pitchFamily="18" charset="0"/>
                                </a:rPr>
                                <m:t>2</m:t>
                              </m:r>
                            </m:den>
                          </m:f>
                        </m:e>
                      </m:d>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𝑎</m:t>
                          </m:r>
                          <m:r>
                            <a:rPr lang="en-US" i="1">
                              <a:latin typeface="Cambria Math" panose="02040503050406030204" pitchFamily="18" charset="0"/>
                            </a:rPr>
                            <m:t>−2</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𝑎</m:t>
                              </m:r>
                            </m:num>
                            <m:den>
                              <m:r>
                                <a:rPr lang="en-US" b="0" i="1" smtClean="0">
                                  <a:latin typeface="Cambria Math" panose="02040503050406030204" pitchFamily="18" charset="0"/>
                                </a:rPr>
                                <m:t>𝑎</m:t>
                              </m:r>
                              <m:r>
                                <a:rPr lang="en-US" b="0" i="1" smtClean="0">
                                  <a:latin typeface="Cambria Math" panose="02040503050406030204" pitchFamily="18" charset="0"/>
                                </a:rPr>
                                <m:t>−1</m:t>
                              </m:r>
                            </m:den>
                          </m:f>
                        </m:e>
                      </m:d>
                      <m:r>
                        <a:rPr lang="en-US" b="0" i="1" smtClean="0">
                          <a:latin typeface="Cambria Math" panose="02040503050406030204" pitchFamily="18" charset="0"/>
                        </a:rPr>
                        <m:t>𝑟</m:t>
                      </m:r>
                      <m:sSup>
                        <m:sSupPr>
                          <m:ctrlPr>
                            <a:rPr lang="en-US" i="1">
                              <a:latin typeface="Cambria Math" panose="02040503050406030204" pitchFamily="18" charset="0"/>
                            </a:rPr>
                          </m:ctrlPr>
                        </m:sSupPr>
                        <m:e>
                          <m:r>
                            <a:rPr lang="en-US" b="0" i="1" smtClean="0">
                              <a:latin typeface="Cambria Math" panose="02040503050406030204" pitchFamily="18" charset="0"/>
                            </a:rPr>
                            <m:t>𝑠</m:t>
                          </m:r>
                        </m:e>
                        <m:sup>
                          <m:r>
                            <a:rPr lang="en-US" i="1">
                              <a:latin typeface="Cambria Math" panose="02040503050406030204" pitchFamily="18" charset="0"/>
                            </a:rPr>
                            <m:t>𝑎</m:t>
                          </m:r>
                          <m:r>
                            <a:rPr lang="en-US" i="1">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𝑎</m:t>
                          </m:r>
                        </m:sup>
                      </m:sSup>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9493797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22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spc="-10" dirty="0">
                    <a:solidFill>
                      <a:schemeClr val="tx1"/>
                    </a:solidFill>
                    <a:latin typeface="Times New Roman"/>
                    <a:cs typeface="Times New Roman"/>
                  </a:rPr>
                  <a:t>Let </a:t>
                </a:r>
                <a14:m>
                  <m:oMath xmlns:m="http://schemas.openxmlformats.org/officeDocument/2006/math">
                    <m:r>
                      <a:rPr lang="en-US" i="1" spc="-5" dirty="0" smtClean="0">
                        <a:solidFill>
                          <a:schemeClr val="tx1"/>
                        </a:solidFill>
                        <a:latin typeface="Cambria Math" panose="02040503050406030204" pitchFamily="18" charset="0"/>
                        <a:cs typeface="Times New Roman"/>
                      </a:rPr>
                      <m:t>𝑓</m:t>
                    </m:r>
                    <m:r>
                      <a:rPr lang="en-US" i="1" spc="-45" baseline="-25000" dirty="0" smtClean="0">
                        <a:solidFill>
                          <a:schemeClr val="tx1"/>
                        </a:solidFill>
                        <a:latin typeface="Cambria Math" panose="02040503050406030204" pitchFamily="18" charset="0"/>
                        <a:cs typeface="Times New Roman"/>
                      </a:rPr>
                      <m:t> </m:t>
                    </m:r>
                    <m:r>
                      <a:rPr lang="en-US" i="1" spc="20" dirty="0">
                        <a:solidFill>
                          <a:schemeClr val="tx1"/>
                        </a:solidFill>
                        <a:latin typeface="Cambria Math" panose="02040503050406030204" pitchFamily="18" charset="0"/>
                        <a:cs typeface="Times New Roman"/>
                      </a:rPr>
                      <m:t>(</m:t>
                    </m:r>
                    <m:r>
                      <a:rPr lang="en-US" i="1" spc="-5" dirty="0">
                        <a:solidFill>
                          <a:schemeClr val="tx1"/>
                        </a:solidFill>
                        <a:latin typeface="Cambria Math" panose="02040503050406030204" pitchFamily="18" charset="0"/>
                        <a:cs typeface="Times New Roman"/>
                      </a:rPr>
                      <m:t>𝑥</m:t>
                    </m:r>
                    <m:r>
                      <a:rPr lang="en-US" i="1" spc="-5" dirty="0">
                        <a:solidFill>
                          <a:schemeClr val="tx1"/>
                        </a:solidFill>
                        <a:latin typeface="Cambria Math" panose="02040503050406030204" pitchFamily="18" charset="0"/>
                        <a:cs typeface="Times New Roman"/>
                      </a:rPr>
                      <m:t>) = (1 + </m:t>
                    </m:r>
                    <m:r>
                      <a:rPr lang="en-US" i="1" spc="-5" dirty="0">
                        <a:solidFill>
                          <a:schemeClr val="tx1"/>
                        </a:solidFill>
                        <a:latin typeface="Cambria Math" panose="02040503050406030204" pitchFamily="18" charset="0"/>
                        <a:cs typeface="Times New Roman"/>
                      </a:rPr>
                      <m:t>𝑥</m:t>
                    </m:r>
                    <m:r>
                      <a:rPr lang="en-US" i="1" spc="-10" dirty="0">
                        <a:solidFill>
                          <a:schemeClr val="tx1"/>
                        </a:solidFill>
                        <a:latin typeface="Cambria Math" panose="02040503050406030204" pitchFamily="18" charset="0"/>
                        <a:cs typeface="Times New Roman"/>
                      </a:rPr>
                      <m:t>)</m:t>
                    </m:r>
                    <m:r>
                      <a:rPr lang="en-US" i="1" baseline="29629" dirty="0" smtClean="0">
                        <a:solidFill>
                          <a:schemeClr val="tx1"/>
                        </a:solidFill>
                        <a:latin typeface="Cambria Math" panose="02040503050406030204" pitchFamily="18" charset="0"/>
                        <a:cs typeface="Times New Roman"/>
                      </a:rPr>
                      <m:t>𝑎</m:t>
                    </m:r>
                  </m:oMath>
                </a14:m>
                <a:r>
                  <a:rPr lang="en-US" dirty="0">
                    <a:solidFill>
                      <a:schemeClr val="tx1"/>
                    </a:solidFill>
                    <a:latin typeface="Times New Roman"/>
                    <a:cs typeface="Times New Roman"/>
                  </a:rPr>
                  <a:t>, and set </a:t>
                </a:r>
                <a:r>
                  <a:rPr lang="en-US" i="1" dirty="0">
                    <a:solidFill>
                      <a:schemeClr val="tx1"/>
                    </a:solidFill>
                    <a:latin typeface="Times New Roman"/>
                    <a:cs typeface="Times New Roman"/>
                  </a:rPr>
                  <a:t>r</a:t>
                </a:r>
                <a:r>
                  <a:rPr lang="en-US" dirty="0">
                    <a:solidFill>
                      <a:schemeClr val="tx1"/>
                    </a:solidFill>
                    <a:latin typeface="Times New Roman"/>
                    <a:cs typeface="Times New Roman"/>
                  </a:rPr>
                  <a:t> = 1 and </a:t>
                </a:r>
                <a:r>
                  <a:rPr lang="en-US" i="1" dirty="0">
                    <a:solidFill>
                      <a:schemeClr val="tx1"/>
                    </a:solidFill>
                    <a:latin typeface="Times New Roman"/>
                    <a:cs typeface="Times New Roman"/>
                  </a:rPr>
                  <a:t>s</a:t>
                </a:r>
                <a:r>
                  <a:rPr lang="en-US" dirty="0">
                    <a:solidFill>
                      <a:schemeClr val="tx1"/>
                    </a:solidFill>
                    <a:latin typeface="Times New Roman"/>
                    <a:cs typeface="Times New Roman"/>
                  </a:rPr>
                  <a:t> = </a:t>
                </a:r>
                <a:r>
                  <a:rPr lang="en-US" i="1" dirty="0">
                    <a:solidFill>
                      <a:schemeClr val="tx1"/>
                    </a:solidFill>
                    <a:latin typeface="Times New Roman"/>
                    <a:cs typeface="Times New Roman"/>
                  </a:rPr>
                  <a:t>x </a:t>
                </a:r>
                <a:r>
                  <a:rPr lang="en-US" dirty="0">
                    <a:solidFill>
                      <a:schemeClr val="tx1"/>
                    </a:solidFill>
                    <a:latin typeface="Times New Roman"/>
                    <a:cs typeface="Times New Roman"/>
                  </a:rPr>
                  <a:t>in the Binomial Theorem. We get the expansion</a:t>
                </a:r>
              </a:p>
              <a:p>
                <a:pPr marL="0" indent="0">
                  <a:lnSpc>
                    <a:spcPct val="100000"/>
                  </a:lnSpc>
                  <a:buNone/>
                </a:pPr>
                <a14:m>
                  <m:oMathPara xmlns:m="http://schemas.openxmlformats.org/officeDocument/2006/math">
                    <m:oMathParaPr>
                      <m:jc m:val="centerGroup"/>
                    </m:oMathParaPr>
                    <m:oMath xmlns:m="http://schemas.openxmlformats.org/officeDocument/2006/math">
                      <m:r>
                        <a:rPr lang="en-US" i="1" spc="-5" dirty="0" smtClean="0">
                          <a:solidFill>
                            <a:schemeClr val="tx1"/>
                          </a:solidFill>
                          <a:latin typeface="Cambria Math" panose="02040503050406030204" pitchFamily="18" charset="0"/>
                          <a:cs typeface="Times New Roman"/>
                        </a:rPr>
                        <m:t>𝑓</m:t>
                      </m:r>
                      <m:r>
                        <a:rPr lang="en-US" i="1" spc="-45" dirty="0">
                          <a:solidFill>
                            <a:schemeClr val="tx1"/>
                          </a:solidFill>
                          <a:latin typeface="Cambria Math" panose="02040503050406030204" pitchFamily="18" charset="0"/>
                          <a:cs typeface="Times New Roman"/>
                        </a:rPr>
                        <m:t> </m:t>
                      </m:r>
                      <m:d>
                        <m:dPr>
                          <m:ctrlPr>
                            <a:rPr lang="en-US" i="1" spc="20" dirty="0">
                              <a:solidFill>
                                <a:schemeClr val="tx1"/>
                              </a:solidFill>
                              <a:latin typeface="Cambria Math" panose="02040503050406030204" pitchFamily="18" charset="0"/>
                              <a:cs typeface="Times New Roman"/>
                            </a:rPr>
                          </m:ctrlPr>
                        </m:dPr>
                        <m:e>
                          <m:r>
                            <a:rPr lang="en-US" i="1" spc="-5" dirty="0">
                              <a:solidFill>
                                <a:schemeClr val="tx1"/>
                              </a:solidFill>
                              <a:latin typeface="Cambria Math" panose="02040503050406030204" pitchFamily="18" charset="0"/>
                              <a:cs typeface="Times New Roman"/>
                            </a:rPr>
                            <m:t>𝑥</m:t>
                          </m:r>
                        </m:e>
                      </m:d>
                      <m:r>
                        <a:rPr lang="en-US" i="1" spc="-25" dirty="0">
                          <a:solidFill>
                            <a:schemeClr val="tx1"/>
                          </a:solidFill>
                          <a:latin typeface="Cambria Math" panose="02040503050406030204" pitchFamily="18" charset="0"/>
                          <a:cs typeface="Lucida Sans Unicode"/>
                        </a:rPr>
                        <m:t>=</m:t>
                      </m:r>
                      <m:r>
                        <a:rPr lang="en-US" i="1" spc="-40" dirty="0">
                          <a:solidFill>
                            <a:schemeClr val="tx1"/>
                          </a:solidFill>
                          <a:latin typeface="Cambria Math" panose="02040503050406030204" pitchFamily="18" charset="0"/>
                          <a:cs typeface="Lucida Sans Unicode"/>
                        </a:rPr>
                        <m:t> </m:t>
                      </m:r>
                      <m:d>
                        <m:dPr>
                          <m:ctrlPr>
                            <a:rPr lang="en-US" i="1" spc="-5" dirty="0">
                              <a:solidFill>
                                <a:schemeClr val="tx1"/>
                              </a:solidFill>
                              <a:latin typeface="Cambria Math" panose="02040503050406030204" pitchFamily="18" charset="0"/>
                              <a:cs typeface="Lucida Sans Unicode"/>
                            </a:rPr>
                          </m:ctrlPr>
                        </m:dPr>
                        <m:e>
                          <m:r>
                            <a:rPr lang="en-US" i="1" spc="-5" dirty="0">
                              <a:solidFill>
                                <a:schemeClr val="tx1"/>
                              </a:solidFill>
                              <a:latin typeface="Cambria Math" panose="02040503050406030204" pitchFamily="18" charset="0"/>
                              <a:cs typeface="Times New Roman"/>
                            </a:rPr>
                            <m:t>1</m:t>
                          </m:r>
                          <m:r>
                            <a:rPr lang="en-US" i="1" spc="-30" dirty="0">
                              <a:solidFill>
                                <a:schemeClr val="tx1"/>
                              </a:solidFill>
                              <a:latin typeface="Cambria Math" panose="02040503050406030204" pitchFamily="18" charset="0"/>
                              <a:cs typeface="Times New Roman"/>
                            </a:rPr>
                            <m:t> </m:t>
                          </m:r>
                          <m:r>
                            <a:rPr lang="en-US" i="1" spc="-25" dirty="0">
                              <a:solidFill>
                                <a:schemeClr val="tx1"/>
                              </a:solidFill>
                              <a:latin typeface="Cambria Math" panose="02040503050406030204" pitchFamily="18" charset="0"/>
                              <a:cs typeface="Lucida Sans Unicode"/>
                            </a:rPr>
                            <m:t>+</m:t>
                          </m:r>
                          <m:r>
                            <a:rPr lang="en-US" i="1" spc="-70" dirty="0">
                              <a:solidFill>
                                <a:schemeClr val="tx1"/>
                              </a:solidFill>
                              <a:latin typeface="Cambria Math" panose="02040503050406030204" pitchFamily="18" charset="0"/>
                              <a:cs typeface="Lucida Sans Unicode"/>
                            </a:rPr>
                            <m:t> </m:t>
                          </m:r>
                          <m:r>
                            <a:rPr lang="en-US" i="1" spc="-5" dirty="0">
                              <a:solidFill>
                                <a:schemeClr val="tx1"/>
                              </a:solidFill>
                              <a:latin typeface="Cambria Math" panose="02040503050406030204" pitchFamily="18" charset="0"/>
                              <a:cs typeface="Times New Roman"/>
                            </a:rPr>
                            <m:t>𝑥</m:t>
                          </m:r>
                        </m:e>
                      </m:d>
                      <m:r>
                        <a:rPr lang="en-US" i="1" baseline="29629" dirty="0">
                          <a:solidFill>
                            <a:schemeClr val="tx1"/>
                          </a:solidFill>
                          <a:latin typeface="Cambria Math" panose="02040503050406030204" pitchFamily="18" charset="0"/>
                          <a:cs typeface="Times New Roman"/>
                        </a:rPr>
                        <m:t>𝑎</m:t>
                      </m:r>
                      <m:r>
                        <a:rPr lang="en-US" b="0" i="1" dirty="0" smtClean="0">
                          <a:solidFill>
                            <a:schemeClr val="tx1"/>
                          </a:solidFill>
                          <a:latin typeface="Cambria Math" panose="02040503050406030204" pitchFamily="18" charset="0"/>
                          <a:cs typeface="Times New Roman"/>
                        </a:rPr>
                        <m:t>=1</m:t>
                      </m:r>
                      <m:r>
                        <a:rPr lang="en-US" i="1">
                          <a:latin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1</m:t>
                              </m:r>
                            </m:den>
                          </m:f>
                        </m:e>
                      </m:d>
                      <m:r>
                        <a:rPr lang="en-US" b="0" i="1" smtClean="0">
                          <a:latin typeface="Cambria Math" panose="02040503050406030204" pitchFamily="18" charset="0"/>
                        </a:rPr>
                        <m:t>𝑥</m:t>
                      </m:r>
                      <m:r>
                        <a:rPr lang="en-US" i="1">
                          <a:latin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2</m:t>
                              </m:r>
                            </m:den>
                          </m:f>
                        </m:e>
                      </m:d>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𝑎</m:t>
                              </m:r>
                              <m:r>
                                <a:rPr lang="en-US" i="1">
                                  <a:latin typeface="Cambria Math" panose="02040503050406030204" pitchFamily="18" charset="0"/>
                                </a:rPr>
                                <m:t>−1</m:t>
                              </m:r>
                            </m:den>
                          </m:f>
                        </m:e>
                      </m:d>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𝑎</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𝑎</m:t>
                          </m:r>
                        </m:sup>
                      </m:sSup>
                    </m:oMath>
                  </m:oMathPara>
                </a14:m>
                <a:endParaRPr lang="en-US" dirty="0">
                  <a:solidFill>
                    <a:schemeClr val="tx1"/>
                  </a:solidFill>
                  <a:latin typeface="Times New Roman"/>
                  <a:cs typeface="Times New Roman"/>
                </a:endParaRPr>
              </a:p>
              <a:p>
                <a:pPr marL="0" indent="0">
                  <a:lnSpc>
                    <a:spcPct val="100000"/>
                  </a:lnSpc>
                  <a:buNone/>
                </a:pPr>
                <a:endParaRPr lang="en-US" dirty="0">
                  <a:latin typeface="Times New Roman"/>
                  <a:cs typeface="Times New Roman"/>
                </a:endParaRPr>
              </a:p>
              <a:p>
                <a:pPr marL="0" indent="0">
                  <a:lnSpc>
                    <a:spcPct val="100000"/>
                  </a:lnSpc>
                  <a:buNone/>
                </a:pPr>
                <a:r>
                  <a:rPr lang="en-US" spc="-15" dirty="0">
                    <a:latin typeface="Times New Roman"/>
                    <a:cs typeface="Times New Roman"/>
                  </a:rPr>
                  <a:t>W</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deriv</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Newton’</a:t>
                </a:r>
                <a:r>
                  <a:rPr lang="en-US" spc="-5" dirty="0">
                    <a:latin typeface="Times New Roman"/>
                    <a:cs typeface="Times New Roman"/>
                  </a:rPr>
                  <a:t>s</a:t>
                </a:r>
                <a:r>
                  <a:rPr lang="en-US" spc="45" dirty="0">
                    <a:latin typeface="Times New Roman"/>
                    <a:cs typeface="Times New Roman"/>
                  </a:rPr>
                  <a:t> </a:t>
                </a:r>
                <a:r>
                  <a:rPr lang="en-US" spc="-10" dirty="0">
                    <a:latin typeface="Times New Roman"/>
                    <a:cs typeface="Times New Roman"/>
                  </a:rPr>
                  <a:t>generalizatio</a:t>
                </a:r>
                <a:r>
                  <a:rPr lang="en-US" spc="-5" dirty="0">
                    <a:latin typeface="Times New Roman"/>
                    <a:cs typeface="Times New Roman"/>
                  </a:rPr>
                  <a:t>n</a:t>
                </a:r>
                <a:r>
                  <a:rPr lang="en-US" spc="4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45" dirty="0">
                    <a:latin typeface="Times New Roman"/>
                    <a:cs typeface="Times New Roman"/>
                  </a:rPr>
                  <a:t> </a:t>
                </a:r>
                <a:r>
                  <a:rPr lang="en-US" spc="-10" dirty="0">
                    <a:latin typeface="Times New Roman"/>
                    <a:cs typeface="Times New Roman"/>
                  </a:rPr>
                  <a:t>computin</a:t>
                </a:r>
                <a:r>
                  <a:rPr lang="en-US" spc="-5" dirty="0">
                    <a:latin typeface="Times New Roman"/>
                    <a:cs typeface="Times New Roman"/>
                  </a:rPr>
                  <a:t>g</a:t>
                </a:r>
                <a:r>
                  <a:rPr lang="en-US" spc="4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Maclauri</a:t>
                </a:r>
                <a:r>
                  <a:rPr lang="en-US" spc="-5" dirty="0">
                    <a:latin typeface="Times New Roman"/>
                    <a:cs typeface="Times New Roman"/>
                  </a:rPr>
                  <a:t>n</a:t>
                </a:r>
                <a:r>
                  <a:rPr lang="en-US" spc="45" dirty="0">
                    <a:latin typeface="Times New Roman"/>
                    <a:cs typeface="Times New Roman"/>
                  </a:rPr>
                  <a:t> </a:t>
                </a:r>
                <a:r>
                  <a:rPr lang="en-US" spc="-10" dirty="0">
                    <a:latin typeface="Times New Roman"/>
                    <a:cs typeface="Times New Roman"/>
                  </a:rPr>
                  <a:t>serie</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without assumin</a:t>
                </a:r>
                <a:r>
                  <a:rPr lang="en-US" spc="-5" dirty="0">
                    <a:latin typeface="Times New Roman"/>
                    <a:cs typeface="Times New Roman"/>
                  </a:rPr>
                  <a:t>g </a:t>
                </a:r>
                <a:r>
                  <a:rPr lang="en-US" spc="-10" dirty="0">
                    <a:latin typeface="Times New Roman"/>
                    <a:cs typeface="Times New Roman"/>
                  </a:rPr>
                  <a:t>tha</a:t>
                </a:r>
                <a:r>
                  <a:rPr lang="en-US" spc="-5" dirty="0">
                    <a:latin typeface="Times New Roman"/>
                    <a:cs typeface="Times New Roman"/>
                  </a:rPr>
                  <a:t>t </a:t>
                </a:r>
                <a:r>
                  <a:rPr lang="en-US" i="1" spc="-5" dirty="0">
                    <a:latin typeface="Times New Roman"/>
                    <a:cs typeface="Times New Roman"/>
                  </a:rPr>
                  <a:t>a</a:t>
                </a:r>
                <a:r>
                  <a:rPr lang="en-US" i="1" spc="45" dirty="0">
                    <a:latin typeface="Times New Roman"/>
                    <a:cs typeface="Times New Roman"/>
                  </a:rPr>
                  <a:t> </a:t>
                </a:r>
                <a:r>
                  <a:rPr lang="en-US" spc="-5" dirty="0">
                    <a:latin typeface="Times New Roman"/>
                    <a:cs typeface="Times New Roman"/>
                  </a:rPr>
                  <a:t>is a </a:t>
                </a:r>
                <a:r>
                  <a:rPr lang="en-US" spc="-15" dirty="0">
                    <a:latin typeface="Times New Roman"/>
                    <a:cs typeface="Times New Roman"/>
                  </a:rPr>
                  <a:t>w</a:t>
                </a:r>
                <a:r>
                  <a:rPr lang="en-US" spc="-5" dirty="0">
                    <a:latin typeface="Times New Roman"/>
                    <a:cs typeface="Times New Roman"/>
                  </a:rPr>
                  <a:t>hole number. </a:t>
                </a:r>
                <a:r>
                  <a:rPr lang="en-US" spc="-15" dirty="0">
                    <a:latin typeface="Times New Roman"/>
                    <a:cs typeface="Times New Roman"/>
                  </a:rPr>
                  <a:t>O</a:t>
                </a:r>
                <a:r>
                  <a:rPr lang="en-US" spc="-5" dirty="0">
                    <a:latin typeface="Times New Roman"/>
                    <a:cs typeface="Times New Roman"/>
                  </a:rPr>
                  <a:t>bserve that the derivatives follow a pattern:</a:t>
                </a:r>
                <a:endParaRPr lang="en-US" dirty="0">
                  <a:latin typeface="Times New Roman"/>
                  <a:cs typeface="Times New Roman"/>
                </a:endParaRPr>
              </a:p>
              <a:p>
                <a:pPr marL="0" indent="0">
                  <a:lnSpc>
                    <a:spcPct val="100000"/>
                  </a:lnSpc>
                  <a:buNone/>
                </a:pP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865930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16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7161664" cy="4370567"/>
              </a:xfrm>
            </p:spPr>
            <p:txBody>
              <a:bodyPr>
                <a:noAutofit/>
              </a:bodyPr>
              <a:lstStyle/>
              <a:p>
                <a:pPr marL="12700" marR="12700" indent="0">
                  <a:lnSpc>
                    <a:spcPct val="100000"/>
                  </a:lnSpc>
                  <a:buNone/>
                </a:pPr>
                <a:r>
                  <a:rPr lang="en-US" spc="-10" dirty="0">
                    <a:solidFill>
                      <a:schemeClr val="tx1"/>
                    </a:solidFill>
                    <a:latin typeface="Times New Roman"/>
                    <a:cs typeface="Times New Roman"/>
                  </a:rPr>
                  <a:t>A</a:t>
                </a:r>
                <a:r>
                  <a:rPr lang="en-US" spc="-35" dirty="0">
                    <a:solidFill>
                      <a:schemeClr val="tx1"/>
                    </a:solidFill>
                    <a:latin typeface="Times New Roman"/>
                    <a:cs typeface="Times New Roman"/>
                  </a:rPr>
                  <a:t> </a:t>
                </a:r>
                <a:r>
                  <a:rPr lang="en-US" b="1" i="1" spc="-10" dirty="0">
                    <a:solidFill>
                      <a:schemeClr val="tx1"/>
                    </a:solidFill>
                    <a:latin typeface="Times New Roman"/>
                    <a:cs typeface="Times New Roman"/>
                  </a:rPr>
                  <a:t>geometri</a:t>
                </a:r>
                <a:r>
                  <a:rPr lang="en-US" b="1" i="1" spc="-5" dirty="0">
                    <a:solidFill>
                      <a:schemeClr val="tx1"/>
                    </a:solidFill>
                    <a:latin typeface="Times New Roman"/>
                    <a:cs typeface="Times New Roman"/>
                  </a:rPr>
                  <a:t>c</a:t>
                </a:r>
                <a:r>
                  <a:rPr lang="en-US" b="1" i="1" spc="-30" dirty="0">
                    <a:solidFill>
                      <a:schemeClr val="tx1"/>
                    </a:solidFill>
                    <a:latin typeface="Times New Roman"/>
                    <a:cs typeface="Times New Roman"/>
                  </a:rPr>
                  <a:t> </a:t>
                </a:r>
                <a:r>
                  <a:rPr lang="en-US" b="1" i="1" spc="-5" dirty="0">
                    <a:solidFill>
                      <a:schemeClr val="tx1"/>
                    </a:solidFill>
                    <a:latin typeface="Times New Roman"/>
                    <a:cs typeface="Times New Roman"/>
                  </a:rPr>
                  <a:t>s</a:t>
                </a:r>
                <a:r>
                  <a:rPr lang="en-US" b="1" i="1" spc="-10" dirty="0">
                    <a:solidFill>
                      <a:schemeClr val="tx1"/>
                    </a:solidFill>
                    <a:latin typeface="Times New Roman"/>
                    <a:cs typeface="Times New Roman"/>
                  </a:rPr>
                  <a:t>equenc</a:t>
                </a:r>
                <a:r>
                  <a:rPr lang="en-US" b="1" i="1" spc="-5" dirty="0">
                    <a:solidFill>
                      <a:schemeClr val="tx1"/>
                    </a:solidFill>
                    <a:latin typeface="Times New Roman"/>
                    <a:cs typeface="Times New Roman"/>
                  </a:rPr>
                  <a:t>e</a:t>
                </a:r>
                <a:r>
                  <a:rPr lang="en-US" b="1" i="1" spc="-3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equenc</a:t>
                </a:r>
                <a:r>
                  <a:rPr lang="en-US" spc="-5" dirty="0">
                    <a:solidFill>
                      <a:schemeClr val="tx1"/>
                    </a:solidFill>
                    <a:latin typeface="Times New Roman"/>
                    <a:cs typeface="Times New Roman"/>
                  </a:rPr>
                  <a:t>e </a:t>
                </a:r>
                <a14:m>
                  <m:oMath xmlns:m="http://schemas.openxmlformats.org/officeDocument/2006/math">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𝑎</m:t>
                        </m:r>
                      </m:e>
                      <m:sub>
                        <m:r>
                          <a:rPr lang="en-US" b="0" i="1" spc="-5" smtClean="0">
                            <a:solidFill>
                              <a:schemeClr val="tx1"/>
                            </a:solidFill>
                            <a:latin typeface="Cambria Math" panose="02040503050406030204" pitchFamily="18" charset="0"/>
                            <a:cs typeface="Times New Roman"/>
                          </a:rPr>
                          <m:t>𝑛</m:t>
                        </m:r>
                      </m:sub>
                    </m:sSub>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𝑐</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𝑟</m:t>
                        </m:r>
                      </m:e>
                      <m:sup>
                        <m:r>
                          <a:rPr lang="en-US" b="0" i="1" spc="-5" smtClean="0">
                            <a:solidFill>
                              <a:schemeClr val="tx1"/>
                            </a:solidFill>
                            <a:latin typeface="Cambria Math" panose="02040503050406030204" pitchFamily="18" charset="0"/>
                            <a:cs typeface="Times New Roman"/>
                          </a:rPr>
                          <m:t>𝑛</m:t>
                        </m:r>
                      </m:sup>
                    </m:sSup>
                  </m:oMath>
                </a14:m>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here</a:t>
                </a:r>
                <a:r>
                  <a:rPr lang="en-US" spc="-30" dirty="0">
                    <a:solidFill>
                      <a:schemeClr val="tx1"/>
                    </a:solidFill>
                    <a:latin typeface="Times New Roman"/>
                    <a:cs typeface="Times New Roman"/>
                  </a:rPr>
                  <a:t> </a:t>
                </a:r>
                <a:r>
                  <a:rPr lang="en-US" i="1" spc="-5" dirty="0">
                    <a:solidFill>
                      <a:schemeClr val="tx1"/>
                    </a:solidFill>
                    <a:latin typeface="Times New Roman"/>
                    <a:cs typeface="Times New Roman"/>
                  </a:rPr>
                  <a:t>c</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50" dirty="0">
                    <a:solidFill>
                      <a:schemeClr val="tx1"/>
                    </a:solidFill>
                    <a:latin typeface="Times New Roman"/>
                    <a:cs typeface="Times New Roman"/>
                  </a:rPr>
                  <a:t> </a:t>
                </a:r>
                <a:r>
                  <a:rPr lang="en-US" i="1" spc="-5" dirty="0">
                    <a:solidFill>
                      <a:schemeClr val="tx1"/>
                    </a:solidFill>
                    <a:latin typeface="Times New Roman"/>
                    <a:cs typeface="Times New Roman"/>
                  </a:rPr>
                  <a:t>r</a:t>
                </a:r>
                <a:r>
                  <a:rPr lang="en-US" i="1" spc="65" dirty="0">
                    <a:solidFill>
                      <a:schemeClr val="tx1"/>
                    </a:solidFill>
                    <a:latin typeface="Times New Roman"/>
                    <a:cs typeface="Times New Roman"/>
                  </a:rPr>
                  <a:t> </a:t>
                </a:r>
                <a:r>
                  <a:rPr lang="en-US" spc="-5" dirty="0">
                    <a:solidFill>
                      <a:schemeClr val="tx1"/>
                    </a:solidFill>
                    <a:latin typeface="Times New Roman"/>
                    <a:cs typeface="Times New Roman"/>
                  </a:rPr>
                  <a:t>are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nonzero</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constants. Each</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term</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95" dirty="0">
                    <a:solidFill>
                      <a:schemeClr val="tx1"/>
                    </a:solidFill>
                    <a:latin typeface="Times New Roman"/>
                    <a:cs typeface="Times New Roman"/>
                  </a:rPr>
                  <a:t> </a:t>
                </a:r>
                <a:r>
                  <a:rPr lang="en-US" i="1" spc="-5" dirty="0">
                    <a:solidFill>
                      <a:schemeClr val="tx1"/>
                    </a:solidFill>
                    <a:latin typeface="Times New Roman"/>
                    <a:cs typeface="Times New Roman"/>
                  </a:rPr>
                  <a:t>r </a:t>
                </a:r>
                <a:r>
                  <a:rPr lang="en-US" spc="-5" dirty="0">
                    <a:solidFill>
                      <a:schemeClr val="tx1"/>
                    </a:solidFill>
                    <a:latin typeface="Times New Roman"/>
                    <a:cs typeface="Times New Roman"/>
                  </a:rPr>
                  <a:t>times</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p</a:t>
                </a:r>
                <a:r>
                  <a:rPr lang="en-US" spc="-5" dirty="0">
                    <a:solidFill>
                      <a:schemeClr val="tx1"/>
                    </a:solidFill>
                    <a:latin typeface="Times New Roman"/>
                    <a:cs typeface="Times New Roman"/>
                  </a:rPr>
                  <a:t>revious</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term;</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11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a:t>
                </a:r>
                <a:r>
                  <a:rPr lang="en-US" i="1" spc="-157" baseline="-11111" dirty="0">
                    <a:solidFill>
                      <a:schemeClr val="tx1"/>
                    </a:solidFill>
                    <a:latin typeface="Times New Roman"/>
                    <a:cs typeface="Times New Roman"/>
                  </a:rPr>
                  <a:t> </a:t>
                </a:r>
                <a:r>
                  <a:rPr lang="en-US" i="1" spc="180" dirty="0">
                    <a:solidFill>
                      <a:schemeClr val="tx1"/>
                    </a:solidFill>
                    <a:latin typeface="Arial"/>
                    <a:cs typeface="Arial"/>
                  </a:rPr>
                  <a:t>/</a:t>
                </a:r>
                <a:r>
                  <a:rPr lang="en-US" i="1" spc="-5" dirty="0">
                    <a:solidFill>
                      <a:schemeClr val="tx1"/>
                    </a:solidFill>
                    <a:latin typeface="Times New Roman"/>
                    <a:cs typeface="Times New Roman"/>
                  </a:rPr>
                  <a:t>a</a:t>
                </a:r>
                <a:r>
                  <a:rPr lang="en-US" i="1" spc="44" baseline="-11111" dirty="0">
                    <a:solidFill>
                      <a:schemeClr val="tx1"/>
                    </a:solidFill>
                    <a:latin typeface="Times New Roman"/>
                    <a:cs typeface="Times New Roman"/>
                  </a:rPr>
                  <a:t>n</a:t>
                </a:r>
                <a:r>
                  <a:rPr lang="en-US" spc="-209" baseline="-11111" dirty="0">
                    <a:solidFill>
                      <a:schemeClr val="tx1"/>
                    </a:solidFill>
                    <a:latin typeface="Lucida Sans Unicode"/>
                    <a:cs typeface="Lucida Sans Unicode"/>
                  </a:rPr>
                  <a:t>−</a:t>
                </a:r>
                <a:r>
                  <a:rPr lang="en-US" baseline="-11111" dirty="0">
                    <a:solidFill>
                      <a:schemeClr val="tx1"/>
                    </a:solidFill>
                    <a:latin typeface="Times New Roman"/>
                    <a:cs typeface="Times New Roman"/>
                  </a:rPr>
                  <a:t>1 </a:t>
                </a:r>
                <a:r>
                  <a:rPr lang="en-US" spc="-25" dirty="0">
                    <a:solidFill>
                      <a:schemeClr val="tx1"/>
                    </a:solidFill>
                    <a:latin typeface="Lucida Sans Unicode"/>
                    <a:cs typeface="Lucida Sans Unicode"/>
                  </a:rPr>
                  <a:t>=</a:t>
                </a:r>
                <a:r>
                  <a:rPr lang="en-US" spc="-60" dirty="0">
                    <a:solidFill>
                      <a:schemeClr val="tx1"/>
                    </a:solidFill>
                    <a:latin typeface="Lucida Sans Unicode"/>
                    <a:cs typeface="Lucida Sans Unicode"/>
                  </a:rPr>
                  <a:t> </a:t>
                </a:r>
                <a:r>
                  <a:rPr lang="en-US" i="1" spc="-5" dirty="0">
                    <a:solidFill>
                      <a:schemeClr val="tx1"/>
                    </a:solidFill>
                    <a:latin typeface="Times New Roman"/>
                    <a:cs typeface="Times New Roman"/>
                  </a:rPr>
                  <a:t>r</a:t>
                </a:r>
                <a:r>
                  <a:rPr lang="en-US" i="1" spc="-15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14"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14" dirty="0">
                    <a:solidFill>
                      <a:schemeClr val="tx1"/>
                    </a:solidFill>
                    <a:latin typeface="Times New Roman"/>
                    <a:cs typeface="Times New Roman"/>
                  </a:rPr>
                  <a:t> </a:t>
                </a:r>
                <a:r>
                  <a:rPr lang="en-US" spc="-15" dirty="0">
                    <a:solidFill>
                      <a:schemeClr val="tx1"/>
                    </a:solidFill>
                    <a:latin typeface="Times New Roman"/>
                    <a:cs typeface="Times New Roman"/>
                  </a:rPr>
                  <a:t>numbe</a:t>
                </a:r>
                <a:r>
                  <a:rPr lang="en-US" spc="-5" dirty="0">
                    <a:solidFill>
                      <a:schemeClr val="tx1"/>
                    </a:solidFill>
                    <a:latin typeface="Times New Roman"/>
                    <a:cs typeface="Times New Roman"/>
                  </a:rPr>
                  <a:t>r</a:t>
                </a:r>
                <a:r>
                  <a:rPr lang="en-US" spc="95" dirty="0">
                    <a:solidFill>
                      <a:schemeClr val="tx1"/>
                    </a:solidFill>
                    <a:latin typeface="Times New Roman"/>
                    <a:cs typeface="Times New Roman"/>
                  </a:rPr>
                  <a:t> </a:t>
                </a:r>
                <a:r>
                  <a:rPr lang="en-US" i="1" spc="-5" dirty="0">
                    <a:solidFill>
                      <a:schemeClr val="tx1"/>
                    </a:solidFill>
                    <a:latin typeface="Times New Roman"/>
                    <a:cs typeface="Times New Roman"/>
                  </a:rPr>
                  <a:t>r </a:t>
                </a:r>
                <a:r>
                  <a:rPr lang="en-US" spc="-5" dirty="0">
                    <a:solidFill>
                      <a:schemeClr val="tx1"/>
                    </a:solidFill>
                    <a:latin typeface="Times New Roman"/>
                    <a:cs typeface="Times New Roman"/>
                  </a:rPr>
                  <a:t>is</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called the</a:t>
                </a:r>
                <a:r>
                  <a:rPr lang="en-US" spc="15" dirty="0">
                    <a:solidFill>
                      <a:schemeClr val="tx1"/>
                    </a:solidFill>
                    <a:latin typeface="Times New Roman"/>
                    <a:cs typeface="Times New Roman"/>
                  </a:rPr>
                  <a:t> </a:t>
                </a:r>
                <a:r>
                  <a:rPr lang="en-US" b="1" i="1" spc="-10" dirty="0">
                    <a:solidFill>
                      <a:schemeClr val="tx1"/>
                    </a:solidFill>
                    <a:latin typeface="Times New Roman"/>
                    <a:cs typeface="Times New Roman"/>
                  </a:rPr>
                  <a:t>common</a:t>
                </a:r>
                <a:r>
                  <a:rPr lang="en-US" b="1" i="1" spc="15" dirty="0">
                    <a:solidFill>
                      <a:schemeClr val="tx1"/>
                    </a:solidFill>
                    <a:latin typeface="Times New Roman"/>
                    <a:cs typeface="Times New Roman"/>
                  </a:rPr>
                  <a:t> </a:t>
                </a:r>
                <a:r>
                  <a:rPr lang="en-US" b="1" i="1" spc="-5" dirty="0">
                    <a:solidFill>
                      <a:schemeClr val="tx1"/>
                    </a:solidFill>
                    <a:latin typeface="Times New Roman"/>
                    <a:cs typeface="Times New Roman"/>
                  </a:rPr>
                  <a:t>rati</a:t>
                </a:r>
                <a:r>
                  <a:rPr lang="en-US" b="1" i="1" spc="-10" dirty="0">
                    <a:solidFill>
                      <a:schemeClr val="tx1"/>
                    </a:solidFill>
                    <a:latin typeface="Times New Roman"/>
                    <a:cs typeface="Times New Roman"/>
                  </a:rPr>
                  <a:t>o</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5"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instance</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f </a:t>
                </a:r>
                <a:r>
                  <a:rPr lang="en-US" i="1" spc="-5" dirty="0">
                    <a:solidFill>
                      <a:schemeClr val="tx1"/>
                    </a:solidFill>
                    <a:latin typeface="Times New Roman"/>
                    <a:cs typeface="Times New Roman"/>
                  </a:rPr>
                  <a:t>r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3</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i="1" spc="-5" dirty="0">
                    <a:solidFill>
                      <a:schemeClr val="tx1"/>
                    </a:solidFill>
                    <a:latin typeface="Times New Roman"/>
                    <a:cs typeface="Times New Roman"/>
                  </a:rPr>
                  <a:t>c</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obtain</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sequence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(starting</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t>
                </a:r>
                <a:r>
                  <a:rPr lang="en-US" i="1" spc="-5" dirty="0">
                    <a:solidFill>
                      <a:schemeClr val="tx1"/>
                    </a:solidFill>
                    <a:latin typeface="Times New Roman"/>
                    <a:cs typeface="Times New Roman"/>
                  </a:rPr>
                  <a:t>n</a:t>
                </a:r>
                <a:r>
                  <a:rPr lang="en-US" i="1" spc="7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727075" indent="0">
                  <a:lnSpc>
                    <a:spcPct val="100000"/>
                  </a:lnSpc>
                  <a:buNone/>
                  <a:tabLst>
                    <a:tab pos="1198245" algn="l"/>
                    <a:tab pos="1595120" algn="l"/>
                    <a:tab pos="2046605" algn="l"/>
                    <a:tab pos="2498090" algn="l"/>
                    <a:tab pos="2950210" algn="l"/>
                    <a:tab pos="3401695" algn="l"/>
                  </a:tabLst>
                </a:pP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 2</a:t>
                </a:r>
                <a:r>
                  <a:rPr lang="en-US" spc="-365" dirty="0">
                    <a:solidFill>
                      <a:schemeClr val="tx1"/>
                    </a:solidFill>
                    <a:latin typeface="Lucida Sans Unicode"/>
                    <a:cs typeface="Lucida Sans Unicode"/>
                  </a:rPr>
                  <a:t>· </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	2</a:t>
                </a:r>
                <a:r>
                  <a:rPr lang="en-US" spc="-365" dirty="0">
                    <a:solidFill>
                      <a:schemeClr val="tx1"/>
                    </a:solidFill>
                    <a:latin typeface="Lucida Sans Unicode"/>
                    <a:cs typeface="Lucida Sans Unicode"/>
                  </a:rPr>
                  <a:t>· </a:t>
                </a:r>
                <a:r>
                  <a:rPr lang="en-US" spc="-10" dirty="0">
                    <a:solidFill>
                      <a:schemeClr val="tx1"/>
                    </a:solidFill>
                    <a:latin typeface="Times New Roman"/>
                    <a:cs typeface="Times New Roman"/>
                  </a:rPr>
                  <a:t>3</a:t>
                </a:r>
                <a:r>
                  <a:rPr lang="en-US" spc="75" baseline="29629" dirty="0">
                    <a:solidFill>
                      <a:schemeClr val="tx1"/>
                    </a:solidFill>
                    <a:latin typeface="Times New Roman"/>
                    <a:cs typeface="Times New Roman"/>
                  </a:rPr>
                  <a:t>2</a:t>
                </a:r>
                <a:r>
                  <a:rPr lang="en-US" spc="-5" dirty="0">
                    <a:solidFill>
                      <a:schemeClr val="tx1"/>
                    </a:solidFill>
                    <a:latin typeface="Times New Roman"/>
                    <a:cs typeface="Times New Roman"/>
                  </a:rPr>
                  <a:t>, 2</a:t>
                </a:r>
                <a:r>
                  <a:rPr lang="en-US" spc="-365" dirty="0">
                    <a:solidFill>
                      <a:schemeClr val="tx1"/>
                    </a:solidFill>
                    <a:latin typeface="Lucida Sans Unicode"/>
                    <a:cs typeface="Lucida Sans Unicode"/>
                  </a:rPr>
                  <a:t>· </a:t>
                </a:r>
                <a:r>
                  <a:rPr lang="en-US" spc="-10" dirty="0">
                    <a:solidFill>
                      <a:schemeClr val="tx1"/>
                    </a:solidFill>
                    <a:latin typeface="Times New Roman"/>
                    <a:cs typeface="Times New Roman"/>
                  </a:rPr>
                  <a:t>3</a:t>
                </a:r>
                <a:r>
                  <a:rPr lang="en-US" spc="75" baseline="29629" dirty="0">
                    <a:solidFill>
                      <a:schemeClr val="tx1"/>
                    </a:solidFill>
                    <a:latin typeface="Times New Roman"/>
                    <a:cs typeface="Times New Roman"/>
                  </a:rPr>
                  <a:t>3</a:t>
                </a:r>
                <a:r>
                  <a:rPr lang="en-US" spc="-5" dirty="0">
                    <a:solidFill>
                      <a:schemeClr val="tx1"/>
                    </a:solidFill>
                    <a:latin typeface="Times New Roman"/>
                    <a:cs typeface="Times New Roman"/>
                  </a:rPr>
                  <a:t>, 2</a:t>
                </a:r>
                <a:r>
                  <a:rPr lang="en-US" spc="-365" dirty="0">
                    <a:solidFill>
                      <a:schemeClr val="tx1"/>
                    </a:solidFill>
                    <a:latin typeface="Lucida Sans Unicode"/>
                    <a:cs typeface="Lucida Sans Unicode"/>
                  </a:rPr>
                  <a:t>· </a:t>
                </a:r>
                <a:r>
                  <a:rPr lang="en-US" spc="-10" dirty="0">
                    <a:solidFill>
                      <a:schemeClr val="tx1"/>
                    </a:solidFill>
                    <a:latin typeface="Times New Roman"/>
                    <a:cs typeface="Times New Roman"/>
                  </a:rPr>
                  <a:t>3</a:t>
                </a:r>
                <a:r>
                  <a:rPr lang="en-US" spc="75" baseline="29629" dirty="0">
                    <a:solidFill>
                      <a:schemeClr val="tx1"/>
                    </a:solidFill>
                    <a:latin typeface="Times New Roman"/>
                    <a:cs typeface="Times New Roman"/>
                  </a:rPr>
                  <a:t>4</a:t>
                </a:r>
                <a:r>
                  <a:rPr lang="en-US" spc="-5" dirty="0">
                    <a:solidFill>
                      <a:schemeClr val="tx1"/>
                    </a:solidFill>
                    <a:latin typeface="Times New Roman"/>
                    <a:cs typeface="Times New Roman"/>
                  </a:rPr>
                  <a:t>, 2</a:t>
                </a:r>
                <a:r>
                  <a:rPr lang="en-US" spc="-365" dirty="0">
                    <a:solidFill>
                      <a:schemeClr val="tx1"/>
                    </a:solidFill>
                    <a:latin typeface="Lucida Sans Unicode"/>
                    <a:cs typeface="Lucida Sans Unicode"/>
                  </a:rPr>
                  <a:t>· </a:t>
                </a:r>
                <a:r>
                  <a:rPr lang="en-US" spc="-10" dirty="0">
                    <a:solidFill>
                      <a:schemeClr val="tx1"/>
                    </a:solidFill>
                    <a:latin typeface="Times New Roman"/>
                    <a:cs typeface="Times New Roman"/>
                  </a:rPr>
                  <a:t>3</a:t>
                </a:r>
                <a:r>
                  <a:rPr lang="en-US" spc="67" baseline="29629" dirty="0">
                    <a:solidFill>
                      <a:schemeClr val="tx1"/>
                    </a:solidFill>
                    <a:latin typeface="Times New Roman"/>
                    <a:cs typeface="Times New Roman"/>
                  </a:rPr>
                  <a:t>5</a:t>
                </a:r>
                <a:r>
                  <a:rPr lang="en-US" spc="-5" dirty="0">
                    <a:solidFill>
                      <a:schemeClr val="tx1"/>
                    </a:solidFill>
                    <a:latin typeface="Times New Roman"/>
                    <a:cs typeface="Times New Roman"/>
                  </a:rPr>
                  <a:t>, </a:t>
                </a:r>
                <a:r>
                  <a:rPr lang="en-US" i="1" spc="155" dirty="0">
                    <a:solidFill>
                      <a:schemeClr val="tx1"/>
                    </a:solidFill>
                    <a:latin typeface="Arial"/>
                    <a:cs typeface="Arial"/>
                  </a:rPr>
                  <a:t>..</a:t>
                </a:r>
                <a:r>
                  <a:rPr lang="en-US" i="1" spc="-10" dirty="0">
                    <a:solidFill>
                      <a:schemeClr val="tx1"/>
                    </a:solidFill>
                    <a:latin typeface="Arial"/>
                    <a:cs typeface="Arial"/>
                  </a:rPr>
                  <a:t>.</a:t>
                </a:r>
                <a:r>
                  <a:rPr lang="en-US" i="1" spc="-114" dirty="0">
                    <a:solidFill>
                      <a:schemeClr val="tx1"/>
                    </a:solidFill>
                    <a:latin typeface="Arial"/>
                    <a:cs typeface="Arial"/>
                  </a:rPr>
                  <a:t> </a:t>
                </a:r>
                <a:endParaRPr lang="en-US" dirty="0">
                  <a:solidFill>
                    <a:schemeClr val="tx1"/>
                  </a:solidFill>
                  <a:latin typeface="Arial"/>
                  <a:cs typeface="Arial"/>
                </a:endParaRPr>
              </a:p>
              <a:p>
                <a:pPr marL="0" indent="0">
                  <a:lnSpc>
                    <a:spcPct val="100000"/>
                  </a:lnSpc>
                  <a:buNone/>
                </a:pP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nex</a:t>
                </a:r>
                <a:r>
                  <a:rPr lang="en-US" spc="-5" dirty="0">
                    <a:solidFill>
                      <a:schemeClr val="tx1"/>
                    </a:solidFill>
                    <a:latin typeface="Times New Roman"/>
                    <a:cs typeface="Times New Roman"/>
                  </a:rPr>
                  <a:t>t</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example</a:t>
                </a:r>
                <a:r>
                  <a:rPr lang="en-US" spc="-5" dirty="0">
                    <a:solidFill>
                      <a:schemeClr val="tx1"/>
                    </a:solidFill>
                    <a:latin typeface="Times New Roman"/>
                    <a:cs typeface="Times New Roman"/>
                  </a:rPr>
                  <a:t>,</a:t>
                </a:r>
                <a:r>
                  <a:rPr lang="en-US" spc="6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determin</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15" dirty="0">
                    <a:solidFill>
                      <a:schemeClr val="tx1"/>
                    </a:solidFill>
                    <a:latin typeface="Times New Roman"/>
                    <a:cs typeface="Times New Roman"/>
                  </a:rPr>
                  <a:t>whe</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geometri</a:t>
                </a:r>
                <a:r>
                  <a:rPr lang="en-US" spc="-5" dirty="0">
                    <a:solidFill>
                      <a:schemeClr val="tx1"/>
                    </a:solidFill>
                    <a:latin typeface="Times New Roman"/>
                    <a:cs typeface="Times New Roman"/>
                  </a:rPr>
                  <a:t>c</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erie</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converges</a:t>
                </a:r>
                <a:r>
                  <a:rPr lang="en-US" spc="-5" dirty="0">
                    <a:solidFill>
                      <a:schemeClr val="tx1"/>
                    </a:solidFill>
                    <a:latin typeface="Times New Roman"/>
                    <a:cs typeface="Times New Roman"/>
                  </a:rPr>
                  <a:t>.</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Recal</a:t>
                </a:r>
                <a:r>
                  <a:rPr lang="en-US" spc="-5" dirty="0">
                    <a:solidFill>
                      <a:schemeClr val="tx1"/>
                    </a:solidFill>
                    <a:latin typeface="Times New Roman"/>
                    <a:cs typeface="Times New Roman"/>
                  </a:rPr>
                  <a:t>l</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t>
                </a:r>
                <a:r>
                  <a:rPr lang="en-US" spc="35" dirty="0">
                    <a:solidFill>
                      <a:schemeClr val="tx1"/>
                    </a:solidFill>
                    <a:latin typeface="Lucida Sans Unicode"/>
                    <a:cs typeface="Lucida Sans Unicode"/>
                  </a:rPr>
                  <a:t>{</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a:t>
                </a:r>
                <a:r>
                  <a:rPr lang="en-US" i="1" spc="-157" baseline="-11111" dirty="0">
                    <a:solidFill>
                      <a:schemeClr val="tx1"/>
                    </a:solidFill>
                    <a:latin typeface="Times New Roman"/>
                    <a:cs typeface="Times New Roman"/>
                  </a:rPr>
                  <a:t> </a:t>
                </a:r>
                <a:r>
                  <a:rPr lang="en-US" spc="40" dirty="0">
                    <a:solidFill>
                      <a:schemeClr val="tx1"/>
                    </a:solidFill>
                    <a:latin typeface="Lucida Sans Unicode"/>
                    <a:cs typeface="Lucida Sans Unicode"/>
                  </a:rPr>
                  <a:t>} </a:t>
                </a:r>
                <a:r>
                  <a:rPr lang="en-US" b="1" i="1" spc="-10" dirty="0">
                    <a:solidFill>
                      <a:schemeClr val="tx1"/>
                    </a:solidFill>
                    <a:latin typeface="Times New Roman"/>
                    <a:cs typeface="Times New Roman"/>
                  </a:rPr>
                  <a:t>diverge</a:t>
                </a:r>
                <a:r>
                  <a:rPr lang="en-US" b="1" i="1" spc="-5" dirty="0">
                    <a:solidFill>
                      <a:schemeClr val="tx1"/>
                    </a:solidFill>
                    <a:latin typeface="Times New Roman"/>
                    <a:cs typeface="Times New Roman"/>
                  </a:rPr>
                  <a:t>s </a:t>
                </a:r>
                <a:r>
                  <a:rPr lang="en-US" b="1" i="1" spc="-10" dirty="0">
                    <a:solidFill>
                      <a:schemeClr val="tx1"/>
                    </a:solidFill>
                    <a:latin typeface="Times New Roman"/>
                    <a:cs typeface="Times New Roman"/>
                  </a:rPr>
                  <a:t>t</a:t>
                </a:r>
                <a:r>
                  <a:rPr lang="en-US" b="1" i="1" spc="-5" dirty="0">
                    <a:solidFill>
                      <a:schemeClr val="tx1"/>
                    </a:solidFill>
                    <a:latin typeface="Times New Roman"/>
                    <a:cs typeface="Times New Roman"/>
                  </a:rPr>
                  <a:t>o </a:t>
                </a:r>
                <a:r>
                  <a:rPr lang="en-US" spc="7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spc="-5" dirty="0">
                    <a:solidFill>
                      <a:schemeClr val="tx1"/>
                    </a:solidFill>
                    <a:latin typeface="Times New Roman"/>
                    <a:cs typeface="Times New Roman"/>
                  </a:rPr>
                  <a:t>if the terms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 </a:t>
                </a:r>
                <a:r>
                  <a:rPr lang="en-US" spc="-10" dirty="0">
                    <a:solidFill>
                      <a:schemeClr val="tx1"/>
                    </a:solidFill>
                    <a:latin typeface="Times New Roman"/>
                    <a:cs typeface="Times New Roman"/>
                  </a:rPr>
                  <a:t>increas</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beyon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al</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bound</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9)</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is, </a:t>
                </a:r>
                <a14:m>
                  <m:oMath xmlns:m="http://schemas.openxmlformats.org/officeDocument/2006/math">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lim</m:t>
                            </m:r>
                          </m:e>
                          <m:lim>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m:t>
                            </m:r>
                          </m:lim>
                        </m:limLow>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e>
                    </m:func>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r>
                  <a:rPr lang="en-US" spc="-10" dirty="0">
                    <a:solidFill>
                      <a:schemeClr val="tx1"/>
                    </a:solidFill>
                    <a:latin typeface="Times New Roman"/>
                    <a:cs typeface="Times New Roman"/>
                  </a:rPr>
                  <a:t>if</a:t>
                </a:r>
                <a:r>
                  <a:rPr lang="en-US" spc="-5" dirty="0">
                    <a:solidFill>
                      <a:schemeClr val="tx1"/>
                    </a:solidFill>
                    <a:latin typeface="Times New Roman"/>
                    <a:cs typeface="Times New Roman"/>
                  </a:rPr>
                  <a:t>, 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ever</a:t>
                </a:r>
                <a:r>
                  <a:rPr lang="en-US" spc="-5" dirty="0">
                    <a:solidFill>
                      <a:schemeClr val="tx1"/>
                    </a:solidFill>
                    <a:latin typeface="Times New Roman"/>
                    <a:cs typeface="Times New Roman"/>
                  </a:rPr>
                  <a:t>y </a:t>
                </a:r>
                <a:r>
                  <a:rPr lang="en-US" spc="-15" dirty="0">
                    <a:solidFill>
                      <a:schemeClr val="tx1"/>
                    </a:solidFill>
                    <a:latin typeface="Times New Roman"/>
                    <a:cs typeface="Times New Roman"/>
                  </a:rPr>
                  <a:t>numbe</a:t>
                </a:r>
                <a:r>
                  <a:rPr lang="en-US" spc="-5" dirty="0">
                    <a:solidFill>
                      <a:schemeClr val="tx1"/>
                    </a:solidFill>
                    <a:latin typeface="Times New Roman"/>
                    <a:cs typeface="Times New Roman"/>
                  </a:rPr>
                  <a:t>r</a:t>
                </a:r>
                <a:r>
                  <a:rPr lang="en-US" spc="65" dirty="0">
                    <a:solidFill>
                      <a:schemeClr val="tx1"/>
                    </a:solidFill>
                    <a:latin typeface="Times New Roman"/>
                    <a:cs typeface="Times New Roman"/>
                  </a:rPr>
                  <a:t> </a:t>
                </a:r>
                <a:r>
                  <a:rPr lang="en-US" i="1" spc="-10" dirty="0">
                    <a:solidFill>
                      <a:schemeClr val="tx1"/>
                    </a:solidFill>
                    <a:latin typeface="Times New Roman"/>
                    <a:cs typeface="Times New Roman"/>
                  </a:rPr>
                  <a:t>N</a:t>
                </a:r>
                <a:r>
                  <a:rPr lang="en-US" spc="-5"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 </a:t>
                </a:r>
                <a:r>
                  <a:rPr lang="en-US" i="1" spc="190" dirty="0">
                    <a:solidFill>
                      <a:schemeClr val="tx1"/>
                    </a:solidFill>
                    <a:latin typeface="Arial"/>
                    <a:cs typeface="Arial"/>
                  </a:rPr>
                  <a:t>&gt;</a:t>
                </a:r>
                <a:r>
                  <a:rPr lang="en-US" i="1" spc="65" dirty="0">
                    <a:solidFill>
                      <a:schemeClr val="tx1"/>
                    </a:solidFill>
                    <a:latin typeface="Arial"/>
                    <a:cs typeface="Arial"/>
                  </a:rPr>
                  <a:t> </a:t>
                </a:r>
                <a:r>
                  <a:rPr lang="en-US" i="1" spc="-10" dirty="0">
                    <a:solidFill>
                      <a:schemeClr val="tx1"/>
                    </a:solidFill>
                    <a:latin typeface="Times New Roman"/>
                    <a:cs typeface="Times New Roman"/>
                  </a:rPr>
                  <a:t>N</a:t>
                </a:r>
                <a:r>
                  <a:rPr lang="en-US" i="1" spc="110" dirty="0">
                    <a:solidFill>
                      <a:schemeClr val="tx1"/>
                    </a:solidFill>
                    <a:latin typeface="Times New Roman"/>
                    <a:cs typeface="Times New Roman"/>
                  </a:rPr>
                  <a:t> </a:t>
                </a:r>
                <a:r>
                  <a:rPr lang="en-US" spc="-5" dirty="0">
                    <a:solidFill>
                      <a:schemeClr val="tx1"/>
                    </a:solidFill>
                    <a:latin typeface="Times New Roman"/>
                    <a:cs typeface="Times New Roman"/>
                  </a:rPr>
                  <a:t>for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ll sufficiently large </a:t>
                </a:r>
                <a:r>
                  <a:rPr lang="en-US" i="1" spc="-5" dirty="0">
                    <a:solidFill>
                      <a:schemeClr val="tx1"/>
                    </a:solidFill>
                    <a:latin typeface="Times New Roman"/>
                    <a:cs typeface="Times New Roman"/>
                  </a:rPr>
                  <a:t>n.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define </a:t>
                </a:r>
                <a14:m>
                  <m:oMath xmlns:m="http://schemas.openxmlformats.org/officeDocument/2006/math">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lim</m:t>
                            </m:r>
                          </m:e>
                          <m:lim>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m:t>
                            </m:r>
                          </m:lim>
                        </m:limLow>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e>
                    </m:func>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r>
                  <a:rPr lang="en-US" spc="-5" dirty="0">
                    <a:solidFill>
                      <a:schemeClr val="tx1"/>
                    </a:solidFill>
                    <a:latin typeface="Times New Roman"/>
                    <a:cs typeface="Times New Roman"/>
                  </a:rPr>
                  <a:t>similarly.</a:t>
                </a:r>
                <a:endParaRPr lang="en-US" dirty="0">
                  <a:solidFill>
                    <a:schemeClr val="tx1"/>
                  </a:solidFill>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7161664" cy="4370567"/>
              </a:xfrm>
              <a:blipFill rotWithShape="0">
                <a:blip r:embed="rId2"/>
                <a:stretch>
                  <a:fillRect l="-1021" t="-976" r="-851"/>
                </a:stretch>
              </a:blipFill>
            </p:spPr>
            <p:txBody>
              <a:bodyPr/>
              <a:lstStyle/>
              <a:p>
                <a:r>
                  <a:rPr lang="en-US">
                    <a:noFill/>
                  </a:rPr>
                  <a:t> </a:t>
                </a:r>
              </a:p>
            </p:txBody>
          </p:sp>
        </mc:Fallback>
      </mc:AlternateContent>
      <p:pic>
        <p:nvPicPr>
          <p:cNvPr id="5" name="Picture 2" descr="A graph shows the curve of f of x equals c times r to the x power, where r is greater than 1. The x axis ranges from 0 to 6, in increments of 1, with points 1, 2, 3, 4, 5, and 6 labeled. The y axis has the point c labeled. In quadrant 1, the curve of f of x equals c times r to the x power, where r is greater than 1, begins on the y axis at y equals c, is concave up, has positive slope, with the slope becoming steeper as the x values increase. Points on the curve are marked at x equals 1, 2, 3, 4, 5, and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7463" y="1371600"/>
            <a:ext cx="412211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0826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23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𝑎</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=1</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−1</m:t>
                          </m:r>
                        </m:sup>
                      </m:sSup>
                      <m:r>
                        <a:rPr lang="en-US" b="0" i="1" smtClean="0">
                          <a:solidFill>
                            <a:schemeClr val="tx1"/>
                          </a:solidFill>
                          <a:latin typeface="Cambria Math" panose="02040503050406030204" pitchFamily="18"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𝑥</m:t>
                              </m:r>
                            </m:e>
                          </m:d>
                        </m:e>
                        <m:sup>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0" smtClean="0">
                          <a:solidFill>
                            <a:schemeClr val="tx1"/>
                          </a:solidFill>
                          <a:latin typeface="Cambria Math" panose="02040503050406030204" pitchFamily="18" charset="0"/>
                        </a:rPr>
                        <m:t>−1)</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e>
                          </m:d>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𝑥</m:t>
                              </m:r>
                            </m:e>
                          </m:d>
                        </m:e>
                        <m:sup>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−3</m:t>
                          </m:r>
                        </m:sup>
                      </m:sSup>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𝑓</m:t>
                          </m:r>
                        </m:e>
                        <m:sup>
                          <m:r>
                            <a:rPr lang="en-US" i="1">
                              <a:solidFill>
                                <a:schemeClr val="tx1"/>
                              </a:solidFill>
                              <a:latin typeface="Cambria Math" panose="02040503050406030204" pitchFamily="18" charset="0"/>
                            </a:rPr>
                            <m:t>′′</m:t>
                          </m:r>
                        </m:sup>
                      </m:sSup>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0</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a:solidFill>
                            <a:schemeClr val="tx1"/>
                          </a:solidFill>
                          <a:latin typeface="Cambria Math" panose="02040503050406030204" pitchFamily="18" charset="0"/>
                        </a:rPr>
                        <m:t>−1)</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0" smtClean="0">
                          <a:solidFill>
                            <a:schemeClr val="tx1"/>
                          </a:solidFill>
                          <a:latin typeface="Cambria Math" panose="02040503050406030204" pitchFamily="18" charset="0"/>
                        </a:rPr>
                        <m:t>−2)</m:t>
                      </m:r>
                    </m:oMath>
                  </m:oMathPara>
                </a14:m>
                <a:endParaRPr lang="en-US" dirty="0">
                  <a:solidFill>
                    <a:schemeClr val="tx1"/>
                  </a:solidFill>
                </a:endParaRPr>
              </a:p>
              <a:p>
                <a:pPr>
                  <a:lnSpc>
                    <a:spcPts val="1000"/>
                  </a:lnSpc>
                </a:pPr>
                <a:endParaRPr lang="en-US" dirty="0">
                  <a:solidFill>
                    <a:schemeClr val="tx1"/>
                  </a:solidFill>
                </a:endParaRPr>
              </a:p>
              <a:p>
                <a:pPr marL="0" indent="0">
                  <a:lnSpc>
                    <a:spcPct val="100000"/>
                  </a:lnSpc>
                  <a:buNone/>
                </a:pPr>
                <a:r>
                  <a:rPr lang="en-US" spc="-5" dirty="0">
                    <a:solidFill>
                      <a:schemeClr val="tx1"/>
                    </a:solidFill>
                    <a:latin typeface="Times New Roman"/>
                    <a:cs typeface="Times New Roman"/>
                  </a:rPr>
                  <a:t>In general,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7" baseline="29629" dirty="0">
                    <a:solidFill>
                      <a:schemeClr val="tx1"/>
                    </a:solidFill>
                    <a:latin typeface="Times New Roman"/>
                    <a:cs typeface="Times New Roman"/>
                  </a:rPr>
                  <a:t>(</a:t>
                </a:r>
                <a:r>
                  <a:rPr lang="en-US" i="1" spc="44" baseline="29629" dirty="0">
                    <a:solidFill>
                      <a:schemeClr val="tx1"/>
                    </a:solidFill>
                    <a:latin typeface="Times New Roman"/>
                    <a:cs typeface="Times New Roman"/>
                  </a:rPr>
                  <a:t>n</a:t>
                </a:r>
                <a:r>
                  <a:rPr lang="en-US" spc="67" baseline="29629" dirty="0">
                    <a:solidFill>
                      <a:schemeClr val="tx1"/>
                    </a:solidFill>
                    <a:latin typeface="Times New Roman"/>
                    <a:cs typeface="Times New Roman"/>
                  </a:rPr>
                  <a:t>)</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35" dirty="0">
                    <a:solidFill>
                      <a:schemeClr val="tx1"/>
                    </a:solidFill>
                    <a:latin typeface="Times New Roman"/>
                    <a:cs typeface="Times New Roman"/>
                  </a:rPr>
                  <a:t>a</a:t>
                </a:r>
                <a:r>
                  <a:rPr lang="en-US" spc="-10" dirty="0">
                    <a:solidFill>
                      <a:schemeClr val="tx1"/>
                    </a:solidFill>
                    <a:latin typeface="Times New Roman"/>
                    <a:cs typeface="Times New Roman"/>
                  </a:rPr>
                  <a:t>(</a:t>
                </a:r>
                <a:r>
                  <a:rPr lang="en-US" i="1" spc="-5" dirty="0">
                    <a:solidFill>
                      <a:schemeClr val="tx1"/>
                    </a:solidFill>
                    <a:latin typeface="Times New Roman"/>
                    <a:cs typeface="Times New Roman"/>
                  </a:rPr>
                  <a:t>a</a:t>
                </a:r>
                <a:r>
                  <a:rPr lang="en-US" i="1" spc="1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10" dirty="0">
                    <a:solidFill>
                      <a:schemeClr val="tx1"/>
                    </a:solidFill>
                    <a:latin typeface="Times New Roman"/>
                    <a:cs typeface="Times New Roman"/>
                  </a:rPr>
                  <a:t>(</a:t>
                </a:r>
                <a:r>
                  <a:rPr lang="en-US" i="1" spc="-5" dirty="0">
                    <a:solidFill>
                      <a:schemeClr val="tx1"/>
                    </a:solidFill>
                    <a:latin typeface="Times New Roman"/>
                    <a:cs typeface="Times New Roman"/>
                  </a:rPr>
                  <a:t>a</a:t>
                </a:r>
                <a:r>
                  <a:rPr lang="en-US" i="1" spc="1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200" dirty="0">
                    <a:solidFill>
                      <a:schemeClr val="tx1"/>
                    </a:solidFill>
                    <a:latin typeface="Lucida Sans Unicode"/>
                    <a:cs typeface="Lucida Sans Unicode"/>
                  </a:rPr>
                  <a:t>··</a:t>
                </a:r>
                <a:r>
                  <a:rPr lang="en-US" spc="-365" dirty="0">
                    <a:solidFill>
                      <a:schemeClr val="tx1"/>
                    </a:solidFill>
                    <a:latin typeface="Lucida Sans Unicode"/>
                    <a:cs typeface="Lucida Sans Unicode"/>
                  </a:rPr>
                  <a:t>·</a:t>
                </a:r>
                <a:r>
                  <a:rPr lang="en-US" spc="-150" dirty="0">
                    <a:solidFill>
                      <a:schemeClr val="tx1"/>
                    </a:solidFill>
                    <a:latin typeface="Lucida Sans Unicode"/>
                    <a:cs typeface="Lucida Sans Unicode"/>
                  </a:rPr>
                  <a:t> </a:t>
                </a:r>
                <a:r>
                  <a:rPr lang="en-US" spc="-10" dirty="0">
                    <a:solidFill>
                      <a:schemeClr val="tx1"/>
                    </a:solidFill>
                    <a:latin typeface="Times New Roman"/>
                    <a:cs typeface="Times New Roman"/>
                  </a:rPr>
                  <a:t>(</a:t>
                </a:r>
                <a:r>
                  <a:rPr lang="en-US" i="1" spc="-5" dirty="0">
                    <a:solidFill>
                      <a:schemeClr val="tx1"/>
                    </a:solidFill>
                    <a:latin typeface="Times New Roman"/>
                    <a:cs typeface="Times New Roman"/>
                  </a:rPr>
                  <a:t>a</a:t>
                </a:r>
                <a:r>
                  <a:rPr lang="en-US" i="1" spc="1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i="1" spc="-5" dirty="0">
                    <a:solidFill>
                      <a:schemeClr val="tx1"/>
                    </a:solidFill>
                    <a:latin typeface="Times New Roman"/>
                    <a:cs typeface="Times New Roman"/>
                  </a:rPr>
                  <a:t>n</a:t>
                </a:r>
                <a:r>
                  <a:rPr lang="en-US" i="1" spc="1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and</a:t>
                </a:r>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spc="-10" smtClean="0">
                              <a:solidFill>
                                <a:schemeClr val="tx1"/>
                              </a:solidFill>
                              <a:latin typeface="Cambria Math" panose="02040503050406030204" pitchFamily="18" charset="0"/>
                              <a:cs typeface="Times New Roman"/>
                            </a:rPr>
                          </m:ctrlPr>
                        </m:fPr>
                        <m:num>
                          <m:sSup>
                            <m:sSupPr>
                              <m:ctrlPr>
                                <a:rPr lang="en-US"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𝑓</m:t>
                              </m:r>
                            </m:e>
                            <m:sup>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𝑛</m:t>
                                  </m:r>
                                </m:e>
                              </m:d>
                            </m:sup>
                          </m:sSup>
                          <m:r>
                            <a:rPr lang="en-US" b="0" i="1" spc="-10" smtClean="0">
                              <a:solidFill>
                                <a:schemeClr val="tx1"/>
                              </a:solidFill>
                              <a:latin typeface="Cambria Math" panose="02040503050406030204" pitchFamily="18" charset="0"/>
                              <a:cs typeface="Times New Roman"/>
                            </a:rPr>
                            <m:t>(0)</m:t>
                          </m:r>
                        </m:num>
                        <m:den>
                          <m:r>
                            <a:rPr lang="en-US" b="0" i="1" spc="-10" smtClean="0">
                              <a:solidFill>
                                <a:schemeClr val="tx1"/>
                              </a:solidFill>
                              <a:latin typeface="Cambria Math" panose="02040503050406030204" pitchFamily="18" charset="0"/>
                              <a:cs typeface="Times New Roman"/>
                            </a:rPr>
                            <m:t>𝑛</m:t>
                          </m:r>
                          <m:r>
                            <a:rPr lang="en-US" b="0" i="1" spc="-10" smtClean="0">
                              <a:solidFill>
                                <a:schemeClr val="tx1"/>
                              </a:solidFill>
                              <a:latin typeface="Cambria Math" panose="02040503050406030204" pitchFamily="18" charset="0"/>
                              <a:cs typeface="Times New Roman"/>
                            </a:rPr>
                            <m:t>!</m:t>
                          </m:r>
                        </m:den>
                      </m:f>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m:rPr>
                              <m:nor/>
                            </m:rPr>
                            <a:rPr lang="en-US" i="1" spc="35" dirty="0">
                              <a:solidFill>
                                <a:schemeClr val="tx1"/>
                              </a:solidFill>
                              <a:latin typeface="Times New Roman"/>
                              <a:cs typeface="Times New Roman"/>
                            </a:rPr>
                            <m:t>a</m:t>
                          </m:r>
                          <m:r>
                            <m:rPr>
                              <m:nor/>
                            </m:rPr>
                            <a:rPr lang="en-US" spc="-10" dirty="0">
                              <a:solidFill>
                                <a:schemeClr val="tx1"/>
                              </a:solidFill>
                              <a:latin typeface="Times New Roman"/>
                              <a:cs typeface="Times New Roman"/>
                            </a:rPr>
                            <m:t>(</m:t>
                          </m:r>
                          <m:r>
                            <m:rPr>
                              <m:nor/>
                            </m:rPr>
                            <a:rPr lang="en-US" i="1" spc="-5" dirty="0">
                              <a:solidFill>
                                <a:schemeClr val="tx1"/>
                              </a:solidFill>
                              <a:latin typeface="Times New Roman"/>
                              <a:cs typeface="Times New Roman"/>
                            </a:rPr>
                            <m:t>a</m:t>
                          </m:r>
                          <m:r>
                            <m:rPr>
                              <m:nor/>
                            </m:rPr>
                            <a:rPr lang="en-US" i="1" spc="15" dirty="0">
                              <a:solidFill>
                                <a:schemeClr val="tx1"/>
                              </a:solidFill>
                              <a:latin typeface="Times New Roman"/>
                              <a:cs typeface="Times New Roman"/>
                            </a:rPr>
                            <m:t> </m:t>
                          </m:r>
                          <m:r>
                            <m:rPr>
                              <m:nor/>
                            </m:rPr>
                            <a:rPr lang="en-US" spc="-18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5" dirty="0">
                              <a:solidFill>
                                <a:schemeClr val="tx1"/>
                              </a:solidFill>
                              <a:latin typeface="Times New Roman"/>
                              <a:cs typeface="Times New Roman"/>
                            </a:rPr>
                            <m:t>1)</m:t>
                          </m:r>
                          <m:r>
                            <m:rPr>
                              <m:nor/>
                            </m:rPr>
                            <a:rPr lang="en-US" spc="-10" dirty="0">
                              <a:solidFill>
                                <a:schemeClr val="tx1"/>
                              </a:solidFill>
                              <a:latin typeface="Times New Roman"/>
                              <a:cs typeface="Times New Roman"/>
                            </a:rPr>
                            <m:t>(</m:t>
                          </m:r>
                          <m:r>
                            <m:rPr>
                              <m:nor/>
                            </m:rPr>
                            <a:rPr lang="en-US" i="1" spc="-5" dirty="0">
                              <a:solidFill>
                                <a:schemeClr val="tx1"/>
                              </a:solidFill>
                              <a:latin typeface="Times New Roman"/>
                              <a:cs typeface="Times New Roman"/>
                            </a:rPr>
                            <m:t>a</m:t>
                          </m:r>
                          <m:r>
                            <m:rPr>
                              <m:nor/>
                            </m:rPr>
                            <a:rPr lang="en-US" i="1" spc="15" dirty="0">
                              <a:solidFill>
                                <a:schemeClr val="tx1"/>
                              </a:solidFill>
                              <a:latin typeface="Times New Roman"/>
                              <a:cs typeface="Times New Roman"/>
                            </a:rPr>
                            <m:t> </m:t>
                          </m:r>
                          <m:r>
                            <m:rPr>
                              <m:nor/>
                            </m:rPr>
                            <a:rPr lang="en-US" spc="-18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2</m:t>
                          </m:r>
                          <m:r>
                            <m:rPr>
                              <m:nor/>
                            </m:rPr>
                            <a:rPr lang="en-US" spc="-5" dirty="0">
                              <a:solidFill>
                                <a:schemeClr val="tx1"/>
                              </a:solidFill>
                              <a:latin typeface="Times New Roman"/>
                              <a:cs typeface="Times New Roman"/>
                            </a:rPr>
                            <m:t>)</m:t>
                          </m:r>
                          <m:r>
                            <m:rPr>
                              <m:nor/>
                            </m:rPr>
                            <a:rPr lang="en-US" spc="-85" dirty="0">
                              <a:solidFill>
                                <a:schemeClr val="tx1"/>
                              </a:solidFill>
                              <a:latin typeface="Times New Roman"/>
                              <a:cs typeface="Times New Roman"/>
                            </a:rPr>
                            <m:t> </m:t>
                          </m:r>
                          <m:r>
                            <m:rPr>
                              <m:nor/>
                            </m:rPr>
                            <a:rPr lang="en-US" spc="-200" dirty="0">
                              <a:solidFill>
                                <a:schemeClr val="tx1"/>
                              </a:solidFill>
                              <a:latin typeface="Lucida Sans Unicode"/>
                              <a:cs typeface="Lucida Sans Unicode"/>
                            </a:rPr>
                            <m:t>··</m:t>
                          </m:r>
                          <m:r>
                            <m:rPr>
                              <m:nor/>
                            </m:rPr>
                            <a:rPr lang="en-US" spc="-365" dirty="0">
                              <a:solidFill>
                                <a:schemeClr val="tx1"/>
                              </a:solidFill>
                              <a:latin typeface="Lucida Sans Unicode"/>
                              <a:cs typeface="Lucida Sans Unicode"/>
                            </a:rPr>
                            <m:t>·</m:t>
                          </m:r>
                          <m:r>
                            <m:rPr>
                              <m:nor/>
                            </m:rPr>
                            <a:rPr lang="en-US" spc="-150"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m:t>
                          </m:r>
                          <m:r>
                            <m:rPr>
                              <m:nor/>
                            </m:rPr>
                            <a:rPr lang="en-US" i="1" spc="-5" dirty="0">
                              <a:solidFill>
                                <a:schemeClr val="tx1"/>
                              </a:solidFill>
                              <a:latin typeface="Times New Roman"/>
                              <a:cs typeface="Times New Roman"/>
                            </a:rPr>
                            <m:t>a</m:t>
                          </m:r>
                          <m:r>
                            <m:rPr>
                              <m:nor/>
                            </m:rPr>
                            <a:rPr lang="en-US" i="1" spc="15" dirty="0">
                              <a:solidFill>
                                <a:schemeClr val="tx1"/>
                              </a:solidFill>
                              <a:latin typeface="Times New Roman"/>
                              <a:cs typeface="Times New Roman"/>
                            </a:rPr>
                            <m:t> </m:t>
                          </m:r>
                          <m:r>
                            <m:rPr>
                              <m:nor/>
                            </m:rPr>
                            <a:rPr lang="en-US" spc="-18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i="1" spc="-5" dirty="0">
                              <a:solidFill>
                                <a:schemeClr val="tx1"/>
                              </a:solidFill>
                              <a:latin typeface="Times New Roman"/>
                              <a:cs typeface="Times New Roman"/>
                            </a:rPr>
                            <m:t>n</m:t>
                          </m:r>
                          <m:r>
                            <m:rPr>
                              <m:nor/>
                            </m:rPr>
                            <a:rPr lang="en-US" i="1" spc="15"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1</m:t>
                          </m:r>
                          <m:r>
                            <m:rPr>
                              <m:nor/>
                            </m:rPr>
                            <a:rPr lang="en-US" spc="-5" dirty="0">
                              <a:solidFill>
                                <a:schemeClr val="tx1"/>
                              </a:solidFill>
                              <a:latin typeface="Times New Roman"/>
                              <a:cs typeface="Times New Roman"/>
                            </a:rPr>
                            <m:t>)</m:t>
                          </m:r>
                        </m:num>
                        <m:den>
                          <m:r>
                            <a:rPr lang="en-US" b="0" i="1" spc="-10" smtClean="0">
                              <a:solidFill>
                                <a:schemeClr val="tx1"/>
                              </a:solidFill>
                              <a:latin typeface="Cambria Math" panose="02040503050406030204" pitchFamily="18" charset="0"/>
                              <a:cs typeface="Times New Roman"/>
                            </a:rPr>
                            <m:t>𝑛</m:t>
                          </m:r>
                          <m:r>
                            <a:rPr lang="en-US" b="0" i="1" spc="-10" smtClean="0">
                              <a:solidFill>
                                <a:schemeClr val="tx1"/>
                              </a:solidFill>
                              <a:latin typeface="Cambria Math" panose="02040503050406030204" pitchFamily="18" charset="0"/>
                              <a:cs typeface="Times New Roman"/>
                            </a:rPr>
                            <m:t>!</m:t>
                          </m:r>
                        </m:den>
                      </m:f>
                      <m:r>
                        <a:rPr lang="en-US" b="0" i="1" spc="-10" smtClean="0">
                          <a:solidFill>
                            <a:schemeClr val="tx1"/>
                          </a:solidFill>
                          <a:latin typeface="Cambria Math" panose="02040503050406030204" pitchFamily="18" charset="0"/>
                          <a:cs typeface="Times New Roman"/>
                        </a:rPr>
                        <m:t>=</m:t>
                      </m:r>
                      <m:d>
                        <m:dPr>
                          <m:ctrlPr>
                            <a:rPr lang="en-US" b="0" i="1" spc="-10" smtClean="0">
                              <a:solidFill>
                                <a:schemeClr val="tx1"/>
                              </a:solidFill>
                              <a:latin typeface="Cambria Math" panose="02040503050406030204" pitchFamily="18" charset="0"/>
                              <a:cs typeface="Times New Roman"/>
                            </a:rPr>
                          </m:ctrlPr>
                        </m:dPr>
                        <m:e>
                          <m:f>
                            <m:fPr>
                              <m:type m:val="noBa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𝑎</m:t>
                              </m:r>
                            </m:num>
                            <m:den>
                              <m:r>
                                <a:rPr lang="en-US" b="0" i="1" spc="-10" smtClean="0">
                                  <a:solidFill>
                                    <a:schemeClr val="tx1"/>
                                  </a:solidFill>
                                  <a:latin typeface="Cambria Math" panose="02040503050406030204" pitchFamily="18" charset="0"/>
                                  <a:cs typeface="Times New Roman"/>
                                </a:rPr>
                                <m:t>𝑛</m:t>
                              </m:r>
                            </m:den>
                          </m:f>
                        </m:e>
                      </m:d>
                    </m:oMath>
                  </m:oMathPara>
                </a14:m>
                <a:endParaRPr lang="en-US" dirty="0">
                  <a:latin typeface="Times New Roman"/>
                  <a:cs typeface="Times New Roman"/>
                </a:endParaRPr>
              </a:p>
              <a:p>
                <a:pPr marL="0" marR="5080" indent="0" algn="just">
                  <a:lnSpc>
                    <a:spcPct val="100000"/>
                  </a:lnSpc>
                  <a:buNone/>
                </a:pPr>
                <a:r>
                  <a:rPr lang="en-US" spc="-5" dirty="0">
                    <a:latin typeface="Times New Roman"/>
                    <a:cs typeface="Times New Roman"/>
                  </a:rPr>
                  <a:t>Hence, the Maclaurin series for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(1</a:t>
                </a:r>
                <a:r>
                  <a:rPr lang="en-US" spc="-30" dirty="0">
                    <a:latin typeface="Times New Roman"/>
                    <a:cs typeface="Times New Roman"/>
                  </a:rPr>
                  <a:t> </a:t>
                </a:r>
                <a:r>
                  <a:rPr lang="en-US" spc="-25" dirty="0">
                    <a:latin typeface="Lucida Sans Unicode"/>
                    <a:cs typeface="Lucida Sans Unicode"/>
                  </a:rPr>
                  <a:t>+</a:t>
                </a:r>
                <a:r>
                  <a:rPr lang="en-US" spc="-70" dirty="0">
                    <a:latin typeface="Lucida Sans Unicode"/>
                    <a:cs typeface="Lucida Sans Unicode"/>
                  </a:rPr>
                  <a:t> </a:t>
                </a:r>
                <a:r>
                  <a:rPr lang="en-US" i="1" spc="-5" dirty="0">
                    <a:latin typeface="Times New Roman"/>
                    <a:cs typeface="Times New Roman"/>
                  </a:rPr>
                  <a:t>x</a:t>
                </a:r>
                <a:r>
                  <a:rPr lang="en-US" spc="-10" dirty="0">
                    <a:latin typeface="Times New Roman"/>
                    <a:cs typeface="Times New Roman"/>
                  </a:rPr>
                  <a:t>)</a:t>
                </a:r>
                <a:r>
                  <a:rPr lang="en-US" i="1" baseline="25925" dirty="0">
                    <a:latin typeface="Times New Roman"/>
                    <a:cs typeface="Times New Roman"/>
                  </a:rPr>
                  <a:t>a </a:t>
                </a:r>
                <a:r>
                  <a:rPr lang="en-US" spc="-5" dirty="0">
                    <a:latin typeface="Times New Roman"/>
                    <a:cs typeface="Times New Roman"/>
                  </a:rPr>
                  <a:t>is the </a:t>
                </a:r>
                <a:r>
                  <a:rPr lang="en-US" spc="-10" dirty="0">
                    <a:latin typeface="Times New Roman"/>
                    <a:cs typeface="Times New Roman"/>
                  </a:rPr>
                  <a:t>b</a:t>
                </a:r>
                <a:r>
                  <a:rPr lang="en-US" spc="-5" dirty="0">
                    <a:latin typeface="Times New Roman"/>
                    <a:cs typeface="Times New Roman"/>
                  </a:rPr>
                  <a:t>inomial series</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d>
                            <m:dPr>
                              <m:ctrlPr>
                                <a:rPr lang="en-US" i="1" spc="-10">
                                  <a:latin typeface="Cambria Math" panose="02040503050406030204" pitchFamily="18" charset="0"/>
                                  <a:cs typeface="Times New Roman"/>
                                </a:rPr>
                              </m:ctrlPr>
                            </m:dPr>
                            <m:e>
                              <m:f>
                                <m:fPr>
                                  <m:type m:val="noBar"/>
                                  <m:ctrlPr>
                                    <a:rPr lang="en-US" i="1" spc="-10">
                                      <a:latin typeface="Cambria Math" panose="02040503050406030204" pitchFamily="18" charset="0"/>
                                      <a:cs typeface="Times New Roman"/>
                                    </a:rPr>
                                  </m:ctrlPr>
                                </m:fPr>
                                <m:num>
                                  <m:r>
                                    <a:rPr lang="en-US" i="1" spc="-10">
                                      <a:latin typeface="Cambria Math" panose="02040503050406030204" pitchFamily="18" charset="0"/>
                                      <a:cs typeface="Times New Roman"/>
                                    </a:rPr>
                                    <m:t>𝑎</m:t>
                                  </m:r>
                                </m:num>
                                <m:den>
                                  <m:r>
                                    <a:rPr lang="en-US" i="1" spc="-10">
                                      <a:latin typeface="Cambria Math" panose="02040503050406030204" pitchFamily="18" charset="0"/>
                                      <a:cs typeface="Times New Roman"/>
                                    </a:rPr>
                                    <m:t>𝑛</m:t>
                                  </m:r>
                                </m:den>
                              </m:f>
                            </m:e>
                          </m:d>
                          <m:sSup>
                            <m:sSupPr>
                              <m:ctrlPr>
                                <a:rPr lang="en-US" i="1" spc="-10" smtClean="0">
                                  <a:latin typeface="Cambria Math" panose="02040503050406030204" pitchFamily="18" charset="0"/>
                                  <a:cs typeface="Times New Roman"/>
                                </a:rPr>
                              </m:ctrlPr>
                            </m:sSupPr>
                            <m:e>
                              <m:r>
                                <a:rPr lang="en-US" b="0" i="1" spc="-10" smtClean="0">
                                  <a:latin typeface="Cambria Math" panose="02040503050406030204" pitchFamily="18" charset="0"/>
                                  <a:cs typeface="Times New Roman"/>
                                </a:rPr>
                                <m:t>𝑥</m:t>
                              </m:r>
                            </m:e>
                            <m:sup>
                              <m:r>
                                <a:rPr lang="en-US" b="0" i="1" spc="-10" smtClean="0">
                                  <a:latin typeface="Cambria Math" panose="02040503050406030204" pitchFamily="18" charset="0"/>
                                  <a:cs typeface="Times New Roman"/>
                                </a:rPr>
                                <m:t>𝑛</m:t>
                              </m:r>
                            </m:sup>
                          </m:sSup>
                        </m:e>
                      </m:nary>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𝑎𝑥</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−2)</m:t>
                          </m:r>
                        </m:num>
                        <m:den>
                          <m:r>
                            <a:rPr lang="en-US" b="0" i="1" smtClean="0">
                              <a:solidFill>
                                <a:schemeClr val="tx1"/>
                              </a:solidFill>
                              <a:latin typeface="Cambria Math" panose="02040503050406030204" pitchFamily="18" charset="0"/>
                            </a:rPr>
                            <m:t>3!</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m:t>
                      </m:r>
                      <m:d>
                        <m:dPr>
                          <m:ctrlPr>
                            <a:rPr lang="en-US" i="1" spc="-10">
                              <a:latin typeface="Cambria Math" panose="02040503050406030204" pitchFamily="18" charset="0"/>
                              <a:cs typeface="Times New Roman"/>
                            </a:rPr>
                          </m:ctrlPr>
                        </m:dPr>
                        <m:e>
                          <m:f>
                            <m:fPr>
                              <m:type m:val="noBar"/>
                              <m:ctrlPr>
                                <a:rPr lang="en-US" i="1" spc="-10">
                                  <a:latin typeface="Cambria Math" panose="02040503050406030204" pitchFamily="18" charset="0"/>
                                  <a:cs typeface="Times New Roman"/>
                                </a:rPr>
                              </m:ctrlPr>
                            </m:fPr>
                            <m:num>
                              <m:r>
                                <a:rPr lang="en-US" i="1" spc="-10">
                                  <a:latin typeface="Cambria Math" panose="02040503050406030204" pitchFamily="18" charset="0"/>
                                  <a:cs typeface="Times New Roman"/>
                                </a:rPr>
                                <m:t>𝑎</m:t>
                              </m:r>
                            </m:num>
                            <m:den>
                              <m:r>
                                <a:rPr lang="en-US" i="1" spc="-10">
                                  <a:latin typeface="Cambria Math" panose="02040503050406030204" pitchFamily="18" charset="0"/>
                                  <a:cs typeface="Times New Roman"/>
                                </a:rPr>
                                <m:t>𝑛</m:t>
                              </m:r>
                            </m:den>
                          </m:f>
                        </m:e>
                      </m:d>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𝑥</m:t>
                          </m:r>
                        </m:e>
                        <m:sup>
                          <m:r>
                            <a:rPr lang="en-US" i="1" spc="-10">
                              <a:latin typeface="Cambria Math" panose="02040503050406030204" pitchFamily="18" charset="0"/>
                              <a:cs typeface="Times New Roman"/>
                            </a:rPr>
                            <m:t>𝑛</m:t>
                          </m:r>
                        </m:sup>
                      </m:sSup>
                      <m:r>
                        <a:rPr lang="en-US" b="0" i="1" spc="-10" smtClean="0">
                          <a:latin typeface="Cambria Math" panose="02040503050406030204" pitchFamily="18" charset="0"/>
                          <a:cs typeface="Times New Roman"/>
                        </a:rPr>
                        <m:t>+</m:t>
                      </m:r>
                      <m:r>
                        <a:rPr lang="en-US" b="0" i="1" spc="-10" smtClean="0">
                          <a:latin typeface="Cambria Math" panose="02040503050406030204" pitchFamily="18" charset="0"/>
                          <a:ea typeface="Cambria Math" panose="02040503050406030204" pitchFamily="18" charset="0"/>
                          <a:cs typeface="Times New Roman"/>
                        </a:rPr>
                        <m:t>⋯</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1741891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24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Rati</a:t>
                </a:r>
                <a:r>
                  <a:rPr lang="en-US" spc="-5" dirty="0">
                    <a:solidFill>
                      <a:schemeClr val="tx1"/>
                    </a:solidFill>
                  </a:rPr>
                  <a:t>o</a:t>
                </a:r>
                <a:r>
                  <a:rPr lang="en-US" spc="-25" dirty="0">
                    <a:solidFill>
                      <a:schemeClr val="tx1"/>
                    </a:solidFill>
                  </a:rPr>
                  <a:t> </a:t>
                </a:r>
                <a:r>
                  <a:rPr lang="en-US" spc="-10" dirty="0">
                    <a:solidFill>
                      <a:schemeClr val="tx1"/>
                    </a:solidFill>
                  </a:rPr>
                  <a:t>Tes</a:t>
                </a:r>
                <a:r>
                  <a:rPr lang="en-US" spc="-5" dirty="0">
                    <a:solidFill>
                      <a:schemeClr val="tx1"/>
                    </a:solidFill>
                  </a:rPr>
                  <a:t>t</a:t>
                </a:r>
                <a:r>
                  <a:rPr lang="en-US" spc="-25" dirty="0">
                    <a:solidFill>
                      <a:schemeClr val="tx1"/>
                    </a:solidFill>
                  </a:rPr>
                  <a:t> </a:t>
                </a:r>
                <a:r>
                  <a:rPr lang="en-US" spc="-15" dirty="0">
                    <a:solidFill>
                      <a:schemeClr val="tx1"/>
                    </a:solidFill>
                  </a:rPr>
                  <a:t>show</a:t>
                </a:r>
                <a:r>
                  <a:rPr lang="en-US" spc="-5" dirty="0">
                    <a:solidFill>
                      <a:schemeClr val="tx1"/>
                    </a:solidFill>
                  </a:rPr>
                  <a:t>s</a:t>
                </a:r>
                <a:r>
                  <a:rPr lang="en-US" spc="-2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25" dirty="0">
                    <a:solidFill>
                      <a:schemeClr val="tx1"/>
                    </a:solidFill>
                  </a:rPr>
                  <a:t> </a:t>
                </a:r>
                <a:r>
                  <a:rPr lang="en-US" spc="-10" dirty="0">
                    <a:solidFill>
                      <a:schemeClr val="tx1"/>
                    </a:solidFill>
                  </a:rPr>
                  <a:t>thi</a:t>
                </a:r>
                <a:r>
                  <a:rPr lang="en-US" spc="-5" dirty="0">
                    <a:solidFill>
                      <a:schemeClr val="tx1"/>
                    </a:solidFill>
                  </a:rPr>
                  <a:t>s</a:t>
                </a:r>
                <a:r>
                  <a:rPr lang="en-US" spc="-25" dirty="0">
                    <a:solidFill>
                      <a:schemeClr val="tx1"/>
                    </a:solidFill>
                  </a:rPr>
                  <a:t> </a:t>
                </a:r>
                <a:r>
                  <a:rPr lang="en-US" spc="-10" dirty="0">
                    <a:solidFill>
                      <a:schemeClr val="tx1"/>
                    </a:solidFill>
                  </a:rPr>
                  <a:t>serie</a:t>
                </a:r>
                <a:r>
                  <a:rPr lang="en-US" spc="-5" dirty="0">
                    <a:solidFill>
                      <a:schemeClr val="tx1"/>
                    </a:solidFill>
                  </a:rPr>
                  <a:t>s</a:t>
                </a:r>
                <a:r>
                  <a:rPr lang="en-US" spc="-25" dirty="0">
                    <a:solidFill>
                      <a:schemeClr val="tx1"/>
                    </a:solidFill>
                  </a:rPr>
                  <a:t> </a:t>
                </a:r>
                <a:r>
                  <a:rPr lang="en-US" spc="-10" dirty="0">
                    <a:solidFill>
                      <a:schemeClr val="tx1"/>
                    </a:solidFill>
                  </a:rPr>
                  <a:t>ha</a:t>
                </a:r>
                <a:r>
                  <a:rPr lang="en-US" spc="-5" dirty="0">
                    <a:solidFill>
                      <a:schemeClr val="tx1"/>
                    </a:solidFill>
                  </a:rPr>
                  <a:t>s</a:t>
                </a:r>
                <a:r>
                  <a:rPr lang="en-US" spc="-25" dirty="0">
                    <a:solidFill>
                      <a:schemeClr val="tx1"/>
                    </a:solidFill>
                  </a:rPr>
                  <a:t> </a:t>
                </a:r>
                <a:r>
                  <a:rPr lang="en-US" spc="-10" dirty="0">
                    <a:solidFill>
                      <a:schemeClr val="tx1"/>
                    </a:solidFill>
                  </a:rPr>
                  <a:t>radiu</a:t>
                </a:r>
                <a:r>
                  <a:rPr lang="en-US" spc="-5" dirty="0">
                    <a:solidFill>
                      <a:schemeClr val="tx1"/>
                    </a:solidFill>
                  </a:rPr>
                  <a:t>s</a:t>
                </a:r>
                <a:r>
                  <a:rPr lang="en-US" spc="-25"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10" dirty="0">
                    <a:solidFill>
                      <a:schemeClr val="tx1"/>
                    </a:solidFill>
                  </a:rPr>
                  <a:t>convergenc</a:t>
                </a:r>
                <a:r>
                  <a:rPr lang="en-US" spc="-5" dirty="0">
                    <a:solidFill>
                      <a:schemeClr val="tx1"/>
                    </a:solidFill>
                  </a:rPr>
                  <a:t>e</a:t>
                </a:r>
                <a:r>
                  <a:rPr lang="en-US" spc="60" dirty="0">
                    <a:solidFill>
                      <a:schemeClr val="tx1"/>
                    </a:solidFill>
                  </a:rPr>
                  <a:t> </a:t>
                </a:r>
                <a:r>
                  <a:rPr lang="en-US" i="1" spc="-10" dirty="0">
                    <a:solidFill>
                      <a:schemeClr val="tx1"/>
                    </a:solidFill>
                  </a:rPr>
                  <a:t>R</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spc="-25" dirty="0">
                    <a:solidFill>
                      <a:schemeClr val="tx1"/>
                    </a:solidFill>
                  </a:rPr>
                  <a:t> </a:t>
                </a:r>
                <a:r>
                  <a:rPr lang="en-US" spc="-5" dirty="0">
                    <a:solidFill>
                      <a:schemeClr val="tx1"/>
                    </a:solidFill>
                  </a:rPr>
                  <a:t>(Exercise</a:t>
                </a:r>
                <a:r>
                  <a:rPr lang="en-US" spc="-25" dirty="0">
                    <a:solidFill>
                      <a:schemeClr val="tx1"/>
                    </a:solidFill>
                  </a:rPr>
                  <a:t> </a:t>
                </a:r>
                <a:r>
                  <a:rPr lang="en-US" spc="-5" dirty="0">
                    <a:solidFill>
                      <a:schemeClr val="tx1"/>
                    </a:solidFill>
                  </a:rPr>
                  <a:t>94),</a:t>
                </a:r>
                <a:r>
                  <a:rPr lang="en-US" spc="-25" dirty="0">
                    <a:solidFill>
                      <a:schemeClr val="tx1"/>
                    </a:solidFill>
                  </a:rPr>
                  <a:t> </a:t>
                </a:r>
                <a:r>
                  <a:rPr lang="en-US" spc="-5" dirty="0">
                    <a:solidFill>
                      <a:schemeClr val="tx1"/>
                    </a:solidFill>
                  </a:rPr>
                  <a:t>and </a:t>
                </a:r>
                <a:r>
                  <a:rPr lang="en-US" spc="-10" dirty="0">
                    <a:solidFill>
                      <a:schemeClr val="tx1"/>
                    </a:solidFill>
                  </a:rPr>
                  <a:t>a</a:t>
                </a:r>
                <a:r>
                  <a:rPr lang="en-US" spc="-5" dirty="0">
                    <a:solidFill>
                      <a:schemeClr val="tx1"/>
                    </a:solidFill>
                  </a:rPr>
                  <a:t>n</a:t>
                </a:r>
                <a:r>
                  <a:rPr lang="en-US" spc="70" dirty="0">
                    <a:solidFill>
                      <a:schemeClr val="tx1"/>
                    </a:solidFill>
                  </a:rPr>
                  <a:t> </a:t>
                </a:r>
                <a:r>
                  <a:rPr lang="en-US" spc="-10" dirty="0">
                    <a:solidFill>
                      <a:schemeClr val="tx1"/>
                    </a:solidFill>
                  </a:rPr>
                  <a:t>additiona</a:t>
                </a:r>
                <a:r>
                  <a:rPr lang="en-US" spc="-5" dirty="0">
                    <a:solidFill>
                      <a:schemeClr val="tx1"/>
                    </a:solidFill>
                  </a:rPr>
                  <a:t>l</a:t>
                </a:r>
                <a:r>
                  <a:rPr lang="en-US" spc="70" dirty="0">
                    <a:solidFill>
                      <a:schemeClr val="tx1"/>
                    </a:solidFill>
                  </a:rPr>
                  <a:t> </a:t>
                </a:r>
                <a:r>
                  <a:rPr lang="en-US" spc="-10" dirty="0">
                    <a:solidFill>
                      <a:schemeClr val="tx1"/>
                    </a:solidFill>
                  </a:rPr>
                  <a:t>argumen</a:t>
                </a:r>
                <a:r>
                  <a:rPr lang="en-US" spc="-5" dirty="0">
                    <a:solidFill>
                      <a:schemeClr val="tx1"/>
                    </a:solidFill>
                  </a:rPr>
                  <a:t>t</a:t>
                </a:r>
                <a:r>
                  <a:rPr lang="en-US" spc="70" dirty="0">
                    <a:solidFill>
                      <a:schemeClr val="tx1"/>
                    </a:solidFill>
                  </a:rPr>
                  <a:t> </a:t>
                </a:r>
                <a:r>
                  <a:rPr lang="en-US" spc="-10" dirty="0">
                    <a:solidFill>
                      <a:schemeClr val="tx1"/>
                    </a:solidFill>
                  </a:rPr>
                  <a:t>(develope</a:t>
                </a:r>
                <a:r>
                  <a:rPr lang="en-US" spc="-5" dirty="0">
                    <a:solidFill>
                      <a:schemeClr val="tx1"/>
                    </a:solidFill>
                  </a:rPr>
                  <a:t>d</a:t>
                </a:r>
                <a:r>
                  <a:rPr lang="en-US" spc="70" dirty="0">
                    <a:solidFill>
                      <a:schemeClr val="tx1"/>
                    </a:solidFill>
                  </a:rPr>
                  <a:t> </a:t>
                </a:r>
                <a:r>
                  <a:rPr lang="en-US" spc="-10" dirty="0">
                    <a:solidFill>
                      <a:schemeClr val="tx1"/>
                    </a:solidFill>
                  </a:rPr>
                  <a:t>i</a:t>
                </a:r>
                <a:r>
                  <a:rPr lang="en-US" spc="-5" dirty="0">
                    <a:solidFill>
                      <a:schemeClr val="tx1"/>
                    </a:solidFill>
                  </a:rPr>
                  <a:t>n</a:t>
                </a:r>
                <a:r>
                  <a:rPr lang="en-US" spc="70" dirty="0">
                    <a:solidFill>
                      <a:schemeClr val="tx1"/>
                    </a:solidFill>
                  </a:rPr>
                  <a:t> </a:t>
                </a:r>
                <a:r>
                  <a:rPr lang="en-US" spc="-10" dirty="0">
                    <a:solidFill>
                      <a:schemeClr val="tx1"/>
                    </a:solidFill>
                  </a:rPr>
                  <a:t>Exercis</a:t>
                </a:r>
                <a:r>
                  <a:rPr lang="en-US" spc="-5" dirty="0">
                    <a:solidFill>
                      <a:schemeClr val="tx1"/>
                    </a:solidFill>
                  </a:rPr>
                  <a:t>e</a:t>
                </a:r>
                <a:r>
                  <a:rPr lang="en-US" spc="70" dirty="0">
                    <a:solidFill>
                      <a:schemeClr val="tx1"/>
                    </a:solidFill>
                  </a:rPr>
                  <a:t> </a:t>
                </a:r>
                <a:r>
                  <a:rPr lang="en-US" spc="-10" dirty="0">
                    <a:solidFill>
                      <a:schemeClr val="tx1"/>
                    </a:solidFill>
                  </a:rPr>
                  <a:t>95</a:t>
                </a:r>
                <a:r>
                  <a:rPr lang="en-US" spc="-5" dirty="0">
                    <a:solidFill>
                      <a:schemeClr val="tx1"/>
                    </a:solidFill>
                  </a:rPr>
                  <a:t>)</a:t>
                </a:r>
                <a:r>
                  <a:rPr lang="en-US" spc="70" dirty="0">
                    <a:solidFill>
                      <a:schemeClr val="tx1"/>
                    </a:solidFill>
                  </a:rPr>
                  <a:t> </a:t>
                </a:r>
                <a:r>
                  <a:rPr lang="en-US" spc="-15" dirty="0">
                    <a:solidFill>
                      <a:schemeClr val="tx1"/>
                    </a:solidFill>
                  </a:rPr>
                  <a:t>show</a:t>
                </a:r>
                <a:r>
                  <a:rPr lang="en-US" spc="-5" dirty="0">
                    <a:solidFill>
                      <a:schemeClr val="tx1"/>
                    </a:solidFill>
                  </a:rPr>
                  <a:t>s</a:t>
                </a:r>
                <a:r>
                  <a:rPr lang="en-US" spc="7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70" dirty="0">
                    <a:solidFill>
                      <a:schemeClr val="tx1"/>
                    </a:solidFill>
                  </a:rPr>
                  <a:t> </a:t>
                </a:r>
                <a:r>
                  <a:rPr lang="en-US" spc="-10" dirty="0">
                    <a:solidFill>
                      <a:schemeClr val="tx1"/>
                    </a:solidFill>
                  </a:rPr>
                  <a:t>i</a:t>
                </a:r>
                <a:r>
                  <a:rPr lang="en-US" spc="-5" dirty="0">
                    <a:solidFill>
                      <a:schemeClr val="tx1"/>
                    </a:solidFill>
                  </a:rPr>
                  <a:t>t</a:t>
                </a:r>
                <a:r>
                  <a:rPr lang="en-US" spc="70" dirty="0">
                    <a:solidFill>
                      <a:schemeClr val="tx1"/>
                    </a:solidFill>
                  </a:rPr>
                  <a:t> </a:t>
                </a:r>
                <a:r>
                  <a:rPr lang="en-US" spc="-10" dirty="0">
                    <a:solidFill>
                      <a:schemeClr val="tx1"/>
                    </a:solidFill>
                  </a:rPr>
                  <a:t>converge</a:t>
                </a:r>
                <a:r>
                  <a:rPr lang="en-US" spc="-5" dirty="0">
                    <a:solidFill>
                      <a:schemeClr val="tx1"/>
                    </a:solidFill>
                  </a:rPr>
                  <a:t>s</a:t>
                </a:r>
                <a:r>
                  <a:rPr lang="en-US" spc="75" dirty="0">
                    <a:solidFill>
                      <a:schemeClr val="tx1"/>
                    </a:solidFill>
                  </a:rPr>
                  <a:t> </a:t>
                </a:r>
                <a:r>
                  <a:rPr lang="en-US" spc="-10" dirty="0">
                    <a:solidFill>
                      <a:schemeClr val="tx1"/>
                    </a:solidFill>
                  </a:rPr>
                  <a:t>t</a:t>
                </a:r>
                <a:r>
                  <a:rPr lang="en-US" spc="-5" dirty="0">
                    <a:solidFill>
                      <a:schemeClr val="tx1"/>
                    </a:solidFill>
                  </a:rPr>
                  <a:t>o</a:t>
                </a:r>
                <a:r>
                  <a:rPr lang="en-US" spc="70" dirty="0">
                    <a:solidFill>
                      <a:schemeClr val="tx1"/>
                    </a:solidFill>
                  </a:rPr>
                  <a:t> </a:t>
                </a:r>
                <a:r>
                  <a:rPr lang="en-US" spc="-5" dirty="0">
                    <a:solidFill>
                      <a:schemeClr val="tx1"/>
                    </a:solidFill>
                  </a:rPr>
                  <a:t>(1</a:t>
                </a:r>
                <a:r>
                  <a:rPr lang="en-US" spc="-30" dirty="0">
                    <a:solidFill>
                      <a:schemeClr val="tx1"/>
                    </a:solidFill>
                  </a:rPr>
                  <a:t> </a:t>
                </a:r>
                <a:r>
                  <a:rPr lang="en-US" spc="-25" dirty="0">
                    <a:solidFill>
                      <a:schemeClr val="tx1"/>
                    </a:solidFill>
                  </a:rPr>
                  <a:t>+</a:t>
                </a:r>
                <a:r>
                  <a:rPr lang="en-US" spc="-70" dirty="0">
                    <a:solidFill>
                      <a:schemeClr val="tx1"/>
                    </a:solidFill>
                  </a:rPr>
                  <a:t> </a:t>
                </a:r>
                <a:r>
                  <a:rPr lang="en-US" i="1" spc="-5" dirty="0">
                    <a:solidFill>
                      <a:schemeClr val="tx1"/>
                    </a:solidFill>
                  </a:rPr>
                  <a:t>x</a:t>
                </a:r>
                <a:r>
                  <a:rPr lang="en-US" spc="-10" dirty="0">
                    <a:solidFill>
                      <a:schemeClr val="tx1"/>
                    </a:solidFill>
                  </a:rPr>
                  <a:t>)</a:t>
                </a:r>
                <a:r>
                  <a:rPr lang="en-US" i="1" baseline="25925" dirty="0">
                    <a:solidFill>
                      <a:schemeClr val="tx1"/>
                    </a:solidFill>
                  </a:rPr>
                  <a:t>a </a:t>
                </a:r>
                <a:r>
                  <a:rPr lang="en-US" spc="-5" dirty="0">
                    <a:solidFill>
                      <a:schemeClr val="tx1"/>
                    </a:solidFill>
                  </a:rPr>
                  <a:t>for </a:t>
                </a:r>
                <a:r>
                  <a:rPr lang="en-US" spc="-65" dirty="0">
                    <a:solidFill>
                      <a:schemeClr val="tx1"/>
                    </a:solidFill>
                  </a:rPr>
                  <a:t>|</a:t>
                </a:r>
                <a:r>
                  <a:rPr lang="en-US" i="1" spc="-5" dirty="0">
                    <a:solidFill>
                      <a:schemeClr val="tx1"/>
                    </a:solidFill>
                  </a:rPr>
                  <a:t>x</a:t>
                </a:r>
                <a:r>
                  <a:rPr lang="en-US" spc="-90" dirty="0">
                    <a:solidFill>
                      <a:schemeClr val="tx1"/>
                    </a:solidFill>
                  </a:rPr>
                  <a:t>|</a:t>
                </a:r>
                <a:r>
                  <a:rPr lang="en-US" spc="-40" dirty="0">
                    <a:solidFill>
                      <a:schemeClr val="tx1"/>
                    </a:solidFill>
                  </a:rPr>
                  <a:t> </a:t>
                </a:r>
                <a:r>
                  <a:rPr lang="en-US" i="1" spc="190" dirty="0">
                    <a:solidFill>
                      <a:schemeClr val="tx1"/>
                    </a:solidFill>
                  </a:rPr>
                  <a:t>&lt;</a:t>
                </a:r>
                <a:r>
                  <a:rPr lang="en-US" i="1" spc="-5" dirty="0">
                    <a:solidFill>
                      <a:schemeClr val="tx1"/>
                    </a:solidFill>
                  </a:rPr>
                  <a:t> </a:t>
                </a:r>
                <a:r>
                  <a:rPr lang="en-US" spc="-5" dirty="0">
                    <a:solidFill>
                      <a:schemeClr val="tx1"/>
                    </a:solidFill>
                  </a:rPr>
                  <a:t>1 .</a:t>
                </a:r>
                <a:endParaRPr lang="en-US" dirty="0">
                  <a:solidFill>
                    <a:schemeClr val="tx1"/>
                  </a:solidFill>
                </a:endParaRPr>
              </a:p>
              <a:p>
                <a:pPr marL="0" marR="5080" indent="0" algn="just">
                  <a:lnSpc>
                    <a:spcPct val="100000"/>
                  </a:lnSpc>
                  <a:buNone/>
                </a:pPr>
                <a:endParaRPr lang="en-US" dirty="0">
                  <a:solidFill>
                    <a:schemeClr val="tx1"/>
                  </a:solidFill>
                </a:endParaRPr>
              </a:p>
              <a:p>
                <a:pPr marL="0" marR="5080" indent="0" algn="just">
                  <a:lnSpc>
                    <a:spcPct val="100000"/>
                  </a:lnSpc>
                  <a:buNone/>
                </a:pPr>
                <a:r>
                  <a:rPr lang="en-US" b="1" u="sng" spc="-105" dirty="0">
                    <a:solidFill>
                      <a:schemeClr val="tx1"/>
                    </a:solidFill>
                  </a:rPr>
                  <a:t>THEORE</a:t>
                </a:r>
                <a:r>
                  <a:rPr lang="en-US" b="1" u="sng" spc="-175" dirty="0">
                    <a:solidFill>
                      <a:schemeClr val="tx1"/>
                    </a:solidFill>
                  </a:rPr>
                  <a:t>M</a:t>
                </a:r>
                <a:r>
                  <a:rPr lang="en-US" b="1" spc="-175" dirty="0">
                    <a:solidFill>
                      <a:schemeClr val="tx1"/>
                    </a:solidFill>
                  </a:rPr>
                  <a:t>:</a:t>
                </a:r>
                <a:r>
                  <a:rPr lang="en-US" b="1" spc="-10" dirty="0">
                    <a:solidFill>
                      <a:schemeClr val="tx1"/>
                    </a:solidFill>
                  </a:rPr>
                  <a:t> </a:t>
                </a:r>
                <a:r>
                  <a:rPr lang="en-US" b="1" spc="-105" dirty="0">
                    <a:solidFill>
                      <a:schemeClr val="tx1"/>
                    </a:solidFill>
                  </a:rPr>
                  <a:t>Th</a:t>
                </a:r>
                <a:r>
                  <a:rPr lang="en-US" b="1" spc="-90" dirty="0">
                    <a:solidFill>
                      <a:schemeClr val="tx1"/>
                    </a:solidFill>
                  </a:rPr>
                  <a:t>e</a:t>
                </a:r>
                <a:r>
                  <a:rPr lang="en-US" b="1" spc="-5" dirty="0">
                    <a:solidFill>
                      <a:schemeClr val="tx1"/>
                    </a:solidFill>
                  </a:rPr>
                  <a:t> </a:t>
                </a:r>
                <a:r>
                  <a:rPr lang="en-US" b="1" spc="-90" dirty="0">
                    <a:solidFill>
                      <a:schemeClr val="tx1"/>
                    </a:solidFill>
                  </a:rPr>
                  <a:t>Binomia</a:t>
                </a:r>
                <a:r>
                  <a:rPr lang="en-US" b="1" spc="-45" dirty="0">
                    <a:solidFill>
                      <a:schemeClr val="tx1"/>
                    </a:solidFill>
                  </a:rPr>
                  <a:t>l </a:t>
                </a:r>
                <a:r>
                  <a:rPr lang="en-US" b="1" spc="-75" dirty="0">
                    <a:solidFill>
                      <a:schemeClr val="tx1"/>
                    </a:solidFill>
                  </a:rPr>
                  <a:t>Serie</a:t>
                </a:r>
                <a:r>
                  <a:rPr lang="en-US" b="1" spc="-80" dirty="0">
                    <a:solidFill>
                      <a:schemeClr val="tx1"/>
                    </a:solidFill>
                  </a:rPr>
                  <a:t>s  </a:t>
                </a:r>
                <a:endParaRPr lang="en-US" b="1" spc="-120" dirty="0">
                  <a:solidFill>
                    <a:schemeClr val="tx1"/>
                  </a:solidFill>
                </a:endParaRPr>
              </a:p>
              <a:p>
                <a:pPr marL="0" marR="5080" indent="0" algn="just">
                  <a:lnSpc>
                    <a:spcPct val="100000"/>
                  </a:lnSpc>
                  <a:buNone/>
                </a:pPr>
                <a:r>
                  <a:rPr lang="en-US" spc="-15" dirty="0">
                    <a:solidFill>
                      <a:schemeClr val="tx1"/>
                    </a:solidFill>
                  </a:rPr>
                  <a:t>Fo</a:t>
                </a:r>
                <a:r>
                  <a:rPr lang="en-US" spc="-5" dirty="0">
                    <a:solidFill>
                      <a:schemeClr val="tx1"/>
                    </a:solidFill>
                  </a:rPr>
                  <a:t>r </a:t>
                </a:r>
                <a:r>
                  <a:rPr lang="en-US" spc="-10" dirty="0">
                    <a:solidFill>
                      <a:schemeClr val="tx1"/>
                    </a:solidFill>
                  </a:rPr>
                  <a:t>an</a:t>
                </a:r>
                <a:r>
                  <a:rPr lang="en-US" spc="-5" dirty="0">
                    <a:solidFill>
                      <a:schemeClr val="tx1"/>
                    </a:solidFill>
                  </a:rPr>
                  <a:t>y </a:t>
                </a:r>
                <a:r>
                  <a:rPr lang="en-US" spc="-10" dirty="0">
                    <a:solidFill>
                      <a:schemeClr val="tx1"/>
                    </a:solidFill>
                  </a:rPr>
                  <a:t>exponen</a:t>
                </a:r>
                <a:r>
                  <a:rPr lang="en-US" spc="-5" dirty="0">
                    <a:solidFill>
                      <a:schemeClr val="tx1"/>
                    </a:solidFill>
                  </a:rPr>
                  <a:t>t </a:t>
                </a:r>
                <a:r>
                  <a:rPr lang="en-US" i="1" spc="-5" dirty="0">
                    <a:solidFill>
                      <a:schemeClr val="tx1"/>
                    </a:solidFill>
                  </a:rPr>
                  <a:t>a</a:t>
                </a:r>
                <a:r>
                  <a:rPr lang="en-US" i="1" spc="4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fo</a:t>
                </a:r>
                <a:r>
                  <a:rPr lang="en-US" spc="-5" dirty="0">
                    <a:solidFill>
                      <a:schemeClr val="tx1"/>
                    </a:solidFill>
                  </a:rPr>
                  <a:t>r </a:t>
                </a:r>
                <a:r>
                  <a:rPr lang="en-US" spc="-65" dirty="0">
                    <a:solidFill>
                      <a:schemeClr val="tx1"/>
                    </a:solidFill>
                  </a:rPr>
                  <a:t>|</a:t>
                </a:r>
                <a:r>
                  <a:rPr lang="en-US" i="1" spc="-5" dirty="0">
                    <a:solidFill>
                      <a:schemeClr val="tx1"/>
                    </a:solidFill>
                  </a:rPr>
                  <a:t>x</a:t>
                </a:r>
                <a:r>
                  <a:rPr lang="en-US" spc="-90" dirty="0">
                    <a:solidFill>
                      <a:schemeClr val="tx1"/>
                    </a:solidFill>
                  </a:rPr>
                  <a:t>|</a:t>
                </a:r>
                <a:r>
                  <a:rPr lang="en-US" spc="-40" dirty="0">
                    <a:solidFill>
                      <a:schemeClr val="tx1"/>
                    </a:solidFill>
                  </a:rPr>
                  <a:t> </a:t>
                </a:r>
                <a:r>
                  <a:rPr lang="en-US" i="1" spc="190" dirty="0">
                    <a:solidFill>
                      <a:schemeClr val="tx1"/>
                    </a:solidFill>
                  </a:rPr>
                  <a:t>&lt;</a:t>
                </a:r>
                <a:r>
                  <a:rPr lang="en-US" i="1" spc="-5" dirty="0">
                    <a:solidFill>
                      <a:schemeClr val="tx1"/>
                    </a:solidFill>
                  </a:rPr>
                  <a:t> </a:t>
                </a:r>
                <a:r>
                  <a:rPr lang="en-US" spc="-10" dirty="0">
                    <a:solidFill>
                      <a:schemeClr val="tx1"/>
                    </a:solidFill>
                  </a:rPr>
                  <a:t>1</a:t>
                </a:r>
                <a:r>
                  <a:rPr lang="en-US" spc="-5" dirty="0">
                    <a:solidFill>
                      <a:schemeClr val="tx1"/>
                    </a:solidFill>
                  </a:rPr>
                  <a:t>,</a:t>
                </a:r>
              </a:p>
              <a:p>
                <a:pPr marL="0" marR="5080" indent="0" algn="just">
                  <a:lnSpc>
                    <a:spcPct val="100000"/>
                  </a:lnSpc>
                  <a:buNone/>
                </a:pPr>
                <a:endParaRPr lang="en-US" spc="-5"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sup>
                          <m:r>
                            <a:rPr lang="en-US" b="0" i="1" smtClean="0">
                              <a:solidFill>
                                <a:schemeClr val="tx1"/>
                              </a:solidFill>
                              <a:latin typeface="Cambria Math" panose="02040503050406030204" pitchFamily="18" charset="0"/>
                              <a:cs typeface="Times New Roman"/>
                            </a:rPr>
                            <m:t>𝑎</m:t>
                          </m:r>
                        </m:sup>
                      </m:sSup>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𝑎𝑥</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−2)</m:t>
                          </m:r>
                        </m:num>
                        <m:den>
                          <m:r>
                            <a:rPr lang="en-US" i="1">
                              <a:solidFill>
                                <a:schemeClr val="tx1"/>
                              </a:solidFill>
                              <a:latin typeface="Cambria Math" panose="02040503050406030204" pitchFamily="18" charset="0"/>
                            </a:rPr>
                            <m:t>3!</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3</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m:t>
                      </m:r>
                      <m:r>
                        <a:rPr lang="en-US">
                          <a:solidFill>
                            <a:schemeClr val="tx1"/>
                          </a:solidFill>
                          <a:latin typeface="Cambria Math" panose="02040503050406030204" pitchFamily="18" charset="0"/>
                          <a:ea typeface="Cambria Math" panose="02040503050406030204" pitchFamily="18" charset="0"/>
                        </a:rPr>
                        <m:t>+</m:t>
                      </m:r>
                      <m:d>
                        <m:dPr>
                          <m:ctrlPr>
                            <a:rPr lang="en-US" i="1" spc="-10">
                              <a:solidFill>
                                <a:schemeClr val="tx1"/>
                              </a:solidFill>
                              <a:latin typeface="Cambria Math" panose="02040503050406030204" pitchFamily="18" charset="0"/>
                              <a:cs typeface="Times New Roman"/>
                            </a:rPr>
                          </m:ctrlPr>
                        </m:dPr>
                        <m:e>
                          <m:f>
                            <m:fPr>
                              <m:type m:val="noBa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𝑎</m:t>
                              </m:r>
                            </m:num>
                            <m:den>
                              <m:r>
                                <a:rPr lang="en-US" i="1" spc="-10">
                                  <a:solidFill>
                                    <a:schemeClr val="tx1"/>
                                  </a:solidFill>
                                  <a:latin typeface="Cambria Math" panose="02040503050406030204" pitchFamily="18" charset="0"/>
                                  <a:cs typeface="Times New Roman"/>
                                </a:rPr>
                                <m:t>𝑛</m:t>
                              </m:r>
                            </m:den>
                          </m:f>
                        </m:e>
                      </m:d>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𝑥</m:t>
                          </m:r>
                        </m:e>
                        <m:sup>
                          <m:r>
                            <a:rPr lang="en-US" i="1" spc="-10">
                              <a:solidFill>
                                <a:schemeClr val="tx1"/>
                              </a:solidFill>
                              <a:latin typeface="Cambria Math" panose="02040503050406030204" pitchFamily="18" charset="0"/>
                              <a:cs typeface="Times New Roman"/>
                            </a:rPr>
                            <m:t>𝑛</m:t>
                          </m:r>
                        </m:sup>
                      </m:sSup>
                      <m:r>
                        <a:rPr lang="en-US" i="1" spc="-10">
                          <a:solidFill>
                            <a:schemeClr val="tx1"/>
                          </a:solidFill>
                          <a:latin typeface="Cambria Math" panose="02040503050406030204" pitchFamily="18" charset="0"/>
                          <a:cs typeface="Times New Roman"/>
                        </a:rPr>
                        <m:t>+</m:t>
                      </m:r>
                      <m:r>
                        <a:rPr lang="en-US" i="1" spc="-10">
                          <a:solidFill>
                            <a:schemeClr val="tx1"/>
                          </a:solidFill>
                          <a:latin typeface="Cambria Math" panose="02040503050406030204" pitchFamily="18" charset="0"/>
                          <a:ea typeface="Cambria Math" panose="02040503050406030204" pitchFamily="18" charset="0"/>
                          <a:cs typeface="Times New Roman"/>
                        </a:rPr>
                        <m:t>⋯</m:t>
                      </m:r>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9134469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25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u="sng" spc="-170" dirty="0">
                    <a:solidFill>
                      <a:schemeClr val="tx1"/>
                    </a:solidFill>
                  </a:rPr>
                  <a:t>E</a:t>
                </a:r>
                <a:r>
                  <a:rPr lang="en-US" b="1" u="sng" spc="-135"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140" dirty="0">
                    <a:solidFill>
                      <a:schemeClr val="tx1"/>
                    </a:solidFill>
                  </a:rPr>
                  <a:t> </a:t>
                </a:r>
                <a:r>
                  <a:rPr lang="en-US" spc="-10" dirty="0">
                    <a:solidFill>
                      <a:schemeClr val="tx1"/>
                    </a:solidFill>
                  </a:rPr>
                  <a:t>We fin</a:t>
                </a:r>
                <a:r>
                  <a:rPr lang="en-US" spc="-5" dirty="0">
                    <a:solidFill>
                      <a:schemeClr val="tx1"/>
                    </a:solidFill>
                  </a:rPr>
                  <a:t>d </a:t>
                </a:r>
                <a:r>
                  <a:rPr lang="en-US" spc="-10" dirty="0">
                    <a:solidFill>
                      <a:schemeClr val="tx1"/>
                    </a:solidFill>
                  </a:rPr>
                  <a:t>th</a:t>
                </a:r>
                <a:r>
                  <a:rPr lang="en-US" spc="-5" dirty="0">
                    <a:solidFill>
                      <a:schemeClr val="tx1"/>
                    </a:solidFill>
                  </a:rPr>
                  <a:t>e t</a:t>
                </a:r>
                <a:r>
                  <a:rPr lang="en-US" spc="-15" dirty="0">
                    <a:solidFill>
                      <a:schemeClr val="tx1"/>
                    </a:solidFill>
                  </a:rPr>
                  <a:t>erm</a:t>
                </a:r>
                <a:r>
                  <a:rPr lang="en-US" spc="-5" dirty="0">
                    <a:solidFill>
                      <a:schemeClr val="tx1"/>
                    </a:solidFill>
                  </a:rPr>
                  <a:t>s </a:t>
                </a:r>
                <a:r>
                  <a:rPr lang="en-US" spc="-10" dirty="0">
                    <a:solidFill>
                      <a:schemeClr val="tx1"/>
                    </a:solidFill>
                  </a:rPr>
                  <a:t>throug</a:t>
                </a:r>
                <a:r>
                  <a:rPr lang="en-US" spc="-5" dirty="0">
                    <a:solidFill>
                      <a:schemeClr val="tx1"/>
                    </a:solidFill>
                  </a:rPr>
                  <a:t>h </a:t>
                </a:r>
                <a:r>
                  <a:rPr lang="en-US" spc="-10" dirty="0">
                    <a:solidFill>
                      <a:schemeClr val="tx1"/>
                    </a:solidFill>
                  </a:rPr>
                  <a:t>degre</a:t>
                </a:r>
                <a:r>
                  <a:rPr lang="en-US" spc="-5" dirty="0">
                    <a:solidFill>
                      <a:schemeClr val="tx1"/>
                    </a:solidFill>
                  </a:rPr>
                  <a:t>e 4 in t</a:t>
                </a:r>
                <a:r>
                  <a:rPr lang="en-US" spc="-10" dirty="0">
                    <a:solidFill>
                      <a:schemeClr val="tx1"/>
                    </a:solidFill>
                  </a:rPr>
                  <a:t>h</a:t>
                </a:r>
                <a:r>
                  <a:rPr lang="en-US" spc="-5" dirty="0">
                    <a:solidFill>
                      <a:schemeClr val="tx1"/>
                    </a:solidFill>
                  </a:rPr>
                  <a:t>e </a:t>
                </a:r>
                <a:r>
                  <a:rPr lang="en-US" spc="-10" dirty="0">
                    <a:solidFill>
                      <a:schemeClr val="tx1"/>
                    </a:solidFill>
                  </a:rPr>
                  <a:t>Maclauri</a:t>
                </a:r>
                <a:r>
                  <a:rPr lang="en-US" spc="-5" dirty="0">
                    <a:solidFill>
                      <a:schemeClr val="tx1"/>
                    </a:solidFill>
                  </a:rPr>
                  <a:t>n </a:t>
                </a:r>
                <a:r>
                  <a:rPr lang="en-US" spc="-10" dirty="0">
                    <a:solidFill>
                      <a:schemeClr val="tx1"/>
                    </a:solidFill>
                  </a:rPr>
                  <a:t>expansio</a:t>
                </a:r>
                <a:r>
                  <a:rPr lang="en-US" spc="-5" dirty="0">
                    <a:solidFill>
                      <a:schemeClr val="tx1"/>
                    </a:solidFill>
                  </a:rPr>
                  <a:t>n </a:t>
                </a:r>
                <a:r>
                  <a:rPr lang="en-US" spc="-10" dirty="0">
                    <a:solidFill>
                      <a:schemeClr val="tx1"/>
                    </a:solidFill>
                  </a:rPr>
                  <a:t>o</a:t>
                </a:r>
                <a:r>
                  <a:rPr lang="en-US" spc="-5" dirty="0">
                    <a:solidFill>
                      <a:schemeClr val="tx1"/>
                    </a:solidFill>
                  </a:rPr>
                  <a:t>f </a:t>
                </a:r>
              </a:p>
              <a:p>
                <a:pPr marL="0" indent="0" algn="ctr">
                  <a:lnSpc>
                    <a:spcPct val="100000"/>
                  </a:lnSpc>
                  <a:buNone/>
                </a:pPr>
                <a14:m>
                  <m:oMath xmlns:m="http://schemas.openxmlformats.org/officeDocument/2006/math">
                    <m:r>
                      <a:rPr lang="en-US" i="1" spc="-5" dirty="0" smtClean="0">
                        <a:solidFill>
                          <a:schemeClr val="tx1"/>
                        </a:solidFill>
                        <a:latin typeface="Cambria Math" panose="02040503050406030204" pitchFamily="18" charset="0"/>
                      </a:rPr>
                      <m:t>𝑓</m:t>
                    </m:r>
                    <m:r>
                      <a:rPr lang="en-US" i="1" spc="20" dirty="0">
                        <a:solidFill>
                          <a:schemeClr val="tx1"/>
                        </a:solidFill>
                        <a:latin typeface="Cambria Math" panose="02040503050406030204" pitchFamily="18" charset="0"/>
                      </a:rPr>
                      <m:t>(</m:t>
                    </m:r>
                    <m:r>
                      <a:rPr lang="en-US" i="1" spc="-5" dirty="0">
                        <a:solidFill>
                          <a:schemeClr val="tx1"/>
                        </a:solidFill>
                        <a:latin typeface="Cambria Math" panose="02040503050406030204" pitchFamily="18" charset="0"/>
                      </a:rPr>
                      <m:t>𝑥</m:t>
                    </m:r>
                    <m:r>
                      <a:rPr lang="en-US" i="1" spc="-5" dirty="0">
                        <a:solidFill>
                          <a:schemeClr val="tx1"/>
                        </a:solidFill>
                        <a:latin typeface="Cambria Math" panose="02040503050406030204" pitchFamily="18" charset="0"/>
                      </a:rPr>
                      <m:t>) = </m:t>
                    </m:r>
                    <m:sSup>
                      <m:sSupPr>
                        <m:ctrlPr>
                          <a:rPr lang="en-US" i="1" spc="-40" dirty="0" smtClean="0">
                            <a:solidFill>
                              <a:schemeClr val="tx1"/>
                            </a:solidFill>
                            <a:latin typeface="Cambria Math" panose="02040503050406030204" pitchFamily="18" charset="0"/>
                          </a:rPr>
                        </m:ctrlPr>
                      </m:sSupPr>
                      <m:e>
                        <m:r>
                          <a:rPr lang="en-US" b="0" i="1" spc="-40" dirty="0" smtClean="0">
                            <a:solidFill>
                              <a:schemeClr val="tx1"/>
                            </a:solidFill>
                            <a:latin typeface="Cambria Math" panose="02040503050406030204" pitchFamily="18" charset="0"/>
                          </a:rPr>
                          <m:t>(1+</m:t>
                        </m:r>
                        <m:r>
                          <a:rPr lang="en-US" b="0" i="1" spc="-40" dirty="0" smtClean="0">
                            <a:solidFill>
                              <a:schemeClr val="tx1"/>
                            </a:solidFill>
                            <a:latin typeface="Cambria Math" panose="02040503050406030204" pitchFamily="18" charset="0"/>
                          </a:rPr>
                          <m:t>𝑥</m:t>
                        </m:r>
                        <m:r>
                          <a:rPr lang="en-US" b="0" i="1" spc="-40" dirty="0" smtClean="0">
                            <a:solidFill>
                              <a:schemeClr val="tx1"/>
                            </a:solidFill>
                            <a:latin typeface="Cambria Math" panose="02040503050406030204" pitchFamily="18" charset="0"/>
                          </a:rPr>
                          <m:t>)</m:t>
                        </m:r>
                      </m:e>
                      <m:sup>
                        <m:r>
                          <a:rPr lang="en-US" b="0" i="1" spc="-40" dirty="0" smtClean="0">
                            <a:solidFill>
                              <a:schemeClr val="tx1"/>
                            </a:solidFill>
                            <a:latin typeface="Cambria Math" panose="02040503050406030204" pitchFamily="18" charset="0"/>
                          </a:rPr>
                          <m:t>4/3</m:t>
                        </m:r>
                      </m:sup>
                    </m:sSup>
                  </m:oMath>
                </a14:m>
                <a:r>
                  <a:rPr lang="en-US" dirty="0">
                    <a:solidFill>
                      <a:schemeClr val="tx1"/>
                    </a:solidFill>
                  </a:rPr>
                  <a:t>.</a:t>
                </a:r>
              </a:p>
              <a:p>
                <a:pPr marL="0" indent="0">
                  <a:lnSpc>
                    <a:spcPct val="100000"/>
                  </a:lnSpc>
                  <a:buNone/>
                </a:pP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inomial coefficients </a:t>
                </a:r>
                <a14:m>
                  <m:oMath xmlns:m="http://schemas.openxmlformats.org/officeDocument/2006/math">
                    <m:d>
                      <m:dPr>
                        <m:ctrlPr>
                          <a:rPr lang="en-US" i="1" spc="-5" smtClean="0">
                            <a:solidFill>
                              <a:schemeClr val="tx1"/>
                            </a:solidFill>
                            <a:latin typeface="Cambria Math" panose="02040503050406030204" pitchFamily="18" charset="0"/>
                            <a:cs typeface="Times New Roman"/>
                          </a:rPr>
                        </m:ctrlPr>
                      </m:dPr>
                      <m:e>
                        <m:f>
                          <m:fPr>
                            <m:type m:val="noBar"/>
                            <m:ctrlPr>
                              <a:rPr lang="en-US" i="1" spc="-5" smtClean="0">
                                <a:solidFill>
                                  <a:schemeClr val="tx1"/>
                                </a:solidFill>
                                <a:latin typeface="Cambria Math" panose="02040503050406030204" pitchFamily="18" charset="0"/>
                                <a:cs typeface="Times New Roman"/>
                              </a:rPr>
                            </m:ctrlPr>
                          </m:fPr>
                          <m:num>
                            <m:f>
                              <m:fPr>
                                <m:type m:val="skw"/>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4</m:t>
                                </m:r>
                              </m:num>
                              <m:den>
                                <m:r>
                                  <a:rPr lang="en-US" b="0" i="1" spc="-5" smtClean="0">
                                    <a:solidFill>
                                      <a:schemeClr val="tx1"/>
                                    </a:solidFill>
                                    <a:latin typeface="Cambria Math" panose="02040503050406030204" pitchFamily="18" charset="0"/>
                                    <a:cs typeface="Times New Roman"/>
                                  </a:rPr>
                                  <m:t>3</m:t>
                                </m:r>
                              </m:den>
                            </m:f>
                          </m:num>
                          <m:den>
                            <m:r>
                              <a:rPr lang="en-US" b="0" i="1" spc="-5" smtClean="0">
                                <a:solidFill>
                                  <a:schemeClr val="tx1"/>
                                </a:solidFill>
                                <a:latin typeface="Cambria Math" panose="02040503050406030204" pitchFamily="18" charset="0"/>
                                <a:cs typeface="Times New Roman"/>
                              </a:rPr>
                              <m:t>𝑛</m:t>
                            </m:r>
                          </m:den>
                        </m:f>
                      </m:e>
                    </m:d>
                  </m:oMath>
                </a14:m>
                <a:r>
                  <a:rPr lang="en-US" i="1" spc="70" dirty="0">
                    <a:solidFill>
                      <a:schemeClr val="tx1"/>
                    </a:solidFill>
                    <a:latin typeface="Times New Roman"/>
                    <a:cs typeface="Times New Roman"/>
                  </a:rPr>
                  <a:t> </a:t>
                </a:r>
                <a:r>
                  <a:rPr lang="en-US" spc="-5" dirty="0">
                    <a:solidFill>
                      <a:schemeClr val="tx1"/>
                    </a:solidFill>
                    <a:latin typeface="Times New Roman"/>
                    <a:cs typeface="Times New Roman"/>
                  </a:rPr>
                  <a:t>for 0</a:t>
                </a:r>
                <a:r>
                  <a:rPr lang="en-US" spc="25" dirty="0">
                    <a:solidFill>
                      <a:schemeClr val="tx1"/>
                    </a:solidFill>
                    <a:latin typeface="Times New Roman"/>
                    <a:cs typeface="Times New Roman"/>
                  </a:rPr>
                  <a:t> </a:t>
                </a:r>
                <a:r>
                  <a:rPr lang="en-US" i="1" spc="190" dirty="0">
                    <a:solidFill>
                      <a:schemeClr val="tx1"/>
                    </a:solidFill>
                    <a:latin typeface="Cambria Math" panose="02040503050406030204" pitchFamily="18" charset="0"/>
                    <a:ea typeface="Cambria Math" panose="02040503050406030204" pitchFamily="18" charset="0"/>
                    <a:cs typeface="Arial"/>
                  </a:rPr>
                  <a:t>≤</a:t>
                </a:r>
                <a:r>
                  <a:rPr lang="en-US" i="1" spc="-5" dirty="0">
                    <a:solidFill>
                      <a:schemeClr val="tx1"/>
                    </a:solidFill>
                    <a:latin typeface="Arial"/>
                    <a:cs typeface="Arial"/>
                  </a:rPr>
                  <a:t> </a:t>
                </a:r>
                <a:r>
                  <a:rPr lang="en-US" i="1" spc="-5" dirty="0">
                    <a:solidFill>
                      <a:schemeClr val="tx1"/>
                    </a:solidFill>
                    <a:latin typeface="Times New Roman"/>
                    <a:cs typeface="Times New Roman"/>
                  </a:rPr>
                  <a:t>n</a:t>
                </a:r>
                <a:r>
                  <a:rPr lang="en-US" i="1" spc="70" dirty="0">
                    <a:solidFill>
                      <a:schemeClr val="tx1"/>
                    </a:solidFill>
                    <a:latin typeface="Times New Roman"/>
                    <a:cs typeface="Times New Roman"/>
                  </a:rPr>
                  <a:t> </a:t>
                </a:r>
                <a:r>
                  <a:rPr lang="en-US" i="1" spc="190" dirty="0">
                    <a:solidFill>
                      <a:schemeClr val="tx1"/>
                    </a:solidFill>
                    <a:latin typeface="Cambria Math" panose="02040503050406030204" pitchFamily="18" charset="0"/>
                    <a:ea typeface="Cambria Math" panose="02040503050406030204" pitchFamily="18" charset="0"/>
                    <a:cs typeface="Arial"/>
                  </a:rPr>
                  <a:t>≤</a:t>
                </a:r>
                <a:r>
                  <a:rPr lang="en-US" i="1" spc="-5" dirty="0">
                    <a:solidFill>
                      <a:schemeClr val="tx1"/>
                    </a:solidFill>
                    <a:latin typeface="Arial"/>
                    <a:cs typeface="Arial"/>
                  </a:rPr>
                  <a:t> </a:t>
                </a:r>
                <a:r>
                  <a:rPr lang="en-US" spc="-5" dirty="0">
                    <a:solidFill>
                      <a:schemeClr val="tx1"/>
                    </a:solidFill>
                    <a:latin typeface="Times New Roman"/>
                    <a:cs typeface="Times New Roman"/>
                  </a:rPr>
                  <a:t>4 are</a:t>
                </a:r>
              </a:p>
              <a:p>
                <a:pPr marL="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1, </m:t>
                      </m:r>
                      <m:f>
                        <m:fPr>
                          <m:ctrlPr>
                            <a:rPr lang="en-US" b="0" i="1" smtClean="0">
                              <a:solidFill>
                                <a:schemeClr val="tx1"/>
                              </a:solidFill>
                              <a:latin typeface="Cambria Math" panose="02040503050406030204" pitchFamily="18" charset="0"/>
                            </a:rPr>
                          </m:ctrlPr>
                        </m:fPr>
                        <m:num>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3</m:t>
                              </m:r>
                            </m:den>
                          </m:f>
                        </m:num>
                        <m:den>
                          <m:r>
                            <a:rPr lang="en-US" b="0" i="1" smtClean="0">
                              <a:solidFill>
                                <a:schemeClr val="tx1"/>
                              </a:solidFill>
                              <a:latin typeface="Cambria Math" panose="02040503050406030204" pitchFamily="18" charset="0"/>
                            </a:rPr>
                            <m:t>1!</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den>
                          </m:f>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r>
                            <a:rPr lang="en-US" b="0" i="1" smtClean="0">
                              <a:solidFill>
                                <a:schemeClr val="tx1"/>
                              </a:solidFill>
                              <a:latin typeface="Cambria Math" panose="02040503050406030204" pitchFamily="18" charset="0"/>
                            </a:rPr>
                            <m:t>9</m:t>
                          </m:r>
                        </m:den>
                      </m:f>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ea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r>
                                    <a:rPr lang="en-US" b="0" i="1" smtClean="0">
                                      <a:solidFill>
                                        <a:schemeClr val="tx1"/>
                                      </a:solidFill>
                                      <a:latin typeface="Cambria Math" panose="02040503050406030204" pitchFamily="18" charset="0"/>
                                    </a:rPr>
                                    <m:t>3</m:t>
                                  </m:r>
                                </m:den>
                              </m:f>
                            </m:e>
                          </m:d>
                        </m:num>
                        <m:den>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81</m:t>
                          </m:r>
                        </m:den>
                      </m:f>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4</m:t>
                              </m:r>
                            </m:num>
                            <m:den>
                              <m:r>
                                <a:rPr lang="en-US" i="1">
                                  <a:solidFill>
                                    <a:schemeClr val="tx1"/>
                                  </a:solidFill>
                                  <a:latin typeface="Cambria Math" panose="02040503050406030204" pitchFamily="18" charset="0"/>
                                </a:rPr>
                                <m:t>3</m:t>
                              </m:r>
                            </m:den>
                          </m:f>
                          <m:r>
                            <a:rPr lang="en-US" i="1" smtClean="0">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3</m:t>
                              </m:r>
                            </m:den>
                          </m:f>
                          <m:r>
                            <a:rPr lang="en-US" i="1" smtClean="0">
                              <a:solidFill>
                                <a:schemeClr val="tx1"/>
                              </a:solidFill>
                              <a:latin typeface="Cambria Math" panose="02040503050406030204" pitchFamily="18" charset="0"/>
                              <a:ea typeface="Cambria Math" panose="02040503050406030204" pitchFamily="18" charset="0"/>
                            </a:rPr>
                            <m:t>∙</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2</m:t>
                                  </m:r>
                                </m:num>
                                <m:den>
                                  <m:r>
                                    <a:rPr lang="en-US" i="1">
                                      <a:solidFill>
                                        <a:schemeClr val="tx1"/>
                                      </a:solidFill>
                                      <a:latin typeface="Cambria Math" panose="02040503050406030204" pitchFamily="18" charset="0"/>
                                    </a:rPr>
                                    <m:t>3</m:t>
                                  </m:r>
                                </m:den>
                              </m:f>
                            </m:e>
                          </m:d>
                          <m:r>
                            <a:rPr lang="en-US" i="1" smtClean="0">
                              <a:solidFill>
                                <a:schemeClr val="tx1"/>
                              </a:solidFill>
                              <a:latin typeface="Cambria Math" panose="02040503050406030204" pitchFamily="18" charset="0"/>
                              <a:ea typeface="Cambria Math" panose="02040503050406030204" pitchFamily="18" charset="0"/>
                            </a:rPr>
                            <m:t>∙</m:t>
                          </m:r>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5</m:t>
                                  </m:r>
                                </m:num>
                                <m:den>
                                  <m:r>
                                    <a:rPr lang="en-US" b="0" i="1" smtClean="0">
                                      <a:solidFill>
                                        <a:schemeClr val="tx1"/>
                                      </a:solidFill>
                                      <a:latin typeface="Cambria Math" panose="02040503050406030204" pitchFamily="18" charset="0"/>
                                    </a:rPr>
                                    <m:t>3</m:t>
                                  </m:r>
                                </m:den>
                              </m:f>
                            </m:e>
                          </m:d>
                        </m:num>
                        <m:den>
                          <m:r>
                            <a:rPr lang="en-US" b="0" i="1" smtClean="0">
                              <a:solidFill>
                                <a:schemeClr val="tx1"/>
                              </a:solidFill>
                              <a:latin typeface="Cambria Math" panose="02040503050406030204" pitchFamily="18" charset="0"/>
                            </a:rPr>
                            <m:t>4</m:t>
                          </m:r>
                          <m:r>
                            <a:rPr lang="en-US" i="1">
                              <a:solidFill>
                                <a:schemeClr val="tx1"/>
                              </a:solidFill>
                              <a:latin typeface="Cambria Math" panose="02040503050406030204" pitchFamily="18" charset="0"/>
                            </a:rPr>
                            <m:t>!</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5</m:t>
                          </m:r>
                        </m:num>
                        <m:den>
                          <m:r>
                            <a:rPr lang="en-US" b="0" i="1" smtClean="0">
                              <a:solidFill>
                                <a:schemeClr val="tx1"/>
                              </a:solidFill>
                              <a:latin typeface="Cambria Math" panose="02040503050406030204" pitchFamily="18" charset="0"/>
                            </a:rPr>
                            <m:t>243</m:t>
                          </m:r>
                        </m:den>
                      </m:f>
                      <m:r>
                        <a:rPr lang="en-US" b="0" i="0" smtClean="0">
                          <a:solidFill>
                            <a:schemeClr val="tx1"/>
                          </a:solidFill>
                          <a:latin typeface="Cambria Math" panose="02040503050406030204" pitchFamily="18" charset="0"/>
                        </a:rPr>
                        <m:t>.</m:t>
                      </m:r>
                    </m:oMath>
                  </m:oMathPara>
                </a14:m>
                <a:endParaRPr lang="en-US" dirty="0">
                  <a:solidFill>
                    <a:schemeClr val="tx1"/>
                  </a:solidFill>
                </a:endParaRPr>
              </a:p>
              <a:p>
                <a:pPr marL="0" indent="0">
                  <a:lnSpc>
                    <a:spcPct val="100000"/>
                  </a:lnSpc>
                  <a:buNone/>
                </a:pPr>
                <a:r>
                  <a:rPr lang="en-US" dirty="0">
                    <a:solidFill>
                      <a:schemeClr val="tx1"/>
                    </a:solidFill>
                  </a:rPr>
                  <a:t>Therefore,</a:t>
                </a:r>
              </a:p>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i="1" spc="-40" dirty="0">
                              <a:solidFill>
                                <a:schemeClr val="tx1"/>
                              </a:solidFill>
                              <a:latin typeface="Cambria Math" panose="02040503050406030204" pitchFamily="18" charset="0"/>
                            </a:rPr>
                          </m:ctrlPr>
                        </m:sSupPr>
                        <m:e>
                          <m:r>
                            <a:rPr lang="en-US" i="1" spc="-40" dirty="0">
                              <a:solidFill>
                                <a:schemeClr val="tx1"/>
                              </a:solidFill>
                              <a:latin typeface="Cambria Math" panose="02040503050406030204" pitchFamily="18" charset="0"/>
                            </a:rPr>
                            <m:t>(1+</m:t>
                          </m:r>
                          <m:r>
                            <a:rPr lang="en-US" i="1" spc="-40" dirty="0">
                              <a:solidFill>
                                <a:schemeClr val="tx1"/>
                              </a:solidFill>
                              <a:latin typeface="Cambria Math" panose="02040503050406030204" pitchFamily="18" charset="0"/>
                            </a:rPr>
                            <m:t>𝑥</m:t>
                          </m:r>
                          <m:r>
                            <a:rPr lang="en-US" i="1" spc="-40" dirty="0">
                              <a:solidFill>
                                <a:schemeClr val="tx1"/>
                              </a:solidFill>
                              <a:latin typeface="Cambria Math" panose="02040503050406030204" pitchFamily="18" charset="0"/>
                            </a:rPr>
                            <m:t>)</m:t>
                          </m:r>
                        </m:e>
                        <m:sup>
                          <m:r>
                            <a:rPr lang="en-US" b="0" i="1" spc="-40" dirty="0" smtClean="0">
                              <a:solidFill>
                                <a:schemeClr val="tx1"/>
                              </a:solidFill>
                              <a:latin typeface="Cambria Math" panose="02040503050406030204" pitchFamily="18" charset="0"/>
                            </a:rPr>
                            <m:t>4/3</m:t>
                          </m:r>
                        </m:sup>
                      </m:sSup>
                      <m:r>
                        <a:rPr lang="en-US" b="0" i="1" spc="-40" dirty="0" smtClean="0">
                          <a:solidFill>
                            <a:schemeClr val="tx1"/>
                          </a:solidFill>
                          <a:latin typeface="Cambria Math" panose="02040503050406030204" pitchFamily="18" charset="0"/>
                        </a:rPr>
                        <m:t> =1+</m:t>
                      </m:r>
                      <m:f>
                        <m:fPr>
                          <m:ctrlPr>
                            <a:rPr lang="en-US" b="0" i="1" spc="-40" dirty="0" smtClean="0">
                              <a:solidFill>
                                <a:schemeClr val="tx1"/>
                              </a:solidFill>
                              <a:latin typeface="Cambria Math" panose="02040503050406030204" pitchFamily="18" charset="0"/>
                            </a:rPr>
                          </m:ctrlPr>
                        </m:fPr>
                        <m:num>
                          <m:r>
                            <a:rPr lang="en-US" b="0" i="1" spc="-40" dirty="0" smtClean="0">
                              <a:solidFill>
                                <a:schemeClr val="tx1"/>
                              </a:solidFill>
                              <a:latin typeface="Cambria Math" panose="02040503050406030204" pitchFamily="18" charset="0"/>
                            </a:rPr>
                            <m:t>4</m:t>
                          </m:r>
                        </m:num>
                        <m:den>
                          <m:r>
                            <a:rPr lang="en-US" b="0" i="1" spc="-40" dirty="0" smtClean="0">
                              <a:solidFill>
                                <a:schemeClr val="tx1"/>
                              </a:solidFill>
                              <a:latin typeface="Cambria Math" panose="02040503050406030204" pitchFamily="18" charset="0"/>
                            </a:rPr>
                            <m:t>3</m:t>
                          </m:r>
                        </m:den>
                      </m:f>
                      <m:r>
                        <a:rPr lang="en-US" b="0" i="1" spc="-40" dirty="0" smtClean="0">
                          <a:solidFill>
                            <a:schemeClr val="tx1"/>
                          </a:solidFill>
                          <a:latin typeface="Cambria Math" panose="02040503050406030204" pitchFamily="18" charset="0"/>
                        </a:rPr>
                        <m:t>𝑥</m:t>
                      </m:r>
                      <m:r>
                        <a:rPr lang="en-US" b="0" i="1" spc="-40" dirty="0" smtClean="0">
                          <a:solidFill>
                            <a:schemeClr val="tx1"/>
                          </a:solidFill>
                          <a:latin typeface="Cambria Math" panose="02040503050406030204" pitchFamily="18" charset="0"/>
                        </a:rPr>
                        <m:t>+</m:t>
                      </m:r>
                      <m:f>
                        <m:fPr>
                          <m:ctrlPr>
                            <a:rPr lang="en-US" b="0" i="1" spc="-40" dirty="0" smtClean="0">
                              <a:solidFill>
                                <a:schemeClr val="tx1"/>
                              </a:solidFill>
                              <a:latin typeface="Cambria Math" panose="02040503050406030204" pitchFamily="18" charset="0"/>
                            </a:rPr>
                          </m:ctrlPr>
                        </m:fPr>
                        <m:num>
                          <m:r>
                            <a:rPr lang="en-US" b="0" i="1" spc="-40" dirty="0" smtClean="0">
                              <a:solidFill>
                                <a:schemeClr val="tx1"/>
                              </a:solidFill>
                              <a:latin typeface="Cambria Math" panose="02040503050406030204" pitchFamily="18" charset="0"/>
                            </a:rPr>
                            <m:t>2</m:t>
                          </m:r>
                        </m:num>
                        <m:den>
                          <m:r>
                            <a:rPr lang="en-US" b="0" i="1" spc="-40" dirty="0" smtClean="0">
                              <a:solidFill>
                                <a:schemeClr val="tx1"/>
                              </a:solidFill>
                              <a:latin typeface="Cambria Math" panose="02040503050406030204" pitchFamily="18" charset="0"/>
                            </a:rPr>
                            <m:t>9</m:t>
                          </m:r>
                        </m:den>
                      </m:f>
                      <m:sSup>
                        <m:sSupPr>
                          <m:ctrlPr>
                            <a:rPr lang="en-US" b="0" i="1" spc="-40" dirty="0" smtClean="0">
                              <a:solidFill>
                                <a:schemeClr val="tx1"/>
                              </a:solidFill>
                              <a:latin typeface="Cambria Math" panose="02040503050406030204" pitchFamily="18" charset="0"/>
                            </a:rPr>
                          </m:ctrlPr>
                        </m:sSupPr>
                        <m:e>
                          <m:r>
                            <a:rPr lang="en-US" b="0" i="1" spc="-40" dirty="0" smtClean="0">
                              <a:solidFill>
                                <a:schemeClr val="tx1"/>
                              </a:solidFill>
                              <a:latin typeface="Cambria Math" panose="02040503050406030204" pitchFamily="18" charset="0"/>
                            </a:rPr>
                            <m:t>𝑥</m:t>
                          </m:r>
                        </m:e>
                        <m:sup>
                          <m:r>
                            <a:rPr lang="en-US" b="0" i="1" spc="-40" dirty="0" smtClean="0">
                              <a:solidFill>
                                <a:schemeClr val="tx1"/>
                              </a:solidFill>
                              <a:latin typeface="Cambria Math" panose="02040503050406030204" pitchFamily="18" charset="0"/>
                            </a:rPr>
                            <m:t>2</m:t>
                          </m:r>
                        </m:sup>
                      </m:sSup>
                      <m:r>
                        <a:rPr lang="en-US" b="0" i="1" spc="-40" dirty="0" smtClean="0">
                          <a:solidFill>
                            <a:schemeClr val="tx1"/>
                          </a:solidFill>
                          <a:latin typeface="Cambria Math" panose="02040503050406030204" pitchFamily="18" charset="0"/>
                        </a:rPr>
                        <m:t>−</m:t>
                      </m:r>
                      <m:f>
                        <m:fPr>
                          <m:ctrlPr>
                            <a:rPr lang="en-US" b="0" i="1" spc="-40" dirty="0" smtClean="0">
                              <a:solidFill>
                                <a:schemeClr val="tx1"/>
                              </a:solidFill>
                              <a:latin typeface="Cambria Math" panose="02040503050406030204" pitchFamily="18" charset="0"/>
                            </a:rPr>
                          </m:ctrlPr>
                        </m:fPr>
                        <m:num>
                          <m:r>
                            <a:rPr lang="en-US" b="0" i="1" spc="-40" dirty="0" smtClean="0">
                              <a:solidFill>
                                <a:schemeClr val="tx1"/>
                              </a:solidFill>
                              <a:latin typeface="Cambria Math" panose="02040503050406030204" pitchFamily="18" charset="0"/>
                            </a:rPr>
                            <m:t>4</m:t>
                          </m:r>
                        </m:num>
                        <m:den>
                          <m:r>
                            <a:rPr lang="en-US" b="0" i="1" spc="-40" dirty="0" smtClean="0">
                              <a:solidFill>
                                <a:schemeClr val="tx1"/>
                              </a:solidFill>
                              <a:latin typeface="Cambria Math" panose="02040503050406030204" pitchFamily="18" charset="0"/>
                            </a:rPr>
                            <m:t>81</m:t>
                          </m:r>
                        </m:den>
                      </m:f>
                      <m:sSup>
                        <m:sSupPr>
                          <m:ctrlPr>
                            <a:rPr lang="en-US" b="0" i="1" spc="-40" dirty="0" smtClean="0">
                              <a:solidFill>
                                <a:schemeClr val="tx1"/>
                              </a:solidFill>
                              <a:latin typeface="Cambria Math" panose="02040503050406030204" pitchFamily="18" charset="0"/>
                            </a:rPr>
                          </m:ctrlPr>
                        </m:sSupPr>
                        <m:e>
                          <m:r>
                            <a:rPr lang="en-US" b="0" i="1" spc="-40" dirty="0" smtClean="0">
                              <a:solidFill>
                                <a:schemeClr val="tx1"/>
                              </a:solidFill>
                              <a:latin typeface="Cambria Math" panose="02040503050406030204" pitchFamily="18" charset="0"/>
                            </a:rPr>
                            <m:t>𝑥</m:t>
                          </m:r>
                        </m:e>
                        <m:sup>
                          <m:r>
                            <a:rPr lang="en-US" b="0" i="1" spc="-40" dirty="0" smtClean="0">
                              <a:solidFill>
                                <a:schemeClr val="tx1"/>
                              </a:solidFill>
                              <a:latin typeface="Cambria Math" panose="02040503050406030204" pitchFamily="18" charset="0"/>
                            </a:rPr>
                            <m:t>3</m:t>
                          </m:r>
                        </m:sup>
                      </m:sSup>
                      <m:r>
                        <a:rPr lang="en-US" b="0" i="1" spc="-40" dirty="0" smtClean="0">
                          <a:solidFill>
                            <a:schemeClr val="tx1"/>
                          </a:solidFill>
                          <a:latin typeface="Cambria Math" panose="02040503050406030204" pitchFamily="18" charset="0"/>
                        </a:rPr>
                        <m:t>+</m:t>
                      </m:r>
                      <m:f>
                        <m:fPr>
                          <m:ctrlPr>
                            <a:rPr lang="en-US" b="0" i="1" spc="-40" dirty="0" smtClean="0">
                              <a:solidFill>
                                <a:schemeClr val="tx1"/>
                              </a:solidFill>
                              <a:latin typeface="Cambria Math" panose="02040503050406030204" pitchFamily="18" charset="0"/>
                            </a:rPr>
                          </m:ctrlPr>
                        </m:fPr>
                        <m:num>
                          <m:r>
                            <a:rPr lang="en-US" b="0" i="1" spc="-40" dirty="0" smtClean="0">
                              <a:solidFill>
                                <a:schemeClr val="tx1"/>
                              </a:solidFill>
                              <a:latin typeface="Cambria Math" panose="02040503050406030204" pitchFamily="18" charset="0"/>
                            </a:rPr>
                            <m:t>5</m:t>
                          </m:r>
                        </m:num>
                        <m:den>
                          <m:r>
                            <a:rPr lang="en-US" b="0" i="1" spc="-40" dirty="0" smtClean="0">
                              <a:solidFill>
                                <a:schemeClr val="tx1"/>
                              </a:solidFill>
                              <a:latin typeface="Cambria Math" panose="02040503050406030204" pitchFamily="18" charset="0"/>
                            </a:rPr>
                            <m:t>243</m:t>
                          </m:r>
                        </m:den>
                      </m:f>
                      <m:sSup>
                        <m:sSupPr>
                          <m:ctrlPr>
                            <a:rPr lang="en-US" b="0" i="1" spc="-40" dirty="0" smtClean="0">
                              <a:solidFill>
                                <a:schemeClr val="tx1"/>
                              </a:solidFill>
                              <a:latin typeface="Cambria Math" panose="02040503050406030204" pitchFamily="18" charset="0"/>
                            </a:rPr>
                          </m:ctrlPr>
                        </m:sSupPr>
                        <m:e>
                          <m:r>
                            <a:rPr lang="en-US" b="0" i="1" spc="-40" dirty="0" smtClean="0">
                              <a:solidFill>
                                <a:schemeClr val="tx1"/>
                              </a:solidFill>
                              <a:latin typeface="Cambria Math" panose="02040503050406030204" pitchFamily="18" charset="0"/>
                            </a:rPr>
                            <m:t>𝑥</m:t>
                          </m:r>
                        </m:e>
                        <m:sup>
                          <m:r>
                            <a:rPr lang="en-US" b="0" i="1" spc="-40" dirty="0" smtClean="0">
                              <a:solidFill>
                                <a:schemeClr val="tx1"/>
                              </a:solidFill>
                              <a:latin typeface="Cambria Math" panose="02040503050406030204" pitchFamily="18" charset="0"/>
                            </a:rPr>
                            <m:t>5</m:t>
                          </m:r>
                        </m:sup>
                      </m:sSup>
                      <m:r>
                        <a:rPr lang="en-US" b="0" i="1" spc="-40" dirty="0" smtClean="0">
                          <a:solidFill>
                            <a:schemeClr val="tx1"/>
                          </a:solidFill>
                          <a:latin typeface="Cambria Math" panose="02040503050406030204" pitchFamily="18" charset="0"/>
                        </a:rPr>
                        <m:t>+</m:t>
                      </m:r>
                      <m:r>
                        <a:rPr lang="en-US" b="0" i="1" spc="-40" dirty="0"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2301101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26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579034"/>
              </a:xfrm>
            </p:spPr>
            <p:txBody>
              <a:bodyPr>
                <a:noAutofit/>
              </a:bodyPr>
              <a:lstStyle/>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 </a:t>
                </a:r>
                <a:r>
                  <a:rPr lang="en-US" spc="-120" dirty="0">
                    <a:solidFill>
                      <a:schemeClr val="tx1"/>
                    </a:solidFill>
                  </a:rPr>
                  <a:t>We f</a:t>
                </a:r>
                <a:r>
                  <a:rPr lang="en-US" spc="-5" dirty="0">
                    <a:solidFill>
                      <a:schemeClr val="tx1"/>
                    </a:solidFill>
                  </a:rPr>
                  <a:t>ind the Maclaurin series for </a:t>
                </a:r>
                <a14:m>
                  <m:oMath xmlns:m="http://schemas.openxmlformats.org/officeDocument/2006/math">
                    <m:r>
                      <a:rPr lang="en-US" b="0" i="1" spc="-5" smtClean="0">
                        <a:solidFill>
                          <a:schemeClr val="tx1"/>
                        </a:solidFill>
                        <a:latin typeface="Cambria Math" panose="02040503050406030204" pitchFamily="18" charset="0"/>
                        <a:cs typeface="Times New Roman"/>
                      </a:rPr>
                      <m:t>𝑓</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ad>
                          <m:radPr>
                            <m:degHide m:val="on"/>
                            <m:ctrlPr>
                              <a:rPr lang="en-US" b="0"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1 − </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e>
                        </m:rad>
                      </m:den>
                    </m:f>
                    <m:r>
                      <a:rPr lang="en-US" b="0" i="1" spc="-5" smtClean="0">
                        <a:solidFill>
                          <a:schemeClr val="tx1"/>
                        </a:solidFill>
                        <a:latin typeface="Cambria Math" panose="02040503050406030204" pitchFamily="18" charset="0"/>
                        <a:cs typeface="Times New Roman"/>
                      </a:rPr>
                      <m:t>.</m:t>
                    </m:r>
                  </m:oMath>
                </a14:m>
                <a:r>
                  <a:rPr lang="en-US" dirty="0">
                    <a:solidFill>
                      <a:schemeClr val="tx1"/>
                    </a:solidFill>
                  </a:rPr>
                  <a:t> </a:t>
                </a:r>
                <a:r>
                  <a:rPr lang="en-US" spc="-5" dirty="0">
                    <a:solidFill>
                      <a:schemeClr val="tx1"/>
                    </a:solidFill>
                  </a:rPr>
                  <a:t>First, let’s find the coefficients in the binomial series for (1</a:t>
                </a:r>
                <a:r>
                  <a:rPr lang="en-US" spc="-30" dirty="0">
                    <a:solidFill>
                      <a:schemeClr val="tx1"/>
                    </a:solidFill>
                  </a:rPr>
                  <a:t> </a:t>
                </a:r>
                <a:r>
                  <a:rPr lang="en-US" spc="-25" dirty="0">
                    <a:solidFill>
                      <a:schemeClr val="tx1"/>
                    </a:solidFill>
                  </a:rPr>
                  <a:t>+</a:t>
                </a:r>
                <a:r>
                  <a:rPr lang="en-US" spc="-70" dirty="0">
                    <a:solidFill>
                      <a:schemeClr val="tx1"/>
                    </a:solidFill>
                  </a:rPr>
                  <a:t> </a:t>
                </a:r>
                <a:r>
                  <a:rPr lang="en-US" i="1" spc="-5" dirty="0">
                    <a:solidFill>
                      <a:schemeClr val="tx1"/>
                    </a:solidFill>
                  </a:rPr>
                  <a:t>u</a:t>
                </a:r>
                <a:r>
                  <a:rPr lang="en-US" spc="-5" dirty="0">
                    <a:solidFill>
                      <a:schemeClr val="tx1"/>
                    </a:solidFill>
                  </a:rPr>
                  <a:t>)</a:t>
                </a:r>
                <a:r>
                  <a:rPr lang="en-US" spc="-209" baseline="25925" dirty="0">
                    <a:solidFill>
                      <a:schemeClr val="tx1"/>
                    </a:solidFill>
                  </a:rPr>
                  <a:t>−</a:t>
                </a:r>
                <a:r>
                  <a:rPr lang="en-US" baseline="25925" dirty="0">
                    <a:solidFill>
                      <a:schemeClr val="tx1"/>
                    </a:solidFill>
                  </a:rPr>
                  <a:t>1</a:t>
                </a:r>
                <a:r>
                  <a:rPr lang="en-US" i="1" spc="209" baseline="25925" dirty="0">
                    <a:solidFill>
                      <a:schemeClr val="tx1"/>
                    </a:solidFill>
                  </a:rPr>
                  <a:t>/</a:t>
                </a:r>
                <a:r>
                  <a:rPr lang="en-US" spc="67" baseline="25925" dirty="0">
                    <a:solidFill>
                      <a:schemeClr val="tx1"/>
                    </a:solidFill>
                  </a:rPr>
                  <a:t>2</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num>
                        <m:den>
                          <m:r>
                            <a:rPr lang="en-US" i="1">
                              <a:solidFill>
                                <a:schemeClr val="tx1"/>
                              </a:solidFill>
                              <a:latin typeface="Cambria Math" panose="02040503050406030204" pitchFamily="18" charset="0"/>
                            </a:rPr>
                            <m:t>1!</m:t>
                          </m:r>
                        </m:den>
                      </m:f>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e>
                          </m:d>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2</m:t>
                                  </m:r>
                                </m:den>
                              </m:f>
                            </m:e>
                          </m:d>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∙3</m:t>
                          </m:r>
                        </m:num>
                        <m:den>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∙4</m:t>
                          </m:r>
                        </m:den>
                      </m:f>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e>
                          </m:d>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3</m:t>
                                  </m:r>
                                </m:num>
                                <m:den>
                                  <m:r>
                                    <a:rPr lang="en-US" i="1">
                                      <a:solidFill>
                                        <a:schemeClr val="tx1"/>
                                      </a:solidFill>
                                      <a:latin typeface="Cambria Math" panose="02040503050406030204" pitchFamily="18" charset="0"/>
                                    </a:rPr>
                                    <m:t>2</m:t>
                                  </m:r>
                                </m:den>
                              </m:f>
                            </m:e>
                          </m:d>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5</m:t>
                                  </m:r>
                                </m:num>
                                <m:den>
                                  <m:r>
                                    <a:rPr lang="en-US" b="0" i="1" smtClean="0">
                                      <a:solidFill>
                                        <a:schemeClr val="tx1"/>
                                      </a:solidFill>
                                      <a:latin typeface="Cambria Math" panose="02040503050406030204" pitchFamily="18" charset="0"/>
                                    </a:rPr>
                                    <m:t>2</m:t>
                                  </m:r>
                                </m:den>
                              </m:f>
                            </m:e>
                          </m:d>
                        </m:num>
                        <m:den>
                          <m:r>
                            <a:rPr lang="en-US" i="1">
                              <a:solidFill>
                                <a:schemeClr val="tx1"/>
                              </a:solidFill>
                              <a:latin typeface="Cambria Math" panose="02040503050406030204" pitchFamily="18" charset="0"/>
                            </a:rPr>
                            <m:t>3!</m:t>
                          </m:r>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∙3∙5</m:t>
                          </m:r>
                        </m:num>
                        <m:den>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4</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6</m:t>
                          </m:r>
                        </m:den>
                      </m:f>
                    </m:oMath>
                  </m:oMathPara>
                </a14:m>
                <a:endParaRPr lang="en-US" dirty="0">
                  <a:solidFill>
                    <a:schemeClr val="tx1"/>
                  </a:solidFill>
                </a:endParaRPr>
              </a:p>
              <a:p>
                <a:pPr marL="0" marR="5080" indent="0" algn="just">
                  <a:lnSpc>
                    <a:spcPct val="100000"/>
                  </a:lnSpc>
                  <a:buNone/>
                </a:pPr>
                <a:r>
                  <a:rPr lang="en-US" spc="-10" dirty="0">
                    <a:solidFill>
                      <a:schemeClr val="tx1"/>
                    </a:solidFill>
                  </a:rPr>
                  <a:t>The</a:t>
                </a:r>
                <a:r>
                  <a:rPr lang="en-US" spc="-5" dirty="0">
                    <a:solidFill>
                      <a:schemeClr val="tx1"/>
                    </a:solidFill>
                  </a:rPr>
                  <a:t> general pattern is</a:t>
                </a:r>
              </a:p>
              <a:p>
                <a:pPr marL="0" marR="5080" indent="0" algn="just">
                  <a:lnSpc>
                    <a:spcPct val="100000"/>
                  </a:lnSpc>
                  <a:buNone/>
                </a:pPr>
                <a:endParaRPr lang="en-US" spc="-5"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cs typeface="Times New Roman"/>
                            </a:rPr>
                          </m:ctrlPr>
                        </m:dPr>
                        <m:e>
                          <m:f>
                            <m:fPr>
                              <m:type m:val="noBa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m:t>
                              </m:r>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num>
                            <m:den>
                              <m:r>
                                <a:rPr lang="en-US" b="0" i="1" smtClean="0">
                                  <a:solidFill>
                                    <a:schemeClr val="tx1"/>
                                  </a:solidFill>
                                  <a:latin typeface="Cambria Math" panose="02040503050406030204" pitchFamily="18" charset="0"/>
                                  <a:cs typeface="Times New Roman"/>
                                </a:rPr>
                                <m:t>𝑛</m:t>
                              </m:r>
                            </m:den>
                          </m:f>
                        </m:e>
                      </m:d>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rPr>
                          </m:ctrlPr>
                        </m:fPr>
                        <m:num>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e>
                          </m:d>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3</m:t>
                                  </m:r>
                                </m:num>
                                <m:den>
                                  <m:r>
                                    <a:rPr lang="en-US" i="1">
                                      <a:solidFill>
                                        <a:schemeClr val="tx1"/>
                                      </a:solidFill>
                                      <a:latin typeface="Cambria Math" panose="02040503050406030204" pitchFamily="18" charset="0"/>
                                    </a:rPr>
                                    <m:t>2</m:t>
                                  </m:r>
                                </m:den>
                              </m:f>
                            </m:e>
                          </m:d>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5</m:t>
                                  </m:r>
                                </m:num>
                                <m:den>
                                  <m:r>
                                    <a:rPr lang="en-US" i="1">
                                      <a:solidFill>
                                        <a:schemeClr val="tx1"/>
                                      </a:solidFill>
                                      <a:latin typeface="Cambria Math" panose="02040503050406030204" pitchFamily="18" charset="0"/>
                                    </a:rPr>
                                    <m:t>2</m:t>
                                  </m:r>
                                </m:den>
                              </m:f>
                            </m:e>
                          </m:d>
                          <m:r>
                            <a:rPr lang="en-US" i="1" smtClean="0">
                              <a:solidFill>
                                <a:schemeClr val="tx1"/>
                              </a:solidFill>
                              <a:latin typeface="Cambria Math" panose="02040503050406030204" pitchFamily="18" charset="0"/>
                              <a:ea typeface="Cambria Math" panose="02040503050406030204" pitchFamily="18" charset="0"/>
                            </a:rPr>
                            <m:t>⋯</m:t>
                          </m:r>
                          <m:d>
                            <m:dPr>
                              <m:ctrlPr>
                                <a:rPr lang="en-US"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2</m:t>
                                  </m:r>
                                </m:den>
                              </m:f>
                            </m:e>
                          </m:d>
                        </m:num>
                        <m:den>
                          <m:r>
                            <a:rPr lang="en-US" b="0" i="1" smtClean="0">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sup>
                      </m:sSup>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∙3∙5</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4</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6</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𝑛</m:t>
                          </m:r>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579034"/>
              </a:xfrm>
              <a:blipFill>
                <a:blip r:embed="rId2"/>
                <a:stretch>
                  <a:fillRect l="-677" r="-677"/>
                </a:stretch>
              </a:blipFill>
            </p:spPr>
            <p:txBody>
              <a:bodyPr/>
              <a:lstStyle/>
              <a:p>
                <a:r>
                  <a:rPr lang="en-US">
                    <a:noFill/>
                  </a:rPr>
                  <a:t> </a:t>
                </a:r>
              </a:p>
            </p:txBody>
          </p:sp>
        </mc:Fallback>
      </mc:AlternateContent>
    </p:spTree>
    <p:extLst>
      <p:ext uri="{BB962C8B-B14F-4D97-AF65-F5344CB8AC3E}">
        <p14:creationId xmlns:p14="http://schemas.microsoft.com/office/powerpoint/2010/main" val="40708892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27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latin typeface="Times New Roman"/>
                    <a:cs typeface="Times New Roman"/>
                  </a:rPr>
                  <a:t>Thus</a:t>
                </a:r>
                <a:r>
                  <a:rPr lang="en-US" spc="-5" dirty="0">
                    <a:latin typeface="Times New Roman"/>
                    <a:cs typeface="Times New Roman"/>
                  </a:rPr>
                  <a:t>,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followin</a:t>
                </a:r>
                <a:r>
                  <a:rPr lang="en-US" spc="-5" dirty="0">
                    <a:latin typeface="Times New Roman"/>
                    <a:cs typeface="Times New Roman"/>
                  </a:rPr>
                  <a:t>g </a:t>
                </a:r>
                <a:r>
                  <a:rPr lang="en-US" spc="-10" dirty="0">
                    <a:latin typeface="Times New Roman"/>
                    <a:cs typeface="Times New Roman"/>
                  </a:rPr>
                  <a:t>binomia</a:t>
                </a:r>
                <a:r>
                  <a:rPr lang="en-US" spc="-5" dirty="0">
                    <a:latin typeface="Times New Roman"/>
                    <a:cs typeface="Times New Roman"/>
                  </a:rPr>
                  <a:t>l </a:t>
                </a:r>
                <a:r>
                  <a:rPr lang="en-US" spc="-10" dirty="0">
                    <a:latin typeface="Times New Roman"/>
                    <a:cs typeface="Times New Roman"/>
                  </a:rPr>
                  <a:t>expansio</a:t>
                </a:r>
                <a:r>
                  <a:rPr lang="en-US" spc="-5" dirty="0">
                    <a:latin typeface="Times New Roman"/>
                    <a:cs typeface="Times New Roman"/>
                  </a:rPr>
                  <a:t>n is </a:t>
                </a:r>
                <a:r>
                  <a:rPr lang="en-US" spc="-10" dirty="0">
                    <a:latin typeface="Times New Roman"/>
                    <a:cs typeface="Times New Roman"/>
                  </a:rPr>
                  <a:t>vali</a:t>
                </a:r>
                <a:r>
                  <a:rPr lang="en-US" spc="-5" dirty="0">
                    <a:latin typeface="Times New Roman"/>
                    <a:cs typeface="Times New Roman"/>
                  </a:rPr>
                  <a:t>d </a:t>
                </a:r>
                <a:r>
                  <a:rPr lang="en-US" spc="-10" dirty="0">
                    <a:latin typeface="Times New Roman"/>
                    <a:cs typeface="Times New Roman"/>
                  </a:rPr>
                  <a:t>fo</a:t>
                </a:r>
                <a:r>
                  <a:rPr lang="en-US" spc="-5" dirty="0">
                    <a:latin typeface="Times New Roman"/>
                    <a:cs typeface="Times New Roman"/>
                  </a:rPr>
                  <a:t>r </a:t>
                </a:r>
                <a:r>
                  <a:rPr lang="en-US" spc="-65" dirty="0">
                    <a:latin typeface="Lucida Sans Unicode"/>
                    <a:cs typeface="Lucida Sans Unicode"/>
                  </a:rPr>
                  <a:t>|</a:t>
                </a:r>
                <a:r>
                  <a:rPr lang="en-US" i="1" spc="-5" dirty="0">
                    <a:latin typeface="Times New Roman"/>
                    <a:cs typeface="Times New Roman"/>
                  </a:rPr>
                  <a:t>x</a:t>
                </a:r>
                <a:r>
                  <a:rPr lang="en-US" spc="-90" dirty="0">
                    <a:latin typeface="Lucida Sans Unicode"/>
                    <a:cs typeface="Lucida Sans Unicode"/>
                  </a:rPr>
                  <a:t>|</a:t>
                </a:r>
                <a:r>
                  <a:rPr lang="en-US" spc="-40" dirty="0">
                    <a:latin typeface="Lucida Sans Unicode"/>
                    <a:cs typeface="Lucida Sans Unicode"/>
                  </a:rPr>
                  <a:t> </a:t>
                </a:r>
                <a:r>
                  <a:rPr lang="en-US" i="1" spc="190" dirty="0">
                    <a:latin typeface="Arial"/>
                    <a:cs typeface="Arial"/>
                  </a:rPr>
                  <a:t>&lt;</a:t>
                </a:r>
                <a:r>
                  <a:rPr lang="en-US" i="1" spc="-5" dirty="0">
                    <a:latin typeface="Arial"/>
                    <a:cs typeface="Arial"/>
                  </a:rPr>
                  <a:t> </a:t>
                </a:r>
                <a:r>
                  <a:rPr lang="en-US" spc="-10" dirty="0">
                    <a:latin typeface="Times New Roman"/>
                    <a:cs typeface="Times New Roman"/>
                  </a:rPr>
                  <a:t>1</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1+</m:t>
                              </m:r>
                              <m:r>
                                <a:rPr lang="en-US" b="0" i="1" smtClean="0">
                                  <a:latin typeface="Cambria Math" panose="02040503050406030204" pitchFamily="18" charset="0"/>
                                </a:rPr>
                                <m:t>𝑢</m:t>
                              </m:r>
                            </m:e>
                          </m:rad>
                        </m:den>
                      </m:f>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𝑛</m:t>
                              </m:r>
                            </m:sup>
                          </m:sSup>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∙3∙5∙⋯∙(2</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6</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𝑛</m:t>
                              </m:r>
                            </m:den>
                          </m:f>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i="1">
                                  <a:latin typeface="Cambria Math" panose="02040503050406030204" pitchFamily="18" charset="0"/>
                                  <a:ea typeface="Cambria Math" panose="02040503050406030204" pitchFamily="18" charset="0"/>
                                </a:rPr>
                                <m:t>𝑛</m:t>
                              </m:r>
                            </m:sup>
                          </m:sSup>
                        </m:e>
                      </m:nary>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𝑢</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∙3</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∙4</m:t>
                          </m:r>
                        </m:den>
                      </m:f>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p>
              <a:p>
                <a:pPr marL="0" marR="5080" indent="0" algn="just">
                  <a:lnSpc>
                    <a:spcPct val="100000"/>
                  </a:lnSpc>
                  <a:buNone/>
                </a:pPr>
                <a:endParaRPr lang="en-US" spc="-5" dirty="0">
                  <a:solidFill>
                    <a:schemeClr val="tx1"/>
                  </a:solidFill>
                  <a:latin typeface="Times New Roman"/>
                  <a:cs typeface="Times New Roman"/>
                </a:endParaRPr>
              </a:p>
              <a:p>
                <a:pPr marL="0" marR="5080" indent="0" algn="just">
                  <a:lnSpc>
                    <a:spcPct val="100000"/>
                  </a:lnSpc>
                  <a:buNone/>
                </a:pPr>
                <a:r>
                  <a:rPr lang="en-US" spc="-5" dirty="0">
                    <a:solidFill>
                      <a:schemeClr val="tx1"/>
                    </a:solidFill>
                    <a:latin typeface="Times New Roman"/>
                    <a:cs typeface="Times New Roman"/>
                  </a:rPr>
                  <a:t>If </a:t>
                </a:r>
                <a:r>
                  <a:rPr lang="en-US" spc="-65" dirty="0">
                    <a:solidFill>
                      <a:schemeClr val="tx1"/>
                    </a:solidFill>
                    <a:latin typeface="Lucida Sans Unicode"/>
                    <a:cs typeface="Lucida Sans Unicode"/>
                  </a:rPr>
                  <a:t>|</a:t>
                </a:r>
                <a:r>
                  <a:rPr lang="en-US" i="1" spc="-5" dirty="0">
                    <a:solidFill>
                      <a:schemeClr val="tx1"/>
                    </a:solidFill>
                    <a:latin typeface="Times New Roman"/>
                    <a:cs typeface="Times New Roman"/>
                  </a:rPr>
                  <a:t>x</a:t>
                </a:r>
                <a:r>
                  <a:rPr lang="en-US" spc="-9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90" dirty="0">
                    <a:solidFill>
                      <a:schemeClr val="tx1"/>
                    </a:solidFill>
                    <a:latin typeface="Arial"/>
                    <a:cs typeface="Arial"/>
                  </a:rPr>
                  <a:t>&lt;</a:t>
                </a:r>
                <a:r>
                  <a:rPr lang="en-US" i="1" spc="-5" dirty="0">
                    <a:solidFill>
                      <a:schemeClr val="tx1"/>
                    </a:solidFill>
                    <a:latin typeface="Arial"/>
                    <a:cs typeface="Arial"/>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he</a:t>
                </a:r>
                <a:r>
                  <a:rPr lang="en-US" spc="-5" dirty="0">
                    <a:solidFill>
                      <a:schemeClr val="tx1"/>
                    </a:solidFill>
                    <a:latin typeface="Times New Roman"/>
                    <a:cs typeface="Times New Roman"/>
                  </a:rPr>
                  <a:t>n </a:t>
                </a:r>
                <a:r>
                  <a:rPr lang="en-US" spc="-65" dirty="0">
                    <a:solidFill>
                      <a:schemeClr val="tx1"/>
                    </a:solidFill>
                    <a:latin typeface="Lucida Sans Unicode"/>
                    <a:cs typeface="Lucida Sans Unicode"/>
                  </a:rPr>
                  <a:t>|</a:t>
                </a:r>
                <a:r>
                  <a:rPr lang="en-US" i="1" spc="-5" dirty="0">
                    <a:solidFill>
                      <a:schemeClr val="tx1"/>
                    </a:solidFill>
                    <a:latin typeface="Times New Roman"/>
                    <a:cs typeface="Times New Roman"/>
                  </a:rPr>
                  <a:t>x</a:t>
                </a:r>
                <a:r>
                  <a:rPr lang="en-US" spc="-90" dirty="0">
                    <a:solidFill>
                      <a:schemeClr val="tx1"/>
                    </a:solidFill>
                    <a:latin typeface="Lucida Sans Unicode"/>
                    <a:cs typeface="Lucida Sans Unicode"/>
                  </a:rPr>
                  <a:t>|</a:t>
                </a:r>
                <a:r>
                  <a:rPr lang="en-US" spc="-135" baseline="25925" dirty="0">
                    <a:solidFill>
                      <a:schemeClr val="tx1"/>
                    </a:solidFill>
                    <a:latin typeface="Times New Roman"/>
                    <a:cs typeface="Times New Roman"/>
                  </a:rPr>
                  <a:t>2 </a:t>
                </a:r>
                <a:r>
                  <a:rPr lang="en-US" i="1" spc="190" dirty="0">
                    <a:solidFill>
                      <a:schemeClr val="tx1"/>
                    </a:solidFill>
                    <a:latin typeface="Arial"/>
                    <a:cs typeface="Arial"/>
                  </a:rPr>
                  <a:t>&lt;</a:t>
                </a:r>
                <a:r>
                  <a:rPr lang="en-US" i="1" spc="-5" dirty="0">
                    <a:solidFill>
                      <a:schemeClr val="tx1"/>
                    </a:solidFill>
                    <a:latin typeface="Arial"/>
                    <a:cs typeface="Arial"/>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 and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can substitute </a:t>
                </a:r>
                <a:r>
                  <a:rPr lang="en-US" i="1" spc="-5" dirty="0">
                    <a:solidFill>
                      <a:schemeClr val="tx1"/>
                    </a:solidFill>
                    <a:latin typeface="Times New Roman"/>
                    <a:cs typeface="Times New Roman"/>
                  </a:rPr>
                  <a:t>u</a:t>
                </a:r>
                <a:r>
                  <a:rPr lang="en-US" spc="-5" dirty="0">
                    <a:solidFill>
                      <a:schemeClr val="tx1"/>
                    </a:solidFill>
                    <a:latin typeface="Times New Roman"/>
                    <a:cs typeface="Times New Roman"/>
                  </a:rPr>
                  <a:t> = </a:t>
                </a:r>
                <a:r>
                  <a:rPr lang="en-US" spc="-160" dirty="0">
                    <a:solidFill>
                      <a:schemeClr val="tx1"/>
                    </a:solidFill>
                    <a:latin typeface="Lucida Sans Unicode"/>
                    <a:cs typeface="Lucida Sans Unicode"/>
                  </a:rPr>
                  <a:t>−</a:t>
                </a:r>
                <a:r>
                  <a:rPr lang="en-US" i="1" spc="-5" dirty="0">
                    <a:solidFill>
                      <a:schemeClr val="tx1"/>
                    </a:solidFill>
                    <a:latin typeface="Times New Roman"/>
                    <a:cs typeface="Times New Roman"/>
                  </a:rPr>
                  <a:t>x</a:t>
                </a:r>
                <a:r>
                  <a:rPr lang="en-US" baseline="25925" dirty="0">
                    <a:solidFill>
                      <a:schemeClr val="tx1"/>
                    </a:solidFill>
                    <a:latin typeface="Times New Roman"/>
                    <a:cs typeface="Times New Roman"/>
                  </a:rPr>
                  <a:t>2 </a:t>
                </a:r>
                <a:r>
                  <a:rPr lang="en-US" spc="-5" dirty="0">
                    <a:solidFill>
                      <a:schemeClr val="tx1"/>
                    </a:solidFill>
                    <a:latin typeface="Times New Roman"/>
                    <a:cs typeface="Times New Roman"/>
                  </a:rPr>
                  <a:t>for</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 </a:t>
                </a:r>
                <a:r>
                  <a:rPr lang="en-US" spc="-5" dirty="0">
                    <a:solidFill>
                      <a:schemeClr val="tx1"/>
                    </a:solidFill>
                    <a:latin typeface="Times New Roman"/>
                    <a:cs typeface="Times New Roman"/>
                  </a:rPr>
                  <a:t>to obtain</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ad>
                            <m:radPr>
                              <m:degHide m:val="on"/>
                              <m:ctrlPr>
                                <a:rPr lang="en-US" i="1">
                                  <a:solidFill>
                                    <a:schemeClr val="tx1"/>
                                  </a:solidFill>
                                  <a:latin typeface="Cambria Math" panose="02040503050406030204" pitchFamily="18" charset="0"/>
                                </a:rPr>
                              </m:ctrlPr>
                            </m:radPr>
                            <m:deg/>
                            <m:e>
                              <m:r>
                                <a:rPr lang="en-US" i="1">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e>
                          </m:rad>
                        </m:den>
                      </m:f>
                      <m:r>
                        <a:rPr lang="en-US" i="1">
                          <a:solidFill>
                            <a:schemeClr val="tx1"/>
                          </a:solidFill>
                          <a:latin typeface="Cambria Math" panose="02040503050406030204" pitchFamily="18" charset="0"/>
                        </a:rPr>
                        <m:t>=1+</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∙3∙5∙⋯∙(2</m:t>
                              </m:r>
                              <m:r>
                                <a:rPr lang="en-US" i="1">
                                  <a:solidFill>
                                    <a:schemeClr val="tx1"/>
                                  </a:solidFill>
                                  <a:latin typeface="Cambria Math" panose="02040503050406030204" pitchFamily="18" charset="0"/>
                                  <a:ea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4</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6</m:t>
                              </m:r>
                              <m:r>
                                <a:rPr lang="en-US" i="1">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𝑛</m:t>
                              </m:r>
                            </m:den>
                          </m:f>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𝑥</m:t>
                              </m:r>
                            </m:e>
                            <m:sup>
                              <m:r>
                                <a:rPr lang="en-US" b="0" i="1" smtClean="0">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𝑛</m:t>
                              </m:r>
                            </m:sup>
                          </m:sSup>
                        </m:e>
                      </m:nary>
                      <m:r>
                        <a:rPr lang="en-US" i="1">
                          <a:solidFill>
                            <a:schemeClr val="tx1"/>
                          </a:solidFill>
                          <a:latin typeface="Cambria Math" panose="02040503050406030204" pitchFamily="18" charset="0"/>
                        </a:rPr>
                        <m:t>=1+</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𝑥</m:t>
                          </m:r>
                        </m:e>
                        <m:sup>
                          <m:r>
                            <a:rPr lang="en-US" i="1" smtClean="0">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∙3</m:t>
                          </m:r>
                        </m:num>
                        <m:den>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∙4</m:t>
                          </m:r>
                        </m:den>
                      </m:f>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𝑥</m:t>
                          </m:r>
                        </m:e>
                        <m:sup>
                          <m:r>
                            <a:rPr lang="en-US" b="0" i="1" smtClean="0">
                              <a:solidFill>
                                <a:schemeClr val="tx1"/>
                              </a:solidFill>
                              <a:latin typeface="Cambria Math" panose="02040503050406030204" pitchFamily="18" charset="0"/>
                              <a:ea typeface="Cambria Math" panose="02040503050406030204" pitchFamily="18" charset="0"/>
                            </a:rPr>
                            <m:t>4</m:t>
                          </m:r>
                        </m:sup>
                      </m:sSup>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1395"/>
                </a:stretch>
              </a:blipFill>
            </p:spPr>
            <p:txBody>
              <a:bodyPr/>
              <a:lstStyle/>
              <a:p>
                <a:r>
                  <a:rPr lang="en-US">
                    <a:noFill/>
                  </a:rPr>
                  <a:t> </a:t>
                </a:r>
              </a:p>
            </p:txBody>
          </p:sp>
        </mc:Fallback>
      </mc:AlternateContent>
    </p:spTree>
    <p:extLst>
      <p:ext uri="{BB962C8B-B14F-4D97-AF65-F5344CB8AC3E}">
        <p14:creationId xmlns:p14="http://schemas.microsoft.com/office/powerpoint/2010/main" val="26213933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28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5" dirty="0">
                    <a:latin typeface="Times New Roman"/>
                    <a:cs typeface="Times New Roman"/>
                  </a:rPr>
                  <a:t>Taylor</a:t>
                </a:r>
                <a:r>
                  <a:rPr lang="en-US" spc="-45" dirty="0">
                    <a:latin typeface="Times New Roman"/>
                    <a:cs typeface="Times New Roman"/>
                  </a:rPr>
                  <a:t> </a:t>
                </a:r>
                <a:r>
                  <a:rPr lang="en-US" spc="-5" dirty="0">
                    <a:latin typeface="Times New Roman"/>
                    <a:cs typeface="Times New Roman"/>
                  </a:rPr>
                  <a:t>series</a:t>
                </a:r>
                <a:r>
                  <a:rPr lang="en-US" spc="-45" dirty="0">
                    <a:latin typeface="Times New Roman"/>
                    <a:cs typeface="Times New Roman"/>
                  </a:rPr>
                  <a:t> </a:t>
                </a:r>
                <a:r>
                  <a:rPr lang="en-US" spc="-5" dirty="0">
                    <a:latin typeface="Times New Roman"/>
                    <a:cs typeface="Times New Roman"/>
                  </a:rPr>
                  <a:t>are</a:t>
                </a:r>
                <a:r>
                  <a:rPr lang="en-US" spc="-45" dirty="0">
                    <a:latin typeface="Times New Roman"/>
                    <a:cs typeface="Times New Roman"/>
                  </a:rPr>
                  <a:t> </a:t>
                </a:r>
                <a:r>
                  <a:rPr lang="en-US" spc="-5" dirty="0">
                    <a:latin typeface="Times New Roman"/>
                    <a:cs typeface="Times New Roman"/>
                  </a:rPr>
                  <a:t>particularly</a:t>
                </a:r>
                <a:r>
                  <a:rPr lang="en-US" spc="-45" dirty="0">
                    <a:latin typeface="Times New Roman"/>
                    <a:cs typeface="Times New Roman"/>
                  </a:rPr>
                  <a:t> </a:t>
                </a:r>
                <a:r>
                  <a:rPr lang="en-US" spc="-5" dirty="0">
                    <a:latin typeface="Times New Roman"/>
                    <a:cs typeface="Times New Roman"/>
                  </a:rPr>
                  <a:t>useful</a:t>
                </a:r>
                <a:r>
                  <a:rPr lang="en-US" spc="-45" dirty="0">
                    <a:latin typeface="Times New Roman"/>
                    <a:cs typeface="Times New Roman"/>
                  </a:rPr>
                  <a:t> </a:t>
                </a:r>
                <a:r>
                  <a:rPr lang="en-US" spc="-5" dirty="0">
                    <a:latin typeface="Times New Roman"/>
                    <a:cs typeface="Times New Roman"/>
                  </a:rPr>
                  <a:t>for</a:t>
                </a:r>
                <a:r>
                  <a:rPr lang="en-US" spc="-45" dirty="0">
                    <a:latin typeface="Times New Roman"/>
                    <a:cs typeface="Times New Roman"/>
                  </a:rPr>
                  <a:t> </a:t>
                </a:r>
                <a:r>
                  <a:rPr lang="en-US" spc="-5" dirty="0">
                    <a:latin typeface="Times New Roman"/>
                    <a:cs typeface="Times New Roman"/>
                  </a:rPr>
                  <a:t>studying</a:t>
                </a:r>
                <a:r>
                  <a:rPr lang="en-US" spc="-45" dirty="0">
                    <a:latin typeface="Times New Roman"/>
                    <a:cs typeface="Times New Roman"/>
                  </a:rPr>
                  <a:t> </a:t>
                </a:r>
                <a:r>
                  <a:rPr lang="en-US" spc="-5" dirty="0">
                    <a:latin typeface="Times New Roman"/>
                    <a:cs typeface="Times New Roman"/>
                  </a:rPr>
                  <a:t>the</a:t>
                </a:r>
                <a:r>
                  <a:rPr lang="en-US" spc="-45" dirty="0">
                    <a:latin typeface="Times New Roman"/>
                    <a:cs typeface="Times New Roman"/>
                  </a:rPr>
                  <a:t> </a:t>
                </a:r>
                <a:r>
                  <a:rPr lang="en-US" spc="-5" dirty="0">
                    <a:latin typeface="Times New Roman"/>
                    <a:cs typeface="Times New Roman"/>
                  </a:rPr>
                  <a:t>so-called</a:t>
                </a:r>
                <a:r>
                  <a:rPr lang="en-US" spc="-45" dirty="0">
                    <a:latin typeface="Times New Roman"/>
                    <a:cs typeface="Times New Roman"/>
                  </a:rPr>
                  <a:t> </a:t>
                </a:r>
                <a:r>
                  <a:rPr lang="en-US" i="1" spc="-10" dirty="0">
                    <a:latin typeface="Times New Roman"/>
                    <a:cs typeface="Times New Roman"/>
                  </a:rPr>
                  <a:t>specia</a:t>
                </a:r>
                <a:r>
                  <a:rPr lang="en-US" i="1" spc="-5" dirty="0">
                    <a:latin typeface="Times New Roman"/>
                    <a:cs typeface="Times New Roman"/>
                  </a:rPr>
                  <a:t>l</a:t>
                </a:r>
                <a:r>
                  <a:rPr lang="en-US" i="1" spc="-45" dirty="0">
                    <a:latin typeface="Times New Roman"/>
                    <a:cs typeface="Times New Roman"/>
                  </a:rPr>
                  <a:t> </a:t>
                </a:r>
                <a:r>
                  <a:rPr lang="en-US" i="1" spc="-10" dirty="0">
                    <a:latin typeface="Times New Roman"/>
                    <a:cs typeface="Times New Roman"/>
                  </a:rPr>
                  <a:t>function</a:t>
                </a:r>
                <a:r>
                  <a:rPr lang="en-US" i="1" spc="-5" dirty="0">
                    <a:latin typeface="Times New Roman"/>
                    <a:cs typeface="Times New Roman"/>
                  </a:rPr>
                  <a:t>s</a:t>
                </a:r>
                <a:r>
                  <a:rPr lang="en-US" i="1" spc="-45" dirty="0">
                    <a:latin typeface="Times New Roman"/>
                    <a:cs typeface="Times New Roman"/>
                  </a:rPr>
                  <a:t> </a:t>
                </a:r>
                <a:r>
                  <a:rPr lang="en-US" spc="-5" dirty="0">
                    <a:latin typeface="Times New Roman"/>
                    <a:cs typeface="Times New Roman"/>
                  </a:rPr>
                  <a:t>(such </a:t>
                </a:r>
                <a:r>
                  <a:rPr lang="en-US" spc="-10" dirty="0">
                    <a:latin typeface="Times New Roman"/>
                    <a:cs typeface="Times New Roman"/>
                  </a:rPr>
                  <a:t>a</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Besse</a:t>
                </a:r>
                <a:r>
                  <a:rPr lang="en-US" spc="-5" dirty="0">
                    <a:latin typeface="Times New Roman"/>
                    <a:cs typeface="Times New Roman"/>
                  </a:rPr>
                  <a:t>l</a:t>
                </a:r>
                <a:r>
                  <a:rPr lang="en-US" spc="4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40" dirty="0">
                    <a:latin typeface="Times New Roman"/>
                    <a:cs typeface="Times New Roman"/>
                  </a:rPr>
                  <a:t> </a:t>
                </a:r>
                <a:r>
                  <a:rPr lang="en-US" spc="-10" dirty="0">
                    <a:latin typeface="Times New Roman"/>
                    <a:cs typeface="Times New Roman"/>
                  </a:rPr>
                  <a:t>hypergeometri</a:t>
                </a:r>
                <a:r>
                  <a:rPr lang="en-US" spc="-5" dirty="0">
                    <a:latin typeface="Times New Roman"/>
                    <a:cs typeface="Times New Roman"/>
                  </a:rPr>
                  <a:t>c</a:t>
                </a:r>
                <a:r>
                  <a:rPr lang="en-US" spc="4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unctions</a:t>
                </a:r>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40" dirty="0">
                    <a:latin typeface="Times New Roman"/>
                    <a:cs typeface="Times New Roman"/>
                  </a:rPr>
                  <a:t> </a:t>
                </a:r>
                <a:r>
                  <a:rPr lang="en-US" spc="-10" dirty="0">
                    <a:latin typeface="Times New Roman"/>
                    <a:cs typeface="Times New Roman"/>
                  </a:rPr>
                  <a:t>appea</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40" dirty="0">
                    <a:latin typeface="Times New Roman"/>
                    <a:cs typeface="Times New Roman"/>
                  </a:rPr>
                  <a:t> </a:t>
                </a:r>
                <a:r>
                  <a:rPr lang="en-US" spc="-5" dirty="0">
                    <a:latin typeface="Times New Roman"/>
                    <a:cs typeface="Times New Roman"/>
                  </a:rPr>
                  <a:t>a</a:t>
                </a:r>
                <a:r>
                  <a:rPr lang="en-US" spc="35" dirty="0">
                    <a:latin typeface="Times New Roman"/>
                    <a:cs typeface="Times New Roman"/>
                  </a:rPr>
                  <a:t> </a:t>
                </a:r>
                <a:r>
                  <a:rPr lang="en-US" spc="-10" dirty="0">
                    <a:latin typeface="Times New Roman"/>
                    <a:cs typeface="Times New Roman"/>
                  </a:rPr>
                  <a:t>wid</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ang</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p</a:t>
                </a:r>
                <a:r>
                  <a:rPr lang="en-US" spc="-10" dirty="0">
                    <a:latin typeface="Times New Roman"/>
                    <a:cs typeface="Times New Roman"/>
                  </a:rPr>
                  <a:t>hysic</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40" dirty="0">
                    <a:latin typeface="Times New Roman"/>
                    <a:cs typeface="Times New Roman"/>
                  </a:rPr>
                  <a:t> </a:t>
                </a:r>
                <a:r>
                  <a:rPr lang="en-US" spc="-10" dirty="0">
                    <a:latin typeface="Times New Roman"/>
                    <a:cs typeface="Times New Roman"/>
                  </a:rPr>
                  <a:t>engineerin</a:t>
                </a:r>
                <a:r>
                  <a:rPr lang="en-US" spc="-5" dirty="0">
                    <a:latin typeface="Times New Roman"/>
                    <a:cs typeface="Times New Roman"/>
                  </a:rPr>
                  <a:t>g</a:t>
                </a:r>
                <a:r>
                  <a:rPr lang="en-US" spc="25" dirty="0">
                    <a:latin typeface="Times New Roman"/>
                    <a:cs typeface="Times New Roman"/>
                  </a:rPr>
                  <a:t> </a:t>
                </a:r>
                <a:r>
                  <a:rPr lang="en-US" spc="-10" dirty="0">
                    <a:latin typeface="Times New Roman"/>
                    <a:cs typeface="Times New Roman"/>
                  </a:rPr>
                  <a:t>applications</a:t>
                </a:r>
                <a:r>
                  <a:rPr lang="en-US" spc="-5" dirty="0">
                    <a:latin typeface="Times New Roman"/>
                    <a:cs typeface="Times New Roman"/>
                  </a:rPr>
                  <a:t>.</a:t>
                </a:r>
                <a:r>
                  <a:rPr lang="en-US" spc="30" dirty="0">
                    <a:latin typeface="Times New Roman"/>
                    <a:cs typeface="Times New Roman"/>
                  </a:rPr>
                  <a:t> </a:t>
                </a:r>
              </a:p>
              <a:p>
                <a:pPr marL="0" marR="5080" indent="0">
                  <a:lnSpc>
                    <a:spcPct val="100000"/>
                  </a:lnSpc>
                  <a:buNone/>
                </a:pPr>
                <a:r>
                  <a:rPr lang="en-US" spc="-15" dirty="0">
                    <a:latin typeface="Times New Roman"/>
                    <a:cs typeface="Times New Roman"/>
                  </a:rPr>
                  <a:t>On</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exampl</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is</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followin</a:t>
                </a:r>
                <a:r>
                  <a:rPr lang="en-US" spc="-5" dirty="0">
                    <a:latin typeface="Times New Roman"/>
                    <a:cs typeface="Times New Roman"/>
                  </a:rPr>
                  <a:t>g</a:t>
                </a:r>
                <a:r>
                  <a:rPr lang="en-US" spc="30" dirty="0">
                    <a:latin typeface="Times New Roman"/>
                    <a:cs typeface="Times New Roman"/>
                  </a:rPr>
                  <a:t> </a:t>
                </a:r>
                <a:r>
                  <a:rPr lang="en-US" b="1" i="1" spc="-5" dirty="0">
                    <a:latin typeface="Times New Roman"/>
                    <a:cs typeface="Times New Roman"/>
                  </a:rPr>
                  <a:t>elliptic</a:t>
                </a:r>
                <a:r>
                  <a:rPr lang="en-US" b="1" i="1" spc="25" dirty="0">
                    <a:latin typeface="Times New Roman"/>
                    <a:cs typeface="Times New Roman"/>
                  </a:rPr>
                  <a:t> </a:t>
                </a:r>
                <a:r>
                  <a:rPr lang="en-US" b="1" i="1" spc="-5" dirty="0">
                    <a:latin typeface="Times New Roman"/>
                    <a:cs typeface="Times New Roman"/>
                  </a:rPr>
                  <a:t>integral</a:t>
                </a:r>
                <a:r>
                  <a:rPr lang="en-US" b="1" i="1" spc="25" dirty="0">
                    <a:latin typeface="Times New Roman"/>
                    <a:cs typeface="Times New Roman"/>
                  </a:rPr>
                  <a:t> </a:t>
                </a:r>
                <a:r>
                  <a:rPr lang="en-US" b="1" i="1" spc="-5" dirty="0">
                    <a:latin typeface="Times New Roman"/>
                    <a:cs typeface="Times New Roman"/>
                  </a:rPr>
                  <a:t>of</a:t>
                </a:r>
                <a:r>
                  <a:rPr lang="en-US" b="1" i="1" spc="25" dirty="0">
                    <a:latin typeface="Times New Roman"/>
                    <a:cs typeface="Times New Roman"/>
                  </a:rPr>
                  <a:t> </a:t>
                </a:r>
                <a:r>
                  <a:rPr lang="en-US" b="1" i="1" spc="-5" dirty="0">
                    <a:latin typeface="Times New Roman"/>
                    <a:cs typeface="Times New Roman"/>
                  </a:rPr>
                  <a:t>the</a:t>
                </a:r>
                <a:r>
                  <a:rPr lang="en-US" b="1" i="1" spc="25" dirty="0">
                    <a:latin typeface="Times New Roman"/>
                    <a:cs typeface="Times New Roman"/>
                  </a:rPr>
                  <a:t> </a:t>
                </a:r>
                <a:r>
                  <a:rPr lang="en-US" b="1" i="1" spc="-5" dirty="0">
                    <a:latin typeface="Times New Roman"/>
                    <a:cs typeface="Times New Roman"/>
                  </a:rPr>
                  <a:t>first</a:t>
                </a:r>
                <a:r>
                  <a:rPr lang="en-US" b="1" i="1" spc="25" dirty="0">
                    <a:latin typeface="Times New Roman"/>
                    <a:cs typeface="Times New Roman"/>
                  </a:rPr>
                  <a:t> </a:t>
                </a:r>
                <a:r>
                  <a:rPr lang="en-US" b="1" i="1" spc="-5" dirty="0">
                    <a:latin typeface="Times New Roman"/>
                    <a:cs typeface="Times New Roman"/>
                  </a:rPr>
                  <a:t>kin</a:t>
                </a:r>
                <a:r>
                  <a:rPr lang="en-US" b="1" i="1" spc="-15" dirty="0">
                    <a:latin typeface="Times New Roman"/>
                    <a:cs typeface="Times New Roman"/>
                  </a:rPr>
                  <a:t>d</a:t>
                </a:r>
                <a:r>
                  <a:rPr lang="en-US" spc="-5" dirty="0">
                    <a:latin typeface="Times New Roman"/>
                    <a:cs typeface="Times New Roman"/>
                  </a:rPr>
                  <a:t>, which is </a:t>
                </a:r>
                <a:r>
                  <a:rPr lang="en-US" spc="-10" dirty="0">
                    <a:latin typeface="Times New Roman"/>
                    <a:cs typeface="Times New Roman"/>
                  </a:rPr>
                  <a:t>define</a:t>
                </a:r>
                <a:r>
                  <a:rPr lang="en-US" spc="-5" dirty="0">
                    <a:latin typeface="Times New Roman"/>
                    <a:cs typeface="Times New Roman"/>
                  </a:rPr>
                  <a:t>d </a:t>
                </a:r>
                <a:r>
                  <a:rPr lang="en-US" spc="-10" dirty="0">
                    <a:latin typeface="Times New Roman"/>
                    <a:cs typeface="Times New Roman"/>
                  </a:rPr>
                  <a:t>fo</a:t>
                </a:r>
                <a:r>
                  <a:rPr lang="en-US" spc="-5" dirty="0">
                    <a:latin typeface="Times New Roman"/>
                    <a:cs typeface="Times New Roman"/>
                  </a:rPr>
                  <a:t>r </a:t>
                </a:r>
                <a:r>
                  <a:rPr lang="en-US" spc="-90" dirty="0">
                    <a:latin typeface="Lucida Sans Unicode"/>
                    <a:cs typeface="Lucida Sans Unicode"/>
                  </a:rPr>
                  <a:t>|</a:t>
                </a:r>
                <a:r>
                  <a:rPr lang="en-US" i="1" spc="50" dirty="0">
                    <a:latin typeface="Times New Roman"/>
                    <a:cs typeface="Times New Roman"/>
                  </a:rPr>
                  <a:t>k</a:t>
                </a:r>
                <a:r>
                  <a:rPr lang="en-US" spc="-90" dirty="0">
                    <a:latin typeface="Lucida Sans Unicode"/>
                    <a:cs typeface="Lucida Sans Unicode"/>
                  </a:rPr>
                  <a:t>|</a:t>
                </a:r>
                <a:r>
                  <a:rPr lang="en-US" spc="-40" dirty="0">
                    <a:latin typeface="Lucida Sans Unicode"/>
                    <a:cs typeface="Lucida Sans Unicode"/>
                  </a:rPr>
                  <a:t> </a:t>
                </a:r>
                <a:r>
                  <a:rPr lang="en-US" i="1" spc="190" dirty="0">
                    <a:latin typeface="Arial"/>
                    <a:cs typeface="Arial"/>
                  </a:rPr>
                  <a:t>&lt;</a:t>
                </a:r>
                <a:r>
                  <a:rPr lang="en-US" i="1" spc="-5" dirty="0">
                    <a:latin typeface="Arial"/>
                    <a:cs typeface="Arial"/>
                  </a:rPr>
                  <a:t> </a:t>
                </a:r>
                <a:r>
                  <a:rPr lang="en-US" spc="-10" dirty="0">
                    <a:latin typeface="Times New Roman"/>
                    <a:cs typeface="Times New Roman"/>
                  </a:rPr>
                  <a:t>1</a:t>
                </a:r>
                <a:r>
                  <a:rPr lang="en-US" spc="-5" dirty="0">
                    <a:latin typeface="Times New Roman"/>
                    <a:cs typeface="Times New Roman"/>
                  </a:rPr>
                  <a:t>:</a:t>
                </a:r>
              </a:p>
              <a:p>
                <a:pPr marL="0" marR="5080" indent="0">
                  <a:lnSpc>
                    <a:spcPct val="100000"/>
                  </a:lnSpc>
                  <a:buNone/>
                </a:pP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𝑘</m:t>
                          </m:r>
                        </m:e>
                      </m:d>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f>
                            <m:fPr>
                              <m:type m:val="skw"/>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rPr>
                                <m:t>2</m:t>
                              </m:r>
                            </m:den>
                          </m:f>
                        </m:sup>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𝑑𝑡</m:t>
                              </m:r>
                            </m:num>
                            <m:den>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1−</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𝑘</m:t>
                                      </m:r>
                                    </m:e>
                                    <m:sup>
                                      <m:r>
                                        <a:rPr lang="en-US" b="0" i="1" smtClean="0">
                                          <a:solidFill>
                                            <a:schemeClr val="tx1"/>
                                          </a:solidFill>
                                          <a:latin typeface="Cambria Math" panose="02040503050406030204" pitchFamily="18" charset="0"/>
                                        </a:rPr>
                                        <m:t>2</m:t>
                                      </m:r>
                                    </m:sup>
                                  </m:sSup>
                                  <m:func>
                                    <m:funcPr>
                                      <m:ctrlPr>
                                        <a:rPr lang="en-US" b="0" i="1" smtClean="0">
                                          <a:solidFill>
                                            <a:schemeClr val="tx1"/>
                                          </a:solidFill>
                                          <a:latin typeface="Cambria Math" panose="02040503050406030204" pitchFamily="18" charset="0"/>
                                        </a:rPr>
                                      </m:ctrlPr>
                                    </m:funcPr>
                                    <m:fName>
                                      <m:sSup>
                                        <m:sSupPr>
                                          <m:ctrlPr>
                                            <a:rPr lang="en-US" b="0" i="1" smtClean="0">
                                              <a:solidFill>
                                                <a:schemeClr val="tx1"/>
                                              </a:solidFill>
                                              <a:latin typeface="Cambria Math" panose="02040503050406030204" pitchFamily="18" charset="0"/>
                                            </a:rPr>
                                          </m:ctrlPr>
                                        </m:sSupPr>
                                        <m:e>
                                          <m:r>
                                            <m:rPr>
                                              <m:sty m:val="p"/>
                                            </m:rPr>
                                            <a:rPr lang="en-US">
                                              <a:latin typeface="Cambria Math" panose="02040503050406030204" pitchFamily="18" charset="0"/>
                                            </a:rPr>
                                            <m:t>sin</m:t>
                                          </m:r>
                                        </m:e>
                                        <m:sup>
                                          <m:r>
                                            <a:rPr lang="en-US" b="0" i="1" smtClean="0">
                                              <a:solidFill>
                                                <a:schemeClr val="tx1"/>
                                              </a:solidFill>
                                              <a:latin typeface="Cambria Math" panose="02040503050406030204" pitchFamily="18" charset="0"/>
                                            </a:rPr>
                                            <m:t>2</m:t>
                                          </m:r>
                                        </m:sup>
                                      </m:sSup>
                                    </m:fName>
                                    <m:e>
                                      <m:r>
                                        <a:rPr lang="en-US" b="0" i="1" smtClean="0">
                                          <a:solidFill>
                                            <a:schemeClr val="tx1"/>
                                          </a:solidFill>
                                          <a:latin typeface="Cambria Math" panose="02040503050406030204" pitchFamily="18" charset="0"/>
                                        </a:rPr>
                                        <m:t>𝑡</m:t>
                                      </m:r>
                                    </m:e>
                                  </m:func>
                                </m:e>
                              </m:rad>
                            </m:den>
                          </m:f>
                        </m:e>
                      </m:nary>
                    </m:oMath>
                  </m:oMathPara>
                </a14:m>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7976539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29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solidFill>
                      <a:schemeClr val="tx1"/>
                    </a:solidFill>
                  </a:rPr>
                  <a:t>Thi</a:t>
                </a:r>
                <a:r>
                  <a:rPr lang="en-US" spc="-5" dirty="0">
                    <a:solidFill>
                      <a:schemeClr val="tx1"/>
                    </a:solidFill>
                  </a:rPr>
                  <a:t>s</a:t>
                </a:r>
                <a:r>
                  <a:rPr lang="en-US" spc="-55" dirty="0">
                    <a:solidFill>
                      <a:schemeClr val="tx1"/>
                    </a:solidFill>
                  </a:rPr>
                  <a:t> </a:t>
                </a:r>
                <a:r>
                  <a:rPr lang="en-US" spc="-10" dirty="0">
                    <a:solidFill>
                      <a:schemeClr val="tx1"/>
                    </a:solidFill>
                  </a:rPr>
                  <a:t>functio</a:t>
                </a:r>
                <a:r>
                  <a:rPr lang="en-US" spc="-5" dirty="0">
                    <a:solidFill>
                      <a:schemeClr val="tx1"/>
                    </a:solidFill>
                  </a:rPr>
                  <a:t>n</a:t>
                </a:r>
                <a:r>
                  <a:rPr lang="en-US" spc="-55" dirty="0">
                    <a:solidFill>
                      <a:schemeClr val="tx1"/>
                    </a:solidFill>
                  </a:rPr>
                  <a:t> </a:t>
                </a:r>
                <a:r>
                  <a:rPr lang="en-US" spc="-5" dirty="0">
                    <a:solidFill>
                      <a:schemeClr val="tx1"/>
                    </a:solidFill>
                  </a:rPr>
                  <a:t>is</a:t>
                </a:r>
                <a:r>
                  <a:rPr lang="en-US" spc="-55" dirty="0">
                    <a:solidFill>
                      <a:schemeClr val="tx1"/>
                    </a:solidFill>
                  </a:rPr>
                  <a:t> </a:t>
                </a:r>
                <a:r>
                  <a:rPr lang="en-US" spc="-10" dirty="0">
                    <a:solidFill>
                      <a:schemeClr val="tx1"/>
                    </a:solidFill>
                  </a:rPr>
                  <a:t>use</a:t>
                </a:r>
                <a:r>
                  <a:rPr lang="en-US" spc="-5" dirty="0">
                    <a:solidFill>
                      <a:schemeClr val="tx1"/>
                    </a:solidFill>
                  </a:rPr>
                  <a:t>d</a:t>
                </a:r>
                <a:r>
                  <a:rPr lang="en-US" spc="-55" dirty="0">
                    <a:solidFill>
                      <a:schemeClr val="tx1"/>
                    </a:solidFill>
                  </a:rPr>
                  <a:t> </a:t>
                </a:r>
                <a:r>
                  <a:rPr lang="en-US" spc="-5" dirty="0">
                    <a:solidFill>
                      <a:schemeClr val="tx1"/>
                    </a:solidFill>
                  </a:rPr>
                  <a:t>in</a:t>
                </a:r>
                <a:r>
                  <a:rPr lang="en-US" spc="-55" dirty="0">
                    <a:solidFill>
                      <a:schemeClr val="tx1"/>
                    </a:solidFill>
                  </a:rPr>
                  <a:t> </a:t>
                </a:r>
                <a:r>
                  <a:rPr lang="en-US" spc="-10" dirty="0">
                    <a:solidFill>
                      <a:schemeClr val="tx1"/>
                    </a:solidFill>
                  </a:rPr>
                  <a:t>physic</a:t>
                </a:r>
                <a:r>
                  <a:rPr lang="en-US" spc="-5" dirty="0">
                    <a:solidFill>
                      <a:schemeClr val="tx1"/>
                    </a:solidFill>
                  </a:rPr>
                  <a:t>s</a:t>
                </a:r>
                <a:r>
                  <a:rPr lang="en-US" spc="-55" dirty="0">
                    <a:solidFill>
                      <a:schemeClr val="tx1"/>
                    </a:solidFill>
                  </a:rPr>
                  <a:t> </a:t>
                </a:r>
                <a:r>
                  <a:rPr lang="en-US" spc="-5" dirty="0">
                    <a:solidFill>
                      <a:schemeClr val="tx1"/>
                    </a:solidFill>
                  </a:rPr>
                  <a:t>to</a:t>
                </a:r>
                <a:r>
                  <a:rPr lang="en-US" spc="-55" dirty="0">
                    <a:solidFill>
                      <a:schemeClr val="tx1"/>
                    </a:solidFill>
                  </a:rPr>
                  <a:t> </a:t>
                </a:r>
                <a:r>
                  <a:rPr lang="en-US" spc="-10" dirty="0">
                    <a:solidFill>
                      <a:schemeClr val="tx1"/>
                    </a:solidFill>
                  </a:rPr>
                  <a:t>comput</a:t>
                </a:r>
                <a:r>
                  <a:rPr lang="en-US" spc="-5" dirty="0">
                    <a:solidFill>
                      <a:schemeClr val="tx1"/>
                    </a:solidFill>
                  </a:rPr>
                  <a:t>e</a:t>
                </a:r>
                <a:r>
                  <a:rPr lang="en-US" spc="-5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5" dirty="0">
                    <a:solidFill>
                      <a:schemeClr val="tx1"/>
                    </a:solidFill>
                  </a:rPr>
                  <a:t> </a:t>
                </a:r>
                <a:r>
                  <a:rPr lang="en-US" spc="-10" dirty="0">
                    <a:solidFill>
                      <a:schemeClr val="tx1"/>
                    </a:solidFill>
                  </a:rPr>
                  <a:t>perio</a:t>
                </a:r>
                <a:r>
                  <a:rPr lang="en-US" spc="-5" dirty="0">
                    <a:solidFill>
                      <a:schemeClr val="tx1"/>
                    </a:solidFill>
                  </a:rPr>
                  <a:t>d</a:t>
                </a:r>
                <a:r>
                  <a:rPr lang="en-US" spc="-30" dirty="0">
                    <a:solidFill>
                      <a:schemeClr val="tx1"/>
                    </a:solidFill>
                  </a:rPr>
                  <a:t> </a:t>
                </a:r>
                <a:r>
                  <a:rPr lang="en-US" i="1" spc="-10" dirty="0">
                    <a:solidFill>
                      <a:schemeClr val="tx1"/>
                    </a:solidFill>
                  </a:rPr>
                  <a:t>T</a:t>
                </a:r>
                <a:r>
                  <a:rPr lang="en-US" i="1" spc="95"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spc="-10" dirty="0">
                    <a:solidFill>
                      <a:schemeClr val="tx1"/>
                    </a:solidFill>
                  </a:rPr>
                  <a:t>pendulum</a:t>
                </a:r>
                <a:r>
                  <a:rPr lang="en-US" spc="-55"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spc="-10" dirty="0">
                    <a:solidFill>
                      <a:schemeClr val="tx1"/>
                    </a:solidFill>
                  </a:rPr>
                  <a:t>lengt</a:t>
                </a:r>
                <a:r>
                  <a:rPr lang="en-US" spc="-5" dirty="0">
                    <a:solidFill>
                      <a:schemeClr val="tx1"/>
                    </a:solidFill>
                  </a:rPr>
                  <a:t>h </a:t>
                </a:r>
                <a:r>
                  <a:rPr lang="en-US" i="1" spc="-10" dirty="0">
                    <a:solidFill>
                      <a:schemeClr val="tx1"/>
                    </a:solidFill>
                  </a:rPr>
                  <a:t>L</a:t>
                </a:r>
                <a:r>
                  <a:rPr lang="en-US" i="1" spc="20" dirty="0">
                    <a:solidFill>
                      <a:schemeClr val="tx1"/>
                    </a:solidFill>
                  </a:rPr>
                  <a:t> </a:t>
                </a:r>
                <a:r>
                  <a:rPr lang="en-US" spc="-5" dirty="0">
                    <a:solidFill>
                      <a:schemeClr val="tx1"/>
                    </a:solidFill>
                  </a:rPr>
                  <a:t>released from</a:t>
                </a:r>
                <a:r>
                  <a:rPr lang="en-US" spc="90" dirty="0">
                    <a:solidFill>
                      <a:schemeClr val="tx1"/>
                    </a:solidFill>
                  </a:rPr>
                  <a:t> </a:t>
                </a:r>
                <a:r>
                  <a:rPr lang="en-US" spc="-10" dirty="0">
                    <a:solidFill>
                      <a:schemeClr val="tx1"/>
                    </a:solidFill>
                  </a:rPr>
                  <a:t>a</a:t>
                </a:r>
                <a:r>
                  <a:rPr lang="en-US" spc="-5" dirty="0">
                    <a:solidFill>
                      <a:schemeClr val="tx1"/>
                    </a:solidFill>
                  </a:rPr>
                  <a:t>n</a:t>
                </a:r>
                <a:r>
                  <a:rPr lang="en-US" spc="90" dirty="0">
                    <a:solidFill>
                      <a:schemeClr val="tx1"/>
                    </a:solidFill>
                  </a:rPr>
                  <a:t> </a:t>
                </a:r>
                <a:r>
                  <a:rPr lang="en-US" spc="-5" dirty="0">
                    <a:solidFill>
                      <a:schemeClr val="tx1"/>
                    </a:solidFill>
                  </a:rPr>
                  <a:t>angle</a:t>
                </a:r>
                <a:r>
                  <a:rPr lang="en-US" spc="90" dirty="0">
                    <a:solidFill>
                      <a:schemeClr val="tx1"/>
                    </a:solidFill>
                  </a:rPr>
                  <a:t> </a:t>
                </a:r>
                <a:r>
                  <a:rPr lang="en-US" i="1" spc="-110" dirty="0">
                    <a:solidFill>
                      <a:schemeClr val="tx1"/>
                    </a:solidFill>
                  </a:rPr>
                  <a:t>θ</a:t>
                </a:r>
                <a:r>
                  <a:rPr lang="en-US" spc="-5" dirty="0">
                    <a:solidFill>
                      <a:schemeClr val="tx1"/>
                    </a:solidFill>
                  </a:rPr>
                  <a:t>.</a:t>
                </a:r>
                <a:r>
                  <a:rPr lang="en-US" spc="90" dirty="0">
                    <a:solidFill>
                      <a:schemeClr val="tx1"/>
                    </a:solidFill>
                  </a:rPr>
                  <a:t> </a:t>
                </a:r>
                <a:r>
                  <a:rPr lang="en-US" spc="-10" dirty="0">
                    <a:solidFill>
                      <a:schemeClr val="tx1"/>
                    </a:solidFill>
                  </a:rPr>
                  <a:t>We</a:t>
                </a:r>
                <a:r>
                  <a:rPr lang="en-US" spc="90" dirty="0">
                    <a:solidFill>
                      <a:schemeClr val="tx1"/>
                    </a:solidFill>
                  </a:rPr>
                  <a:t> </a:t>
                </a:r>
                <a:r>
                  <a:rPr lang="en-US" spc="-5" dirty="0">
                    <a:solidFill>
                      <a:schemeClr val="tx1"/>
                    </a:solidFill>
                  </a:rPr>
                  <a:t>can</a:t>
                </a:r>
                <a:r>
                  <a:rPr lang="en-US" spc="90" dirty="0">
                    <a:solidFill>
                      <a:schemeClr val="tx1"/>
                    </a:solidFill>
                  </a:rPr>
                  <a:t> </a:t>
                </a:r>
                <a:r>
                  <a:rPr lang="en-US" spc="-5" dirty="0">
                    <a:solidFill>
                      <a:schemeClr val="tx1"/>
                    </a:solidFill>
                  </a:rPr>
                  <a:t>use</a:t>
                </a:r>
                <a:r>
                  <a:rPr lang="en-US" spc="90" dirty="0">
                    <a:solidFill>
                      <a:schemeClr val="tx1"/>
                    </a:solidFill>
                  </a:rPr>
                  <a:t> </a:t>
                </a:r>
                <a:r>
                  <a:rPr lang="en-US" spc="-5" dirty="0">
                    <a:solidFill>
                      <a:schemeClr val="tx1"/>
                    </a:solidFill>
                  </a:rPr>
                  <a:t>the</a:t>
                </a:r>
                <a:r>
                  <a:rPr lang="en-US" spc="90" dirty="0">
                    <a:solidFill>
                      <a:schemeClr val="tx1"/>
                    </a:solidFill>
                  </a:rPr>
                  <a:t> </a:t>
                </a:r>
                <a:r>
                  <a:rPr lang="en-US" spc="-5" dirty="0">
                    <a:solidFill>
                      <a:schemeClr val="tx1"/>
                    </a:solidFill>
                  </a:rPr>
                  <a:t>small-angle</a:t>
                </a:r>
                <a:r>
                  <a:rPr lang="en-US" spc="90" dirty="0">
                    <a:solidFill>
                      <a:schemeClr val="tx1"/>
                    </a:solidFill>
                  </a:rPr>
                  <a:t> </a:t>
                </a:r>
                <a:r>
                  <a:rPr lang="en-US" spc="-5" dirty="0">
                    <a:solidFill>
                      <a:schemeClr val="tx1"/>
                    </a:solidFill>
                  </a:rPr>
                  <a:t>approximation</a:t>
                </a:r>
                <a:r>
                  <a:rPr lang="en-US" spc="114" dirty="0">
                    <a:solidFill>
                      <a:schemeClr val="tx1"/>
                    </a:solidFill>
                  </a:rPr>
                  <a:t> </a:t>
                </a:r>
                <a14:m>
                  <m:oMath xmlns:m="http://schemas.openxmlformats.org/officeDocument/2006/math">
                    <m:r>
                      <a:rPr lang="en-US" b="0" i="1" spc="114" smtClean="0">
                        <a:solidFill>
                          <a:schemeClr val="tx1"/>
                        </a:solidFill>
                        <a:latin typeface="Cambria Math" panose="02040503050406030204" pitchFamily="18" charset="0"/>
                        <a:cs typeface="Times New Roman"/>
                      </a:rPr>
                      <m:t>𝑇</m:t>
                    </m:r>
                    <m:r>
                      <a:rPr lang="en-US" b="0" i="1" spc="114" smtClean="0">
                        <a:solidFill>
                          <a:schemeClr val="tx1"/>
                        </a:solidFill>
                        <a:latin typeface="Cambria Math" panose="02040503050406030204" pitchFamily="18" charset="0"/>
                        <a:ea typeface="Cambria Math" panose="02040503050406030204" pitchFamily="18" charset="0"/>
                        <a:cs typeface="Times New Roman"/>
                      </a:rPr>
                      <m:t>≈2</m:t>
                    </m:r>
                    <m:r>
                      <a:rPr lang="en-US" b="0" i="1" spc="114" smtClean="0">
                        <a:solidFill>
                          <a:schemeClr val="tx1"/>
                        </a:solidFill>
                        <a:latin typeface="Cambria Math" panose="02040503050406030204" pitchFamily="18" charset="0"/>
                        <a:ea typeface="Cambria Math" panose="02040503050406030204" pitchFamily="18" charset="0"/>
                        <a:cs typeface="Times New Roman"/>
                      </a:rPr>
                      <m:t>𝜋</m:t>
                    </m:r>
                    <m:rad>
                      <m:radPr>
                        <m:degHide m:val="on"/>
                        <m:ctrlPr>
                          <a:rPr lang="en-US" b="0" i="1" spc="114" smtClean="0">
                            <a:solidFill>
                              <a:schemeClr val="tx1"/>
                            </a:solidFill>
                            <a:latin typeface="Cambria Math" panose="02040503050406030204" pitchFamily="18" charset="0"/>
                            <a:ea typeface="Cambria Math" panose="02040503050406030204" pitchFamily="18" charset="0"/>
                            <a:cs typeface="Times New Roman"/>
                          </a:rPr>
                        </m:ctrlPr>
                      </m:radPr>
                      <m:deg/>
                      <m:e>
                        <m:f>
                          <m:fPr>
                            <m:ctrlPr>
                              <a:rPr lang="en-US" b="0" i="1" spc="114"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114" smtClean="0">
                                <a:solidFill>
                                  <a:schemeClr val="tx1"/>
                                </a:solidFill>
                                <a:latin typeface="Cambria Math" panose="02040503050406030204" pitchFamily="18" charset="0"/>
                                <a:ea typeface="Cambria Math" panose="02040503050406030204" pitchFamily="18" charset="0"/>
                                <a:cs typeface="Times New Roman"/>
                              </a:rPr>
                              <m:t>𝐿</m:t>
                            </m:r>
                          </m:num>
                          <m:den>
                            <m:r>
                              <a:rPr lang="en-US" b="0" i="1" spc="114" smtClean="0">
                                <a:solidFill>
                                  <a:schemeClr val="tx1"/>
                                </a:solidFill>
                                <a:latin typeface="Cambria Math" panose="02040503050406030204" pitchFamily="18" charset="0"/>
                                <a:ea typeface="Cambria Math" panose="02040503050406030204" pitchFamily="18" charset="0"/>
                                <a:cs typeface="Times New Roman"/>
                              </a:rPr>
                              <m:t>𝑔</m:t>
                            </m:r>
                          </m:den>
                        </m:f>
                      </m:e>
                    </m:rad>
                  </m:oMath>
                </a14:m>
                <a:r>
                  <a:rPr lang="en-US" dirty="0">
                    <a:solidFill>
                      <a:schemeClr val="tx1"/>
                    </a:solidFill>
                  </a:rPr>
                  <a:t> </a:t>
                </a:r>
                <a:r>
                  <a:rPr lang="en-US" spc="-15" dirty="0">
                    <a:solidFill>
                      <a:schemeClr val="tx1"/>
                    </a:solidFill>
                  </a:rPr>
                  <a:t>whe</a:t>
                </a:r>
                <a:r>
                  <a:rPr lang="en-US" spc="-5" dirty="0">
                    <a:solidFill>
                      <a:schemeClr val="tx1"/>
                    </a:solidFill>
                  </a:rPr>
                  <a:t>n </a:t>
                </a:r>
                <a:r>
                  <a:rPr lang="en-US" i="1" spc="-110" dirty="0" err="1">
                    <a:solidFill>
                      <a:schemeClr val="tx1"/>
                    </a:solidFill>
                  </a:rPr>
                  <a:t>θ</a:t>
                </a:r>
                <a:r>
                  <a:rPr lang="en-US" i="1" spc="-110" dirty="0">
                    <a:solidFill>
                      <a:schemeClr val="tx1"/>
                    </a:solidFill>
                  </a:rPr>
                  <a:t> </a:t>
                </a:r>
                <a:r>
                  <a:rPr lang="en-US" spc="-5" dirty="0">
                    <a:solidFill>
                      <a:schemeClr val="tx1"/>
                    </a:solidFill>
                  </a:rPr>
                  <a:t>is small (where </a:t>
                </a:r>
                <a:r>
                  <a:rPr lang="en-US" i="1" spc="-5" dirty="0">
                    <a:solidFill>
                      <a:schemeClr val="tx1"/>
                    </a:solidFill>
                  </a:rPr>
                  <a:t>g</a:t>
                </a:r>
                <a:r>
                  <a:rPr lang="en-US" i="1" spc="6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9.8 m/s</a:t>
                </a:r>
                <a:r>
                  <a:rPr lang="en-US" spc="67" baseline="29629" dirty="0">
                    <a:solidFill>
                      <a:schemeClr val="tx1"/>
                    </a:solidFill>
                  </a:rPr>
                  <a:t>2</a:t>
                </a:r>
                <a:r>
                  <a:rPr lang="en-US" spc="-10" dirty="0">
                    <a:solidFill>
                      <a:schemeClr val="tx1"/>
                    </a:solidFill>
                  </a:rPr>
                  <a:t>)</a:t>
                </a:r>
                <a:r>
                  <a:rPr lang="en-US" spc="-5" dirty="0">
                    <a:solidFill>
                      <a:schemeClr val="tx1"/>
                    </a:solidFill>
                  </a:rPr>
                  <a:t>, </a:t>
                </a:r>
                <a:r>
                  <a:rPr lang="en-US" spc="-10" dirty="0">
                    <a:solidFill>
                      <a:schemeClr val="tx1"/>
                    </a:solidFill>
                  </a:rPr>
                  <a:t>bu</a:t>
                </a:r>
                <a:r>
                  <a:rPr lang="en-US" spc="-5" dirty="0">
                    <a:solidFill>
                      <a:schemeClr val="tx1"/>
                    </a:solidFill>
                  </a:rPr>
                  <a:t>t </a:t>
                </a:r>
                <a:r>
                  <a:rPr lang="en-US" spc="-10" dirty="0">
                    <a:solidFill>
                      <a:schemeClr val="tx1"/>
                    </a:solidFill>
                  </a:rPr>
                  <a:t>thi</a:t>
                </a:r>
                <a:r>
                  <a:rPr lang="en-US" spc="-5" dirty="0">
                    <a:solidFill>
                      <a:schemeClr val="tx1"/>
                    </a:solidFill>
                  </a:rPr>
                  <a:t>s </a:t>
                </a:r>
                <a:r>
                  <a:rPr lang="en-US" spc="-10" dirty="0">
                    <a:solidFill>
                      <a:schemeClr val="tx1"/>
                    </a:solidFill>
                  </a:rPr>
                  <a:t>approximatio</a:t>
                </a:r>
                <a:r>
                  <a:rPr lang="en-US" spc="-5" dirty="0">
                    <a:solidFill>
                      <a:schemeClr val="tx1"/>
                    </a:solidFill>
                  </a:rPr>
                  <a:t>n </a:t>
                </a:r>
                <a:r>
                  <a:rPr lang="en-US" spc="-10" dirty="0">
                    <a:solidFill>
                      <a:schemeClr val="tx1"/>
                    </a:solidFill>
                  </a:rPr>
                  <a:t>break</a:t>
                </a:r>
                <a:r>
                  <a:rPr lang="en-US" spc="-5" dirty="0">
                    <a:solidFill>
                      <a:schemeClr val="tx1"/>
                    </a:solidFill>
                  </a:rPr>
                  <a:t>s </a:t>
                </a:r>
                <a:r>
                  <a:rPr lang="en-US" spc="-15" dirty="0">
                    <a:solidFill>
                      <a:schemeClr val="tx1"/>
                    </a:solidFill>
                  </a:rPr>
                  <a:t>dow</a:t>
                </a:r>
                <a:r>
                  <a:rPr lang="en-US" spc="-5" dirty="0">
                    <a:solidFill>
                      <a:schemeClr val="tx1"/>
                    </a:solidFill>
                  </a:rPr>
                  <a:t>n f</a:t>
                </a:r>
                <a:r>
                  <a:rPr lang="en-US" spc="-10" dirty="0">
                    <a:solidFill>
                      <a:schemeClr val="tx1"/>
                    </a:solidFill>
                  </a:rPr>
                  <a:t>o</a:t>
                </a:r>
                <a:r>
                  <a:rPr lang="en-US" spc="-5" dirty="0">
                    <a:solidFill>
                      <a:schemeClr val="tx1"/>
                    </a:solidFill>
                  </a:rPr>
                  <a:t>r </a:t>
                </a:r>
                <a:r>
                  <a:rPr lang="en-US" spc="-10" dirty="0">
                    <a:solidFill>
                      <a:schemeClr val="tx1"/>
                    </a:solidFill>
                  </a:rPr>
                  <a:t>large angle</a:t>
                </a:r>
                <a:r>
                  <a:rPr lang="en-US" spc="-5" dirty="0">
                    <a:solidFill>
                      <a:schemeClr val="tx1"/>
                    </a:solidFill>
                  </a:rPr>
                  <a:t>s </a:t>
                </a:r>
                <a:r>
                  <a:rPr lang="en-US" spc="-10" dirty="0">
                    <a:solidFill>
                      <a:schemeClr val="tx1"/>
                    </a:solidFill>
                  </a:rPr>
                  <a:t>(Figur</a:t>
                </a:r>
                <a:r>
                  <a:rPr lang="en-US" spc="-5" dirty="0">
                    <a:solidFill>
                      <a:schemeClr val="tx1"/>
                    </a:solidFill>
                  </a:rPr>
                  <a:t>e </a:t>
                </a:r>
                <a:r>
                  <a:rPr lang="en-US" spc="-10" dirty="0">
                    <a:solidFill>
                      <a:schemeClr val="tx1"/>
                    </a:solidFill>
                  </a:rPr>
                  <a:t>2)</a:t>
                </a:r>
                <a:r>
                  <a:rPr lang="en-US" spc="-5" dirty="0">
                    <a:solidFill>
                      <a:schemeClr val="tx1"/>
                    </a:solidFill>
                  </a:rPr>
                  <a:t>. </a:t>
                </a:r>
                <a:r>
                  <a:rPr lang="en-US" spc="-15" dirty="0">
                    <a:solidFill>
                      <a:schemeClr val="tx1"/>
                    </a:solidFill>
                  </a:rPr>
                  <a:t>Th</a:t>
                </a:r>
                <a:r>
                  <a:rPr lang="en-US" spc="-5" dirty="0">
                    <a:solidFill>
                      <a:schemeClr val="tx1"/>
                    </a:solidFill>
                  </a:rPr>
                  <a:t>e </a:t>
                </a:r>
                <a:r>
                  <a:rPr lang="en-US" spc="-10" dirty="0">
                    <a:solidFill>
                      <a:schemeClr val="tx1"/>
                    </a:solidFill>
                  </a:rPr>
                  <a:t>exac</a:t>
                </a:r>
                <a:r>
                  <a:rPr lang="en-US" spc="-5" dirty="0">
                    <a:solidFill>
                      <a:schemeClr val="tx1"/>
                    </a:solidFill>
                  </a:rPr>
                  <a:t>t </a:t>
                </a:r>
                <a:r>
                  <a:rPr lang="en-US" spc="-10" dirty="0">
                    <a:solidFill>
                      <a:schemeClr val="tx1"/>
                    </a:solidFill>
                  </a:rPr>
                  <a:t>valu</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a:t>
                </a:r>
                <a:r>
                  <a:rPr lang="en-US" spc="-10" dirty="0">
                    <a:solidFill>
                      <a:schemeClr val="tx1"/>
                    </a:solidFill>
                  </a:rPr>
                  <a:t>perio</a:t>
                </a:r>
                <a:r>
                  <a:rPr lang="en-US" spc="-5" dirty="0">
                    <a:solidFill>
                      <a:schemeClr val="tx1"/>
                    </a:solidFill>
                  </a:rPr>
                  <a:t>d is</a:t>
                </a:r>
                <a:r>
                  <a:rPr lang="en-US" spc="20" dirty="0">
                    <a:solidFill>
                      <a:schemeClr val="tx1"/>
                    </a:solidFill>
                  </a:rPr>
                  <a:t> </a:t>
                </a:r>
                <a14:m>
                  <m:oMath xmlns:m="http://schemas.openxmlformats.org/officeDocument/2006/math">
                    <m:r>
                      <a:rPr lang="en-US" i="1" spc="114">
                        <a:solidFill>
                          <a:schemeClr val="tx1"/>
                        </a:solidFill>
                        <a:latin typeface="Cambria Math" panose="02040503050406030204" pitchFamily="18" charset="0"/>
                        <a:cs typeface="Times New Roman"/>
                      </a:rPr>
                      <m:t>𝑇</m:t>
                    </m:r>
                    <m:r>
                      <a:rPr lang="en-US" i="1" spc="114">
                        <a:solidFill>
                          <a:schemeClr val="tx1"/>
                        </a:solidFill>
                        <a:latin typeface="Cambria Math" panose="02040503050406030204" pitchFamily="18" charset="0"/>
                        <a:ea typeface="Cambria Math" panose="02040503050406030204" pitchFamily="18" charset="0"/>
                        <a:cs typeface="Times New Roman"/>
                      </a:rPr>
                      <m:t>≈</m:t>
                    </m:r>
                    <m:r>
                      <a:rPr lang="en-US" b="0" i="1" spc="114" smtClean="0">
                        <a:solidFill>
                          <a:schemeClr val="tx1"/>
                        </a:solidFill>
                        <a:latin typeface="Cambria Math" panose="02040503050406030204" pitchFamily="18" charset="0"/>
                        <a:ea typeface="Cambria Math" panose="02040503050406030204" pitchFamily="18" charset="0"/>
                        <a:cs typeface="Times New Roman"/>
                      </a:rPr>
                      <m:t>4</m:t>
                    </m:r>
                    <m:rad>
                      <m:radPr>
                        <m:degHide m:val="on"/>
                        <m:ctrlPr>
                          <a:rPr lang="en-US" i="1" spc="114">
                            <a:solidFill>
                              <a:schemeClr val="tx1"/>
                            </a:solidFill>
                            <a:latin typeface="Cambria Math" panose="02040503050406030204" pitchFamily="18" charset="0"/>
                            <a:ea typeface="Cambria Math" panose="02040503050406030204" pitchFamily="18" charset="0"/>
                            <a:cs typeface="Times New Roman"/>
                          </a:rPr>
                        </m:ctrlPr>
                      </m:radPr>
                      <m:deg/>
                      <m:e>
                        <m:f>
                          <m:fPr>
                            <m:ctrlPr>
                              <a:rPr lang="en-US" i="1" spc="114">
                                <a:solidFill>
                                  <a:schemeClr val="tx1"/>
                                </a:solidFill>
                                <a:latin typeface="Cambria Math" panose="02040503050406030204" pitchFamily="18" charset="0"/>
                                <a:ea typeface="Cambria Math" panose="02040503050406030204" pitchFamily="18" charset="0"/>
                                <a:cs typeface="Times New Roman"/>
                              </a:rPr>
                            </m:ctrlPr>
                          </m:fPr>
                          <m:num>
                            <m:r>
                              <a:rPr lang="en-US" i="1" spc="114">
                                <a:solidFill>
                                  <a:schemeClr val="tx1"/>
                                </a:solidFill>
                                <a:latin typeface="Cambria Math" panose="02040503050406030204" pitchFamily="18" charset="0"/>
                                <a:ea typeface="Cambria Math" panose="02040503050406030204" pitchFamily="18" charset="0"/>
                                <a:cs typeface="Times New Roman"/>
                              </a:rPr>
                              <m:t>𝐿</m:t>
                            </m:r>
                          </m:num>
                          <m:den>
                            <m:r>
                              <a:rPr lang="en-US" b="0" i="1" spc="114" smtClean="0">
                                <a:solidFill>
                                  <a:schemeClr val="tx1"/>
                                </a:solidFill>
                                <a:latin typeface="Cambria Math" panose="02040503050406030204" pitchFamily="18" charset="0"/>
                                <a:ea typeface="Cambria Math" panose="02040503050406030204" pitchFamily="18" charset="0"/>
                                <a:cs typeface="Times New Roman"/>
                              </a:rPr>
                              <m:t>𝑔</m:t>
                            </m:r>
                          </m:den>
                        </m:f>
                      </m:e>
                    </m:rad>
                    <m:r>
                      <a:rPr lang="en-US" b="0" i="1" spc="114" smtClean="0">
                        <a:solidFill>
                          <a:schemeClr val="tx1"/>
                        </a:solidFill>
                        <a:latin typeface="Cambria Math" panose="02040503050406030204" pitchFamily="18" charset="0"/>
                        <a:ea typeface="Cambria Math" panose="02040503050406030204" pitchFamily="18" charset="0"/>
                        <a:cs typeface="Times New Roman"/>
                      </a:rPr>
                      <m:t>𝐸</m:t>
                    </m:r>
                    <m:r>
                      <a:rPr lang="en-US" b="0" i="1" spc="114" smtClean="0">
                        <a:solidFill>
                          <a:schemeClr val="tx1"/>
                        </a:solidFill>
                        <a:latin typeface="Cambria Math" panose="02040503050406030204" pitchFamily="18" charset="0"/>
                        <a:ea typeface="Cambria Math" panose="02040503050406030204" pitchFamily="18" charset="0"/>
                        <a:cs typeface="Times New Roman"/>
                      </a:rPr>
                      <m:t>(</m:t>
                    </m:r>
                    <m:r>
                      <a:rPr lang="en-US" b="0" i="1" spc="114" smtClean="0">
                        <a:solidFill>
                          <a:schemeClr val="tx1"/>
                        </a:solidFill>
                        <a:latin typeface="Cambria Math" panose="02040503050406030204" pitchFamily="18" charset="0"/>
                        <a:ea typeface="Cambria Math" panose="02040503050406030204" pitchFamily="18" charset="0"/>
                        <a:cs typeface="Times New Roman"/>
                      </a:rPr>
                      <m:t>𝑘</m:t>
                    </m:r>
                    <m:r>
                      <a:rPr lang="en-US" b="0" i="1" spc="114"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where </a:t>
                </a:r>
                <a14:m>
                  <m:oMath xmlns:m="http://schemas.openxmlformats.org/officeDocument/2006/math">
                    <m:r>
                      <a:rPr lang="en-US" b="0" i="1" smtClean="0">
                        <a:solidFill>
                          <a:schemeClr val="tx1"/>
                        </a:solidFill>
                        <a:latin typeface="Cambria Math" panose="02040503050406030204" pitchFamily="18" charset="0"/>
                        <a:cs typeface="Times New Roman"/>
                      </a:rPr>
                      <m:t>𝑘</m:t>
                    </m:r>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sin</m:t>
                        </m:r>
                      </m:fName>
                      <m:e>
                        <m:d>
                          <m:dPr>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ea typeface="Cambria Math" panose="02040503050406030204" pitchFamily="18" charset="0"/>
                                <a:cs typeface="Times New Roman"/>
                              </a:rPr>
                              <m:t>𝜃</m:t>
                            </m:r>
                          </m:e>
                        </m:d>
                      </m:e>
                    </m:func>
                  </m:oMath>
                </a14:m>
                <a:r>
                  <a:rPr lang="en-US" dirty="0">
                    <a:solidFill>
                      <a:schemeClr val="tx1"/>
                    </a:solidFill>
                  </a:rPr>
                  <a:t>.</a:t>
                </a: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pic>
        <p:nvPicPr>
          <p:cNvPr id="5" name="Picture 2" descr="An illustration shows a pendulum extended an angle of theta from a perpendicular line segment. A curved arc, labeled with an arrow pointing away from the pendulum, begins on the pendulum ball, passes through the endpoint of the perpendicular line segment and ends at the same height of the pendulum ball."/>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87767" y="3556883"/>
            <a:ext cx="4127491" cy="299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762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(30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55" dirty="0">
                    <a:solidFill>
                      <a:schemeClr val="tx1"/>
                    </a:solidFill>
                  </a:rPr>
                  <a:t>Elliptic </a:t>
                </a:r>
                <a:r>
                  <a:rPr lang="en-US" b="1" spc="-95" dirty="0">
                    <a:solidFill>
                      <a:schemeClr val="tx1"/>
                    </a:solidFill>
                  </a:rPr>
                  <a:t>Function  </a:t>
                </a:r>
                <a:r>
                  <a:rPr lang="en-US" spc="-114" dirty="0">
                    <a:solidFill>
                      <a:schemeClr val="tx1"/>
                    </a:solidFill>
                  </a:rPr>
                  <a:t>We f</a:t>
                </a:r>
                <a:r>
                  <a:rPr lang="en-US" spc="-5" dirty="0">
                    <a:solidFill>
                      <a:schemeClr val="tx1"/>
                    </a:solidFill>
                  </a:rPr>
                  <a:t>ind</a:t>
                </a:r>
                <a:r>
                  <a:rPr lang="en-US" spc="-50" dirty="0">
                    <a:solidFill>
                      <a:schemeClr val="tx1"/>
                    </a:solidFill>
                  </a:rPr>
                  <a:t> </a:t>
                </a:r>
                <a:r>
                  <a:rPr lang="en-US" spc="-5" dirty="0">
                    <a:solidFill>
                      <a:schemeClr val="tx1"/>
                    </a:solidFill>
                  </a:rPr>
                  <a:t>the</a:t>
                </a:r>
                <a:r>
                  <a:rPr lang="en-US" spc="-50" dirty="0">
                    <a:solidFill>
                      <a:schemeClr val="tx1"/>
                    </a:solidFill>
                  </a:rPr>
                  <a:t> </a:t>
                </a:r>
                <a:r>
                  <a:rPr lang="en-US" spc="-5" dirty="0">
                    <a:solidFill>
                      <a:schemeClr val="tx1"/>
                    </a:solidFill>
                  </a:rPr>
                  <a:t>Maclaurin</a:t>
                </a:r>
                <a:r>
                  <a:rPr lang="en-US" spc="-45" dirty="0">
                    <a:solidFill>
                      <a:schemeClr val="tx1"/>
                    </a:solidFill>
                  </a:rPr>
                  <a:t> </a:t>
                </a:r>
                <a:r>
                  <a:rPr lang="en-US" spc="-5" dirty="0">
                    <a:solidFill>
                      <a:schemeClr val="tx1"/>
                    </a:solidFill>
                  </a:rPr>
                  <a:t>series</a:t>
                </a:r>
                <a:r>
                  <a:rPr lang="en-US" spc="-50" dirty="0">
                    <a:solidFill>
                      <a:schemeClr val="tx1"/>
                    </a:solidFill>
                  </a:rPr>
                  <a:t> </a:t>
                </a:r>
                <a:r>
                  <a:rPr lang="en-US" spc="-5" dirty="0">
                    <a:solidFill>
                      <a:schemeClr val="tx1"/>
                    </a:solidFill>
                  </a:rPr>
                  <a:t>for</a:t>
                </a:r>
                <a:r>
                  <a:rPr lang="en-US" spc="20" dirty="0">
                    <a:solidFill>
                      <a:schemeClr val="tx1"/>
                    </a:solidFill>
                  </a:rPr>
                  <a:t> </a:t>
                </a:r>
                <a:r>
                  <a:rPr lang="en-US" i="1" spc="-10" dirty="0">
                    <a:solidFill>
                      <a:schemeClr val="tx1"/>
                    </a:solidFill>
                  </a:rPr>
                  <a:t>E</a:t>
                </a:r>
                <a:r>
                  <a:rPr lang="en-US" spc="-5" dirty="0">
                    <a:solidFill>
                      <a:schemeClr val="tx1"/>
                    </a:solidFill>
                  </a:rPr>
                  <a:t>(</a:t>
                </a:r>
                <a:r>
                  <a:rPr lang="en-US" i="1" spc="50" dirty="0">
                    <a:solidFill>
                      <a:schemeClr val="tx1"/>
                    </a:solidFill>
                  </a:rPr>
                  <a:t>k</a:t>
                </a:r>
                <a:r>
                  <a:rPr lang="en-US" spc="-5" dirty="0">
                    <a:solidFill>
                      <a:schemeClr val="tx1"/>
                    </a:solidFill>
                  </a:rPr>
                  <a:t>)</a:t>
                </a:r>
                <a:r>
                  <a:rPr lang="en-US" spc="-50" dirty="0">
                    <a:solidFill>
                      <a:schemeClr val="tx1"/>
                    </a:solidFill>
                  </a:rPr>
                  <a:t> </a:t>
                </a:r>
                <a:r>
                  <a:rPr lang="en-US" spc="-5" dirty="0">
                    <a:solidFill>
                      <a:schemeClr val="tx1"/>
                    </a:solidFill>
                  </a:rPr>
                  <a:t>and</a:t>
                </a:r>
                <a:r>
                  <a:rPr lang="en-US" spc="-50" dirty="0">
                    <a:solidFill>
                      <a:schemeClr val="tx1"/>
                    </a:solidFill>
                  </a:rPr>
                  <a:t> </a:t>
                </a:r>
                <a:r>
                  <a:rPr lang="en-US" spc="-5" dirty="0">
                    <a:solidFill>
                      <a:schemeClr val="tx1"/>
                    </a:solidFill>
                  </a:rPr>
                  <a:t>estimate</a:t>
                </a:r>
                <a:r>
                  <a:rPr lang="en-US" spc="20" dirty="0">
                    <a:solidFill>
                      <a:schemeClr val="tx1"/>
                    </a:solidFill>
                  </a:rPr>
                  <a:t> </a:t>
                </a:r>
                <a:r>
                  <a:rPr lang="en-US" i="1" spc="-10" dirty="0">
                    <a:solidFill>
                      <a:schemeClr val="tx1"/>
                    </a:solidFill>
                  </a:rPr>
                  <a:t>E</a:t>
                </a:r>
                <a:r>
                  <a:rPr lang="en-US" spc="-5" dirty="0">
                    <a:solidFill>
                      <a:schemeClr val="tx1"/>
                    </a:solidFill>
                  </a:rPr>
                  <a:t>(</a:t>
                </a:r>
                <a:r>
                  <a:rPr lang="en-US" i="1" spc="50" dirty="0">
                    <a:solidFill>
                      <a:schemeClr val="tx1"/>
                    </a:solidFill>
                  </a:rPr>
                  <a:t>k</a:t>
                </a:r>
                <a:r>
                  <a:rPr lang="en-US" spc="-5" dirty="0">
                    <a:solidFill>
                      <a:schemeClr val="tx1"/>
                    </a:solidFill>
                  </a:rPr>
                  <a:t>) for </a:t>
                </a:r>
                <a14:m>
                  <m:oMath xmlns:m="http://schemas.openxmlformats.org/officeDocument/2006/math">
                    <m:r>
                      <a:rPr lang="en-US" b="0" i="1" spc="-5" smtClean="0">
                        <a:solidFill>
                          <a:schemeClr val="tx1"/>
                        </a:solidFill>
                        <a:latin typeface="Cambria Math" panose="02040503050406030204" pitchFamily="18" charset="0"/>
                        <a:cs typeface="Times New Roman"/>
                      </a:rPr>
                      <m:t>𝑘</m:t>
                    </m:r>
                    <m:r>
                      <a:rPr lang="en-US" b="0" i="1" spc="-5" smtClean="0">
                        <a:solidFill>
                          <a:schemeClr val="tx1"/>
                        </a:solidFill>
                        <a:latin typeface="Cambria Math" panose="02040503050406030204" pitchFamily="18" charset="0"/>
                        <a:cs typeface="Times New Roman"/>
                      </a:rPr>
                      <m:t>=</m:t>
                    </m:r>
                    <m:func>
                      <m:funcPr>
                        <m:ctrlPr>
                          <a:rPr lang="en-US" b="0" i="1" spc="-5" smtClean="0">
                            <a:solidFill>
                              <a:schemeClr val="tx1"/>
                            </a:solidFill>
                            <a:latin typeface="Cambria Math" panose="02040503050406030204" pitchFamily="18" charset="0"/>
                            <a:cs typeface="Times New Roman"/>
                          </a:rPr>
                        </m:ctrlPr>
                      </m:funcPr>
                      <m:fName>
                        <m:r>
                          <m:rPr>
                            <m:sty m:val="p"/>
                          </m:rPr>
                          <a:rPr lang="en-US" b="0" i="0" spc="-5" smtClean="0">
                            <a:solidFill>
                              <a:schemeClr val="tx1"/>
                            </a:solidFill>
                            <a:latin typeface="Cambria Math" panose="02040503050406030204" pitchFamily="18" charset="0"/>
                            <a:cs typeface="Times New Roman"/>
                          </a:rPr>
                          <m:t>sin</m:t>
                        </m:r>
                      </m:fName>
                      <m:e>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pc="-5" smtClean="0">
                                <a:solidFill>
                                  <a:schemeClr val="tx1"/>
                                </a:solidFill>
                                <a:latin typeface="Cambria Math" panose="02040503050406030204" pitchFamily="18" charset="0"/>
                                <a:cs typeface="Times New Roman"/>
                              </a:rPr>
                              <m:t>6</m:t>
                            </m:r>
                          </m:den>
                        </m:f>
                      </m:e>
                    </m:func>
                    <m:r>
                      <a:rPr lang="en-US" b="0" i="1" spc="-5" smtClean="0">
                        <a:solidFill>
                          <a:schemeClr val="tx1"/>
                        </a:solidFill>
                        <a:latin typeface="Cambria Math" panose="02040503050406030204" pitchFamily="18" charset="0"/>
                        <a:cs typeface="Times New Roman"/>
                      </a:rPr>
                      <m:t>.</m:t>
                    </m:r>
                  </m:oMath>
                </a14:m>
                <a:r>
                  <a:rPr lang="en-US" dirty="0">
                    <a:solidFill>
                      <a:schemeClr val="tx1"/>
                    </a:solidFill>
                  </a:rPr>
                  <a:t> </a:t>
                </a:r>
                <a:r>
                  <a:rPr lang="en-US" spc="-5" dirty="0">
                    <a:solidFill>
                      <a:schemeClr val="tx1"/>
                    </a:solidFill>
                  </a:rPr>
                  <a:t>Substitute</a:t>
                </a:r>
                <a:r>
                  <a:rPr lang="en-US" spc="25" dirty="0">
                    <a:solidFill>
                      <a:schemeClr val="tx1"/>
                    </a:solidFill>
                  </a:rPr>
                  <a:t> </a:t>
                </a:r>
                <a:r>
                  <a:rPr lang="en-US" i="1" spc="-5" dirty="0">
                    <a:solidFill>
                      <a:schemeClr val="tx1"/>
                    </a:solidFill>
                  </a:rPr>
                  <a:t>x </a:t>
                </a:r>
                <a:r>
                  <a:rPr lang="en-US" spc="-25" dirty="0">
                    <a:solidFill>
                      <a:schemeClr val="tx1"/>
                    </a:solidFill>
                  </a:rPr>
                  <a:t>=</a:t>
                </a:r>
                <a:r>
                  <a:rPr lang="en-US" spc="-40" dirty="0">
                    <a:solidFill>
                      <a:schemeClr val="tx1"/>
                    </a:solidFill>
                  </a:rPr>
                  <a:t> </a:t>
                </a:r>
                <a:r>
                  <a:rPr lang="en-US" i="1" spc="-5" dirty="0">
                    <a:solidFill>
                      <a:schemeClr val="tx1"/>
                    </a:solidFill>
                  </a:rPr>
                  <a:t>k</a:t>
                </a:r>
                <a:r>
                  <a:rPr lang="en-US" i="1" spc="-25" dirty="0">
                    <a:solidFill>
                      <a:schemeClr val="tx1"/>
                    </a:solidFill>
                  </a:rPr>
                  <a:t> </a:t>
                </a:r>
                <a:r>
                  <a:rPr lang="en-US" spc="-5" dirty="0">
                    <a:solidFill>
                      <a:schemeClr val="tx1"/>
                    </a:solidFill>
                  </a:rPr>
                  <a:t>sin</a:t>
                </a:r>
                <a:r>
                  <a:rPr lang="en-US" spc="-85" dirty="0">
                    <a:solidFill>
                      <a:schemeClr val="tx1"/>
                    </a:solidFill>
                  </a:rPr>
                  <a:t> </a:t>
                </a:r>
                <a:r>
                  <a:rPr lang="en-US" i="1" spc="-5" dirty="0">
                    <a:solidFill>
                      <a:schemeClr val="tx1"/>
                    </a:solidFill>
                  </a:rPr>
                  <a:t>t</a:t>
                </a:r>
                <a:r>
                  <a:rPr lang="en-US" i="1" spc="85"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Taylo</a:t>
                </a:r>
                <a:r>
                  <a:rPr lang="en-US" spc="-5" dirty="0">
                    <a:solidFill>
                      <a:schemeClr val="tx1"/>
                    </a:solidFill>
                  </a:rPr>
                  <a:t>r </a:t>
                </a:r>
                <a:r>
                  <a:rPr lang="en-US" spc="-10" dirty="0">
                    <a:solidFill>
                      <a:schemeClr val="tx1"/>
                    </a:solidFill>
                  </a:rPr>
                  <a:t>expansio</a:t>
                </a:r>
                <a:r>
                  <a:rPr lang="en-US" spc="-5" dirty="0">
                    <a:solidFill>
                      <a:schemeClr val="tx1"/>
                    </a:solidFill>
                  </a:rPr>
                  <a:t>n </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ad>
                            <m:radPr>
                              <m:degHide m:val="on"/>
                              <m:ctrlPr>
                                <a:rPr lang="en-US" i="1">
                                  <a:solidFill>
                                    <a:schemeClr val="tx1"/>
                                  </a:solidFill>
                                  <a:latin typeface="Cambria Math" panose="02040503050406030204" pitchFamily="18" charset="0"/>
                                </a:rPr>
                              </m:ctrlPr>
                            </m:radPr>
                            <m:deg/>
                            <m:e>
                              <m:r>
                                <a:rPr lang="en-US" i="1">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𝑘</m:t>
                                  </m:r>
                                </m:e>
                                <m:sup>
                                  <m:r>
                                    <a:rPr lang="en-US" i="1">
                                      <a:solidFill>
                                        <a:schemeClr val="tx1"/>
                                      </a:solidFill>
                                      <a:latin typeface="Cambria Math" panose="02040503050406030204" pitchFamily="18" charset="0"/>
                                    </a:rPr>
                                    <m:t>2</m:t>
                                  </m:r>
                                </m:sup>
                              </m:sSup>
                              <m:func>
                                <m:funcPr>
                                  <m:ctrlPr>
                                    <a:rPr lang="en-US" i="1" smtClean="0">
                                      <a:solidFill>
                                        <a:schemeClr val="tx1"/>
                                      </a:solidFill>
                                      <a:latin typeface="Cambria Math" panose="02040503050406030204" pitchFamily="18" charset="0"/>
                                    </a:rPr>
                                  </m:ctrlPr>
                                </m:funcPr>
                                <m:fName>
                                  <m:sSup>
                                    <m:sSupPr>
                                      <m:ctrlPr>
                                        <a:rPr lang="en-US" i="1" smtClean="0">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b="0" i="1" smtClean="0">
                                          <a:solidFill>
                                            <a:schemeClr val="tx1"/>
                                          </a:solidFill>
                                          <a:latin typeface="Cambria Math" panose="02040503050406030204" pitchFamily="18" charset="0"/>
                                        </a:rPr>
                                        <m:t>2</m:t>
                                      </m:r>
                                    </m:sup>
                                  </m:sSup>
                                </m:fName>
                                <m:e>
                                  <m:r>
                                    <a:rPr lang="en-US" b="0" i="1" smtClean="0">
                                      <a:solidFill>
                                        <a:schemeClr val="tx1"/>
                                      </a:solidFill>
                                      <a:latin typeface="Cambria Math" panose="02040503050406030204" pitchFamily="18" charset="0"/>
                                    </a:rPr>
                                    <m:t>𝑡</m:t>
                                  </m:r>
                                </m:e>
                              </m:func>
                            </m:e>
                          </m:rad>
                        </m:den>
                      </m:f>
                      <m:r>
                        <a:rPr lang="en-US" i="1">
                          <a:solidFill>
                            <a:schemeClr val="tx1"/>
                          </a:solidFill>
                          <a:latin typeface="Cambria Math" panose="02040503050406030204" pitchFamily="18" charset="0"/>
                        </a:rPr>
                        <m:t>=1+</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∙3∙5∙⋯∙(2</m:t>
                              </m:r>
                              <m:r>
                                <a:rPr lang="en-US" i="1">
                                  <a:solidFill>
                                    <a:schemeClr val="tx1"/>
                                  </a:solidFill>
                                  <a:latin typeface="Cambria Math" panose="02040503050406030204" pitchFamily="18" charset="0"/>
                                  <a:ea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4</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6</m:t>
                              </m:r>
                              <m:r>
                                <a:rPr lang="en-US" i="1">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𝑛</m:t>
                              </m:r>
                            </m:den>
                          </m:f>
                          <m:sSup>
                            <m:sSupPr>
                              <m:ctrlPr>
                                <a:rPr lang="en-US" i="1">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sin</m:t>
                                  </m:r>
                                </m:fName>
                                <m:e>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m:t>
                                  </m:r>
                                </m:e>
                              </m:func>
                            </m:e>
                            <m:sup>
                              <m:r>
                                <a:rPr lang="en-US" i="1">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𝑛</m:t>
                              </m:r>
                            </m:sup>
                          </m:sSup>
                        </m:e>
                      </m:nary>
                    </m:oMath>
                  </m:oMathPara>
                </a14:m>
                <a:endParaRPr lang="en-US" dirty="0">
                  <a:solidFill>
                    <a:schemeClr val="tx1"/>
                  </a:solidFill>
                </a:endParaRPr>
              </a:p>
              <a:p>
                <a:pPr marL="0" marR="5080" indent="0" algn="just">
                  <a:lnSpc>
                    <a:spcPct val="100000"/>
                  </a:lnSpc>
                  <a:buNone/>
                </a:pPr>
                <a:r>
                  <a:rPr lang="en-US" spc="-10" dirty="0">
                    <a:solidFill>
                      <a:schemeClr val="tx1"/>
                    </a:solidFill>
                  </a:rPr>
                  <a:t>Thi</a:t>
                </a:r>
                <a:r>
                  <a:rPr lang="en-US" spc="-5" dirty="0">
                    <a:solidFill>
                      <a:schemeClr val="tx1"/>
                    </a:solidFill>
                  </a:rPr>
                  <a:t>s </a:t>
                </a:r>
                <a:r>
                  <a:rPr lang="en-US" spc="-10" dirty="0">
                    <a:solidFill>
                      <a:schemeClr val="tx1"/>
                    </a:solidFill>
                  </a:rPr>
                  <a:t>expansio</a:t>
                </a:r>
                <a:r>
                  <a:rPr lang="en-US" spc="-5" dirty="0">
                    <a:solidFill>
                      <a:schemeClr val="tx1"/>
                    </a:solidFill>
                  </a:rPr>
                  <a:t>n is </a:t>
                </a:r>
                <a:r>
                  <a:rPr lang="en-US" spc="-10" dirty="0">
                    <a:solidFill>
                      <a:schemeClr val="tx1"/>
                    </a:solidFill>
                  </a:rPr>
                  <a:t>vali</a:t>
                </a:r>
                <a:r>
                  <a:rPr lang="en-US" spc="-5" dirty="0">
                    <a:solidFill>
                      <a:schemeClr val="tx1"/>
                    </a:solidFill>
                  </a:rPr>
                  <a:t>d </a:t>
                </a:r>
                <a:r>
                  <a:rPr lang="en-US" spc="-10" dirty="0">
                    <a:solidFill>
                      <a:schemeClr val="tx1"/>
                    </a:solidFill>
                  </a:rPr>
                  <a:t>becaus</a:t>
                </a:r>
                <a:r>
                  <a:rPr lang="en-US" spc="-5" dirty="0">
                    <a:solidFill>
                      <a:schemeClr val="tx1"/>
                    </a:solidFill>
                  </a:rPr>
                  <a:t>e </a:t>
                </a:r>
                <a:r>
                  <a:rPr lang="en-US" spc="-90" dirty="0">
                    <a:solidFill>
                      <a:schemeClr val="tx1"/>
                    </a:solidFill>
                  </a:rPr>
                  <a:t>|</a:t>
                </a:r>
                <a:r>
                  <a:rPr lang="en-US" i="1" spc="50" dirty="0">
                    <a:solidFill>
                      <a:schemeClr val="tx1"/>
                    </a:solidFill>
                  </a:rPr>
                  <a:t>k</a:t>
                </a:r>
                <a:r>
                  <a:rPr lang="en-US" spc="-90" dirty="0">
                    <a:solidFill>
                      <a:schemeClr val="tx1"/>
                    </a:solidFill>
                  </a:rPr>
                  <a:t>|</a:t>
                </a:r>
                <a:r>
                  <a:rPr lang="en-US" spc="-45" dirty="0">
                    <a:solidFill>
                      <a:schemeClr val="tx1"/>
                    </a:solidFill>
                  </a:rPr>
                  <a:t> </a:t>
                </a:r>
                <a:r>
                  <a:rPr lang="en-US" i="1" spc="190" dirty="0">
                    <a:solidFill>
                      <a:schemeClr val="tx1"/>
                    </a:solidFill>
                  </a:rPr>
                  <a:t>&lt;</a:t>
                </a:r>
                <a:r>
                  <a:rPr lang="en-US" i="1" spc="-5" dirty="0">
                    <a:solidFill>
                      <a:schemeClr val="tx1"/>
                    </a:solidFill>
                  </a:rPr>
                  <a:t> </a:t>
                </a:r>
                <a:r>
                  <a:rPr lang="en-US" spc="-5" dirty="0">
                    <a:solidFill>
                      <a:schemeClr val="tx1"/>
                    </a:solidFill>
                  </a:rPr>
                  <a:t>1 </a:t>
                </a:r>
                <a:r>
                  <a:rPr lang="en-US" spc="-10" dirty="0">
                    <a:solidFill>
                      <a:schemeClr val="tx1"/>
                    </a:solidFill>
                  </a:rPr>
                  <a:t>an</a:t>
                </a:r>
                <a:r>
                  <a:rPr lang="en-US" spc="-5" dirty="0">
                    <a:solidFill>
                      <a:schemeClr val="tx1"/>
                    </a:solidFill>
                  </a:rPr>
                  <a:t>d </a:t>
                </a:r>
                <a:r>
                  <a:rPr lang="en-US" spc="-10" dirty="0">
                    <a:solidFill>
                      <a:schemeClr val="tx1"/>
                    </a:solidFill>
                  </a:rPr>
                  <a:t>hence</a:t>
                </a:r>
                <a:r>
                  <a:rPr lang="en-US" spc="-5" dirty="0">
                    <a:solidFill>
                      <a:schemeClr val="tx1"/>
                    </a:solidFill>
                  </a:rPr>
                  <a:t>, </a:t>
                </a:r>
                <a:r>
                  <a:rPr lang="en-US" spc="-65" dirty="0">
                    <a:solidFill>
                      <a:schemeClr val="tx1"/>
                    </a:solidFill>
                  </a:rPr>
                  <a:t>|</a:t>
                </a:r>
                <a:r>
                  <a:rPr lang="en-US" i="1" spc="-5" dirty="0">
                    <a:solidFill>
                      <a:schemeClr val="tx1"/>
                    </a:solidFill>
                  </a:rPr>
                  <a:t>x</a:t>
                </a:r>
                <a:r>
                  <a:rPr lang="en-US" spc="235" dirty="0">
                    <a:solidFill>
                      <a:schemeClr val="tx1"/>
                    </a:solidFill>
                  </a:rPr>
                  <a:t>|</a:t>
                </a:r>
                <a:r>
                  <a:rPr lang="en-US" spc="-80" dirty="0">
                    <a:solidFill>
                      <a:schemeClr val="tx1"/>
                    </a:solidFill>
                  </a:rPr>
                  <a:t>=</a:t>
                </a:r>
                <a:r>
                  <a:rPr lang="en-US" spc="-40" dirty="0">
                    <a:solidFill>
                      <a:schemeClr val="tx1"/>
                    </a:solidFill>
                  </a:rPr>
                  <a:t> </a:t>
                </a:r>
                <a:r>
                  <a:rPr lang="en-US" spc="-90" dirty="0">
                    <a:solidFill>
                      <a:schemeClr val="tx1"/>
                    </a:solidFill>
                  </a:rPr>
                  <a:t>|</a:t>
                </a:r>
                <a:r>
                  <a:rPr lang="en-US" i="1" spc="-5" dirty="0">
                    <a:solidFill>
                      <a:schemeClr val="tx1"/>
                    </a:solidFill>
                  </a:rPr>
                  <a:t>k</a:t>
                </a:r>
                <a:r>
                  <a:rPr lang="en-US" i="1" spc="-25" dirty="0">
                    <a:solidFill>
                      <a:schemeClr val="tx1"/>
                    </a:solidFill>
                  </a:rPr>
                  <a:t> </a:t>
                </a:r>
                <a:r>
                  <a:rPr lang="en-US" spc="-5" dirty="0">
                    <a:solidFill>
                      <a:schemeClr val="tx1"/>
                    </a:solidFill>
                  </a:rPr>
                  <a:t>sin</a:t>
                </a:r>
                <a:r>
                  <a:rPr lang="en-US" spc="-85" dirty="0">
                    <a:solidFill>
                      <a:schemeClr val="tx1"/>
                    </a:solidFill>
                  </a:rPr>
                  <a:t> </a:t>
                </a:r>
                <a:r>
                  <a:rPr lang="en-US" i="1" spc="-5" dirty="0">
                    <a:solidFill>
                      <a:schemeClr val="tx1"/>
                    </a:solidFill>
                  </a:rPr>
                  <a:t>t</a:t>
                </a:r>
                <a:r>
                  <a:rPr lang="en-US" i="1" spc="-160" dirty="0">
                    <a:solidFill>
                      <a:schemeClr val="tx1"/>
                    </a:solidFill>
                  </a:rPr>
                  <a:t> </a:t>
                </a:r>
                <a:r>
                  <a:rPr lang="en-US" spc="-90" dirty="0">
                    <a:solidFill>
                      <a:schemeClr val="tx1"/>
                    </a:solidFill>
                  </a:rPr>
                  <a:t>|</a:t>
                </a:r>
                <a:r>
                  <a:rPr lang="en-US" spc="-45" dirty="0">
                    <a:solidFill>
                      <a:schemeClr val="tx1"/>
                    </a:solidFill>
                  </a:rPr>
                  <a:t> </a:t>
                </a:r>
                <a:r>
                  <a:rPr lang="en-US" i="1" spc="190" dirty="0">
                    <a:solidFill>
                      <a:schemeClr val="tx1"/>
                    </a:solidFill>
                  </a:rPr>
                  <a:t>&lt;</a:t>
                </a:r>
                <a:r>
                  <a:rPr lang="en-US" i="1" spc="-5" dirty="0">
                    <a:solidFill>
                      <a:schemeClr val="tx1"/>
                    </a:solidFill>
                  </a:rPr>
                  <a:t> </a:t>
                </a:r>
                <a:r>
                  <a:rPr lang="en-US" spc="-10" dirty="0">
                    <a:solidFill>
                      <a:schemeClr val="tx1"/>
                    </a:solidFill>
                  </a:rPr>
                  <a:t>1</a:t>
                </a:r>
                <a:r>
                  <a:rPr lang="en-US" spc="-5" dirty="0">
                    <a:solidFill>
                      <a:schemeClr val="tx1"/>
                    </a:solidFill>
                  </a:rPr>
                  <a:t>.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6177716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31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solidFill>
                      <a:schemeClr val="tx1"/>
                    </a:solidFill>
                  </a:rPr>
                  <a:t>T</a:t>
                </a:r>
                <a:r>
                  <a:rPr lang="en-US" spc="-5" dirty="0">
                    <a:solidFill>
                      <a:schemeClr val="tx1"/>
                    </a:solidFill>
                  </a:rPr>
                  <a:t>hus, </a:t>
                </a:r>
                <a:r>
                  <a:rPr lang="en-US" i="1" spc="-10" dirty="0">
                    <a:solidFill>
                      <a:schemeClr val="tx1"/>
                    </a:solidFill>
                  </a:rPr>
                  <a:t>E</a:t>
                </a:r>
                <a:r>
                  <a:rPr lang="en-US" i="1" spc="-165" dirty="0">
                    <a:solidFill>
                      <a:schemeClr val="tx1"/>
                    </a:solidFill>
                  </a:rPr>
                  <a:t> </a:t>
                </a:r>
                <a:r>
                  <a:rPr lang="en-US" spc="-5" dirty="0">
                    <a:solidFill>
                      <a:schemeClr val="tx1"/>
                    </a:solidFill>
                  </a:rPr>
                  <a:t>(</a:t>
                </a:r>
                <a:r>
                  <a:rPr lang="en-US" i="1" spc="50" dirty="0">
                    <a:solidFill>
                      <a:schemeClr val="tx1"/>
                    </a:solidFill>
                  </a:rPr>
                  <a:t>k</a:t>
                </a:r>
                <a:r>
                  <a:rPr lang="en-US" spc="-5" dirty="0">
                    <a:solidFill>
                      <a:schemeClr val="tx1"/>
                    </a:solidFill>
                  </a:rPr>
                  <a:t>) is </a:t>
                </a:r>
                <a:r>
                  <a:rPr lang="en-US" spc="-10" dirty="0">
                    <a:solidFill>
                      <a:schemeClr val="tx1"/>
                    </a:solidFill>
                  </a:rPr>
                  <a:t>equa</a:t>
                </a:r>
                <a:r>
                  <a:rPr lang="en-US" spc="-5" dirty="0">
                    <a:solidFill>
                      <a:schemeClr val="tx1"/>
                    </a:solidFill>
                  </a:rPr>
                  <a:t>l </a:t>
                </a:r>
                <a:r>
                  <a:rPr lang="en-US" spc="-10" dirty="0">
                    <a:solidFill>
                      <a:schemeClr val="tx1"/>
                    </a:solidFill>
                  </a:rPr>
                  <a:t>to</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f>
                            <m:fPr>
                              <m:type m:val="skw"/>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rPr>
                                <m:t>2</m:t>
                              </m:r>
                            </m:den>
                          </m:f>
                        </m:sup>
                        <m:e>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𝑑𝑡</m:t>
                              </m:r>
                            </m:num>
                            <m:den>
                              <m:rad>
                                <m:radPr>
                                  <m:degHide m:val="on"/>
                                  <m:ctrlPr>
                                    <a:rPr lang="en-US" i="1">
                                      <a:solidFill>
                                        <a:schemeClr val="tx1"/>
                                      </a:solidFill>
                                      <a:latin typeface="Cambria Math" panose="02040503050406030204" pitchFamily="18" charset="0"/>
                                    </a:rPr>
                                  </m:ctrlPr>
                                </m:radPr>
                                <m:deg/>
                                <m:e>
                                  <m:r>
                                    <a:rPr lang="en-US" i="1">
                                      <a:solidFill>
                                        <a:schemeClr val="tx1"/>
                                      </a:solidFill>
                                      <a:latin typeface="Cambria Math" panose="02040503050406030204" pitchFamily="18" charset="0"/>
                                    </a:rPr>
                                    <m:t>1−</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𝑘</m:t>
                                      </m:r>
                                    </m:e>
                                    <m:sup>
                                      <m:r>
                                        <a:rPr lang="en-US" i="1">
                                          <a:solidFill>
                                            <a:schemeClr val="tx1"/>
                                          </a:solidFill>
                                          <a:latin typeface="Cambria Math" panose="02040503050406030204" pitchFamily="18" charset="0"/>
                                        </a:rPr>
                                        <m:t>2</m:t>
                                      </m:r>
                                    </m:sup>
                                  </m:sSup>
                                  <m:func>
                                    <m:funcPr>
                                      <m:ctrlPr>
                                        <a:rPr lang="en-US" i="1">
                                          <a:solidFill>
                                            <a:schemeClr val="tx1"/>
                                          </a:solidFill>
                                          <a:latin typeface="Cambria Math" panose="02040503050406030204" pitchFamily="18" charset="0"/>
                                        </a:rPr>
                                      </m:ctrlPr>
                                    </m:funcPr>
                                    <m:fNa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sin</m:t>
                                          </m:r>
                                        </m:e>
                                        <m:sup>
                                          <m:r>
                                            <a:rPr lang="en-US" i="1">
                                              <a:solidFill>
                                                <a:schemeClr val="tx1"/>
                                              </a:solidFill>
                                              <a:latin typeface="Cambria Math" panose="02040503050406030204" pitchFamily="18" charset="0"/>
                                            </a:rPr>
                                            <m:t>2</m:t>
                                          </m:r>
                                        </m:sup>
                                      </m:sSup>
                                    </m:fName>
                                    <m:e>
                                      <m:r>
                                        <a:rPr lang="en-US" i="1">
                                          <a:solidFill>
                                            <a:schemeClr val="tx1"/>
                                          </a:solidFill>
                                          <a:latin typeface="Cambria Math" panose="02040503050406030204" pitchFamily="18" charset="0"/>
                                        </a:rPr>
                                        <m:t>𝑡</m:t>
                                      </m:r>
                                    </m:e>
                                  </m:func>
                                </m:e>
                              </m:rad>
                            </m:den>
                          </m:f>
                        </m:e>
                      </m:nary>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f>
                            <m:fPr>
                              <m:type m:val="skw"/>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rPr>
                                <m:t>2</m:t>
                              </m:r>
                            </m:den>
                          </m:f>
                        </m:sup>
                        <m:e>
                          <m:r>
                            <a:rPr lang="en-US" b="0" i="1" smtClean="0">
                              <a:solidFill>
                                <a:schemeClr val="tx1"/>
                              </a:solidFill>
                              <a:latin typeface="Cambria Math" panose="02040503050406030204" pitchFamily="18" charset="0"/>
                            </a:rPr>
                            <m:t>𝑑𝑡</m:t>
                          </m:r>
                        </m:e>
                      </m:nary>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∙3∙5∙⋯∙(2</m:t>
                              </m:r>
                              <m:r>
                                <a:rPr lang="en-US" i="1">
                                  <a:solidFill>
                                    <a:schemeClr val="tx1"/>
                                  </a:solidFill>
                                  <a:latin typeface="Cambria Math" panose="02040503050406030204" pitchFamily="18" charset="0"/>
                                  <a:ea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4</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6</m:t>
                              </m:r>
                              <m:r>
                                <a:rPr lang="en-US" i="1">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𝑛</m:t>
                              </m:r>
                            </m:den>
                          </m:f>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𝑘</m:t>
                              </m:r>
                            </m:e>
                            <m:sup>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𝑛</m:t>
                              </m:r>
                            </m:sup>
                          </m:sSup>
                          <m:nary>
                            <m:naryPr>
                              <m:ctrlPr>
                                <a:rPr lang="en-US" i="1" smtClean="0">
                                  <a:solidFill>
                                    <a:schemeClr val="tx1"/>
                                  </a:solidFill>
                                  <a:latin typeface="Cambria Math" panose="02040503050406030204" pitchFamily="18" charset="0"/>
                                  <a:ea typeface="Cambria Math" panose="02040503050406030204" pitchFamily="18" charset="0"/>
                                </a:rPr>
                              </m:ctrlPr>
                            </m:naryPr>
                            <m:sub>
                              <m:r>
                                <m:rPr>
                                  <m:brk m:alnAt="23"/>
                                </m:rPr>
                                <a:rPr lang="en-US" b="0" i="1" smtClean="0">
                                  <a:solidFill>
                                    <a:schemeClr val="tx1"/>
                                  </a:solidFill>
                                  <a:latin typeface="Cambria Math" panose="02040503050406030204" pitchFamily="18" charset="0"/>
                                  <a:ea typeface="Cambria Math" panose="02040503050406030204" pitchFamily="18" charset="0"/>
                                </a:rPr>
                                <m:t>0</m:t>
                              </m:r>
                            </m:sub>
                            <m:sup>
                              <m:f>
                                <m:fPr>
                                  <m:type m:val="skw"/>
                                  <m:ctrlPr>
                                    <a:rPr lang="en-US" i="1" smtClean="0">
                                      <a:solidFill>
                                        <a:schemeClr val="tx1"/>
                                      </a:solidFill>
                                      <a:latin typeface="Cambria Math" panose="02040503050406030204" pitchFamily="18" charset="0"/>
                                      <a:ea typeface="Cambria Math" panose="02040503050406030204" pitchFamily="18" charset="0"/>
                                    </a:rPr>
                                  </m:ctrlPr>
                                </m:fPr>
                                <m:num>
                                  <m:r>
                                    <a:rPr lang="en-US" i="1" smtClean="0">
                                      <a:solidFill>
                                        <a:schemeClr val="tx1"/>
                                      </a:solidFill>
                                      <a:latin typeface="Cambria Math" panose="02040503050406030204" pitchFamily="18" charset="0"/>
                                      <a:ea typeface="Cambria Math" panose="02040503050406030204" pitchFamily="18" charset="0"/>
                                    </a:rPr>
                                    <m:t>𝜋</m:t>
                                  </m:r>
                                </m:num>
                                <m:den>
                                  <m:r>
                                    <a:rPr lang="en-US" b="0" i="1" smtClean="0">
                                      <a:solidFill>
                                        <a:schemeClr val="tx1"/>
                                      </a:solidFill>
                                      <a:latin typeface="Cambria Math" panose="02040503050406030204" pitchFamily="18" charset="0"/>
                                      <a:ea typeface="Cambria Math" panose="02040503050406030204" pitchFamily="18" charset="0"/>
                                    </a:rPr>
                                    <m:t>2</m:t>
                                  </m:r>
                                </m:den>
                              </m:f>
                            </m:sup>
                            <m:e>
                              <m:sSup>
                                <m:sSupPr>
                                  <m:ctrlPr>
                                    <a:rPr lang="en-US" i="1" smtClean="0">
                                      <a:solidFill>
                                        <a:schemeClr val="tx1"/>
                                      </a:solidFill>
                                      <a:latin typeface="Cambria Math" panose="02040503050406030204" pitchFamily="18" charset="0"/>
                                      <a:ea typeface="Cambria Math" panose="02040503050406030204" pitchFamily="18" charset="0"/>
                                    </a:rPr>
                                  </m:ctrlPr>
                                </m:sSupPr>
                                <m:e>
                                  <m:r>
                                    <m:rPr>
                                      <m:sty m:val="p"/>
                                    </m:rPr>
                                    <a:rPr lang="en-US">
                                      <a:solidFill>
                                        <a:schemeClr val="tx1"/>
                                      </a:solidFill>
                                      <a:latin typeface="Cambria Math" panose="02040503050406030204" pitchFamily="18" charset="0"/>
                                      <a:ea typeface="Cambria Math" panose="02040503050406030204" pitchFamily="18" charset="0"/>
                                    </a:rPr>
                                    <m:t>sin</m:t>
                                  </m:r>
                                </m:e>
                                <m:sup>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𝑛</m:t>
                                  </m:r>
                                </m:sup>
                              </m:sSup>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𝑡𝑑𝑡</m:t>
                              </m:r>
                            </m:e>
                          </m:nary>
                        </m:e>
                      </m:nary>
                    </m:oMath>
                  </m:oMathPara>
                </a14:m>
                <a:endParaRPr lang="en-US" dirty="0">
                  <a:solidFill>
                    <a:schemeClr val="tx1"/>
                  </a:solidFill>
                </a:endParaRPr>
              </a:p>
              <a:p>
                <a:pPr marL="0" marR="5080" indent="0" algn="just">
                  <a:lnSpc>
                    <a:spcPct val="100000"/>
                  </a:lnSpc>
                  <a:buNone/>
                </a:pPr>
                <a:r>
                  <a:rPr lang="en-US" spc="-5" dirty="0">
                    <a:latin typeface="Times New Roman"/>
                    <a:cs typeface="Times New Roman"/>
                  </a:rPr>
                  <a:t>According to Exercise 76 in Section </a:t>
                </a:r>
                <a:r>
                  <a:rPr lang="en-US" spc="-10" dirty="0">
                    <a:latin typeface="Times New Roman"/>
                    <a:cs typeface="Times New Roman"/>
                  </a:rPr>
                  <a:t>7</a:t>
                </a:r>
                <a:r>
                  <a:rPr lang="en-US" spc="-5" dirty="0">
                    <a:latin typeface="Times New Roman"/>
                    <a:cs typeface="Times New Roman"/>
                  </a:rPr>
                  <a:t>.2,</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0</m:t>
                          </m:r>
                        </m:sub>
                        <m:sup>
                          <m:f>
                            <m:fPr>
                              <m:type m:val="skw"/>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ea typeface="Cambria Math" panose="02040503050406030204" pitchFamily="18" charset="0"/>
                                </a:rPr>
                                <m:t>2</m:t>
                              </m:r>
                            </m:den>
                          </m:f>
                        </m:sup>
                        <m:e>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sin</m:t>
                              </m:r>
                            </m:e>
                            <m:sup>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𝑛</m:t>
                              </m:r>
                            </m:sup>
                          </m:sSup>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𝑡𝑑𝑡</m:t>
                          </m:r>
                        </m:e>
                      </m:nary>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∙3∙5∙⋯∙(2</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6</m:t>
                          </m:r>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𝑛</m:t>
                          </m:r>
                        </m:den>
                      </m:f>
                      <m:r>
                        <a:rPr lang="en-US" i="1" smtClean="0">
                          <a:latin typeface="Cambria Math" panose="02040503050406030204" pitchFamily="18" charset="0"/>
                          <a:ea typeface="Cambria Math" panose="02040503050406030204" pitchFamily="18" charset="0"/>
                        </a:rPr>
                        <m:t>∙</m:t>
                      </m:r>
                      <m:f>
                        <m:fPr>
                          <m:ctrlPr>
                            <a:rPr lang="el-GR" i="1" smtClean="0">
                              <a:latin typeface="Cambria Math" panose="02040503050406030204" pitchFamily="18" charset="0"/>
                              <a:ea typeface="Cambria Math" panose="02040503050406030204" pitchFamily="18" charset="0"/>
                            </a:rPr>
                          </m:ctrlPr>
                        </m:fPr>
                        <m:num>
                          <m:r>
                            <a:rPr lang="el-GR" i="1" smtClean="0">
                              <a:latin typeface="Cambria Math" panose="02040503050406030204" pitchFamily="18" charset="0"/>
                              <a:ea typeface="Cambria Math" panose="02040503050406030204" pitchFamily="18" charset="0"/>
                            </a:rPr>
                            <m:t>𝜋</m:t>
                          </m:r>
                        </m:num>
                        <m:den>
                          <m:r>
                            <a:rPr lang="el-GR" i="1" smtClean="0">
                              <a:latin typeface="Cambria Math" panose="02040503050406030204" pitchFamily="18" charset="0"/>
                              <a:ea typeface="Cambria Math" panose="02040503050406030204" pitchFamily="18" charset="0"/>
                            </a:rPr>
                            <m:t>2</m:t>
                          </m:r>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6264096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32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yields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𝑘</m:t>
                          </m:r>
                        </m:e>
                      </m:d>
                      <m:r>
                        <a:rPr lang="en-US" b="0" i="1" smtClean="0">
                          <a:solidFill>
                            <a:schemeClr val="tx1"/>
                          </a:solidFill>
                          <a:latin typeface="Cambria Math" panose="02040503050406030204" pitchFamily="18" charset="0"/>
                        </a:rPr>
                        <m:t>=</m:t>
                      </m:r>
                      <m:f>
                        <m:fPr>
                          <m:ctrlPr>
                            <a:rPr lang="el-GR" b="0" i="1" smtClean="0">
                              <a:solidFill>
                                <a:schemeClr val="tx1"/>
                              </a:solidFill>
                              <a:latin typeface="Cambria Math" panose="02040503050406030204" pitchFamily="18" charset="0"/>
                            </a:rPr>
                          </m:ctrlPr>
                        </m:fPr>
                        <m:num>
                          <m:r>
                            <a:rPr lang="el-GR" b="0" i="1" smtClean="0">
                              <a:solidFill>
                                <a:schemeClr val="tx1"/>
                              </a:solidFill>
                              <a:latin typeface="Cambria Math" panose="02040503050406030204" pitchFamily="18" charset="0"/>
                            </a:rPr>
                            <m:t>𝜋</m:t>
                          </m:r>
                        </m:num>
                        <m:den>
                          <m:r>
                            <a:rPr lang="el-GR"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m:t>
                      </m:r>
                      <m:f>
                        <m:fPr>
                          <m:ctrlPr>
                            <a:rPr lang="el-GR" b="0" i="1" smtClean="0">
                              <a:solidFill>
                                <a:schemeClr val="tx1"/>
                              </a:solidFill>
                              <a:latin typeface="Cambria Math" panose="02040503050406030204" pitchFamily="18" charset="0"/>
                            </a:rPr>
                          </m:ctrlPr>
                        </m:fPr>
                        <m:num>
                          <m:r>
                            <a:rPr lang="el-GR" b="0" i="1" smtClean="0">
                              <a:solidFill>
                                <a:schemeClr val="tx1"/>
                              </a:solidFill>
                              <a:latin typeface="Cambria Math" panose="02040503050406030204" pitchFamily="18" charset="0"/>
                            </a:rPr>
                            <m:t>𝜋</m:t>
                          </m:r>
                        </m:num>
                        <m:den>
                          <m:r>
                            <a:rPr lang="el-GR" b="0" i="1" smtClean="0">
                              <a:solidFill>
                                <a:schemeClr val="tx1"/>
                              </a:solidFill>
                              <a:latin typeface="Cambria Math" panose="02040503050406030204" pitchFamily="18" charset="0"/>
                            </a:rPr>
                            <m:t>2</m:t>
                          </m:r>
                        </m:den>
                      </m:f>
                      <m:nary>
                        <m:naryPr>
                          <m:chr m:val="∑"/>
                          <m:ctrlPr>
                            <a:rPr lang="en-US" i="1" smtClean="0">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sSup>
                            <m:sSupPr>
                              <m:ctrlPr>
                                <a:rPr lang="en-US" i="1" smtClean="0">
                                  <a:solidFill>
                                    <a:schemeClr val="tx1"/>
                                  </a:solidFill>
                                  <a:latin typeface="Cambria Math" panose="02040503050406030204" pitchFamily="18" charset="0"/>
                                  <a:ea typeface="Cambria Math" panose="02040503050406030204" pitchFamily="18" charset="0"/>
                                </a:rPr>
                              </m:ctrlPr>
                            </m:sSupPr>
                            <m:e>
                              <m:d>
                                <m:dPr>
                                  <m:ctrlPr>
                                    <a:rPr lang="en-US" i="1" smtClean="0">
                                      <a:solidFill>
                                        <a:schemeClr val="tx1"/>
                                      </a:solidFill>
                                      <a:latin typeface="Cambria Math" panose="02040503050406030204" pitchFamily="18" charset="0"/>
                                      <a:ea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∙3∙5∙⋯∙(2</m:t>
                                      </m:r>
                                      <m:r>
                                        <a:rPr lang="en-US" i="1">
                                          <a:solidFill>
                                            <a:schemeClr val="tx1"/>
                                          </a:solidFill>
                                          <a:latin typeface="Cambria Math" panose="02040503050406030204" pitchFamily="18" charset="0"/>
                                          <a:ea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4</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6</m:t>
                                      </m:r>
                                      <m:r>
                                        <a:rPr lang="en-US" i="1">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𝑛</m:t>
                                      </m:r>
                                    </m:den>
                                  </m:f>
                                </m:e>
                              </m:d>
                            </m:e>
                            <m:sup>
                              <m:r>
                                <a:rPr lang="en-US" b="0" i="1" smtClean="0">
                                  <a:solidFill>
                                    <a:schemeClr val="tx1"/>
                                  </a:solidFill>
                                  <a:latin typeface="Cambria Math" panose="02040503050406030204" pitchFamily="18" charset="0"/>
                                  <a:ea typeface="Cambria Math" panose="02040503050406030204" pitchFamily="18" charset="0"/>
                                </a:rPr>
                                <m:t>2</m:t>
                              </m:r>
                            </m:sup>
                          </m:sSup>
                          <m:sSup>
                            <m:sSupPr>
                              <m:ctrlPr>
                                <a:rPr lang="en-US" i="1">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𝑘</m:t>
                              </m:r>
                            </m:e>
                            <m:sup>
                              <m:r>
                                <a:rPr lang="en-US" i="1">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𝑛</m:t>
                              </m:r>
                            </m:sup>
                          </m:sSup>
                        </m:e>
                      </m:nary>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approximate</a:t>
                </a:r>
                <a:r>
                  <a:rPr lang="en-US" spc="65" dirty="0">
                    <a:solidFill>
                      <a:schemeClr val="tx1"/>
                    </a:solidFill>
                    <a:latin typeface="Times New Roman"/>
                    <a:cs typeface="Times New Roman"/>
                  </a:rPr>
                  <a:t> </a:t>
                </a:r>
                <a:r>
                  <a:rPr lang="en-US" i="1" spc="-10" dirty="0">
                    <a:solidFill>
                      <a:schemeClr val="tx1"/>
                    </a:solidFill>
                    <a:latin typeface="Times New Roman"/>
                    <a:cs typeface="Times New Roman"/>
                  </a:rPr>
                  <a:t>E</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0" dirty="0">
                    <a:solidFill>
                      <a:schemeClr val="tx1"/>
                    </a:solidFill>
                    <a:latin typeface="Times New Roman"/>
                    <a:cs typeface="Times New Roman"/>
                  </a:rPr>
                  <a:t>k</a:t>
                </a:r>
                <a:r>
                  <a:rPr lang="en-US" spc="-5" dirty="0">
                    <a:solidFill>
                      <a:schemeClr val="tx1"/>
                    </a:solidFill>
                    <a:latin typeface="Times New Roman"/>
                    <a:cs typeface="Times New Roman"/>
                  </a:rPr>
                  <a:t>) for </a:t>
                </a:r>
                <a14:m>
                  <m:oMath xmlns:m="http://schemas.openxmlformats.org/officeDocument/2006/math">
                    <m:r>
                      <a:rPr lang="en-US" b="0" i="1" spc="-5" dirty="0" smtClean="0">
                        <a:solidFill>
                          <a:schemeClr val="tx1"/>
                        </a:solidFill>
                        <a:latin typeface="Cambria Math" panose="02040503050406030204" pitchFamily="18" charset="0"/>
                        <a:cs typeface="Times New Roman"/>
                      </a:rPr>
                      <m:t>𝑘</m:t>
                    </m:r>
                    <m:r>
                      <a:rPr lang="en-US" b="0" i="1" spc="-5" dirty="0" smtClean="0">
                        <a:solidFill>
                          <a:schemeClr val="tx1"/>
                        </a:solidFill>
                        <a:latin typeface="Cambria Math" panose="02040503050406030204" pitchFamily="18" charset="0"/>
                        <a:cs typeface="Times New Roman"/>
                      </a:rPr>
                      <m:t>=</m:t>
                    </m:r>
                    <m:func>
                      <m:funcPr>
                        <m:ctrlPr>
                          <a:rPr lang="en-US" b="0" i="1" spc="-5" dirty="0" smtClean="0">
                            <a:solidFill>
                              <a:schemeClr val="tx1"/>
                            </a:solidFill>
                            <a:latin typeface="Cambria Math" panose="02040503050406030204" pitchFamily="18" charset="0"/>
                            <a:cs typeface="Times New Roman"/>
                          </a:rPr>
                        </m:ctrlPr>
                      </m:funcPr>
                      <m:fName>
                        <m:r>
                          <m:rPr>
                            <m:sty m:val="p"/>
                          </m:rPr>
                          <a:rPr lang="en-US" b="0" i="0" spc="-5" dirty="0" smtClean="0">
                            <a:solidFill>
                              <a:schemeClr val="tx1"/>
                            </a:solidFill>
                            <a:latin typeface="Cambria Math" panose="02040503050406030204" pitchFamily="18" charset="0"/>
                            <a:cs typeface="Times New Roman"/>
                          </a:rPr>
                          <m:t>sin</m:t>
                        </m:r>
                      </m:fName>
                      <m:e>
                        <m:f>
                          <m:fPr>
                            <m:ctrlPr>
                              <a:rPr lang="en-US" b="0" i="1" spc="-5" dirty="0" smtClean="0">
                                <a:solidFill>
                                  <a:schemeClr val="tx1"/>
                                </a:solidFill>
                                <a:latin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pc="-5" dirty="0" smtClean="0">
                                <a:solidFill>
                                  <a:schemeClr val="tx1"/>
                                </a:solidFill>
                                <a:latin typeface="Cambria Math" panose="02040503050406030204" pitchFamily="18" charset="0"/>
                                <a:cs typeface="Times New Roman"/>
                              </a:rPr>
                              <m:t>6</m:t>
                            </m:r>
                          </m:den>
                        </m:f>
                        <m:r>
                          <a:rPr lang="en-US" b="0" i="1" spc="-5" dirty="0" smtClean="0">
                            <a:solidFill>
                              <a:schemeClr val="tx1"/>
                            </a:solidFill>
                            <a:latin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cs typeface="Times New Roman"/>
                              </a:rPr>
                              <m:t>1</m:t>
                            </m:r>
                          </m:num>
                          <m:den>
                            <m:r>
                              <a:rPr lang="en-US" b="0" i="1" spc="-5" dirty="0" smtClean="0">
                                <a:solidFill>
                                  <a:schemeClr val="tx1"/>
                                </a:solidFill>
                                <a:latin typeface="Cambria Math" panose="02040503050406030204" pitchFamily="18" charset="0"/>
                                <a:cs typeface="Times New Roman"/>
                              </a:rPr>
                              <m:t>2</m:t>
                            </m:r>
                          </m:den>
                        </m:f>
                      </m:e>
                    </m:func>
                  </m:oMath>
                </a14:m>
                <a:r>
                  <a:rPr lang="en-US" spc="-5" dirty="0">
                    <a:solidFill>
                      <a:schemeClr val="tx1"/>
                    </a:solidFill>
                    <a:latin typeface="Times New Roman"/>
                    <a:cs typeface="Times New Roman"/>
                  </a:rPr>
                  <a:t> using the first five terms:</a:t>
                </a:r>
              </a:p>
              <a:p>
                <a:pPr marL="0" marR="5080" indent="0" algn="just">
                  <a:lnSpc>
                    <a:spcPct val="100000"/>
                  </a:lnSpc>
                  <a:buNone/>
                </a:pP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m:t>
                      </m:r>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e>
                      </m:d>
                      <m:r>
                        <a:rPr lang="en-US" b="0" i="1" smtClean="0">
                          <a:solidFill>
                            <a:schemeClr val="tx1"/>
                          </a:solidFill>
                          <a:latin typeface="Cambria Math" panose="02040503050406030204" pitchFamily="18" charset="0"/>
                        </a:rPr>
                        <m:t>=</m:t>
                      </m:r>
                      <m:f>
                        <m:fPr>
                          <m:ctrlPr>
                            <a:rPr lang="el-GR" b="0" i="1" smtClean="0">
                              <a:solidFill>
                                <a:schemeClr val="tx1"/>
                              </a:solidFill>
                              <a:latin typeface="Cambria Math" panose="02040503050406030204" pitchFamily="18" charset="0"/>
                            </a:rPr>
                          </m:ctrlPr>
                        </m:fPr>
                        <m:num>
                          <m:r>
                            <a:rPr lang="el-GR" b="0" i="1" smtClean="0">
                              <a:solidFill>
                                <a:schemeClr val="tx1"/>
                              </a:solidFill>
                              <a:latin typeface="Cambria Math" panose="02040503050406030204" pitchFamily="18" charset="0"/>
                            </a:rPr>
                            <m:t>𝜋</m:t>
                          </m:r>
                        </m:num>
                        <m:den>
                          <m:r>
                            <a:rPr lang="el-GR" b="0" i="1" smtClean="0">
                              <a:solidFill>
                                <a:schemeClr val="tx1"/>
                              </a:solidFill>
                              <a:latin typeface="Cambria Math" panose="02040503050406030204" pitchFamily="18" charset="0"/>
                            </a:rPr>
                            <m:t>2</m:t>
                          </m:r>
                        </m:den>
                      </m:f>
                      <m:d>
                        <m:dPr>
                          <m:ctrlPr>
                            <a:rPr lang="el-GR"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e>
                              </m:d>
                            </m:e>
                            <m:sup>
                              <m:r>
                                <a:rPr lang="en-US" b="0" i="1" smtClean="0">
                                  <a:solidFill>
                                    <a:schemeClr val="tx1"/>
                                  </a:solidFill>
                                  <a:latin typeface="Cambria Math" panose="02040503050406030204" pitchFamily="18" charset="0"/>
                                </a:rPr>
                                <m:t>2</m:t>
                              </m:r>
                            </m:sup>
                          </m:sSup>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3∙5∙7</m:t>
                                      </m:r>
                                    </m:num>
                                    <m:den>
                                      <m:r>
                                        <a:rPr lang="en-US" i="1">
                                          <a:solidFill>
                                            <a:schemeClr val="tx1"/>
                                          </a:solidFill>
                                          <a:latin typeface="Cambria Math" panose="02040503050406030204" pitchFamily="18" charset="0"/>
                                        </a:rPr>
                                        <m:t>2</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4∙6∙8</m:t>
                                      </m:r>
                                    </m:den>
                                  </m:f>
                                </m:e>
                              </m:d>
                            </m:e>
                            <m:sup>
                              <m:r>
                                <a:rPr lang="en-US" i="1">
                                  <a:solidFill>
                                    <a:schemeClr val="tx1"/>
                                  </a:solidFill>
                                  <a:latin typeface="Cambria Math" panose="02040503050406030204" pitchFamily="18" charset="0"/>
                                </a:rPr>
                                <m:t>2</m:t>
                              </m:r>
                            </m:sup>
                          </m:sSup>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e>
                              </m:d>
                            </m:e>
                            <m:sup>
                              <m:r>
                                <a:rPr lang="en-US" b="0" i="1" smtClean="0">
                                  <a:solidFill>
                                    <a:schemeClr val="tx1"/>
                                  </a:solidFill>
                                  <a:latin typeface="Cambria Math" panose="02040503050406030204" pitchFamily="18" charset="0"/>
                                </a:rPr>
                                <m:t>8</m:t>
                              </m:r>
                            </m:sup>
                          </m:sSup>
                        </m:e>
                      </m:d>
                      <m:r>
                        <a:rPr lang="en-US" b="0" i="1" smtClean="0">
                          <a:solidFill>
                            <a:schemeClr val="tx1"/>
                          </a:solidFill>
                          <a:latin typeface="Cambria Math" panose="02040503050406030204" pitchFamily="18" charset="0"/>
                          <a:ea typeface="Cambria Math" panose="02040503050406030204" pitchFamily="18" charset="0"/>
                        </a:rPr>
                        <m:t>≈</m:t>
                      </m:r>
                      <m:r>
                        <m:rPr>
                          <m:nor/>
                        </m:rPr>
                        <a:rPr lang="en-US" spc="-25" dirty="0">
                          <a:solidFill>
                            <a:schemeClr val="tx1"/>
                          </a:solidFill>
                          <a:latin typeface="Lucida Sans Unicode"/>
                          <a:cs typeface="Lucida Sans Unicode"/>
                        </a:rPr>
                        <m:t>≈</m:t>
                      </m:r>
                      <m:r>
                        <m:rPr>
                          <m:nor/>
                        </m:rPr>
                        <a:rPr lang="en-US" spc="-40"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1.68517</m:t>
                      </m:r>
                    </m:oMath>
                  </m:oMathPara>
                </a14:m>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84983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17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660710"/>
              </a:xfrm>
            </p:spPr>
            <p:txBody>
              <a:bodyPr>
                <a:noAutofit/>
              </a:bodyPr>
              <a:lstStyle/>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b="1" spc="-120" dirty="0">
                    <a:solidFill>
                      <a:schemeClr val="tx1"/>
                    </a:solidFill>
                  </a:rPr>
                  <a:t>:  </a:t>
                </a:r>
                <a:r>
                  <a:rPr lang="en-US" b="1" spc="-100" dirty="0">
                    <a:solidFill>
                      <a:schemeClr val="tx1"/>
                    </a:solidFill>
                  </a:rPr>
                  <a:t>Geometri</a:t>
                </a:r>
                <a:r>
                  <a:rPr lang="en-US" b="1" spc="-95" dirty="0">
                    <a:solidFill>
                      <a:schemeClr val="tx1"/>
                    </a:solidFill>
                  </a:rPr>
                  <a:t>c </a:t>
                </a:r>
                <a:r>
                  <a:rPr lang="en-US" b="1" spc="-100" dirty="0">
                    <a:solidFill>
                      <a:schemeClr val="tx1"/>
                    </a:solidFill>
                  </a:rPr>
                  <a:t>Sequence</a:t>
                </a:r>
                <a:r>
                  <a:rPr lang="en-US" b="1" spc="-90" dirty="0">
                    <a:solidFill>
                      <a:schemeClr val="tx1"/>
                    </a:solidFill>
                  </a:rPr>
                  <a:t>s </a:t>
                </a:r>
                <a:r>
                  <a:rPr lang="en-US" b="1" spc="-75" dirty="0">
                    <a:solidFill>
                      <a:schemeClr val="tx1"/>
                    </a:solidFill>
                  </a:rPr>
                  <a:t>wit</a:t>
                </a:r>
                <a:r>
                  <a:rPr lang="en-US" b="1" spc="-95" dirty="0">
                    <a:solidFill>
                      <a:schemeClr val="tx1"/>
                    </a:solidFill>
                  </a:rPr>
                  <a:t>h</a:t>
                </a:r>
                <a:r>
                  <a:rPr lang="en-US" b="1" spc="-25" dirty="0">
                    <a:solidFill>
                      <a:schemeClr val="tx1"/>
                    </a:solidFill>
                  </a:rPr>
                  <a:t> </a:t>
                </a:r>
                <a:r>
                  <a:rPr lang="en-US" i="1" spc="-5" dirty="0">
                    <a:solidFill>
                      <a:schemeClr val="tx1"/>
                    </a:solidFill>
                  </a:rPr>
                  <a:t>r </a:t>
                </a:r>
                <a:r>
                  <a:rPr lang="en-US" spc="-50" dirty="0">
                    <a:solidFill>
                      <a:schemeClr val="tx1"/>
                    </a:solidFill>
                  </a:rPr>
                  <a:t>≥</a:t>
                </a:r>
                <a:r>
                  <a:rPr lang="en-US" spc="-40" dirty="0">
                    <a:solidFill>
                      <a:schemeClr val="tx1"/>
                    </a:solidFill>
                  </a:rPr>
                  <a:t> </a:t>
                </a:r>
                <a:r>
                  <a:rPr lang="en-US" b="1" spc="-5" dirty="0">
                    <a:solidFill>
                      <a:schemeClr val="tx1"/>
                    </a:solidFill>
                  </a:rPr>
                  <a:t>0  </a:t>
                </a:r>
                <a:r>
                  <a:rPr lang="en-US" spc="-10" dirty="0">
                    <a:solidFill>
                      <a:schemeClr val="tx1"/>
                    </a:solidFill>
                  </a:rPr>
                  <a:t>Prov</a:t>
                </a:r>
                <a:r>
                  <a:rPr lang="en-US" spc="-5" dirty="0">
                    <a:solidFill>
                      <a:schemeClr val="tx1"/>
                    </a:solidFill>
                  </a:rPr>
                  <a:t>e </a:t>
                </a:r>
                <a:r>
                  <a:rPr lang="en-US" spc="-10" dirty="0">
                    <a:solidFill>
                      <a:schemeClr val="tx1"/>
                    </a:solidFill>
                  </a:rPr>
                  <a:t>tha</a:t>
                </a:r>
                <a:r>
                  <a:rPr lang="en-US" spc="-5" dirty="0">
                    <a:solidFill>
                      <a:schemeClr val="tx1"/>
                    </a:solidFill>
                  </a:rPr>
                  <a:t>t </a:t>
                </a:r>
                <a:r>
                  <a:rPr lang="en-US" spc="-10" dirty="0">
                    <a:solidFill>
                      <a:schemeClr val="tx1"/>
                    </a:solidFill>
                  </a:rPr>
                  <a:t>fo</a:t>
                </a:r>
                <a:r>
                  <a:rPr lang="en-US" spc="-5" dirty="0">
                    <a:solidFill>
                      <a:schemeClr val="tx1"/>
                    </a:solidFill>
                  </a:rPr>
                  <a:t>r</a:t>
                </a:r>
                <a:r>
                  <a:rPr lang="en-US" spc="-25" dirty="0">
                    <a:solidFill>
                      <a:schemeClr val="tx1"/>
                    </a:solidFill>
                  </a:rPr>
                  <a:t> </a:t>
                </a:r>
                <a:r>
                  <a:rPr lang="en-US" i="1" spc="-5" dirty="0">
                    <a:solidFill>
                      <a:schemeClr val="tx1"/>
                    </a:solidFill>
                  </a:rPr>
                  <a:t>r </a:t>
                </a:r>
                <a:r>
                  <a:rPr lang="en-US" spc="-50"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an</a:t>
                </a:r>
                <a:r>
                  <a:rPr lang="en-US" spc="-5" dirty="0">
                    <a:solidFill>
                      <a:schemeClr val="tx1"/>
                    </a:solidFill>
                  </a:rPr>
                  <a:t>d </a:t>
                </a:r>
                <a:r>
                  <a:rPr lang="en-US" i="1" spc="-5" dirty="0">
                    <a:solidFill>
                      <a:schemeClr val="tx1"/>
                    </a:solidFill>
                  </a:rPr>
                  <a:t>c</a:t>
                </a:r>
                <a:r>
                  <a:rPr lang="en-US" i="1" spc="45"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r>
                            <a:rPr lang="en-US" b="0" i="1" smtClean="0">
                              <a:solidFill>
                                <a:schemeClr val="tx1"/>
                              </a:solidFill>
                              <a:latin typeface="Cambria Math" panose="02040503050406030204" pitchFamily="18" charset="0"/>
                              <a:cs typeface="Times New Roman"/>
                            </a:rPr>
                            <m:t>𝑐</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𝑟</m:t>
                              </m:r>
                            </m:e>
                            <m:sup>
                              <m:r>
                                <a:rPr lang="en-US" b="0" i="1" smtClean="0">
                                  <a:solidFill>
                                    <a:schemeClr val="tx1"/>
                                  </a:solidFill>
                                  <a:latin typeface="Cambria Math" panose="02040503050406030204" pitchFamily="18" charset="0"/>
                                  <a:cs typeface="Times New Roman"/>
                                </a:rPr>
                                <m:t>𝑛</m:t>
                              </m:r>
                            </m:sup>
                          </m:sSup>
                        </m:e>
                      </m:func>
                      <m:r>
                        <a:rPr lang="en-US" b="0" i="1" smtClean="0">
                          <a:solidFill>
                            <a:schemeClr val="tx1"/>
                          </a:solidFill>
                          <a:latin typeface="Cambria Math" panose="02040503050406030204" pitchFamily="18" charset="0"/>
                          <a:cs typeface="Times New Roman"/>
                        </a:rPr>
                        <m:t>=</m:t>
                      </m:r>
                      <m:d>
                        <m:dPr>
                          <m:begChr m:val="{"/>
                          <m:endChr m:val=""/>
                          <m:ctrlPr>
                            <a:rPr lang="en-US" b="0" i="1" smtClean="0">
                              <a:solidFill>
                                <a:schemeClr val="tx1"/>
                              </a:solidFill>
                              <a:latin typeface="Cambria Math" panose="02040503050406030204" pitchFamily="18" charset="0"/>
                              <a:cs typeface="Times New Roman"/>
                            </a:rPr>
                          </m:ctrlPr>
                        </m:dPr>
                        <m:e>
                          <m:eqArr>
                            <m:eqArrPr>
                              <m:ctrlPr>
                                <a:rPr lang="en-US" b="0" i="1" smtClean="0">
                                  <a:solidFill>
                                    <a:schemeClr val="tx1"/>
                                  </a:solidFill>
                                  <a:latin typeface="Cambria Math" panose="02040503050406030204" pitchFamily="18" charset="0"/>
                                  <a:cs typeface="Times New Roman"/>
                                </a:rPr>
                              </m:ctrlPr>
                            </m:eqArrPr>
                            <m:e>
                              <m:m>
                                <m:mPr>
                                  <m:mcs>
                                    <m:mc>
                                      <m:mcPr>
                                        <m:count m:val="3"/>
                                        <m:mcJc m:val="center"/>
                                      </m:mcPr>
                                    </m:mc>
                                  </m:mcs>
                                  <m:ctrlPr>
                                    <a:rPr lang="en-US" b="0" i="1" smtClean="0">
                                      <a:solidFill>
                                        <a:schemeClr val="tx1"/>
                                      </a:solidFill>
                                      <a:latin typeface="Cambria Math" panose="02040503050406030204" pitchFamily="18" charset="0"/>
                                      <a:cs typeface="Times New Roman"/>
                                    </a:rPr>
                                  </m:ctrlPr>
                                </m:mPr>
                                <m:mr>
                                  <m:e>
                                    <m:r>
                                      <a:rPr lang="en-US" b="0" i="1" smtClean="0">
                                        <a:solidFill>
                                          <a:schemeClr val="tx1"/>
                                        </a:solidFill>
                                        <a:latin typeface="Cambria Math" panose="02040503050406030204" pitchFamily="18" charset="0"/>
                                        <a:cs typeface="Times New Roman"/>
                                      </a:rPr>
                                      <m:t>    0 </m:t>
                                    </m:r>
                                  </m:e>
                                  <m:e>
                                    <m:r>
                                      <m:rPr>
                                        <m:sty m:val="p"/>
                                      </m:rPr>
                                      <a:rPr lang="en-US" b="0" i="0" smtClean="0">
                                        <a:solidFill>
                                          <a:schemeClr val="tx1"/>
                                        </a:solidFill>
                                        <a:latin typeface="Cambria Math" panose="02040503050406030204" pitchFamily="18" charset="0"/>
                                        <a:cs typeface="Times New Roman"/>
                                      </a:rPr>
                                      <m:t>if</m:t>
                                    </m:r>
                                  </m:e>
                                  <m:e>
                                    <m:r>
                                      <a:rPr lang="en-US" b="0" i="1" smtClean="0">
                                        <a:solidFill>
                                          <a:schemeClr val="tx1"/>
                                        </a:solidFill>
                                        <a:latin typeface="Cambria Math" panose="02040503050406030204" pitchFamily="18" charset="0"/>
                                        <a:cs typeface="Times New Roman"/>
                                      </a:rPr>
                                      <m:t>0</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𝑟</m:t>
                                    </m:r>
                                    <m:r>
                                      <a:rPr lang="en-US" b="0" i="1" smtClean="0">
                                        <a:solidFill>
                                          <a:schemeClr val="tx1"/>
                                        </a:solidFill>
                                        <a:latin typeface="Cambria Math" panose="02040503050406030204" pitchFamily="18" charset="0"/>
                                        <a:ea typeface="Cambria Math" panose="02040503050406030204" pitchFamily="18" charset="0"/>
                                        <a:cs typeface="Times New Roman"/>
                                      </a:rPr>
                                      <m:t>&lt;1</m:t>
                                    </m:r>
                                  </m:e>
                                </m:mr>
                              </m:m>
                            </m:e>
                            <m:e>
                              <m:m>
                                <m:mPr>
                                  <m:mcs>
                                    <m:mc>
                                      <m:mcPr>
                                        <m:count m:val="3"/>
                                        <m:mcJc m:val="center"/>
                                      </m:mcPr>
                                    </m:mc>
                                  </m:mcs>
                                  <m:ctrlPr>
                                    <a:rPr lang="en-US" b="0" i="1" smtClean="0">
                                      <a:solidFill>
                                        <a:schemeClr val="tx1"/>
                                      </a:solidFill>
                                      <a:latin typeface="Cambria Math" panose="02040503050406030204" pitchFamily="18" charset="0"/>
                                      <a:cs typeface="Times New Roman"/>
                                    </a:rPr>
                                  </m:ctrlPr>
                                </m:mPr>
                                <m:mr>
                                  <m:e>
                                    <m:r>
                                      <m:rPr>
                                        <m:brk m:alnAt="7"/>
                                      </m:rPr>
                                      <a:rPr lang="en-US" b="0" i="1" smtClean="0">
                                        <a:solidFill>
                                          <a:schemeClr val="tx1"/>
                                        </a:solidFill>
                                        <a:latin typeface="Cambria Math" panose="02040503050406030204" pitchFamily="18" charset="0"/>
                                        <a:cs typeface="Times New Roman"/>
                                      </a:rPr>
                                      <m:t>𝑐</m:t>
                                    </m:r>
                                    <m:r>
                                      <a:rPr lang="en-US" b="0" i="1" smtClean="0">
                                        <a:solidFill>
                                          <a:schemeClr val="tx1"/>
                                        </a:solidFill>
                                        <a:latin typeface="Cambria Math" panose="02040503050406030204" pitchFamily="18" charset="0"/>
                                        <a:cs typeface="Times New Roman"/>
                                      </a:rPr>
                                      <m:t> </m:t>
                                    </m:r>
                                  </m:e>
                                  <m:e>
                                    <m:r>
                                      <m:rPr>
                                        <m:sty m:val="p"/>
                                      </m:rPr>
                                      <a:rPr lang="en-US" b="0" i="0" smtClean="0">
                                        <a:solidFill>
                                          <a:schemeClr val="tx1"/>
                                        </a:solidFill>
                                        <a:latin typeface="Cambria Math" panose="02040503050406030204" pitchFamily="18" charset="0"/>
                                        <a:cs typeface="Times New Roman"/>
                                      </a:rPr>
                                      <m:t>if</m:t>
                                    </m:r>
                                  </m:e>
                                  <m:e>
                                    <m:r>
                                      <a:rPr lang="en-US" b="0" i="1" smtClean="0">
                                        <a:solidFill>
                                          <a:schemeClr val="tx1"/>
                                        </a:solidFill>
                                        <a:latin typeface="Cambria Math" panose="02040503050406030204" pitchFamily="18" charset="0"/>
                                        <a:cs typeface="Times New Roman"/>
                                      </a:rPr>
                                      <m:t>𝑟</m:t>
                                    </m:r>
                                    <m:r>
                                      <a:rPr lang="en-US" b="0" i="1" smtClean="0">
                                        <a:solidFill>
                                          <a:schemeClr val="tx1"/>
                                        </a:solidFill>
                                        <a:latin typeface="Cambria Math" panose="02040503050406030204" pitchFamily="18" charset="0"/>
                                        <a:cs typeface="Times New Roman"/>
                                      </a:rPr>
                                      <m:t>=1</m:t>
                                    </m:r>
                                  </m:e>
                                </m:mr>
                              </m:m>
                            </m:e>
                            <m:e>
                              <m:m>
                                <m:mPr>
                                  <m:mcs>
                                    <m:mc>
                                      <m:mcPr>
                                        <m:count m:val="3"/>
                                        <m:mcJc m:val="center"/>
                                      </m:mcPr>
                                    </m:mc>
                                  </m:mcs>
                                  <m:ctrlPr>
                                    <a:rPr lang="en-US" b="0" i="1" smtClean="0">
                                      <a:solidFill>
                                        <a:schemeClr val="tx1"/>
                                      </a:solidFill>
                                      <a:latin typeface="Cambria Math" panose="02040503050406030204" pitchFamily="18" charset="0"/>
                                      <a:cs typeface="Times New Roman"/>
                                    </a:rPr>
                                  </m:ctrlPr>
                                </m:mPr>
                                <m:mr>
                                  <m:e>
                                    <m:r>
                                      <m:rPr>
                                        <m:brk m:alnAt="7"/>
                                      </m:rPr>
                                      <a:rPr lang="en-US" b="0" i="1" smtClean="0">
                                        <a:solidFill>
                                          <a:schemeClr val="tx1"/>
                                        </a:solidFill>
                                        <a:latin typeface="Cambria Math" panose="02040503050406030204" pitchFamily="18" charset="0"/>
                                        <a:ea typeface="Cambria Math" panose="02040503050406030204" pitchFamily="18" charset="0"/>
                                        <a:cs typeface="Times New Roman"/>
                                      </a:rPr>
                                      <m:t>∞</m:t>
                                    </m:r>
                                  </m:e>
                                  <m:e>
                                    <m:r>
                                      <m:rPr>
                                        <m:sty m:val="p"/>
                                      </m:rPr>
                                      <a:rPr lang="en-US" b="0" i="0" smtClean="0">
                                        <a:solidFill>
                                          <a:schemeClr val="tx1"/>
                                        </a:solidFill>
                                        <a:latin typeface="Cambria Math" panose="02040503050406030204" pitchFamily="18" charset="0"/>
                                        <a:cs typeface="Times New Roman"/>
                                      </a:rPr>
                                      <m:t>if</m:t>
                                    </m:r>
                                  </m:e>
                                  <m:e>
                                    <m:r>
                                      <a:rPr lang="en-US" b="0" i="1" smtClean="0">
                                        <a:solidFill>
                                          <a:schemeClr val="tx1"/>
                                        </a:solidFill>
                                        <a:latin typeface="Cambria Math" panose="02040503050406030204" pitchFamily="18" charset="0"/>
                                        <a:cs typeface="Times New Roman"/>
                                      </a:rPr>
                                      <m:t>𝑟</m:t>
                                    </m:r>
                                    <m:r>
                                      <a:rPr lang="en-US" b="0" i="1" smtClean="0">
                                        <a:solidFill>
                                          <a:schemeClr val="tx1"/>
                                        </a:solidFill>
                                        <a:latin typeface="Cambria Math" panose="02040503050406030204" pitchFamily="18" charset="0"/>
                                        <a:cs typeface="Times New Roman"/>
                                      </a:rPr>
                                      <m:t>&gt;1</m:t>
                                    </m:r>
                                  </m:e>
                                </m:mr>
                              </m:m>
                            </m:e>
                          </m:eqArr>
                        </m:e>
                      </m:d>
                    </m:oMath>
                  </m:oMathPara>
                </a14:m>
                <a:endParaRPr lang="en-US" dirty="0">
                  <a:solidFill>
                    <a:schemeClr val="tx1"/>
                  </a:solidFill>
                </a:endParaRPr>
              </a:p>
              <a:p>
                <a:pPr marL="0" marR="5080" indent="0" algn="just">
                  <a:lnSpc>
                    <a:spcPct val="100000"/>
                  </a:lnSpc>
                  <a:buNone/>
                </a:pPr>
                <a:r>
                  <a:rPr lang="en-US" b="1" spc="-5" dirty="0">
                    <a:solidFill>
                      <a:schemeClr val="tx1"/>
                    </a:solidFill>
                  </a:rPr>
                  <a:t>Solution </a:t>
                </a:r>
                <a:r>
                  <a:rPr lang="en-US" spc="-10" dirty="0">
                    <a:solidFill>
                      <a:schemeClr val="tx1"/>
                    </a:solidFill>
                  </a:rPr>
                  <a:t>Se</a:t>
                </a:r>
                <a:r>
                  <a:rPr lang="en-US" spc="-5" dirty="0">
                    <a:solidFill>
                      <a:schemeClr val="tx1"/>
                    </a:solidFill>
                  </a:rPr>
                  <a:t>t </a:t>
                </a:r>
                <a:r>
                  <a:rPr lang="en-US" i="1" spc="-5" dirty="0">
                    <a:solidFill>
                      <a:schemeClr val="tx1"/>
                    </a:solidFill>
                  </a:rPr>
                  <a:t>f</a:t>
                </a:r>
                <a:r>
                  <a:rPr lang="en-US" i="1" spc="-45" dirty="0">
                    <a:solidFill>
                      <a:schemeClr val="tx1"/>
                    </a:solidFill>
                  </a:rPr>
                  <a:t> </a:t>
                </a:r>
                <a:r>
                  <a:rPr lang="en-US" spc="-30" dirty="0">
                    <a:solidFill>
                      <a:schemeClr val="tx1"/>
                    </a:solidFill>
                  </a:rPr>
                  <a:t>(</a:t>
                </a:r>
                <a:r>
                  <a:rPr lang="en-US" i="1" spc="-30"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10" dirty="0" err="1">
                    <a:solidFill>
                      <a:schemeClr val="tx1"/>
                    </a:solidFill>
                  </a:rPr>
                  <a:t>c</a:t>
                </a:r>
                <a:r>
                  <a:rPr lang="en-US" i="1" spc="-5" dirty="0" err="1">
                    <a:solidFill>
                      <a:schemeClr val="tx1"/>
                    </a:solidFill>
                  </a:rPr>
                  <a:t>r</a:t>
                </a:r>
                <a:r>
                  <a:rPr lang="en-US" i="1" spc="-130" dirty="0">
                    <a:solidFill>
                      <a:schemeClr val="tx1"/>
                    </a:solidFill>
                  </a:rPr>
                  <a:t> </a:t>
                </a:r>
                <a:r>
                  <a:rPr lang="en-US" i="1" baseline="25925" dirty="0">
                    <a:solidFill>
                      <a:schemeClr val="tx1"/>
                    </a:solidFill>
                  </a:rPr>
                  <a:t>x</a:t>
                </a:r>
                <a:r>
                  <a:rPr lang="en-US" i="1" spc="-112" baseline="25925" dirty="0">
                    <a:solidFill>
                      <a:schemeClr val="tx1"/>
                    </a:solidFill>
                  </a:rPr>
                  <a:t> </a:t>
                </a:r>
                <a:r>
                  <a:rPr lang="en-US" spc="-5" dirty="0">
                    <a:solidFill>
                      <a:schemeClr val="tx1"/>
                    </a:solidFill>
                  </a:rPr>
                  <a:t>. </a:t>
                </a:r>
              </a:p>
              <a:p>
                <a:pPr marR="5080" algn="just">
                  <a:lnSpc>
                    <a:spcPct val="100000"/>
                  </a:lnSpc>
                </a:pPr>
                <a:r>
                  <a:rPr lang="en-US" spc="-5" dirty="0">
                    <a:solidFill>
                      <a:schemeClr val="tx1"/>
                    </a:solidFill>
                  </a:rPr>
                  <a:t>If 0</a:t>
                </a:r>
                <a:r>
                  <a:rPr lang="en-US" spc="25" dirty="0">
                    <a:solidFill>
                      <a:schemeClr val="tx1"/>
                    </a:solidFill>
                  </a:rPr>
                  <a:t> </a:t>
                </a:r>
                <a:r>
                  <a:rPr lang="en-US" spc="-50" dirty="0">
                    <a:solidFill>
                      <a:schemeClr val="tx1"/>
                    </a:solidFill>
                  </a:rPr>
                  <a:t>≤</a:t>
                </a:r>
                <a:r>
                  <a:rPr lang="en-US" spc="-60" dirty="0">
                    <a:solidFill>
                      <a:schemeClr val="tx1"/>
                    </a:solidFill>
                  </a:rPr>
                  <a:t> </a:t>
                </a:r>
                <a:r>
                  <a:rPr lang="en-US" i="1" spc="-5" dirty="0">
                    <a:solidFill>
                      <a:schemeClr val="tx1"/>
                    </a:solidFill>
                  </a:rPr>
                  <a:t>r </a:t>
                </a:r>
                <a:r>
                  <a:rPr lang="en-US" i="1" spc="190" dirty="0">
                    <a:solidFill>
                      <a:schemeClr val="tx1"/>
                    </a:solidFill>
                  </a:rPr>
                  <a:t>&lt;</a:t>
                </a:r>
                <a:r>
                  <a:rPr lang="en-US" i="1" spc="-5" dirty="0">
                    <a:solidFill>
                      <a:schemeClr val="tx1"/>
                    </a:solidFill>
                  </a:rPr>
                  <a:t> </a:t>
                </a:r>
                <a:r>
                  <a:rPr lang="en-US" spc="-10" dirty="0">
                    <a:solidFill>
                      <a:schemeClr val="tx1"/>
                    </a:solidFill>
                  </a:rPr>
                  <a:t>1</a:t>
                </a:r>
                <a:r>
                  <a:rPr lang="en-US" spc="-5" dirty="0">
                    <a:solidFill>
                      <a:schemeClr val="tx1"/>
                    </a:solidFill>
                  </a:rPr>
                  <a:t>, t</a:t>
                </a:r>
                <a:r>
                  <a:rPr lang="en-US" spc="-10" dirty="0">
                    <a:solidFill>
                      <a:schemeClr val="tx1"/>
                    </a:solidFill>
                  </a:rPr>
                  <a:t>he</a:t>
                </a:r>
                <a:r>
                  <a:rPr lang="en-US" spc="-5" dirty="0">
                    <a:solidFill>
                      <a:schemeClr val="tx1"/>
                    </a:solidFill>
                  </a:rPr>
                  <a:t>n </a:t>
                </a:r>
              </a:p>
              <a:p>
                <a:pPr marL="0" marR="5080" indent="0" algn="just">
                  <a:lnSpc>
                    <a:spcPct val="100000"/>
                  </a:lnSpc>
                  <a:buNone/>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𝑛</m:t>
                            </m:r>
                          </m:sup>
                        </m:sSup>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func>
                    <m:r>
                      <a:rPr lang="en-US" i="1">
                        <a:latin typeface="Cambria Math" panose="02040503050406030204" pitchFamily="18" charset="0"/>
                      </a:rPr>
                      <m:t>=</m:t>
                    </m:r>
                    <m:r>
                      <a:rPr lang="en-US" i="1">
                        <a:latin typeface="Cambria Math" panose="02040503050406030204" pitchFamily="18" charset="0"/>
                      </a:rPr>
                      <m:t>𝑐</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lim>
                        </m:limLow>
                      </m:fName>
                      <m:e>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𝑥</m:t>
                            </m:r>
                          </m:sup>
                        </m:sSup>
                      </m:e>
                    </m:func>
                    <m:r>
                      <a:rPr lang="en-US" i="1">
                        <a:latin typeface="Cambria Math" panose="02040503050406030204" pitchFamily="18" charset="0"/>
                      </a:rPr>
                      <m:t>=0</m:t>
                    </m:r>
                  </m:oMath>
                </a14:m>
                <a:r>
                  <a:rPr lang="en-US" dirty="0"/>
                  <a:t> </a:t>
                </a:r>
                <a:r>
                  <a:rPr lang="en-US" spc="-10" dirty="0">
                    <a:solidFill>
                      <a:schemeClr val="tx1"/>
                    </a:solidFill>
                  </a:rPr>
                  <a:t>(Figur</a:t>
                </a:r>
                <a:r>
                  <a:rPr lang="en-US" spc="-5" dirty="0">
                    <a:solidFill>
                      <a:schemeClr val="tx1"/>
                    </a:solidFill>
                  </a:rPr>
                  <a:t>e </a:t>
                </a:r>
                <a:r>
                  <a:rPr lang="en-US" spc="-10" dirty="0">
                    <a:solidFill>
                      <a:schemeClr val="tx1"/>
                    </a:solidFill>
                  </a:rPr>
                  <a:t>10)</a:t>
                </a:r>
                <a:endParaRPr lang="en-US" dirty="0">
                  <a:solidFill>
                    <a:schemeClr val="tx1"/>
                  </a:solidFill>
                </a:endParaRPr>
              </a:p>
              <a:p>
                <a:pPr marR="5080" algn="just">
                  <a:lnSpc>
                    <a:spcPct val="100000"/>
                  </a:lnSpc>
                </a:pPr>
                <a:r>
                  <a:rPr lang="en-US" spc="-5" dirty="0">
                    <a:solidFill>
                      <a:schemeClr val="tx1"/>
                    </a:solidFill>
                  </a:rPr>
                  <a:t>If</a:t>
                </a:r>
                <a:r>
                  <a:rPr lang="en-US" spc="-55" dirty="0">
                    <a:solidFill>
                      <a:schemeClr val="tx1"/>
                    </a:solidFill>
                  </a:rPr>
                  <a:t> </a:t>
                </a:r>
                <a:r>
                  <a:rPr lang="en-US" i="1" spc="-5" dirty="0">
                    <a:solidFill>
                      <a:schemeClr val="tx1"/>
                    </a:solidFill>
                  </a:rPr>
                  <a:t>r </a:t>
                </a:r>
                <a:r>
                  <a:rPr lang="en-US" i="1" spc="190" dirty="0">
                    <a:solidFill>
                      <a:schemeClr val="tx1"/>
                    </a:solidFill>
                  </a:rPr>
                  <a:t>&gt;</a:t>
                </a:r>
                <a:r>
                  <a:rPr lang="en-US" i="1" spc="-5" dirty="0">
                    <a:solidFill>
                      <a:schemeClr val="tx1"/>
                    </a:solidFill>
                  </a:rPr>
                  <a:t> </a:t>
                </a:r>
                <a:r>
                  <a:rPr lang="en-US" spc="-10" dirty="0">
                    <a:solidFill>
                      <a:schemeClr val="tx1"/>
                    </a:solidFill>
                  </a:rPr>
                  <a:t>1</a:t>
                </a:r>
                <a:r>
                  <a:rPr lang="en-US" spc="-5" dirty="0">
                    <a:solidFill>
                      <a:schemeClr val="tx1"/>
                    </a:solidFill>
                  </a:rPr>
                  <a:t>,</a:t>
                </a:r>
                <a:r>
                  <a:rPr lang="en-US" spc="-30"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30" dirty="0">
                    <a:solidFill>
                      <a:schemeClr val="tx1"/>
                    </a:solidFill>
                  </a:rPr>
                  <a:t> </a:t>
                </a:r>
                <a:r>
                  <a:rPr lang="en-US" spc="-10" dirty="0">
                    <a:solidFill>
                      <a:schemeClr val="tx1"/>
                    </a:solidFill>
                  </a:rPr>
                  <a:t>bot</a:t>
                </a:r>
                <a:r>
                  <a:rPr lang="en-US" spc="-5" dirty="0">
                    <a:solidFill>
                      <a:schemeClr val="tx1"/>
                    </a:solidFill>
                  </a:rPr>
                  <a:t>h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30" dirty="0">
                    <a:solidFill>
                      <a:schemeClr val="tx1"/>
                    </a:solidFill>
                  </a:rPr>
                  <a:t> </a:t>
                </a:r>
                <a:r>
                  <a:rPr lang="en-US" spc="-10" dirty="0">
                    <a:solidFill>
                      <a:schemeClr val="tx1"/>
                    </a:solidFill>
                  </a:rPr>
                  <a:t>an</a:t>
                </a:r>
                <a:r>
                  <a:rPr lang="en-US" spc="-5" dirty="0">
                    <a:solidFill>
                      <a:schemeClr val="tx1"/>
                    </a:solidFill>
                  </a:rPr>
                  <a:t>d</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5" dirty="0">
                    <a:solidFill>
                      <a:schemeClr val="tx1"/>
                    </a:solidFill>
                  </a:rPr>
                  <a:t>s</a:t>
                </a:r>
                <a:r>
                  <a:rPr lang="en-US" spc="-10" dirty="0">
                    <a:solidFill>
                      <a:schemeClr val="tx1"/>
                    </a:solidFill>
                  </a:rPr>
                  <a:t>equenc</a:t>
                </a:r>
                <a:r>
                  <a:rPr lang="en-US" spc="-5" dirty="0">
                    <a:solidFill>
                      <a:schemeClr val="tx1"/>
                    </a:solidFill>
                  </a:rPr>
                  <a:t>e</a:t>
                </a:r>
                <a:r>
                  <a:rPr lang="en-US" spc="-30" dirty="0">
                    <a:solidFill>
                      <a:schemeClr val="tx1"/>
                    </a:solidFill>
                  </a:rPr>
                  <a:t> </a:t>
                </a:r>
                <a:r>
                  <a:rPr lang="en-US" spc="40" dirty="0">
                    <a:solidFill>
                      <a:schemeClr val="tx1"/>
                    </a:solidFill>
                  </a:rPr>
                  <a:t>{</a:t>
                </a:r>
                <a:r>
                  <a:rPr lang="en-US" i="1" spc="-10" dirty="0" err="1">
                    <a:solidFill>
                      <a:schemeClr val="tx1"/>
                    </a:solidFill>
                  </a:rPr>
                  <a:t>c</a:t>
                </a:r>
                <a:r>
                  <a:rPr lang="en-US" i="1" spc="-5" dirty="0" err="1">
                    <a:solidFill>
                      <a:schemeClr val="tx1"/>
                    </a:solidFill>
                  </a:rPr>
                  <a:t>r</a:t>
                </a:r>
                <a:r>
                  <a:rPr lang="en-US" i="1" baseline="25925" dirty="0" err="1">
                    <a:solidFill>
                      <a:schemeClr val="tx1"/>
                    </a:solidFill>
                  </a:rPr>
                  <a:t>n</a:t>
                </a:r>
                <a:r>
                  <a:rPr lang="en-US" i="1" spc="-157" baseline="25925" dirty="0">
                    <a:solidFill>
                      <a:schemeClr val="tx1"/>
                    </a:solidFill>
                  </a:rPr>
                  <a:t> </a:t>
                </a:r>
                <a:r>
                  <a:rPr lang="en-US" spc="40" dirty="0">
                    <a:solidFill>
                      <a:schemeClr val="tx1"/>
                    </a:solidFill>
                  </a:rPr>
                  <a:t>}</a:t>
                </a:r>
                <a:r>
                  <a:rPr lang="en-US" spc="-100" dirty="0">
                    <a:solidFill>
                      <a:schemeClr val="tx1"/>
                    </a:solidFill>
                  </a:rPr>
                  <a:t> </a:t>
                </a:r>
              </a:p>
              <a:p>
                <a:pPr marL="0" marR="5080" indent="0" algn="just">
                  <a:lnSpc>
                    <a:spcPct val="100000"/>
                  </a:lnSpc>
                  <a:buNone/>
                </a:pPr>
                <a:r>
                  <a:rPr lang="en-US" spc="-5" dirty="0">
                    <a:solidFill>
                      <a:schemeClr val="tx1"/>
                    </a:solidFill>
                  </a:rPr>
                  <a:t>diverge</a:t>
                </a:r>
                <a:r>
                  <a:rPr lang="en-US" spc="-30" dirty="0">
                    <a:solidFill>
                      <a:schemeClr val="tx1"/>
                    </a:solidFill>
                  </a:rPr>
                  <a:t> </a:t>
                </a:r>
                <a:r>
                  <a:rPr lang="en-US" spc="-5" dirty="0">
                    <a:solidFill>
                      <a:schemeClr val="tx1"/>
                    </a:solidFill>
                  </a:rPr>
                  <a:t>to</a:t>
                </a:r>
                <a:r>
                  <a:rPr lang="en-US" spc="-30" dirty="0">
                    <a:solidFill>
                      <a:schemeClr val="tx1"/>
                    </a:solidFill>
                  </a:rPr>
                  <a:t> </a:t>
                </a:r>
                <a:r>
                  <a:rPr lang="en-US" spc="75" dirty="0">
                    <a:solidFill>
                      <a:schemeClr val="tx1"/>
                    </a:solidFill>
                  </a:rPr>
                  <a:t>∞</a:t>
                </a:r>
                <a:r>
                  <a:rPr lang="en-US" spc="-100" dirty="0">
                    <a:solidFill>
                      <a:schemeClr val="tx1"/>
                    </a:solidFill>
                  </a:rPr>
                  <a:t> </a:t>
                </a:r>
                <a:r>
                  <a:rPr lang="en-US" spc="-10" dirty="0">
                    <a:solidFill>
                      <a:schemeClr val="tx1"/>
                    </a:solidFill>
                  </a:rPr>
                  <a:t>(becaus</a:t>
                </a:r>
                <a:r>
                  <a:rPr lang="en-US" spc="-5" dirty="0">
                    <a:solidFill>
                      <a:schemeClr val="tx1"/>
                    </a:solidFill>
                  </a:rPr>
                  <a:t>e</a:t>
                </a:r>
                <a:r>
                  <a:rPr lang="en-US" spc="-30" dirty="0">
                    <a:solidFill>
                      <a:schemeClr val="tx1"/>
                    </a:solidFill>
                  </a:rPr>
                  <a:t> </a:t>
                </a:r>
                <a:r>
                  <a:rPr lang="en-US" i="1" spc="-5" dirty="0">
                    <a:solidFill>
                      <a:schemeClr val="tx1"/>
                    </a:solidFill>
                  </a:rPr>
                  <a:t>c</a:t>
                </a:r>
                <a:r>
                  <a:rPr lang="en-US" i="1" spc="45"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a:t>
                </a:r>
                <a:endParaRPr lang="en-US" dirty="0">
                  <a:solidFill>
                    <a:schemeClr val="tx1"/>
                  </a:solidFill>
                </a:endParaRPr>
              </a:p>
              <a:p>
                <a:pPr marR="5080" algn="just">
                  <a:lnSpc>
                    <a:spcPct val="100000"/>
                  </a:lnSpc>
                </a:pPr>
                <a:r>
                  <a:rPr lang="en-US" spc="-5" dirty="0">
                    <a:solidFill>
                      <a:schemeClr val="tx1"/>
                    </a:solidFill>
                  </a:rPr>
                  <a:t>If</a:t>
                </a:r>
                <a:r>
                  <a:rPr lang="en-US" spc="-25" dirty="0">
                    <a:solidFill>
                      <a:schemeClr val="tx1"/>
                    </a:solidFill>
                  </a:rPr>
                  <a:t> </a:t>
                </a:r>
                <a:r>
                  <a:rPr lang="en-US" i="1" spc="-5" dirty="0">
                    <a:solidFill>
                      <a:schemeClr val="tx1"/>
                    </a:solidFill>
                  </a:rPr>
                  <a:t>r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 t</a:t>
                </a:r>
                <a:r>
                  <a:rPr lang="en-US" spc="-10" dirty="0">
                    <a:solidFill>
                      <a:schemeClr val="tx1"/>
                    </a:solidFill>
                  </a:rPr>
                  <a:t>he</a:t>
                </a:r>
                <a:r>
                  <a:rPr lang="en-US" spc="-5" dirty="0">
                    <a:solidFill>
                      <a:schemeClr val="tx1"/>
                    </a:solidFill>
                  </a:rPr>
                  <a:t>n </a:t>
                </a:r>
                <a:r>
                  <a:rPr lang="en-US" i="1" spc="-10" dirty="0" err="1">
                    <a:solidFill>
                      <a:schemeClr val="tx1"/>
                    </a:solidFill>
                  </a:rPr>
                  <a:t>c</a:t>
                </a:r>
                <a:r>
                  <a:rPr lang="en-US" i="1" spc="-5" dirty="0" err="1">
                    <a:solidFill>
                      <a:schemeClr val="tx1"/>
                    </a:solidFill>
                  </a:rPr>
                  <a:t>r</a:t>
                </a:r>
                <a:r>
                  <a:rPr lang="en-US" i="1" baseline="25925" dirty="0" err="1">
                    <a:solidFill>
                      <a:schemeClr val="tx1"/>
                    </a:solidFill>
                  </a:rPr>
                  <a:t>n</a:t>
                </a:r>
                <a:r>
                  <a:rPr lang="en-US" i="1" baseline="25925" dirty="0">
                    <a:solidFill>
                      <a:schemeClr val="tx1"/>
                    </a:solidFill>
                  </a:rPr>
                  <a:t> </a:t>
                </a:r>
                <a:r>
                  <a:rPr lang="en-US" spc="-25" dirty="0">
                    <a:solidFill>
                      <a:schemeClr val="tx1"/>
                    </a:solidFill>
                  </a:rPr>
                  <a:t>=</a:t>
                </a:r>
                <a:r>
                  <a:rPr lang="en-US" spc="-40" dirty="0">
                    <a:solidFill>
                      <a:schemeClr val="tx1"/>
                    </a:solidFill>
                  </a:rPr>
                  <a:t> </a:t>
                </a:r>
                <a:r>
                  <a:rPr lang="en-US" i="1" spc="-5" dirty="0">
                    <a:solidFill>
                      <a:schemeClr val="tx1"/>
                    </a:solidFill>
                  </a:rPr>
                  <a:t>c</a:t>
                </a:r>
                <a:r>
                  <a:rPr lang="en-US" i="1" spc="15" dirty="0">
                    <a:solidFill>
                      <a:schemeClr val="tx1"/>
                    </a:solidFill>
                  </a:rPr>
                  <a:t> </a:t>
                </a:r>
                <a:r>
                  <a:rPr lang="en-US" spc="-5" dirty="0">
                    <a:solidFill>
                      <a:schemeClr val="tx1"/>
                    </a:solidFill>
                  </a:rPr>
                  <a:t>for </a:t>
                </a:r>
                <a:r>
                  <a:rPr lang="en-US" spc="-10" dirty="0">
                    <a:solidFill>
                      <a:schemeClr val="tx1"/>
                    </a:solidFill>
                  </a:rPr>
                  <a:t>a</a:t>
                </a:r>
                <a:r>
                  <a:rPr lang="en-US" spc="-5" dirty="0">
                    <a:solidFill>
                      <a:schemeClr val="tx1"/>
                    </a:solidFill>
                  </a:rPr>
                  <a:t>ll </a:t>
                </a:r>
                <a:r>
                  <a:rPr lang="en-US" i="1" spc="30" dirty="0">
                    <a:solidFill>
                      <a:schemeClr val="tx1"/>
                    </a:solidFill>
                  </a:rPr>
                  <a:t>n</a:t>
                </a:r>
                <a:r>
                  <a:rPr lang="en-US" spc="-5" dirty="0">
                    <a:solidFill>
                      <a:schemeClr val="tx1"/>
                    </a:solidFill>
                  </a:rPr>
                  <a:t>, and the limit is </a:t>
                </a:r>
                <a:r>
                  <a:rPr lang="en-US" i="1" spc="10" dirty="0">
                    <a:solidFill>
                      <a:schemeClr val="tx1"/>
                    </a:solidFill>
                  </a:rPr>
                  <a:t>c</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660710"/>
              </a:xfrm>
              <a:blipFill rotWithShape="0">
                <a:blip r:embed="rId2"/>
                <a:stretch>
                  <a:fillRect l="-677" t="-915"/>
                </a:stretch>
              </a:blipFill>
            </p:spPr>
            <p:txBody>
              <a:bodyPr/>
              <a:lstStyle/>
              <a:p>
                <a:r>
                  <a:rPr lang="en-US">
                    <a:noFill/>
                  </a:rPr>
                  <a:t> </a:t>
                </a:r>
              </a:p>
            </p:txBody>
          </p:sp>
        </mc:Fallback>
      </mc:AlternateContent>
      <p:pic>
        <p:nvPicPr>
          <p:cNvPr id="5" name="Picture 2" descr="A graph shows the curve of f of x equals c times r to the x power, where r is between 0 and 1. The x axis ranges from 0 to 6, in increments of 1, with points 1, 2, 3, 4, 5, and 6 labeled. The y axis has the point c labeled near the top of the y axis. In quadrant 1, the curve of f of x equals c times r to the x power, where r is between 0 and 1, begins on the y axis at y equals c, is concave up, has negative slope, with the slope becoming less steep upon approaching the x axis. Points on the curve are marked at x equals 1, 2, 3, 4, 5, and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7181" y="2961861"/>
            <a:ext cx="4283243" cy="364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30572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33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065" marR="12700" indent="0">
                  <a:lnSpc>
                    <a:spcPct val="100000"/>
                  </a:lnSpc>
                  <a:buNone/>
                </a:pPr>
                <a:r>
                  <a:rPr lang="en-US" spc="-5" dirty="0">
                    <a:latin typeface="Times New Roman"/>
                    <a:cs typeface="Times New Roman"/>
                  </a:rPr>
                  <a:t>Euler’s formula expresses</a:t>
                </a:r>
                <a:r>
                  <a:rPr lang="en-US" spc="-110" dirty="0">
                    <a:latin typeface="Times New Roman"/>
                    <a:cs typeface="Times New Roman"/>
                  </a:rPr>
                  <a:t> </a:t>
                </a:r>
                <a:r>
                  <a:rPr lang="en-US" spc="-5" dirty="0">
                    <a:latin typeface="Times New Roman"/>
                    <a:cs typeface="Times New Roman"/>
                  </a:rPr>
                  <a:t>a</a:t>
                </a:r>
                <a:r>
                  <a:rPr lang="en-US" spc="-110" dirty="0">
                    <a:latin typeface="Times New Roman"/>
                    <a:cs typeface="Times New Roman"/>
                  </a:rPr>
                  <a:t> </a:t>
                </a:r>
                <a:r>
                  <a:rPr lang="en-US" spc="-5" dirty="0">
                    <a:latin typeface="Times New Roman"/>
                    <a:cs typeface="Times New Roman"/>
                  </a:rPr>
                  <a:t>surprising relationship between the exponential function,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 </a:t>
                </a:r>
                <a:r>
                  <a:rPr lang="en-US" i="1" spc="35" dirty="0">
                    <a:latin typeface="Times New Roman"/>
                    <a:cs typeface="Times New Roman"/>
                  </a:rPr>
                  <a:t>e</a:t>
                </a:r>
                <a:r>
                  <a:rPr lang="en-US" i="1" baseline="25925" dirty="0">
                    <a:latin typeface="Times New Roman"/>
                    <a:cs typeface="Times New Roman"/>
                  </a:rPr>
                  <a:t>x</a:t>
                </a:r>
                <a:r>
                  <a:rPr lang="en-US" spc="95" dirty="0">
                    <a:latin typeface="Times New Roman"/>
                    <a:cs typeface="Times New Roman"/>
                  </a:rPr>
                  <a:t>, </a:t>
                </a:r>
                <a:r>
                  <a:rPr lang="en-US" spc="-5" dirty="0">
                    <a:latin typeface="Times New Roman"/>
                    <a:cs typeface="Times New Roman"/>
                  </a:rPr>
                  <a:t>and</a:t>
                </a:r>
                <a:r>
                  <a:rPr lang="en-US" spc="95" dirty="0">
                    <a:latin typeface="Times New Roman"/>
                    <a:cs typeface="Times New Roman"/>
                  </a:rPr>
                  <a:t> </a:t>
                </a:r>
                <a:r>
                  <a:rPr lang="en-US" spc="-5" dirty="0">
                    <a:latin typeface="Times New Roman"/>
                    <a:cs typeface="Times New Roman"/>
                  </a:rPr>
                  <a:t>the</a:t>
                </a:r>
                <a:r>
                  <a:rPr lang="en-US" spc="95" dirty="0">
                    <a:latin typeface="Times New Roman"/>
                    <a:cs typeface="Times New Roman"/>
                  </a:rPr>
                  <a:t> </a:t>
                </a:r>
                <a:r>
                  <a:rPr lang="en-US" spc="-5" dirty="0">
                    <a:latin typeface="Times New Roman"/>
                    <a:cs typeface="Times New Roman"/>
                  </a:rPr>
                  <a:t>basic</a:t>
                </a:r>
                <a:r>
                  <a:rPr lang="en-US" spc="95" dirty="0">
                    <a:latin typeface="Times New Roman"/>
                    <a:cs typeface="Times New Roman"/>
                  </a:rPr>
                  <a:t> </a:t>
                </a:r>
                <a:r>
                  <a:rPr lang="en-US" spc="-5" dirty="0">
                    <a:latin typeface="Times New Roman"/>
                    <a:cs typeface="Times New Roman"/>
                  </a:rPr>
                  <a:t>trigonometric</a:t>
                </a:r>
                <a:r>
                  <a:rPr lang="en-US" spc="95" dirty="0">
                    <a:latin typeface="Times New Roman"/>
                    <a:cs typeface="Times New Roman"/>
                  </a:rPr>
                  <a:t> </a:t>
                </a:r>
                <a:r>
                  <a:rPr lang="en-US" spc="-5" dirty="0">
                    <a:latin typeface="Times New Roman"/>
                    <a:cs typeface="Times New Roman"/>
                  </a:rPr>
                  <a:t>functions,</a:t>
                </a:r>
                <a:r>
                  <a:rPr lang="en-US" spc="114" dirty="0">
                    <a:latin typeface="Times New Roman"/>
                    <a:cs typeface="Times New Roman"/>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sin</a:t>
                </a:r>
                <a:r>
                  <a:rPr lang="en-US" spc="-60" dirty="0">
                    <a:latin typeface="Times New Roman"/>
                    <a:cs typeface="Times New Roman"/>
                  </a:rPr>
                  <a:t> </a:t>
                </a:r>
                <a:r>
                  <a:rPr lang="en-US" i="1" spc="-5" dirty="0">
                    <a:latin typeface="Times New Roman"/>
                    <a:cs typeface="Times New Roman"/>
                  </a:rPr>
                  <a:t>x</a:t>
                </a:r>
                <a:r>
                  <a:rPr lang="en-US" i="1" spc="-6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00" dirty="0">
                    <a:latin typeface="Times New Roman"/>
                    <a:cs typeface="Times New Roman"/>
                  </a:rPr>
                  <a:t> </a:t>
                </a:r>
                <a:r>
                  <a:rPr lang="en-US" i="1" spc="45" dirty="0">
                    <a:latin typeface="Times New Roman"/>
                    <a:cs typeface="Times New Roman"/>
                  </a:rPr>
                  <a:t>h</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co</a:t>
                </a:r>
                <a:r>
                  <a:rPr lang="en-US" spc="-5" dirty="0">
                    <a:latin typeface="Times New Roman"/>
                    <a:cs typeface="Times New Roman"/>
                  </a:rPr>
                  <a:t>s</a:t>
                </a:r>
                <a:r>
                  <a:rPr lang="en-US" spc="-60"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t>
                </a:r>
                <a:r>
                  <a:rPr lang="en-US" spc="95" dirty="0">
                    <a:latin typeface="Times New Roman"/>
                    <a:cs typeface="Times New Roman"/>
                  </a:rPr>
                  <a:t> </a:t>
                </a:r>
                <a:r>
                  <a:rPr lang="en-US" spc="-1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is formula</a:t>
                </a:r>
                <a:r>
                  <a:rPr lang="en-US" spc="30" dirty="0">
                    <a:latin typeface="Times New Roman"/>
                    <a:cs typeface="Times New Roman"/>
                  </a:rPr>
                  <a:t> </a:t>
                </a:r>
                <a:r>
                  <a:rPr lang="en-US" spc="-5" dirty="0">
                    <a:latin typeface="Times New Roman"/>
                    <a:cs typeface="Times New Roman"/>
                  </a:rPr>
                  <a:t>holds</a:t>
                </a:r>
                <a:r>
                  <a:rPr lang="en-US" spc="35" dirty="0">
                    <a:latin typeface="Times New Roman"/>
                    <a:cs typeface="Times New Roman"/>
                  </a:rPr>
                  <a:t> </a:t>
                </a:r>
                <a:r>
                  <a:rPr lang="en-US" spc="-5" dirty="0">
                    <a:latin typeface="Times New Roman"/>
                    <a:cs typeface="Times New Roman"/>
                  </a:rPr>
                  <a:t>for</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ll</a:t>
                </a:r>
                <a:r>
                  <a:rPr lang="en-US" spc="30" dirty="0">
                    <a:latin typeface="Times New Roman"/>
                    <a:cs typeface="Times New Roman"/>
                  </a:rPr>
                  <a:t> </a:t>
                </a:r>
                <a:r>
                  <a:rPr lang="en-US" spc="-5" dirty="0">
                    <a:latin typeface="Times New Roman"/>
                    <a:cs typeface="Times New Roman"/>
                  </a:rPr>
                  <a:t>complex numbers.</a:t>
                </a:r>
                <a:r>
                  <a:rPr lang="en-US" spc="35" dirty="0">
                    <a:latin typeface="Times New Roman"/>
                    <a:cs typeface="Times New Roman"/>
                  </a:rPr>
                  <a:t> </a:t>
                </a:r>
                <a:r>
                  <a:rPr lang="en-US" spc="-10"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complex numbers</a:t>
                </a:r>
                <a:r>
                  <a:rPr lang="en-US" spc="3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30" dirty="0">
                    <a:latin typeface="Times New Roman"/>
                    <a:cs typeface="Times New Roman"/>
                  </a:rPr>
                  <a:t> </a:t>
                </a:r>
                <a:r>
                  <a:rPr lang="en-US" spc="-5" dirty="0">
                    <a:latin typeface="Times New Roman"/>
                    <a:cs typeface="Times New Roman"/>
                  </a:rPr>
                  <a:t>numbers</a:t>
                </a:r>
                <a:r>
                  <a:rPr lang="en-US" spc="35" dirty="0">
                    <a:latin typeface="Times New Roman"/>
                    <a:cs typeface="Times New Roman"/>
                  </a:rPr>
                  <a:t> </a:t>
                </a:r>
                <a:r>
                  <a:rPr lang="en-US" spc="-5" dirty="0">
                    <a:latin typeface="Times New Roman"/>
                    <a:cs typeface="Times New Roman"/>
                  </a:rPr>
                  <a:t>in</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form </a:t>
                </a:r>
                <a:r>
                  <a:rPr lang="en-US" i="1" spc="-5" dirty="0">
                    <a:latin typeface="Times New Roman"/>
                    <a:cs typeface="Times New Roman"/>
                  </a:rPr>
                  <a:t>a</a:t>
                </a:r>
                <a:r>
                  <a:rPr lang="en-US" i="1" spc="1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dirty="0">
                    <a:latin typeface="Times New Roman"/>
                    <a:cs typeface="Times New Roman"/>
                  </a:rPr>
                  <a:t>b</a:t>
                </a:r>
                <a:r>
                  <a:rPr lang="en-US" i="1" spc="-5" dirty="0">
                    <a:latin typeface="Times New Roman"/>
                    <a:cs typeface="Times New Roman"/>
                  </a:rPr>
                  <a:t>i</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wher</a:t>
                </a:r>
                <a:r>
                  <a:rPr lang="en-US" spc="-5" dirty="0">
                    <a:latin typeface="Times New Roman"/>
                    <a:cs typeface="Times New Roman"/>
                  </a:rPr>
                  <a:t>e </a:t>
                </a:r>
                <a:r>
                  <a:rPr lang="en-US" i="1" spc="-5" dirty="0">
                    <a:latin typeface="Times New Roman"/>
                    <a:cs typeface="Times New Roman"/>
                  </a:rPr>
                  <a:t>a</a:t>
                </a:r>
                <a:r>
                  <a:rPr lang="en-US" i="1"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 dirty="0">
                    <a:latin typeface="Times New Roman"/>
                    <a:cs typeface="Times New Roman"/>
                  </a:rPr>
                  <a:t> </a:t>
                </a:r>
                <a:r>
                  <a:rPr lang="en-US" i="1" spc="-5" dirty="0">
                    <a:latin typeface="Times New Roman"/>
                    <a:cs typeface="Times New Roman"/>
                  </a:rPr>
                  <a:t>b</a:t>
                </a:r>
                <a:r>
                  <a:rPr lang="en-US" i="1" spc="25"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ea</a:t>
                </a:r>
                <a:r>
                  <a:rPr lang="en-US" spc="-5" dirty="0">
                    <a:latin typeface="Times New Roman"/>
                    <a:cs typeface="Times New Roman"/>
                  </a:rPr>
                  <a:t>l</a:t>
                </a:r>
                <a:r>
                  <a:rPr lang="en-US" spc="5" dirty="0">
                    <a:latin typeface="Times New Roman"/>
                    <a:cs typeface="Times New Roman"/>
                  </a:rPr>
                  <a:t> </a:t>
                </a:r>
                <a:r>
                  <a:rPr lang="en-US" spc="-10" dirty="0">
                    <a:latin typeface="Times New Roman"/>
                    <a:cs typeface="Times New Roman"/>
                  </a:rPr>
                  <a:t>number</a:t>
                </a:r>
                <a:r>
                  <a:rPr lang="en-US" spc="-5" dirty="0">
                    <a:latin typeface="Times New Roman"/>
                    <a:cs typeface="Times New Roman"/>
                  </a:rPr>
                  <a:t>s</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i="1" spc="-5" dirty="0" err="1">
                    <a:latin typeface="Times New Roman"/>
                    <a:cs typeface="Times New Roman"/>
                  </a:rPr>
                  <a:t>i</a:t>
                </a:r>
                <a:r>
                  <a:rPr lang="en-US" i="1" spc="10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5" dirty="0">
                    <a:latin typeface="Times New Roman"/>
                    <a:cs typeface="Times New Roman"/>
                  </a:rPr>
                  <a:t> </a:t>
                </a:r>
                <a:r>
                  <a:rPr lang="en-US" spc="-10" dirty="0">
                    <a:latin typeface="Times New Roman"/>
                    <a:cs typeface="Times New Roman"/>
                  </a:rPr>
                  <a:t>define</a:t>
                </a:r>
                <a:r>
                  <a:rPr lang="en-US" spc="-5" dirty="0">
                    <a:latin typeface="Times New Roman"/>
                    <a:cs typeface="Times New Roman"/>
                  </a:rPr>
                  <a:t>d</a:t>
                </a:r>
                <a:r>
                  <a:rPr lang="en-US" spc="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quar</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oo</a:t>
                </a:r>
                <a:r>
                  <a:rPr lang="en-US" spc="-5" dirty="0">
                    <a:latin typeface="Times New Roman"/>
                    <a:cs typeface="Times New Roman"/>
                  </a:rPr>
                  <a:t>t</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 dirty="0">
                    <a:latin typeface="Times New Roman"/>
                    <a:cs typeface="Times New Roman"/>
                  </a:rPr>
                  <a:t> </a:t>
                </a:r>
                <a:r>
                  <a:rPr lang="en-US" spc="-19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a:t>
                </a:r>
                <a:r>
                  <a:rPr lang="en-US" spc="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t>
                </a:r>
                <a:r>
                  <a:rPr lang="en-US" spc="-5" dirty="0">
                    <a:latin typeface="Times New Roman"/>
                    <a:cs typeface="Times New Roman"/>
                  </a:rPr>
                  <a:t>is,</a:t>
                </a:r>
                <a:r>
                  <a:rPr lang="en-US" spc="-10" dirty="0">
                    <a:latin typeface="Times New Roman"/>
                    <a:cs typeface="Times New Roman"/>
                  </a:rPr>
                  <a:t> </a:t>
                </a:r>
                <a:r>
                  <a:rPr lang="en-US" i="1" spc="-5" dirty="0" err="1">
                    <a:latin typeface="Times New Roman"/>
                    <a:cs typeface="Times New Roman"/>
                  </a:rPr>
                  <a:t>i</a:t>
                </a:r>
                <a:r>
                  <a:rPr lang="en-US" i="1" spc="-155" dirty="0">
                    <a:latin typeface="Times New Roman"/>
                    <a:cs typeface="Times New Roman"/>
                  </a:rPr>
                  <a:t> </a:t>
                </a:r>
                <a:r>
                  <a:rPr lang="en-US" baseline="25925" dirty="0">
                    <a:latin typeface="Times New Roman"/>
                    <a:cs typeface="Times New Roman"/>
                  </a:rPr>
                  <a:t>2 </a:t>
                </a:r>
                <a:r>
                  <a:rPr lang="en-US" spc="-25" dirty="0">
                    <a:latin typeface="Lucida Sans Unicode"/>
                    <a:cs typeface="Lucida Sans Unicode"/>
                  </a:rPr>
                  <a:t>=</a:t>
                </a:r>
                <a:r>
                  <a:rPr lang="en-US" spc="-40" dirty="0">
                    <a:latin typeface="Lucida Sans Unicode"/>
                    <a:cs typeface="Lucida Sans Unicode"/>
                  </a:rPr>
                  <a:t> </a:t>
                </a:r>
                <a:r>
                  <a:rPr lang="en-US" spc="-19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 </a:t>
                </a:r>
                <a:r>
                  <a:rPr lang="en-US" spc="-10" dirty="0">
                    <a:latin typeface="Times New Roman"/>
                    <a:cs typeface="Times New Roman"/>
                  </a:rPr>
                  <a:t>We</a:t>
                </a:r>
                <a:r>
                  <a:rPr lang="en-US" spc="-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 </a:t>
                </a:r>
                <a:r>
                  <a:rPr lang="en-US" spc="-10" dirty="0">
                    <a:latin typeface="Times New Roman"/>
                    <a:cs typeface="Times New Roman"/>
                  </a:rPr>
                  <a:t>ad</a:t>
                </a:r>
                <a:r>
                  <a:rPr lang="en-US" spc="-5" dirty="0">
                    <a:latin typeface="Times New Roman"/>
                    <a:cs typeface="Times New Roman"/>
                  </a:rPr>
                  <a:t>d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multipl</a:t>
                </a:r>
                <a:r>
                  <a:rPr lang="en-US" spc="-5" dirty="0">
                    <a:latin typeface="Times New Roman"/>
                    <a:cs typeface="Times New Roman"/>
                  </a:rPr>
                  <a:t>y </a:t>
                </a:r>
                <a:r>
                  <a:rPr lang="en-US" spc="-10" dirty="0">
                    <a:latin typeface="Times New Roman"/>
                    <a:cs typeface="Times New Roman"/>
                  </a:rPr>
                  <a:t>comple</a:t>
                </a:r>
                <a:r>
                  <a:rPr lang="en-US" spc="-5" dirty="0">
                    <a:latin typeface="Times New Roman"/>
                    <a:cs typeface="Times New Roman"/>
                  </a:rPr>
                  <a:t>x </a:t>
                </a:r>
                <a:r>
                  <a:rPr lang="en-US" spc="-10" dirty="0">
                    <a:latin typeface="Times New Roman"/>
                    <a:cs typeface="Times New Roman"/>
                  </a:rPr>
                  <a:t>numbers:</a:t>
                </a:r>
                <a:endParaRPr lang="en-US" dirty="0"/>
              </a:p>
              <a:p>
                <a:pPr marL="0" marR="12065" indent="0" algn="ctr">
                  <a:lnSpc>
                    <a:spcPct val="100000"/>
                  </a:lnSpc>
                  <a:buNone/>
                </a:pPr>
                <a:r>
                  <a:rPr lang="en-US" spc="-10" dirty="0">
                    <a:latin typeface="Times New Roman"/>
                    <a:cs typeface="Times New Roman"/>
                  </a:rPr>
                  <a:t>(</a:t>
                </a:r>
                <a:r>
                  <a:rPr lang="en-US" i="1" spc="-5" dirty="0">
                    <a:latin typeface="Times New Roman"/>
                    <a:cs typeface="Times New Roman"/>
                  </a:rPr>
                  <a:t>a</a:t>
                </a:r>
                <a:r>
                  <a:rPr lang="en-US" i="1" spc="1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dirty="0">
                    <a:latin typeface="Times New Roman"/>
                    <a:cs typeface="Times New Roman"/>
                  </a:rPr>
                  <a:t>b</a:t>
                </a:r>
                <a:r>
                  <a:rPr lang="en-US" i="1" spc="-5" dirty="0">
                    <a:latin typeface="Times New Roman"/>
                    <a:cs typeface="Times New Roman"/>
                  </a:rPr>
                  <a:t>i</a:t>
                </a:r>
                <a:r>
                  <a:rPr lang="en-US" i="1" spc="-155" dirty="0">
                    <a:latin typeface="Times New Roman"/>
                    <a:cs typeface="Times New Roman"/>
                  </a:rPr>
                  <a:t> </a:t>
                </a:r>
                <a:r>
                  <a:rPr lang="en-US" spc="-5" dirty="0">
                    <a:latin typeface="Times New Roman"/>
                    <a:cs typeface="Times New Roman"/>
                  </a:rPr>
                  <a:t>)</a:t>
                </a:r>
                <a:r>
                  <a:rPr lang="en-US" spc="-3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a:t>
                </a:r>
                <a:r>
                  <a:rPr lang="en-US" i="1" spc="-5" dirty="0">
                    <a:latin typeface="Times New Roman"/>
                    <a:cs typeface="Times New Roman"/>
                  </a:rPr>
                  <a:t>c</a:t>
                </a:r>
                <a:r>
                  <a:rPr lang="en-US" i="1" spc="-1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5" dirty="0">
                    <a:latin typeface="Times New Roman"/>
                    <a:cs typeface="Times New Roman"/>
                  </a:rPr>
                  <a:t>d</a:t>
                </a:r>
                <a:r>
                  <a:rPr lang="en-US" i="1" spc="-5" dirty="0">
                    <a:latin typeface="Times New Roman"/>
                    <a:cs typeface="Times New Roman"/>
                  </a:rPr>
                  <a:t>i</a:t>
                </a:r>
                <a:r>
                  <a:rPr lang="en-US" i="1" spc="-155" dirty="0">
                    <a:latin typeface="Times New Roman"/>
                    <a:cs typeface="Times New Roman"/>
                  </a:rPr>
                  <a:t> </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a:t>
                </a:r>
                <a:r>
                  <a:rPr lang="en-US" i="1" spc="-5" dirty="0">
                    <a:latin typeface="Times New Roman"/>
                    <a:cs typeface="Times New Roman"/>
                  </a:rPr>
                  <a:t>a</a:t>
                </a:r>
                <a:r>
                  <a:rPr lang="en-US" i="1" spc="1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10" dirty="0">
                    <a:latin typeface="Times New Roman"/>
                    <a:cs typeface="Times New Roman"/>
                  </a:rPr>
                  <a:t>c</a:t>
                </a:r>
                <a:r>
                  <a:rPr lang="en-US" spc="-5" dirty="0">
                    <a:latin typeface="Times New Roman"/>
                    <a:cs typeface="Times New Roman"/>
                  </a:rPr>
                  <a:t>)</a:t>
                </a:r>
                <a:r>
                  <a:rPr lang="en-US" spc="-3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a:t>
                </a:r>
                <a:r>
                  <a:rPr lang="en-US" i="1" spc="-5" dirty="0">
                    <a:latin typeface="Times New Roman"/>
                    <a:cs typeface="Times New Roman"/>
                  </a:rPr>
                  <a:t>b</a:t>
                </a:r>
                <a:r>
                  <a:rPr lang="en-US" i="1" spc="-1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60" dirty="0">
                    <a:latin typeface="Times New Roman"/>
                    <a:cs typeface="Times New Roman"/>
                  </a:rPr>
                  <a:t>d</a:t>
                </a:r>
                <a:r>
                  <a:rPr lang="en-US" spc="-15" dirty="0">
                    <a:latin typeface="Times New Roman"/>
                    <a:cs typeface="Times New Roman"/>
                  </a:rPr>
                  <a:t>)</a:t>
                </a:r>
                <a:r>
                  <a:rPr lang="en-US" i="1" spc="-5" dirty="0" err="1">
                    <a:latin typeface="Times New Roman"/>
                    <a:cs typeface="Times New Roman"/>
                  </a:rPr>
                  <a:t>i</a:t>
                </a:r>
                <a:endParaRPr lang="en-US" dirty="0">
                  <a:latin typeface="Times New Roman"/>
                  <a:cs typeface="Times New Roman"/>
                </a:endParaRPr>
              </a:p>
              <a:p>
                <a:pPr marL="0" marR="12065" indent="0" algn="ctr">
                  <a:lnSpc>
                    <a:spcPct val="100000"/>
                  </a:lnSpc>
                  <a:spcBef>
                    <a:spcPts val="310"/>
                  </a:spcBef>
                  <a:buNone/>
                </a:pPr>
                <a:r>
                  <a:rPr lang="en-US" spc="-10" dirty="0">
                    <a:latin typeface="Times New Roman"/>
                    <a:cs typeface="Times New Roman"/>
                  </a:rPr>
                  <a:t>(</a:t>
                </a:r>
                <a:r>
                  <a:rPr lang="en-US" i="1" spc="-5" dirty="0">
                    <a:latin typeface="Times New Roman"/>
                    <a:cs typeface="Times New Roman"/>
                  </a:rPr>
                  <a:t>a</a:t>
                </a:r>
                <a:r>
                  <a:rPr lang="en-US" i="1" spc="1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dirty="0">
                    <a:latin typeface="Times New Roman"/>
                    <a:cs typeface="Times New Roman"/>
                  </a:rPr>
                  <a:t>b</a:t>
                </a:r>
                <a:r>
                  <a:rPr lang="en-US" i="1" spc="-5" dirty="0">
                    <a:latin typeface="Times New Roman"/>
                    <a:cs typeface="Times New Roman"/>
                  </a:rPr>
                  <a:t>i</a:t>
                </a:r>
                <a:r>
                  <a:rPr lang="en-US" i="1" spc="-155"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c</a:t>
                </a:r>
                <a:r>
                  <a:rPr lang="en-US" i="1" spc="-1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5" dirty="0">
                    <a:latin typeface="Times New Roman"/>
                    <a:cs typeface="Times New Roman"/>
                  </a:rPr>
                  <a:t>d</a:t>
                </a:r>
                <a:r>
                  <a:rPr lang="en-US" i="1" spc="-5" dirty="0">
                    <a:latin typeface="Times New Roman"/>
                    <a:cs typeface="Times New Roman"/>
                  </a:rPr>
                  <a:t>i</a:t>
                </a:r>
                <a:r>
                  <a:rPr lang="en-US" i="1" spc="-155" dirty="0">
                    <a:latin typeface="Times New Roman"/>
                    <a:cs typeface="Times New Roman"/>
                  </a:rPr>
                  <a:t> </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35" dirty="0">
                    <a:latin typeface="Times New Roman"/>
                    <a:cs typeface="Times New Roman"/>
                  </a:rPr>
                  <a:t>a</a:t>
                </a:r>
                <a:r>
                  <a:rPr lang="en-US" i="1" spc="-5" dirty="0">
                    <a:latin typeface="Times New Roman"/>
                    <a:cs typeface="Times New Roman"/>
                  </a:rPr>
                  <a:t>c</a:t>
                </a:r>
                <a:r>
                  <a:rPr lang="en-US" i="1" spc="-10"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35" dirty="0" err="1">
                    <a:latin typeface="Times New Roman"/>
                    <a:cs typeface="Times New Roman"/>
                  </a:rPr>
                  <a:t>a</a:t>
                </a:r>
                <a:r>
                  <a:rPr lang="en-US" i="1" spc="55" dirty="0" err="1">
                    <a:latin typeface="Times New Roman"/>
                    <a:cs typeface="Times New Roman"/>
                  </a:rPr>
                  <a:t>d</a:t>
                </a:r>
                <a:r>
                  <a:rPr lang="en-US" i="1" spc="-5" dirty="0" err="1">
                    <a:latin typeface="Times New Roman"/>
                    <a:cs typeface="Times New Roman"/>
                  </a:rPr>
                  <a:t>i</a:t>
                </a:r>
                <a:r>
                  <a:rPr lang="en-US" i="1" spc="6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 dirty="0" err="1">
                    <a:latin typeface="Times New Roman"/>
                    <a:cs typeface="Times New Roman"/>
                  </a:rPr>
                  <a:t>bc</a:t>
                </a:r>
                <a:r>
                  <a:rPr lang="en-US" i="1" spc="-5" dirty="0" err="1">
                    <a:latin typeface="Times New Roman"/>
                    <a:cs typeface="Times New Roman"/>
                  </a:rPr>
                  <a:t>i</a:t>
                </a:r>
                <a:r>
                  <a:rPr lang="en-US" i="1" spc="6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 dirty="0" err="1">
                    <a:latin typeface="Times New Roman"/>
                    <a:cs typeface="Times New Roman"/>
                  </a:rPr>
                  <a:t>b</a:t>
                </a:r>
                <a:r>
                  <a:rPr lang="en-US" i="1" spc="55" dirty="0" err="1">
                    <a:latin typeface="Times New Roman"/>
                    <a:cs typeface="Times New Roman"/>
                  </a:rPr>
                  <a:t>d</a:t>
                </a:r>
                <a:r>
                  <a:rPr lang="en-US" i="1" spc="-5" dirty="0" err="1">
                    <a:latin typeface="Times New Roman"/>
                    <a:cs typeface="Times New Roman"/>
                  </a:rPr>
                  <a:t>i</a:t>
                </a:r>
                <a:r>
                  <a:rPr lang="en-US" i="1" spc="-155" dirty="0">
                    <a:latin typeface="Times New Roman"/>
                    <a:cs typeface="Times New Roman"/>
                  </a:rPr>
                  <a:t> </a:t>
                </a:r>
                <a:r>
                  <a:rPr lang="en-US" baseline="29629" dirty="0">
                    <a:latin typeface="Times New Roman"/>
                    <a:cs typeface="Times New Roman"/>
                  </a:rPr>
                  <a:t>2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a:t>
                </a:r>
                <a:r>
                  <a:rPr lang="en-US" i="1" spc="35" dirty="0">
                    <a:latin typeface="Times New Roman"/>
                    <a:cs typeface="Times New Roman"/>
                  </a:rPr>
                  <a:t>a</a:t>
                </a:r>
                <a:r>
                  <a:rPr lang="en-US" i="1" spc="-5" dirty="0">
                    <a:latin typeface="Times New Roman"/>
                    <a:cs typeface="Times New Roman"/>
                  </a:rPr>
                  <a:t>c</a:t>
                </a:r>
                <a:r>
                  <a:rPr lang="en-US" i="1" spc="-1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i="1" spc="5" dirty="0">
                    <a:latin typeface="Times New Roman"/>
                    <a:cs typeface="Times New Roman"/>
                  </a:rPr>
                  <a:t>b</a:t>
                </a:r>
                <a:r>
                  <a:rPr lang="en-US" i="1" spc="60" dirty="0">
                    <a:latin typeface="Times New Roman"/>
                    <a:cs typeface="Times New Roman"/>
                  </a:rPr>
                  <a:t>d</a:t>
                </a:r>
                <a:r>
                  <a:rPr lang="en-US" spc="-5" dirty="0">
                    <a:latin typeface="Times New Roman"/>
                    <a:cs typeface="Times New Roman"/>
                  </a:rPr>
                  <a:t>)</a:t>
                </a:r>
                <a:r>
                  <a:rPr lang="en-US" spc="-3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a:t>
                </a:r>
                <a:r>
                  <a:rPr lang="en-US" i="1" spc="35" dirty="0">
                    <a:latin typeface="Times New Roman"/>
                    <a:cs typeface="Times New Roman"/>
                  </a:rPr>
                  <a:t>a</a:t>
                </a:r>
                <a:r>
                  <a:rPr lang="en-US" i="1" spc="-5" dirty="0">
                    <a:latin typeface="Times New Roman"/>
                    <a:cs typeface="Times New Roman"/>
                  </a:rPr>
                  <a:t>d</a:t>
                </a:r>
                <a:r>
                  <a:rPr lang="en-US" i="1" spc="4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10" dirty="0" err="1">
                    <a:latin typeface="Times New Roman"/>
                    <a:cs typeface="Times New Roman"/>
                  </a:rPr>
                  <a:t>bc</a:t>
                </a:r>
                <a:r>
                  <a:rPr lang="en-US" spc="-15" dirty="0">
                    <a:latin typeface="Times New Roman"/>
                    <a:cs typeface="Times New Roman"/>
                  </a:rPr>
                  <a:t>)</a:t>
                </a:r>
                <a:r>
                  <a:rPr lang="en-US" i="1" spc="-5" dirty="0">
                    <a:latin typeface="Times New Roman"/>
                    <a:cs typeface="Times New Roman"/>
                  </a:rPr>
                  <a:t>I</a:t>
                </a:r>
                <a:endParaRPr lang="en-US" i="1" dirty="0">
                  <a:latin typeface="Times New Roman"/>
                  <a:cs typeface="Times New Roman"/>
                </a:endParaRPr>
              </a:p>
              <a:p>
                <a:pPr marL="0" marR="12065" indent="0">
                  <a:lnSpc>
                    <a:spcPct val="100000"/>
                  </a:lnSpc>
                  <a:spcBef>
                    <a:spcPts val="310"/>
                  </a:spcBef>
                  <a:buNone/>
                </a:pPr>
                <a:r>
                  <a:rPr lang="en-US" spc="-15" dirty="0">
                    <a:latin typeface="Times New Roman"/>
                    <a:cs typeface="Times New Roman"/>
                  </a:rPr>
                  <a:t>A</a:t>
                </a:r>
                <a:r>
                  <a:rPr lang="en-US" spc="-5" dirty="0">
                    <a:latin typeface="Times New Roman"/>
                    <a:cs typeface="Times New Roman"/>
                  </a:rPr>
                  <a:t>s</a:t>
                </a:r>
                <a:r>
                  <a:rPr lang="en-US" spc="-35" dirty="0">
                    <a:latin typeface="Times New Roman"/>
                    <a:cs typeface="Times New Roman"/>
                  </a:rPr>
                  <a:t> </a:t>
                </a:r>
                <a:r>
                  <a:rPr lang="en-US" spc="-5" dirty="0">
                    <a:latin typeface="Times New Roman"/>
                    <a:cs typeface="Times New Roman"/>
                  </a:rPr>
                  <a:t>a</a:t>
                </a:r>
                <a:r>
                  <a:rPr lang="en-US" spc="-3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esult</a:t>
                </a:r>
                <a:r>
                  <a:rPr lang="en-US" spc="-5" dirty="0">
                    <a:latin typeface="Times New Roman"/>
                    <a:cs typeface="Times New Roman"/>
                  </a:rPr>
                  <a:t>,</a:t>
                </a:r>
                <a:r>
                  <a:rPr lang="en-US" spc="-3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35" dirty="0">
                    <a:latin typeface="Times New Roman"/>
                    <a:cs typeface="Times New Roman"/>
                  </a:rPr>
                  <a:t> </a:t>
                </a:r>
                <a:r>
                  <a:rPr lang="en-US" spc="-10" dirty="0">
                    <a:latin typeface="Times New Roman"/>
                    <a:cs typeface="Times New Roman"/>
                  </a:rPr>
                  <a:t>comput</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polynomia</a:t>
                </a:r>
                <a:r>
                  <a:rPr lang="en-US" spc="-5" dirty="0">
                    <a:latin typeface="Times New Roman"/>
                    <a:cs typeface="Times New Roman"/>
                  </a:rPr>
                  <a:t>l</a:t>
                </a:r>
                <a:r>
                  <a:rPr lang="en-US" spc="-3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5" dirty="0">
                    <a:latin typeface="Times New Roman"/>
                    <a:cs typeface="Times New Roman"/>
                  </a:rPr>
                  <a:t> </a:t>
                </a:r>
                <a:r>
                  <a:rPr lang="en-US" spc="-5" dirty="0">
                    <a:latin typeface="Times New Roman"/>
                    <a:cs typeface="Times New Roman"/>
                  </a:rPr>
                  <a:t>a</a:t>
                </a:r>
                <a:r>
                  <a:rPr lang="en-US" spc="-35" dirty="0">
                    <a:latin typeface="Times New Roman"/>
                    <a:cs typeface="Times New Roman"/>
                  </a:rPr>
                  <a:t> </a:t>
                </a:r>
                <a:r>
                  <a:rPr lang="en-US" spc="-10" dirty="0">
                    <a:latin typeface="Times New Roman"/>
                    <a:cs typeface="Times New Roman"/>
                  </a:rPr>
                  <a:t>comple</a:t>
                </a:r>
                <a:r>
                  <a:rPr lang="en-US" spc="-5" dirty="0">
                    <a:latin typeface="Times New Roman"/>
                    <a:cs typeface="Times New Roman"/>
                  </a:rPr>
                  <a:t>x </a:t>
                </a:r>
                <a:r>
                  <a:rPr lang="en-US" spc="-10" dirty="0">
                    <a:latin typeface="Times New Roman"/>
                    <a:cs typeface="Times New Roman"/>
                  </a:rPr>
                  <a:t>variabl</a:t>
                </a:r>
                <a:r>
                  <a:rPr lang="en-US" spc="-5" dirty="0">
                    <a:latin typeface="Times New Roman"/>
                    <a:cs typeface="Times New Roman"/>
                  </a:rPr>
                  <a:t>e</a:t>
                </a:r>
                <a:r>
                  <a:rPr lang="en-US" spc="-15" dirty="0">
                    <a:latin typeface="Times New Roman"/>
                    <a:cs typeface="Times New Roman"/>
                  </a:rPr>
                  <a:t> </a:t>
                </a:r>
                <a:r>
                  <a:rPr lang="en-US" i="1" spc="-5" dirty="0">
                    <a:latin typeface="Times New Roman"/>
                    <a:cs typeface="Times New Roman"/>
                  </a:rPr>
                  <a:t>z</a:t>
                </a:r>
                <a:r>
                  <a:rPr lang="en-US" i="1" spc="70"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5" dirty="0">
                    <a:latin typeface="Times New Roman"/>
                    <a:cs typeface="Times New Roman"/>
                  </a:rPr>
                  <a:t>a</a:t>
                </a:r>
                <a:r>
                  <a:rPr lang="en-US" i="1" spc="1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dirty="0">
                    <a:latin typeface="Times New Roman"/>
                    <a:cs typeface="Times New Roman"/>
                  </a:rPr>
                  <a:t>b</a:t>
                </a:r>
                <a:r>
                  <a:rPr lang="en-US" i="1" spc="-5" dirty="0">
                    <a:latin typeface="Times New Roman"/>
                    <a:cs typeface="Times New Roman"/>
                  </a:rPr>
                  <a:t>i</a:t>
                </a:r>
                <a:r>
                  <a:rPr lang="en-US" spc="-5" dirty="0">
                    <a:latin typeface="Times New Roman"/>
                    <a:cs typeface="Times New Roman"/>
                  </a:rPr>
                  <a:t>: </a:t>
                </a:r>
              </a:p>
              <a:p>
                <a:pPr marL="0" marR="12065" indent="0" algn="ctr">
                  <a:lnSpc>
                    <a:spcPct val="100000"/>
                  </a:lnSpc>
                  <a:spcBef>
                    <a:spcPts val="310"/>
                  </a:spcBef>
                  <a:buNone/>
                </a:pPr>
                <a:r>
                  <a:rPr lang="en-US" i="1" spc="-5" dirty="0">
                    <a:latin typeface="Times New Roman"/>
                    <a:cs typeface="Times New Roman"/>
                  </a:rPr>
                  <a:t>f</a:t>
                </a:r>
                <a:r>
                  <a:rPr lang="en-US" i="1" spc="-45" dirty="0">
                    <a:latin typeface="Times New Roman"/>
                    <a:cs typeface="Times New Roman"/>
                  </a:rPr>
                  <a:t> </a:t>
                </a:r>
                <a:r>
                  <a:rPr lang="en-US" spc="10" dirty="0">
                    <a:latin typeface="Times New Roman"/>
                    <a:cs typeface="Times New Roman"/>
                  </a:rPr>
                  <a:t>(</a:t>
                </a:r>
                <a:r>
                  <a:rPr lang="en-US" i="1" spc="40" dirty="0">
                    <a:latin typeface="Times New Roman"/>
                    <a:cs typeface="Times New Roman"/>
                  </a:rPr>
                  <a:t>z</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5" dirty="0">
                    <a:latin typeface="Times New Roman"/>
                    <a:cs typeface="Times New Roman"/>
                  </a:rPr>
                  <a:t>a</a:t>
                </a:r>
                <a:r>
                  <a:rPr lang="en-US" spc="-7" baseline="-11111" dirty="0">
                    <a:latin typeface="Times New Roman"/>
                    <a:cs typeface="Times New Roman"/>
                  </a:rPr>
                  <a:t>0</a:t>
                </a:r>
                <a:r>
                  <a:rPr lang="en-US" spc="120" baseline="-11111"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5" dirty="0">
                    <a:latin typeface="Times New Roman"/>
                    <a:cs typeface="Times New Roman"/>
                  </a:rPr>
                  <a:t>a</a:t>
                </a:r>
                <a:r>
                  <a:rPr lang="en-US" spc="-7" baseline="-11111" dirty="0">
                    <a:latin typeface="Times New Roman"/>
                    <a:cs typeface="Times New Roman"/>
                  </a:rPr>
                  <a:t>1</a:t>
                </a:r>
                <a:r>
                  <a:rPr lang="en-US" spc="-179" baseline="-11111" dirty="0">
                    <a:latin typeface="Times New Roman"/>
                    <a:cs typeface="Times New Roman"/>
                  </a:rPr>
                  <a:t> </a:t>
                </a:r>
                <a:r>
                  <a:rPr lang="en-US" i="1" spc="-5" dirty="0">
                    <a:latin typeface="Times New Roman"/>
                    <a:cs typeface="Times New Roman"/>
                  </a:rPr>
                  <a:t>z</a:t>
                </a:r>
                <a:r>
                  <a:rPr lang="en-US" i="1" spc="15"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5" dirty="0">
                    <a:latin typeface="Times New Roman"/>
                    <a:cs typeface="Times New Roman"/>
                  </a:rPr>
                  <a:t>a</a:t>
                </a:r>
                <a:r>
                  <a:rPr lang="en-US" spc="-7" baseline="-11111" dirty="0">
                    <a:latin typeface="Times New Roman"/>
                    <a:cs typeface="Times New Roman"/>
                  </a:rPr>
                  <a:t>2</a:t>
                </a:r>
                <a:r>
                  <a:rPr lang="en-US" spc="-179" baseline="-11111" dirty="0">
                    <a:latin typeface="Times New Roman"/>
                    <a:cs typeface="Times New Roman"/>
                  </a:rPr>
                  <a:t> </a:t>
                </a:r>
                <a:r>
                  <a:rPr lang="en-US" i="1" spc="40" dirty="0">
                    <a:latin typeface="Times New Roman"/>
                    <a:cs typeface="Times New Roman"/>
                  </a:rPr>
                  <a:t>z</a:t>
                </a:r>
                <a:r>
                  <a:rPr lang="en-US" baseline="29629" dirty="0">
                    <a:latin typeface="Times New Roman"/>
                    <a:cs typeface="Times New Roman"/>
                  </a:rPr>
                  <a:t>2</a:t>
                </a:r>
                <a:r>
                  <a:rPr lang="en-US" spc="120" baseline="29629"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a:t>
                </a:r>
                <a:r>
                  <a:rPr lang="en-US" spc="-30"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5" dirty="0">
                    <a:latin typeface="Times New Roman"/>
                    <a:cs typeface="Times New Roman"/>
                  </a:rPr>
                  <a:t>a</a:t>
                </a:r>
                <a:r>
                  <a:rPr lang="en-US" i="1" spc="-7" baseline="-11111" dirty="0">
                    <a:latin typeface="Times New Roman"/>
                    <a:cs typeface="Times New Roman"/>
                  </a:rPr>
                  <a:t>n</a:t>
                </a:r>
                <a:r>
                  <a:rPr lang="en-US" i="1" spc="-135" baseline="-11111" dirty="0">
                    <a:latin typeface="Times New Roman"/>
                    <a:cs typeface="Times New Roman"/>
                  </a:rPr>
                  <a:t> </a:t>
                </a:r>
                <a:r>
                  <a:rPr lang="en-US" i="1" spc="40" dirty="0" err="1">
                    <a:latin typeface="Times New Roman"/>
                    <a:cs typeface="Times New Roman"/>
                  </a:rPr>
                  <a:t>z</a:t>
                </a:r>
                <a:r>
                  <a:rPr lang="en-US" i="1" baseline="29629" dirty="0" err="1">
                    <a:latin typeface="Times New Roman"/>
                    <a:cs typeface="Times New Roman"/>
                  </a:rPr>
                  <a:t>n</a:t>
                </a:r>
                <a:endParaRPr lang="en-US" baseline="29629" dirty="0">
                  <a:latin typeface="Times New Roman"/>
                  <a:cs typeface="Times New Roman"/>
                </a:endParaRPr>
              </a:p>
              <a:p>
                <a:pPr marL="12065" indent="0">
                  <a:lnSpc>
                    <a:spcPct val="100000"/>
                  </a:lnSpc>
                  <a:spcBef>
                    <a:spcPts val="450"/>
                  </a:spcBef>
                  <a:buNone/>
                  <a:tabLst>
                    <a:tab pos="3395979" algn="l"/>
                  </a:tabLst>
                </a:pP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ca</a:t>
                </a:r>
                <a:r>
                  <a:rPr lang="en-US" spc="-5" dirty="0">
                    <a:latin typeface="Times New Roman"/>
                    <a:cs typeface="Times New Roman"/>
                  </a:rPr>
                  <a:t>n </a:t>
                </a:r>
                <a:r>
                  <a:rPr lang="en-US" spc="-10" dirty="0">
                    <a:latin typeface="Times New Roman"/>
                    <a:cs typeface="Times New Roman"/>
                  </a:rPr>
                  <a:t>measur</a:t>
                </a:r>
                <a:r>
                  <a:rPr lang="en-US" spc="-5" dirty="0">
                    <a:latin typeface="Times New Roman"/>
                    <a:cs typeface="Times New Roman"/>
                  </a:rPr>
                  <a:t>e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distanc</a:t>
                </a:r>
                <a:r>
                  <a:rPr lang="en-US" spc="-5" dirty="0">
                    <a:latin typeface="Times New Roman"/>
                    <a:cs typeface="Times New Roman"/>
                  </a:rPr>
                  <a:t>e </a:t>
                </a:r>
                <a:r>
                  <a:rPr lang="en-US" i="1" spc="-5" dirty="0">
                    <a:latin typeface="Times New Roman"/>
                    <a:cs typeface="Times New Roman"/>
                  </a:rPr>
                  <a:t>d</a:t>
                </a:r>
                <a:r>
                  <a:rPr lang="en-US" i="1" spc="70" dirty="0">
                    <a:latin typeface="Times New Roman"/>
                    <a:cs typeface="Times New Roman"/>
                  </a:rPr>
                  <a:t> </a:t>
                </a:r>
                <a:r>
                  <a:rPr lang="en-US" spc="-10" dirty="0">
                    <a:latin typeface="Times New Roman"/>
                    <a:cs typeface="Times New Roman"/>
                  </a:rPr>
                  <a:t>betwee</a:t>
                </a:r>
                <a:r>
                  <a:rPr lang="en-US" spc="-5" dirty="0">
                    <a:latin typeface="Times New Roman"/>
                    <a:cs typeface="Times New Roman"/>
                  </a:rPr>
                  <a:t>n </a:t>
                </a:r>
                <a:r>
                  <a:rPr lang="en-US" spc="-10" dirty="0">
                    <a:latin typeface="Times New Roman"/>
                    <a:cs typeface="Times New Roman"/>
                  </a:rPr>
                  <a:t>complex numbers:</a:t>
                </a:r>
                <a:r>
                  <a:rPr lang="en-US" spc="245" dirty="0">
                    <a:latin typeface="Times New Roman"/>
                    <a:cs typeface="Times New Roman"/>
                  </a:rPr>
                  <a:t> 	</a:t>
                </a:r>
                <a:endParaRPr lang="en-US" dirty="0">
                  <a:latin typeface="Times New Roman"/>
                  <a:cs typeface="Times New Roman"/>
                </a:endParaRPr>
              </a:p>
              <a:p>
                <a:pPr marL="0" indent="0">
                  <a:lnSpc>
                    <a:spcPct val="100000"/>
                  </a:lnSpc>
                  <a:spcBef>
                    <a:spcPts val="18"/>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𝑏𝑖</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𝑑𝑖</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e>
                            <m:sup>
                              <m:r>
                                <a:rPr lang="en-US" b="0" i="1" smtClean="0">
                                  <a:latin typeface="Cambria Math" panose="02040503050406030204" pitchFamily="18" charset="0"/>
                                </a:rPr>
                                <m:t>2</m:t>
                              </m:r>
                            </m:sup>
                          </m:sSup>
                        </m:e>
                      </m:rad>
                    </m:oMath>
                  </m:oMathPara>
                </a14:m>
                <a:endParaRPr lang="en-US" baseline="22222"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395"/>
                </a:stretch>
              </a:blipFill>
            </p:spPr>
            <p:txBody>
              <a:bodyPr/>
              <a:lstStyle/>
              <a:p>
                <a:r>
                  <a:rPr lang="en-US">
                    <a:noFill/>
                  </a:rPr>
                  <a:t> </a:t>
                </a:r>
              </a:p>
            </p:txBody>
          </p:sp>
        </mc:Fallback>
      </mc:AlternateContent>
    </p:spTree>
    <p:extLst>
      <p:ext uri="{BB962C8B-B14F-4D97-AF65-F5344CB8AC3E}">
        <p14:creationId xmlns:p14="http://schemas.microsoft.com/office/powerpoint/2010/main" val="17073306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34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latin typeface="Times New Roman"/>
                    <a:cs typeface="Times New Roman"/>
                  </a:rPr>
                  <a:t>Wit</a:t>
                </a:r>
                <a:r>
                  <a:rPr lang="en-US" spc="-5" dirty="0">
                    <a:latin typeface="Times New Roman"/>
                    <a:cs typeface="Times New Roman"/>
                  </a:rPr>
                  <a:t>h</a:t>
                </a:r>
                <a:r>
                  <a:rPr lang="en-US" spc="-60"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a:t>
                </a:r>
                <a:r>
                  <a:rPr lang="en-US" spc="-60" dirty="0">
                    <a:latin typeface="Times New Roman"/>
                    <a:cs typeface="Times New Roman"/>
                  </a:rPr>
                  <a:t> </a:t>
                </a:r>
                <a:r>
                  <a:rPr lang="en-US" spc="-5" dirty="0">
                    <a:latin typeface="Times New Roman"/>
                    <a:cs typeface="Times New Roman"/>
                  </a:rPr>
                  <a:t>a</a:t>
                </a:r>
                <a:r>
                  <a:rPr lang="en-US" spc="-60" dirty="0">
                    <a:latin typeface="Times New Roman"/>
                    <a:cs typeface="Times New Roman"/>
                  </a:rPr>
                  <a:t> </a:t>
                </a:r>
                <a:r>
                  <a:rPr lang="en-US" spc="-10" dirty="0">
                    <a:latin typeface="Times New Roman"/>
                    <a:cs typeface="Times New Roman"/>
                  </a:rPr>
                  <a:t>measur</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0" dirty="0">
                    <a:latin typeface="Times New Roman"/>
                    <a:cs typeface="Times New Roman"/>
                  </a:rPr>
                  <a:t> </a:t>
                </a:r>
                <a:r>
                  <a:rPr lang="en-US" spc="-10" dirty="0">
                    <a:latin typeface="Times New Roman"/>
                    <a:cs typeface="Times New Roman"/>
                  </a:rPr>
                  <a:t>distance</a:t>
                </a:r>
                <a:r>
                  <a:rPr lang="en-US" spc="-5" dirty="0">
                    <a:latin typeface="Times New Roman"/>
                    <a:cs typeface="Times New Roman"/>
                  </a:rPr>
                  <a:t>,</a:t>
                </a:r>
                <a:r>
                  <a:rPr lang="en-US" spc="-6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60" dirty="0">
                    <a:latin typeface="Times New Roman"/>
                    <a:cs typeface="Times New Roman"/>
                  </a:rPr>
                  <a:t> </a:t>
                </a:r>
                <a:r>
                  <a:rPr lang="en-US" spc="-10" dirty="0">
                    <a:latin typeface="Times New Roman"/>
                    <a:cs typeface="Times New Roman"/>
                  </a:rPr>
                  <a:t>addres</a:t>
                </a:r>
                <a:r>
                  <a:rPr lang="en-US" spc="-5" dirty="0">
                    <a:latin typeface="Times New Roman"/>
                    <a:cs typeface="Times New Roman"/>
                  </a:rPr>
                  <a:t>s</a:t>
                </a:r>
                <a:r>
                  <a:rPr lang="en-US" spc="-6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60" dirty="0">
                    <a:latin typeface="Times New Roman"/>
                    <a:cs typeface="Times New Roman"/>
                  </a:rPr>
                  <a:t> </a:t>
                </a:r>
                <a:r>
                  <a:rPr lang="en-US" spc="-10" dirty="0">
                    <a:latin typeface="Times New Roman"/>
                    <a:cs typeface="Times New Roman"/>
                  </a:rPr>
                  <a:t>convergenc</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0" dirty="0">
                    <a:latin typeface="Times New Roman"/>
                    <a:cs typeface="Times New Roman"/>
                  </a:rPr>
                  <a:t> </a:t>
                </a:r>
                <a:r>
                  <a:rPr lang="en-US" spc="-5" dirty="0">
                    <a:latin typeface="Times New Roman"/>
                    <a:cs typeface="Times New Roman"/>
                  </a:rPr>
                  <a:t>a</a:t>
                </a:r>
                <a:r>
                  <a:rPr lang="en-US" spc="-6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equenc</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60" dirty="0">
                    <a:latin typeface="Times New Roman"/>
                    <a:cs typeface="Times New Roman"/>
                  </a:rPr>
                  <a:t> </a:t>
                </a:r>
                <a:r>
                  <a:rPr lang="en-US" spc="-5" dirty="0">
                    <a:latin typeface="Times New Roman"/>
                    <a:cs typeface="Times New Roman"/>
                  </a:rPr>
                  <a:t>a</a:t>
                </a:r>
                <a:r>
                  <a:rPr lang="en-US" spc="-6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eries o</a:t>
                </a:r>
                <a:r>
                  <a:rPr lang="en-US" spc="-5" dirty="0">
                    <a:latin typeface="Times New Roman"/>
                    <a:cs typeface="Times New Roman"/>
                  </a:rPr>
                  <a:t>f</a:t>
                </a:r>
                <a:r>
                  <a:rPr lang="en-US" spc="-30" dirty="0">
                    <a:latin typeface="Times New Roman"/>
                    <a:cs typeface="Times New Roman"/>
                  </a:rPr>
                  <a:t> </a:t>
                </a:r>
                <a:r>
                  <a:rPr lang="en-US" spc="-10" dirty="0">
                    <a:latin typeface="Times New Roman"/>
                    <a:cs typeface="Times New Roman"/>
                  </a:rPr>
                  <a:t>comple</a:t>
                </a:r>
                <a:r>
                  <a:rPr lang="en-US" spc="-5" dirty="0">
                    <a:latin typeface="Times New Roman"/>
                    <a:cs typeface="Times New Roman"/>
                  </a:rPr>
                  <a:t>x </a:t>
                </a:r>
                <a:r>
                  <a:rPr lang="en-US" spc="-10" dirty="0">
                    <a:latin typeface="Times New Roman"/>
                    <a:cs typeface="Times New Roman"/>
                  </a:rPr>
                  <a:t>number</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to</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limi</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comple</a:t>
                </a:r>
                <a:r>
                  <a:rPr lang="en-US" spc="-5" dirty="0">
                    <a:latin typeface="Times New Roman"/>
                    <a:cs typeface="Times New Roman"/>
                  </a:rPr>
                  <a:t>x </a:t>
                </a:r>
                <a:r>
                  <a:rPr lang="en-US" spc="-10" dirty="0">
                    <a:latin typeface="Times New Roman"/>
                    <a:cs typeface="Times New Roman"/>
                  </a:rPr>
                  <a:t>number</a:t>
                </a:r>
                <a:r>
                  <a:rPr lang="en-US" spc="-5" dirty="0">
                    <a:latin typeface="Times New Roman"/>
                    <a:cs typeface="Times New Roman"/>
                  </a:rPr>
                  <a:t>,</a:t>
                </a:r>
                <a:r>
                  <a:rPr lang="en-US" spc="-30" dirty="0">
                    <a:latin typeface="Times New Roman"/>
                    <a:cs typeface="Times New Roman"/>
                  </a:rPr>
                  <a:t> </a:t>
                </a:r>
                <a:r>
                  <a:rPr lang="en-US" spc="-5" dirty="0">
                    <a:latin typeface="Times New Roman"/>
                    <a:cs typeface="Times New Roman"/>
                  </a:rPr>
                  <a:t>j</a:t>
                </a:r>
                <a:r>
                  <a:rPr lang="en-US" spc="-10" dirty="0">
                    <a:latin typeface="Times New Roman"/>
                    <a:cs typeface="Times New Roman"/>
                  </a:rPr>
                  <a:t>us</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d</a:t>
                </a:r>
                <a:r>
                  <a:rPr lang="en-US" spc="-5" dirty="0">
                    <a:latin typeface="Times New Roman"/>
                    <a:cs typeface="Times New Roman"/>
                  </a:rPr>
                  <a:t>o</a:t>
                </a:r>
                <a:r>
                  <a:rPr lang="en-US" spc="-30"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a:t>
                </a:r>
                <a:r>
                  <a:rPr lang="en-US" spc="-30" dirty="0">
                    <a:latin typeface="Times New Roman"/>
                    <a:cs typeface="Times New Roman"/>
                  </a:rPr>
                  <a:t> </a:t>
                </a:r>
                <a:r>
                  <a:rPr lang="en-US" spc="-10" dirty="0">
                    <a:latin typeface="Times New Roman"/>
                    <a:cs typeface="Times New Roman"/>
                  </a:rPr>
                  <a:t>rea</a:t>
                </a:r>
                <a:r>
                  <a:rPr lang="en-US" spc="-5" dirty="0">
                    <a:latin typeface="Times New Roman"/>
                    <a:cs typeface="Times New Roman"/>
                  </a:rPr>
                  <a:t>l</a:t>
                </a:r>
                <a:r>
                  <a:rPr lang="en-US" spc="-30" dirty="0">
                    <a:latin typeface="Times New Roman"/>
                    <a:cs typeface="Times New Roman"/>
                  </a:rPr>
                  <a:t> </a:t>
                </a:r>
                <a:r>
                  <a:rPr lang="en-US" spc="-10" dirty="0">
                    <a:latin typeface="Times New Roman"/>
                    <a:cs typeface="Times New Roman"/>
                  </a:rPr>
                  <a:t>numbers. </a:t>
                </a:r>
                <a:r>
                  <a:rPr lang="en-US" spc="-5" dirty="0">
                    <a:latin typeface="Times New Roman"/>
                    <a:cs typeface="Times New Roman"/>
                  </a:rPr>
                  <a:t>In</a:t>
                </a:r>
                <a:r>
                  <a:rPr lang="en-US" spc="-25" dirty="0">
                    <a:latin typeface="Times New Roman"/>
                    <a:cs typeface="Times New Roman"/>
                  </a:rPr>
                  <a:t> </a:t>
                </a:r>
                <a:r>
                  <a:rPr lang="en-US" spc="-5" dirty="0">
                    <a:latin typeface="Times New Roman"/>
                    <a:cs typeface="Times New Roman"/>
                  </a:rPr>
                  <a:t>particular,</a:t>
                </a:r>
                <a:r>
                  <a:rPr lang="en-US" spc="-25" dirty="0">
                    <a:latin typeface="Times New Roman"/>
                    <a:cs typeface="Times New Roman"/>
                  </a:rPr>
                  <a:t> </a:t>
                </a:r>
                <a:r>
                  <a:rPr lang="en-US" spc="-5" dirty="0">
                    <a:latin typeface="Times New Roman"/>
                    <a:cs typeface="Times New Roman"/>
                  </a:rPr>
                  <a:t>the</a:t>
                </a:r>
                <a:r>
                  <a:rPr lang="en-US" spc="-25" dirty="0">
                    <a:latin typeface="Times New Roman"/>
                    <a:cs typeface="Times New Roman"/>
                  </a:rPr>
                  <a:t> </a:t>
                </a:r>
                <a:r>
                  <a:rPr lang="en-US" spc="-5" dirty="0">
                    <a:latin typeface="Times New Roman"/>
                    <a:cs typeface="Times New Roman"/>
                  </a:rPr>
                  <a:t>power</a:t>
                </a:r>
                <a:r>
                  <a:rPr lang="en-US" spc="-25" dirty="0">
                    <a:latin typeface="Times New Roman"/>
                    <a:cs typeface="Times New Roman"/>
                  </a:rPr>
                  <a:t> </a:t>
                </a:r>
                <a:r>
                  <a:rPr lang="en-US" spc="-5" dirty="0">
                    <a:latin typeface="Times New Roman"/>
                    <a:cs typeface="Times New Roman"/>
                  </a:rPr>
                  <a:t>series</a:t>
                </a:r>
                <a:r>
                  <a:rPr lang="en-US" spc="-25" dirty="0">
                    <a:latin typeface="Times New Roman"/>
                    <a:cs typeface="Times New Roman"/>
                  </a:rPr>
                  <a:t> </a:t>
                </a:r>
                <a:r>
                  <a:rPr lang="en-US" spc="-5" dirty="0">
                    <a:latin typeface="Times New Roman"/>
                    <a:cs typeface="Times New Roman"/>
                  </a:rPr>
                  <a:t>associated</a:t>
                </a:r>
                <a:r>
                  <a:rPr lang="en-US" spc="-25" dirty="0">
                    <a:latin typeface="Times New Roman"/>
                    <a:cs typeface="Times New Roman"/>
                  </a:rPr>
                  <a:t> </a:t>
                </a:r>
                <a:r>
                  <a:rPr lang="en-US" spc="-5" dirty="0">
                    <a:latin typeface="Times New Roman"/>
                    <a:cs typeface="Times New Roman"/>
                  </a:rPr>
                  <a:t>with</a:t>
                </a:r>
                <a:r>
                  <a:rPr lang="en-US" spc="-25" dirty="0">
                    <a:latin typeface="Times New Roman"/>
                    <a:cs typeface="Times New Roman"/>
                  </a:rPr>
                  <a:t> </a:t>
                </a:r>
                <a:r>
                  <a:rPr lang="en-US" i="1" spc="35" dirty="0">
                    <a:latin typeface="Times New Roman"/>
                    <a:cs typeface="Times New Roman"/>
                  </a:rPr>
                  <a:t>e</a:t>
                </a:r>
                <a:r>
                  <a:rPr lang="en-US" i="1" baseline="2592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5" dirty="0">
                    <a:latin typeface="Times New Roman"/>
                    <a:cs typeface="Times New Roman"/>
                  </a:rPr>
                  <a:t>sin</a:t>
                </a:r>
                <a:r>
                  <a:rPr lang="en-US" spc="-60"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5" dirty="0">
                    <a:latin typeface="Times New Roman"/>
                    <a:cs typeface="Times New Roman"/>
                  </a:rPr>
                  <a:t> </a:t>
                </a:r>
                <a:r>
                  <a:rPr lang="en-US" spc="-10" dirty="0">
                    <a:latin typeface="Times New Roman"/>
                    <a:cs typeface="Times New Roman"/>
                  </a:rPr>
                  <a:t>co</a:t>
                </a:r>
                <a:r>
                  <a:rPr lang="en-US" spc="-5" dirty="0">
                    <a:latin typeface="Times New Roman"/>
                    <a:cs typeface="Times New Roman"/>
                  </a:rPr>
                  <a:t>s</a:t>
                </a:r>
                <a:r>
                  <a:rPr lang="en-US" spc="-60" dirty="0">
                    <a:latin typeface="Times New Roman"/>
                    <a:cs typeface="Times New Roman"/>
                  </a:rPr>
                  <a:t> </a:t>
                </a:r>
                <a:r>
                  <a:rPr lang="en-US" i="1" spc="-5" dirty="0">
                    <a:latin typeface="Times New Roman"/>
                    <a:cs typeface="Times New Roman"/>
                  </a:rPr>
                  <a:t>x </a:t>
                </a:r>
                <a:r>
                  <a:rPr lang="en-US" spc="-10" dirty="0">
                    <a:latin typeface="Times New Roman"/>
                    <a:cs typeface="Times New Roman"/>
                  </a:rPr>
                  <a:t>ca</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eac</a:t>
                </a:r>
                <a:r>
                  <a:rPr lang="en-US" spc="-5" dirty="0">
                    <a:latin typeface="Times New Roman"/>
                    <a:cs typeface="Times New Roman"/>
                  </a:rPr>
                  <a:t>h</a:t>
                </a:r>
                <a:r>
                  <a:rPr lang="en-US" spc="-2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25" dirty="0">
                    <a:latin typeface="Times New Roman"/>
                    <a:cs typeface="Times New Roman"/>
                  </a:rPr>
                  <a:t> </a:t>
                </a:r>
                <a:r>
                  <a:rPr lang="en-US" spc="-15" dirty="0">
                    <a:latin typeface="Times New Roman"/>
                    <a:cs typeface="Times New Roman"/>
                  </a:rPr>
                  <a:t>shown</a:t>
                </a:r>
                <a:r>
                  <a:rPr lang="en-US" spc="-10" dirty="0">
                    <a:latin typeface="Times New Roman"/>
                    <a:cs typeface="Times New Roman"/>
                  </a:rPr>
                  <a:t> </a:t>
                </a:r>
                <a:r>
                  <a:rPr lang="en-US" spc="-5" dirty="0">
                    <a:latin typeface="Times New Roman"/>
                    <a:cs typeface="Times New Roman"/>
                  </a:rPr>
                  <a:t>to</a:t>
                </a:r>
                <a:r>
                  <a:rPr lang="en-US" spc="65" dirty="0">
                    <a:latin typeface="Times New Roman"/>
                    <a:cs typeface="Times New Roman"/>
                  </a:rPr>
                  <a:t> </a:t>
                </a:r>
                <a:r>
                  <a:rPr lang="en-US" spc="-5" dirty="0">
                    <a:latin typeface="Times New Roman"/>
                    <a:cs typeface="Times New Roman"/>
                  </a:rPr>
                  <a:t>converge</a:t>
                </a:r>
                <a:r>
                  <a:rPr lang="en-US" spc="70" dirty="0">
                    <a:latin typeface="Times New Roman"/>
                    <a:cs typeface="Times New Roman"/>
                  </a:rPr>
                  <a:t> </a:t>
                </a:r>
                <a:r>
                  <a:rPr lang="en-US" spc="-5" dirty="0">
                    <a:latin typeface="Times New Roman"/>
                    <a:cs typeface="Times New Roman"/>
                  </a:rPr>
                  <a:t>for</a:t>
                </a:r>
                <a:r>
                  <a:rPr lang="en-US" spc="6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ll</a:t>
                </a:r>
                <a:r>
                  <a:rPr lang="en-US" spc="65" dirty="0">
                    <a:latin typeface="Times New Roman"/>
                    <a:cs typeface="Times New Roman"/>
                  </a:rPr>
                  <a:t> </a:t>
                </a:r>
                <a:r>
                  <a:rPr lang="en-US" spc="-5" dirty="0">
                    <a:latin typeface="Times New Roman"/>
                    <a:cs typeface="Times New Roman"/>
                  </a:rPr>
                  <a:t>complex numbers</a:t>
                </a:r>
                <a:r>
                  <a:rPr lang="en-US" spc="65" dirty="0">
                    <a:latin typeface="Times New Roman"/>
                    <a:cs typeface="Times New Roman"/>
                  </a:rPr>
                  <a:t> </a:t>
                </a:r>
                <a:r>
                  <a:rPr lang="en-US" spc="-5" dirty="0">
                    <a:latin typeface="Times New Roman"/>
                    <a:cs typeface="Times New Roman"/>
                  </a:rPr>
                  <a:t>(the</a:t>
                </a:r>
                <a:r>
                  <a:rPr lang="en-US" spc="65"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roofs</a:t>
                </a:r>
                <a:r>
                  <a:rPr lang="en-US" spc="6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65" dirty="0">
                    <a:latin typeface="Times New Roman"/>
                    <a:cs typeface="Times New Roman"/>
                  </a:rPr>
                  <a:t> </a:t>
                </a:r>
                <a:r>
                  <a:rPr lang="en-US" spc="-5" dirty="0">
                    <a:latin typeface="Times New Roman"/>
                    <a:cs typeface="Times New Roman"/>
                  </a:rPr>
                  <a:t>essentially</a:t>
                </a:r>
                <a:r>
                  <a:rPr lang="en-US" spc="65" dirty="0">
                    <a:latin typeface="Times New Roman"/>
                    <a:cs typeface="Times New Roman"/>
                  </a:rPr>
                  <a:t> </a:t>
                </a:r>
                <a:r>
                  <a:rPr lang="en-US" spc="-5" dirty="0">
                    <a:latin typeface="Times New Roman"/>
                    <a:cs typeface="Times New Roman"/>
                  </a:rPr>
                  <a:t>the</a:t>
                </a:r>
                <a:r>
                  <a:rPr lang="en-US" spc="65" dirty="0">
                    <a:latin typeface="Times New Roman"/>
                    <a:cs typeface="Times New Roman"/>
                  </a:rPr>
                  <a:t> </a:t>
                </a:r>
                <a:r>
                  <a:rPr lang="en-US" spc="-5" dirty="0">
                    <a:latin typeface="Times New Roman"/>
                    <a:cs typeface="Times New Roman"/>
                  </a:rPr>
                  <a:t>same</a:t>
                </a:r>
                <a:r>
                  <a:rPr lang="en-US" spc="6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65" dirty="0">
                    <a:latin typeface="Times New Roman"/>
                    <a:cs typeface="Times New Roman"/>
                  </a:rPr>
                  <a:t> </a:t>
                </a:r>
                <a:r>
                  <a:rPr lang="en-US" spc="-5" dirty="0">
                    <a:latin typeface="Times New Roman"/>
                    <a:cs typeface="Times New Roman"/>
                  </a:rPr>
                  <a:t>the</a:t>
                </a:r>
                <a:r>
                  <a:rPr lang="en-US" spc="65" dirty="0">
                    <a:latin typeface="Times New Roman"/>
                    <a:cs typeface="Times New Roman"/>
                  </a:rPr>
                  <a:t> </a:t>
                </a:r>
                <a:r>
                  <a:rPr lang="en-US" spc="-5" dirty="0">
                    <a:latin typeface="Times New Roman"/>
                    <a:cs typeface="Times New Roman"/>
                  </a:rPr>
                  <a:t>proofs for</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real-number</a:t>
                </a:r>
                <a:r>
                  <a:rPr lang="en-US" spc="-15" dirty="0">
                    <a:latin typeface="Times New Roman"/>
                    <a:cs typeface="Times New Roman"/>
                  </a:rPr>
                  <a:t> </a:t>
                </a:r>
                <a:r>
                  <a:rPr lang="en-US" spc="-5" dirty="0">
                    <a:latin typeface="Times New Roman"/>
                    <a:cs typeface="Times New Roman"/>
                  </a:rPr>
                  <a:t>case).</a:t>
                </a:r>
                <a:r>
                  <a:rPr lang="en-US" spc="-15" dirty="0">
                    <a:latin typeface="Times New Roman"/>
                    <a:cs typeface="Times New Roman"/>
                  </a:rPr>
                  <a:t> </a:t>
                </a:r>
                <a:r>
                  <a:rPr lang="en-US" spc="-5" dirty="0">
                    <a:latin typeface="Times New Roman"/>
                    <a:cs typeface="Times New Roman"/>
                  </a:rPr>
                  <a:t>In</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field</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5" dirty="0">
                    <a:latin typeface="Times New Roman"/>
                    <a:cs typeface="Times New Roman"/>
                  </a:rPr>
                  <a:t>complex variables,</a:t>
                </a:r>
                <a:r>
                  <a:rPr lang="en-US" spc="-15" dirty="0">
                    <a:latin typeface="Times New Roman"/>
                    <a:cs typeface="Times New Roman"/>
                  </a:rPr>
                  <a:t> </a:t>
                </a:r>
                <a:r>
                  <a:rPr lang="en-US" spc="-5" dirty="0">
                    <a:latin typeface="Times New Roman"/>
                    <a:cs typeface="Times New Roman"/>
                  </a:rPr>
                  <a:t>these</a:t>
                </a:r>
                <a:r>
                  <a:rPr lang="en-US" spc="-15" dirty="0">
                    <a:latin typeface="Times New Roman"/>
                    <a:cs typeface="Times New Roman"/>
                  </a:rPr>
                  <a:t> </a:t>
                </a:r>
                <a:r>
                  <a:rPr lang="en-US" spc="-5" dirty="0">
                    <a:latin typeface="Times New Roman"/>
                    <a:cs typeface="Times New Roman"/>
                  </a:rPr>
                  <a:t>series</a:t>
                </a:r>
                <a:r>
                  <a:rPr lang="en-US" spc="-1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15" dirty="0">
                    <a:latin typeface="Times New Roman"/>
                    <a:cs typeface="Times New Roman"/>
                  </a:rPr>
                  <a:t> </a:t>
                </a:r>
                <a:r>
                  <a:rPr lang="en-US" spc="-5" dirty="0">
                    <a:latin typeface="Times New Roman"/>
                    <a:cs typeface="Times New Roman"/>
                  </a:rPr>
                  <a:t>often</a:t>
                </a:r>
                <a:r>
                  <a:rPr lang="en-US" spc="-15" dirty="0">
                    <a:latin typeface="Times New Roman"/>
                    <a:cs typeface="Times New Roman"/>
                  </a:rPr>
                  <a:t> </a:t>
                </a:r>
                <a:r>
                  <a:rPr lang="en-US" spc="-10" dirty="0">
                    <a:latin typeface="Times New Roman"/>
                    <a:cs typeface="Times New Roman"/>
                  </a:rPr>
                  <a:t>u</a:t>
                </a:r>
                <a:r>
                  <a:rPr lang="en-US" spc="-5" dirty="0">
                    <a:latin typeface="Times New Roman"/>
                    <a:cs typeface="Times New Roman"/>
                  </a:rPr>
                  <a:t>sed</a:t>
                </a:r>
                <a:r>
                  <a:rPr lang="en-US" spc="-15" dirty="0">
                    <a:latin typeface="Times New Roman"/>
                    <a:cs typeface="Times New Roman"/>
                  </a:rPr>
                  <a:t> </a:t>
                </a:r>
                <a:r>
                  <a:rPr lang="en-US" spc="-5" dirty="0">
                    <a:latin typeface="Times New Roman"/>
                    <a:cs typeface="Times New Roman"/>
                  </a:rPr>
                  <a:t>to </a:t>
                </a:r>
                <a:r>
                  <a:rPr lang="en-US" i="1" spc="-10" dirty="0">
                    <a:latin typeface="Times New Roman"/>
                    <a:cs typeface="Times New Roman"/>
                  </a:rPr>
                  <a:t>defin</a:t>
                </a:r>
                <a:r>
                  <a:rPr lang="en-US" i="1" spc="-5" dirty="0">
                    <a:latin typeface="Times New Roman"/>
                    <a:cs typeface="Times New Roman"/>
                  </a:rPr>
                  <a:t>e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correspondin</a:t>
                </a:r>
                <a:r>
                  <a:rPr lang="en-US" spc="-5" dirty="0">
                    <a:latin typeface="Times New Roman"/>
                    <a:cs typeface="Times New Roman"/>
                  </a:rPr>
                  <a:t>g </a:t>
                </a:r>
                <a:r>
                  <a:rPr lang="en-US" spc="-10" dirty="0">
                    <a:latin typeface="Times New Roman"/>
                    <a:cs typeface="Times New Roman"/>
                  </a:rPr>
                  <a:t>function</a:t>
                </a:r>
                <a:r>
                  <a:rPr lang="en-US" spc="-5" dirty="0">
                    <a:latin typeface="Times New Roman"/>
                    <a:cs typeface="Times New Roman"/>
                  </a:rPr>
                  <a:t>s </a:t>
                </a:r>
                <a:r>
                  <a:rPr lang="en-US" spc="-10" dirty="0">
                    <a:latin typeface="Times New Roman"/>
                    <a:cs typeface="Times New Roman"/>
                  </a:rPr>
                  <a:t>fo</a:t>
                </a:r>
                <a:r>
                  <a:rPr lang="en-US" spc="-5" dirty="0">
                    <a:latin typeface="Times New Roman"/>
                    <a:cs typeface="Times New Roman"/>
                  </a:rPr>
                  <a:t>r </a:t>
                </a:r>
                <a:r>
                  <a:rPr lang="en-US" spc="-10" dirty="0">
                    <a:latin typeface="Times New Roman"/>
                    <a:cs typeface="Times New Roman"/>
                  </a:rPr>
                  <a:t>al</a:t>
                </a:r>
                <a:r>
                  <a:rPr lang="en-US" spc="-5" dirty="0">
                    <a:latin typeface="Times New Roman"/>
                    <a:cs typeface="Times New Roman"/>
                  </a:rPr>
                  <a:t>l </a:t>
                </a:r>
                <a:r>
                  <a:rPr lang="en-US" spc="-10" dirty="0">
                    <a:latin typeface="Times New Roman"/>
                    <a:cs typeface="Times New Roman"/>
                  </a:rPr>
                  <a:t>comple</a:t>
                </a:r>
                <a:r>
                  <a:rPr lang="en-US" spc="-5" dirty="0">
                    <a:latin typeface="Times New Roman"/>
                    <a:cs typeface="Times New Roman"/>
                  </a:rPr>
                  <a:t>x </a:t>
                </a:r>
                <a:r>
                  <a:rPr lang="en-US" spc="-10" dirty="0">
                    <a:latin typeface="Times New Roman"/>
                    <a:cs typeface="Times New Roman"/>
                  </a:rPr>
                  <a:t>number</a:t>
                </a:r>
                <a:r>
                  <a:rPr lang="en-US" spc="-5" dirty="0">
                    <a:latin typeface="Times New Roman"/>
                    <a:cs typeface="Times New Roman"/>
                  </a:rPr>
                  <a:t>s</a:t>
                </a:r>
                <a:r>
                  <a:rPr lang="en-US" spc="15" dirty="0">
                    <a:latin typeface="Times New Roman"/>
                    <a:cs typeface="Times New Roman"/>
                  </a:rPr>
                  <a:t> </a:t>
                </a:r>
                <a:r>
                  <a:rPr lang="en-US" i="1" spc="40" dirty="0">
                    <a:latin typeface="Times New Roman"/>
                    <a:cs typeface="Times New Roman"/>
                  </a:rPr>
                  <a:t>z</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𝑒</m:t>
                          </m:r>
                        </m:e>
                        <m:sup>
                          <m:r>
                            <a:rPr lang="en-US" sz="2400" b="0" i="1" smtClean="0">
                              <a:latin typeface="Cambria Math" panose="02040503050406030204" pitchFamily="18" charset="0"/>
                              <a:cs typeface="Times New Roman"/>
                            </a:rPr>
                            <m:t>𝑧</m:t>
                          </m:r>
                        </m:sup>
                      </m:sSup>
                      <m:r>
                        <a:rPr lang="en-US" sz="2400" b="0" i="1" smtClean="0">
                          <a:latin typeface="Cambria Math" panose="02040503050406030204" pitchFamily="18" charset="0"/>
                          <a:cs typeface="Times New Roman"/>
                        </a:rPr>
                        <m:t>=</m:t>
                      </m:r>
                      <m:nary>
                        <m:naryPr>
                          <m:chr m:val="∑"/>
                          <m:ctrlPr>
                            <a:rPr lang="en-US" sz="2400" b="0" i="1" smtClean="0">
                              <a:latin typeface="Cambria Math" panose="02040503050406030204" pitchFamily="18" charset="0"/>
                              <a:cs typeface="Times New Roman"/>
                            </a:rPr>
                          </m:ctrlPr>
                        </m:naryPr>
                        <m:sub>
                          <m:r>
                            <m:rPr>
                              <m:brk m:alnAt="23"/>
                            </m:rPr>
                            <a:rPr lang="en-US" sz="2400" b="0" i="1" smtClean="0">
                              <a:latin typeface="Cambria Math" panose="02040503050406030204" pitchFamily="18" charset="0"/>
                              <a:cs typeface="Times New Roman"/>
                            </a:rPr>
                            <m:t>𝑛</m:t>
                          </m:r>
                          <m:r>
                            <a:rPr lang="en-US" sz="2400" b="0" i="1" smtClean="0">
                              <a:latin typeface="Cambria Math" panose="02040503050406030204" pitchFamily="18" charset="0"/>
                              <a:cs typeface="Times New Roman"/>
                            </a:rPr>
                            <m:t>=0</m:t>
                          </m:r>
                        </m:sub>
                        <m:sup>
                          <m:r>
                            <a:rPr lang="en-US" sz="2400" b="0" i="1" smtClean="0">
                              <a:latin typeface="Cambria Math" panose="02040503050406030204" pitchFamily="18" charset="0"/>
                              <a:ea typeface="Cambria Math" panose="02040503050406030204" pitchFamily="18" charset="0"/>
                              <a:cs typeface="Times New Roman"/>
                            </a:rPr>
                            <m:t>∞</m:t>
                          </m:r>
                        </m:sup>
                        <m:e>
                          <m:f>
                            <m:fPr>
                              <m:ctrlPr>
                                <a:rPr lang="en-US" sz="2400" b="0" i="1" smtClean="0">
                                  <a:latin typeface="Cambria Math" panose="02040503050406030204" pitchFamily="18" charset="0"/>
                                  <a:cs typeface="Times New Roman"/>
                                </a:rPr>
                              </m:ctrlPr>
                            </m:fPr>
                            <m:num>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𝑧</m:t>
                                  </m:r>
                                </m:e>
                                <m:sup>
                                  <m:r>
                                    <a:rPr lang="en-US" sz="2400" b="0" i="1" smtClean="0">
                                      <a:latin typeface="Cambria Math" panose="02040503050406030204" pitchFamily="18" charset="0"/>
                                      <a:cs typeface="Times New Roman"/>
                                    </a:rPr>
                                    <m:t>𝑛</m:t>
                                  </m:r>
                                </m:sup>
                              </m:sSup>
                            </m:num>
                            <m:den>
                              <m:r>
                                <a:rPr lang="en-US" sz="2400" b="0" i="1" smtClean="0">
                                  <a:latin typeface="Cambria Math" panose="02040503050406030204" pitchFamily="18" charset="0"/>
                                  <a:cs typeface="Times New Roman"/>
                                </a:rPr>
                                <m:t>𝑛</m:t>
                              </m:r>
                              <m:r>
                                <a:rPr lang="en-US" sz="2400" b="0" i="1" smtClean="0">
                                  <a:latin typeface="Cambria Math" panose="02040503050406030204" pitchFamily="18" charset="0"/>
                                  <a:cs typeface="Times New Roman"/>
                                </a:rPr>
                                <m:t>!</m:t>
                              </m:r>
                            </m:den>
                          </m:f>
                        </m:e>
                      </m:nary>
                    </m:oMath>
                  </m:oMathPara>
                </a14:m>
                <a:endParaRPr lang="en-US" sz="2400"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cs typeface="Times New Roman"/>
                            </a:rPr>
                          </m:ctrlPr>
                        </m:funcPr>
                        <m:fName>
                          <m:r>
                            <m:rPr>
                              <m:sty m:val="p"/>
                            </m:rPr>
                            <a:rPr lang="en-US" sz="2400" i="0" smtClean="0">
                              <a:latin typeface="Cambria Math" panose="02040503050406030204" pitchFamily="18" charset="0"/>
                              <a:cs typeface="Times New Roman"/>
                            </a:rPr>
                            <m:t>sin</m:t>
                          </m:r>
                        </m:fName>
                        <m:e>
                          <m:r>
                            <a:rPr lang="en-US" sz="2400" b="0" i="1" smtClean="0">
                              <a:latin typeface="Cambria Math" panose="02040503050406030204" pitchFamily="18" charset="0"/>
                              <a:cs typeface="Times New Roman"/>
                            </a:rPr>
                            <m:t>𝑧</m:t>
                          </m:r>
                          <m:r>
                            <a:rPr lang="en-US" sz="2400" b="0" i="1" smtClean="0">
                              <a:latin typeface="Cambria Math" panose="02040503050406030204" pitchFamily="18" charset="0"/>
                              <a:cs typeface="Times New Roman"/>
                            </a:rPr>
                            <m:t>=</m:t>
                          </m:r>
                          <m:nary>
                            <m:naryPr>
                              <m:chr m:val="∑"/>
                              <m:ctrlPr>
                                <a:rPr lang="en-US" sz="2400" b="0" i="1" smtClean="0">
                                  <a:latin typeface="Cambria Math" panose="02040503050406030204" pitchFamily="18" charset="0"/>
                                  <a:cs typeface="Times New Roman"/>
                                </a:rPr>
                              </m:ctrlPr>
                            </m:naryPr>
                            <m:sub>
                              <m:r>
                                <m:rPr>
                                  <m:brk m:alnAt="23"/>
                                </m:rPr>
                                <a:rPr lang="en-US" sz="2400" b="0" i="1" smtClean="0">
                                  <a:latin typeface="Cambria Math" panose="02040503050406030204" pitchFamily="18" charset="0"/>
                                  <a:cs typeface="Times New Roman"/>
                                </a:rPr>
                                <m:t>𝑛</m:t>
                              </m:r>
                              <m:r>
                                <a:rPr lang="en-US" sz="2400" b="0" i="1" smtClean="0">
                                  <a:latin typeface="Cambria Math" panose="02040503050406030204" pitchFamily="18" charset="0"/>
                                  <a:cs typeface="Times New Roman"/>
                                </a:rPr>
                                <m:t>=0</m:t>
                              </m:r>
                            </m:sub>
                            <m:sup>
                              <m:r>
                                <a:rPr lang="en-US" sz="2400" b="0" i="1" smtClean="0">
                                  <a:latin typeface="Cambria Math" panose="02040503050406030204" pitchFamily="18" charset="0"/>
                                  <a:ea typeface="Cambria Math" panose="02040503050406030204" pitchFamily="18" charset="0"/>
                                  <a:cs typeface="Times New Roman"/>
                                </a:rPr>
                                <m:t>∞</m:t>
                              </m:r>
                            </m:sup>
                            <m:e>
                              <m:f>
                                <m:fPr>
                                  <m:ctrlPr>
                                    <a:rPr lang="en-US" sz="2400" b="0" i="1" smtClean="0">
                                      <a:latin typeface="Cambria Math" panose="02040503050406030204" pitchFamily="18" charset="0"/>
                                      <a:cs typeface="Times New Roman"/>
                                    </a:rPr>
                                  </m:ctrlPr>
                                </m:fPr>
                                <m:num>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(−1)</m:t>
                                      </m:r>
                                    </m:e>
                                    <m:sup>
                                      <m:r>
                                        <a:rPr lang="en-US" sz="2400" b="0" i="1" smtClean="0">
                                          <a:latin typeface="Cambria Math" panose="02040503050406030204" pitchFamily="18" charset="0"/>
                                          <a:cs typeface="Times New Roman"/>
                                        </a:rPr>
                                        <m:t>𝑛</m:t>
                                      </m:r>
                                    </m:sup>
                                  </m:sSup>
                                </m:num>
                                <m:den>
                                  <m:d>
                                    <m:dPr>
                                      <m:ctrlPr>
                                        <a:rPr lang="en-US" sz="2400" b="0" i="1" smtClean="0">
                                          <a:latin typeface="Cambria Math" panose="02040503050406030204" pitchFamily="18" charset="0"/>
                                          <a:cs typeface="Times New Roman"/>
                                        </a:rPr>
                                      </m:ctrlPr>
                                    </m:dPr>
                                    <m:e>
                                      <m:r>
                                        <a:rPr lang="en-US" sz="2400" b="0" i="1" smtClean="0">
                                          <a:latin typeface="Cambria Math" panose="02040503050406030204" pitchFamily="18" charset="0"/>
                                          <a:cs typeface="Times New Roman"/>
                                        </a:rPr>
                                        <m:t>2</m:t>
                                      </m:r>
                                      <m:r>
                                        <a:rPr lang="en-US" sz="2400" b="0" i="1" smtClean="0">
                                          <a:latin typeface="Cambria Math" panose="02040503050406030204" pitchFamily="18" charset="0"/>
                                          <a:cs typeface="Times New Roman"/>
                                        </a:rPr>
                                        <m:t>𝑛</m:t>
                                      </m:r>
                                      <m:r>
                                        <a:rPr lang="en-US" sz="2400" b="0" i="1" smtClean="0">
                                          <a:latin typeface="Cambria Math" panose="02040503050406030204" pitchFamily="18" charset="0"/>
                                          <a:cs typeface="Times New Roman"/>
                                        </a:rPr>
                                        <m:t>+1</m:t>
                                      </m:r>
                                    </m:e>
                                  </m:d>
                                  <m:r>
                                    <a:rPr lang="en-US" sz="2400" b="0" i="1" smtClean="0">
                                      <a:latin typeface="Cambria Math" panose="02040503050406030204" pitchFamily="18" charset="0"/>
                                      <a:cs typeface="Times New Roman"/>
                                    </a:rPr>
                                    <m:t>!</m:t>
                                  </m:r>
                                </m:den>
                              </m:f>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𝑧</m:t>
                                  </m:r>
                                </m:e>
                                <m:sup>
                                  <m:r>
                                    <a:rPr lang="en-US" sz="2400" b="0" i="1" smtClean="0">
                                      <a:latin typeface="Cambria Math" panose="02040503050406030204" pitchFamily="18" charset="0"/>
                                      <a:cs typeface="Times New Roman"/>
                                    </a:rPr>
                                    <m:t>2</m:t>
                                  </m:r>
                                  <m:r>
                                    <a:rPr lang="en-US" sz="2400" b="0" i="1" smtClean="0">
                                      <a:latin typeface="Cambria Math" panose="02040503050406030204" pitchFamily="18" charset="0"/>
                                      <a:cs typeface="Times New Roman"/>
                                    </a:rPr>
                                    <m:t>𝑛</m:t>
                                  </m:r>
                                  <m:r>
                                    <a:rPr lang="en-US" sz="2400" b="0" i="1" smtClean="0">
                                      <a:latin typeface="Cambria Math" panose="02040503050406030204" pitchFamily="18" charset="0"/>
                                      <a:cs typeface="Times New Roman"/>
                                    </a:rPr>
                                    <m:t>+1</m:t>
                                  </m:r>
                                </m:sup>
                              </m:sSup>
                            </m:e>
                          </m:nary>
                        </m:e>
                      </m:func>
                      <m:r>
                        <a:rPr lang="en-US" sz="2400" b="0" i="1" smtClean="0">
                          <a:latin typeface="Cambria Math" panose="02040503050406030204" pitchFamily="18" charset="0"/>
                          <a:cs typeface="Times New Roman"/>
                        </a:rPr>
                        <m:t>,</m:t>
                      </m:r>
                      <m:func>
                        <m:funcPr>
                          <m:ctrlPr>
                            <a:rPr lang="en-US" sz="2400" i="1">
                              <a:latin typeface="Cambria Math" panose="02040503050406030204" pitchFamily="18" charset="0"/>
                              <a:cs typeface="Times New Roman"/>
                            </a:rPr>
                          </m:ctrlPr>
                        </m:funcPr>
                        <m:fName>
                          <m:r>
                            <m:rPr>
                              <m:sty m:val="p"/>
                            </m:rPr>
                            <a:rPr lang="en-US" sz="2400" b="0" i="0" smtClean="0">
                              <a:latin typeface="Cambria Math" panose="02040503050406030204" pitchFamily="18" charset="0"/>
                              <a:cs typeface="Times New Roman"/>
                            </a:rPr>
                            <m:t>cos</m:t>
                          </m:r>
                        </m:fName>
                        <m:e>
                          <m:r>
                            <a:rPr lang="en-US" sz="2400" i="1">
                              <a:latin typeface="Cambria Math" panose="02040503050406030204" pitchFamily="18" charset="0"/>
                              <a:cs typeface="Times New Roman"/>
                            </a:rPr>
                            <m:t>𝑧</m:t>
                          </m:r>
                          <m:r>
                            <a:rPr lang="en-US" sz="2400" i="1">
                              <a:latin typeface="Cambria Math" panose="02040503050406030204" pitchFamily="18" charset="0"/>
                              <a:cs typeface="Times New Roman"/>
                            </a:rPr>
                            <m:t>=</m:t>
                          </m:r>
                          <m:nary>
                            <m:naryPr>
                              <m:chr m:val="∑"/>
                              <m:ctrlPr>
                                <a:rPr lang="en-US" sz="2400" i="1">
                                  <a:latin typeface="Cambria Math" panose="02040503050406030204" pitchFamily="18" charset="0"/>
                                  <a:cs typeface="Times New Roman"/>
                                </a:rPr>
                              </m:ctrlPr>
                            </m:naryPr>
                            <m:sub>
                              <m:r>
                                <m:rPr>
                                  <m:brk m:alnAt="23"/>
                                </m:rPr>
                                <a:rPr lang="en-US" sz="2400" i="1">
                                  <a:latin typeface="Cambria Math" panose="02040503050406030204" pitchFamily="18" charset="0"/>
                                  <a:cs typeface="Times New Roman"/>
                                </a:rPr>
                                <m:t>𝑛</m:t>
                              </m:r>
                              <m:r>
                                <a:rPr lang="en-US" sz="2400" i="1">
                                  <a:latin typeface="Cambria Math" panose="02040503050406030204" pitchFamily="18" charset="0"/>
                                  <a:cs typeface="Times New Roman"/>
                                </a:rPr>
                                <m:t>=0</m:t>
                              </m:r>
                            </m:sub>
                            <m:sup>
                              <m:r>
                                <a:rPr lang="en-US" sz="2400" i="1">
                                  <a:latin typeface="Cambria Math" panose="02040503050406030204" pitchFamily="18" charset="0"/>
                                  <a:ea typeface="Cambria Math" panose="02040503050406030204" pitchFamily="18" charset="0"/>
                                  <a:cs typeface="Times New Roman"/>
                                </a:rPr>
                                <m:t>∞</m:t>
                              </m:r>
                            </m:sup>
                            <m:e>
                              <m:f>
                                <m:fPr>
                                  <m:ctrlPr>
                                    <a:rPr lang="en-US" sz="2400" i="1">
                                      <a:latin typeface="Cambria Math" panose="02040503050406030204" pitchFamily="18" charset="0"/>
                                      <a:cs typeface="Times New Roman"/>
                                    </a:rPr>
                                  </m:ctrlPr>
                                </m:fPr>
                                <m:num>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(−1)</m:t>
                                      </m:r>
                                    </m:e>
                                    <m:sup>
                                      <m:r>
                                        <a:rPr lang="en-US" sz="2400" i="1">
                                          <a:latin typeface="Cambria Math" panose="02040503050406030204" pitchFamily="18" charset="0"/>
                                          <a:cs typeface="Times New Roman"/>
                                        </a:rPr>
                                        <m:t>𝑛</m:t>
                                      </m:r>
                                    </m:sup>
                                  </m:sSup>
                                </m:num>
                                <m:den>
                                  <m:d>
                                    <m:dPr>
                                      <m:ctrlPr>
                                        <a:rPr lang="en-US" sz="2400" i="1">
                                          <a:latin typeface="Cambria Math" panose="02040503050406030204" pitchFamily="18" charset="0"/>
                                          <a:cs typeface="Times New Roman"/>
                                        </a:rPr>
                                      </m:ctrlPr>
                                    </m:dPr>
                                    <m:e>
                                      <m:r>
                                        <a:rPr lang="en-US" sz="2400" i="1">
                                          <a:latin typeface="Cambria Math" panose="02040503050406030204" pitchFamily="18" charset="0"/>
                                          <a:cs typeface="Times New Roman"/>
                                        </a:rPr>
                                        <m:t>2</m:t>
                                      </m:r>
                                      <m:r>
                                        <a:rPr lang="en-US" sz="2400" i="1">
                                          <a:latin typeface="Cambria Math" panose="02040503050406030204" pitchFamily="18" charset="0"/>
                                          <a:cs typeface="Times New Roman"/>
                                        </a:rPr>
                                        <m:t>𝑛</m:t>
                                      </m:r>
                                    </m:e>
                                  </m:d>
                                  <m:r>
                                    <a:rPr lang="en-US" sz="2400" i="1">
                                      <a:latin typeface="Cambria Math" panose="02040503050406030204" pitchFamily="18" charset="0"/>
                                      <a:cs typeface="Times New Roman"/>
                                    </a:rPr>
                                    <m:t>!</m:t>
                                  </m:r>
                                </m:den>
                              </m:f>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𝑧</m:t>
                                  </m:r>
                                </m:e>
                                <m:sup>
                                  <m:r>
                                    <a:rPr lang="en-US" sz="2400" b="0" i="1" smtClean="0">
                                      <a:latin typeface="Cambria Math" panose="02040503050406030204" pitchFamily="18" charset="0"/>
                                      <a:cs typeface="Times New Roman"/>
                                    </a:rPr>
                                    <m:t>2</m:t>
                                  </m:r>
                                  <m:r>
                                    <a:rPr lang="en-US" sz="2400" i="1">
                                      <a:latin typeface="Cambria Math" panose="02040503050406030204" pitchFamily="18" charset="0"/>
                                      <a:cs typeface="Times New Roman"/>
                                    </a:rPr>
                                    <m:t>𝑛</m:t>
                                  </m:r>
                                </m:sup>
                              </m:sSup>
                            </m:e>
                          </m:nary>
                        </m:e>
                      </m:func>
                    </m:oMath>
                  </m:oMathPara>
                </a14:m>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9713926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35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658620" indent="0" algn="just">
              <a:lnSpc>
                <a:spcPct val="100000"/>
              </a:lnSpc>
              <a:buNone/>
            </a:pPr>
            <a:r>
              <a:rPr lang="en-US" spc="-10" dirty="0"/>
              <a:t>We</a:t>
            </a:r>
            <a:r>
              <a:rPr lang="en-US" spc="-5" dirty="0"/>
              <a:t> can combine these series to obtain </a:t>
            </a:r>
            <a:r>
              <a:rPr lang="en-US" spc="-15" dirty="0"/>
              <a:t>E</a:t>
            </a:r>
            <a:r>
              <a:rPr lang="en-US" spc="-5" dirty="0"/>
              <a:t>uler’s formula.</a:t>
            </a:r>
            <a:endParaRPr lang="en-US" dirty="0"/>
          </a:p>
          <a:p>
            <a:pPr marL="0" indent="0">
              <a:lnSpc>
                <a:spcPct val="100000"/>
              </a:lnSpc>
              <a:spcBef>
                <a:spcPts val="27"/>
              </a:spcBef>
              <a:buNone/>
            </a:pPr>
            <a:endParaRPr lang="en-US" dirty="0"/>
          </a:p>
          <a:p>
            <a:pPr marL="0" indent="0">
              <a:lnSpc>
                <a:spcPct val="100000"/>
              </a:lnSpc>
              <a:buNone/>
            </a:pPr>
            <a:r>
              <a:rPr lang="en-US" b="1" u="sng" spc="-105" dirty="0"/>
              <a:t>THEORE</a:t>
            </a:r>
            <a:r>
              <a:rPr lang="en-US" b="1" u="sng" spc="-175" dirty="0"/>
              <a:t>M</a:t>
            </a:r>
            <a:r>
              <a:rPr lang="en-US" b="1" spc="-175" dirty="0"/>
              <a:t>: </a:t>
            </a:r>
            <a:r>
              <a:rPr lang="en-US" b="1" spc="-60" dirty="0"/>
              <a:t> </a:t>
            </a:r>
            <a:r>
              <a:rPr lang="en-US" b="1" spc="-90" dirty="0"/>
              <a:t>Eule</a:t>
            </a:r>
            <a:r>
              <a:rPr lang="en-US" b="1" spc="-50" dirty="0"/>
              <a:t>r</a:t>
            </a:r>
            <a:r>
              <a:rPr lang="en-US" b="1" spc="-80" dirty="0"/>
              <a:t>’</a:t>
            </a:r>
            <a:r>
              <a:rPr lang="en-US" b="1" spc="-120" dirty="0"/>
              <a:t>s</a:t>
            </a:r>
            <a:r>
              <a:rPr lang="en-US" b="1" spc="-5" dirty="0"/>
              <a:t> </a:t>
            </a:r>
            <a:r>
              <a:rPr lang="en-US" b="1" spc="-110" dirty="0"/>
              <a:t>Formul</a:t>
            </a:r>
            <a:r>
              <a:rPr lang="en-US" b="1" spc="-100" dirty="0"/>
              <a:t>a  </a:t>
            </a:r>
            <a:r>
              <a:rPr lang="en-US" spc="-15" dirty="0"/>
              <a:t>Fo</a:t>
            </a:r>
            <a:r>
              <a:rPr lang="en-US" spc="-5" dirty="0"/>
              <a:t>r </a:t>
            </a:r>
            <a:r>
              <a:rPr lang="en-US" spc="-10" dirty="0"/>
              <a:t>al</a:t>
            </a:r>
            <a:r>
              <a:rPr lang="en-US" spc="-5" dirty="0"/>
              <a:t>l </a:t>
            </a:r>
            <a:r>
              <a:rPr lang="en-US" spc="-10" dirty="0"/>
              <a:t>comple</a:t>
            </a:r>
            <a:r>
              <a:rPr lang="en-US" spc="-5" dirty="0"/>
              <a:t>x </a:t>
            </a:r>
            <a:r>
              <a:rPr lang="en-US" spc="-10" dirty="0"/>
              <a:t>number</a:t>
            </a:r>
            <a:r>
              <a:rPr lang="en-US" spc="-5" dirty="0"/>
              <a:t>s</a:t>
            </a:r>
            <a:r>
              <a:rPr lang="en-US" spc="15" dirty="0"/>
              <a:t> </a:t>
            </a:r>
            <a:r>
              <a:rPr lang="en-US" i="1" spc="40" dirty="0"/>
              <a:t>z</a:t>
            </a:r>
            <a:r>
              <a:rPr lang="en-US" spc="-5" dirty="0"/>
              <a:t>,</a:t>
            </a:r>
            <a:endParaRPr lang="en-US" dirty="0"/>
          </a:p>
          <a:p>
            <a:pPr marL="0" marR="5080" indent="0" algn="ctr">
              <a:lnSpc>
                <a:spcPct val="100000"/>
              </a:lnSpc>
              <a:buNone/>
            </a:pPr>
            <a:r>
              <a:rPr lang="en-US" i="1" spc="5" dirty="0" err="1"/>
              <a:t>e</a:t>
            </a:r>
            <a:r>
              <a:rPr lang="en-US" i="1" spc="127" baseline="29629" dirty="0" err="1"/>
              <a:t>i</a:t>
            </a:r>
            <a:r>
              <a:rPr lang="en-US" i="1" baseline="29629" dirty="0" err="1"/>
              <a:t>z</a:t>
            </a:r>
            <a:r>
              <a:rPr lang="en-US" i="1" baseline="29629" dirty="0"/>
              <a:t> </a:t>
            </a:r>
            <a:r>
              <a:rPr lang="en-US" spc="-25" dirty="0"/>
              <a:t>=</a:t>
            </a:r>
            <a:r>
              <a:rPr lang="en-US" spc="-40" dirty="0"/>
              <a:t> </a:t>
            </a:r>
            <a:r>
              <a:rPr lang="en-US" spc="-10" dirty="0"/>
              <a:t>co</a:t>
            </a:r>
            <a:r>
              <a:rPr lang="en-US" spc="-5" dirty="0"/>
              <a:t>s</a:t>
            </a:r>
            <a:r>
              <a:rPr lang="en-US" spc="-70" dirty="0"/>
              <a:t> </a:t>
            </a:r>
            <a:r>
              <a:rPr lang="en-US" i="1" spc="-5" dirty="0"/>
              <a:t>z</a:t>
            </a:r>
            <a:r>
              <a:rPr lang="en-US" i="1" spc="15" dirty="0"/>
              <a:t> </a:t>
            </a:r>
            <a:r>
              <a:rPr lang="en-US" spc="-25" dirty="0"/>
              <a:t>+</a:t>
            </a:r>
            <a:r>
              <a:rPr lang="en-US" spc="-105" dirty="0"/>
              <a:t> </a:t>
            </a:r>
            <a:r>
              <a:rPr lang="en-US" i="1" spc="-5" dirty="0" err="1"/>
              <a:t>i</a:t>
            </a:r>
            <a:r>
              <a:rPr lang="en-US" i="1" spc="10" dirty="0"/>
              <a:t> </a:t>
            </a:r>
            <a:r>
              <a:rPr lang="en-US" spc="-5" dirty="0"/>
              <a:t>sin</a:t>
            </a:r>
            <a:r>
              <a:rPr lang="en-US" spc="-70" dirty="0"/>
              <a:t> </a:t>
            </a:r>
            <a:r>
              <a:rPr lang="en-US" i="1" spc="-5" dirty="0"/>
              <a:t>z</a:t>
            </a:r>
            <a:endParaRPr lang="en-US" dirty="0"/>
          </a:p>
          <a:p>
            <a:pPr marL="0" indent="0">
              <a:lnSpc>
                <a:spcPct val="100000"/>
              </a:lnSpc>
              <a:spcBef>
                <a:spcPts val="6"/>
              </a:spcBef>
              <a:buNone/>
            </a:pPr>
            <a:endParaRPr lang="en-US" dirty="0"/>
          </a:p>
          <a:p>
            <a:pPr marL="0" marR="440055" indent="0" algn="just">
              <a:lnSpc>
                <a:spcPct val="100000"/>
              </a:lnSpc>
              <a:buNone/>
            </a:pPr>
            <a:r>
              <a:rPr lang="en-US" b="1" spc="-10" dirty="0"/>
              <a:t>Proof      </a:t>
            </a:r>
            <a:r>
              <a:rPr lang="en-US" b="1" spc="-5" dirty="0"/>
              <a:t> </a:t>
            </a:r>
            <a:r>
              <a:rPr lang="en-US" spc="-15" dirty="0"/>
              <a:t>Th</a:t>
            </a:r>
            <a:r>
              <a:rPr lang="en-US" spc="-5" dirty="0"/>
              <a:t>e </a:t>
            </a:r>
            <a:r>
              <a:rPr lang="en-US" spc="-10" dirty="0"/>
              <a:t>ke</a:t>
            </a:r>
            <a:r>
              <a:rPr lang="en-US" spc="-5" dirty="0"/>
              <a:t>y </a:t>
            </a:r>
            <a:r>
              <a:rPr lang="en-US" spc="-10" dirty="0"/>
              <a:t>t</a:t>
            </a:r>
            <a:r>
              <a:rPr lang="en-US" spc="-5" dirty="0"/>
              <a:t>o </a:t>
            </a:r>
            <a:r>
              <a:rPr lang="en-US" spc="-10" dirty="0"/>
              <a:t>th</a:t>
            </a:r>
            <a:r>
              <a:rPr lang="en-US" spc="-5" dirty="0"/>
              <a:t>e </a:t>
            </a:r>
            <a:r>
              <a:rPr lang="en-US" spc="-10" dirty="0"/>
              <a:t>proo</a:t>
            </a:r>
            <a:r>
              <a:rPr lang="en-US" spc="-5" dirty="0"/>
              <a:t>f </a:t>
            </a:r>
            <a:r>
              <a:rPr lang="en-US" spc="-10" dirty="0"/>
              <a:t>lie</a:t>
            </a:r>
            <a:r>
              <a:rPr lang="en-US" spc="-5" dirty="0"/>
              <a:t>s in t</a:t>
            </a:r>
            <a:r>
              <a:rPr lang="en-US" spc="-10" dirty="0"/>
              <a:t>h</a:t>
            </a:r>
            <a:r>
              <a:rPr lang="en-US" spc="-5" dirty="0"/>
              <a:t>e </a:t>
            </a:r>
            <a:r>
              <a:rPr lang="en-US" spc="-10" dirty="0"/>
              <a:t>patter</a:t>
            </a:r>
            <a:r>
              <a:rPr lang="en-US" spc="-5" dirty="0"/>
              <a:t>n </a:t>
            </a:r>
            <a:r>
              <a:rPr lang="en-US" spc="-10" dirty="0"/>
              <a:t>o</a:t>
            </a:r>
            <a:r>
              <a:rPr lang="en-US" spc="-5" dirty="0"/>
              <a:t>f </a:t>
            </a:r>
            <a:r>
              <a:rPr lang="en-US" spc="-10" dirty="0"/>
              <a:t>th</a:t>
            </a:r>
            <a:r>
              <a:rPr lang="en-US" spc="-5" dirty="0"/>
              <a:t>e </a:t>
            </a:r>
            <a:r>
              <a:rPr lang="en-US" spc="-10" dirty="0"/>
              <a:t>power</a:t>
            </a:r>
            <a:r>
              <a:rPr lang="en-US" spc="-5" dirty="0"/>
              <a:t>s </a:t>
            </a:r>
            <a:r>
              <a:rPr lang="en-US" spc="-10" dirty="0"/>
              <a:t>o</a:t>
            </a:r>
            <a:r>
              <a:rPr lang="en-US" spc="-5" dirty="0"/>
              <a:t>f</a:t>
            </a:r>
            <a:r>
              <a:rPr lang="en-US" spc="-10" dirty="0"/>
              <a:t> </a:t>
            </a:r>
            <a:r>
              <a:rPr lang="en-US" i="1" spc="-5" dirty="0" err="1"/>
              <a:t>i</a:t>
            </a:r>
            <a:r>
              <a:rPr lang="en-US" spc="-5" dirty="0"/>
              <a:t>. </a:t>
            </a:r>
            <a:r>
              <a:rPr lang="en-US" spc="-15" dirty="0"/>
              <a:t>F</a:t>
            </a:r>
            <a:r>
              <a:rPr lang="en-US" spc="-5" dirty="0"/>
              <a:t>irst, note that</a:t>
            </a:r>
            <a:endParaRPr lang="en-US" dirty="0"/>
          </a:p>
          <a:p>
            <a:pPr marL="0" marR="12700" indent="0" algn="ctr">
              <a:lnSpc>
                <a:spcPct val="100000"/>
              </a:lnSpc>
              <a:buNone/>
              <a:tabLst>
                <a:tab pos="638810" algn="l"/>
                <a:tab pos="1261110" algn="l"/>
                <a:tab pos="1998345" algn="l"/>
              </a:tabLst>
            </a:pPr>
            <a:r>
              <a:rPr lang="en-US" i="1" spc="-5" dirty="0" err="1"/>
              <a:t>i</a:t>
            </a:r>
            <a:r>
              <a:rPr lang="en-US" i="1" spc="-155" dirty="0"/>
              <a:t> </a:t>
            </a:r>
            <a:r>
              <a:rPr lang="en-US" baseline="29629" dirty="0"/>
              <a:t>0 </a:t>
            </a:r>
            <a:r>
              <a:rPr lang="en-US" spc="-25" dirty="0"/>
              <a:t>=</a:t>
            </a:r>
            <a:r>
              <a:rPr lang="en-US" spc="-40" dirty="0"/>
              <a:t> </a:t>
            </a:r>
            <a:r>
              <a:rPr lang="en-US" spc="-10" dirty="0"/>
              <a:t>1</a:t>
            </a:r>
            <a:r>
              <a:rPr lang="en-US" spc="-5" dirty="0"/>
              <a:t>, </a:t>
            </a:r>
            <a:r>
              <a:rPr lang="en-US" i="1" spc="-5" dirty="0" err="1"/>
              <a:t>i</a:t>
            </a:r>
            <a:r>
              <a:rPr lang="en-US" i="1" spc="-155" dirty="0"/>
              <a:t> </a:t>
            </a:r>
            <a:r>
              <a:rPr lang="en-US" baseline="29629" dirty="0"/>
              <a:t>1 </a:t>
            </a:r>
            <a:r>
              <a:rPr lang="en-US" spc="-25" dirty="0"/>
              <a:t>=</a:t>
            </a:r>
            <a:r>
              <a:rPr lang="en-US" spc="-50" dirty="0"/>
              <a:t> </a:t>
            </a:r>
            <a:r>
              <a:rPr lang="en-US" i="1" spc="-5" dirty="0" err="1"/>
              <a:t>i</a:t>
            </a:r>
            <a:r>
              <a:rPr lang="en-US" i="1" spc="-155" dirty="0"/>
              <a:t> </a:t>
            </a:r>
            <a:r>
              <a:rPr lang="en-US" spc="-5" dirty="0"/>
              <a:t>, </a:t>
            </a:r>
            <a:r>
              <a:rPr lang="en-US" i="1" spc="-5" dirty="0" err="1"/>
              <a:t>i</a:t>
            </a:r>
            <a:r>
              <a:rPr lang="en-US" i="1" spc="-155" dirty="0"/>
              <a:t> </a:t>
            </a:r>
            <a:r>
              <a:rPr lang="en-US" baseline="29629" dirty="0"/>
              <a:t>2 </a:t>
            </a:r>
            <a:r>
              <a:rPr lang="en-US" spc="-25" dirty="0"/>
              <a:t>=</a:t>
            </a:r>
            <a:r>
              <a:rPr lang="en-US" spc="-40" dirty="0"/>
              <a:t> </a:t>
            </a:r>
            <a:r>
              <a:rPr lang="en-US" spc="-190" dirty="0"/>
              <a:t>−</a:t>
            </a:r>
            <a:r>
              <a:rPr lang="en-US" spc="-10" dirty="0"/>
              <a:t>1</a:t>
            </a:r>
            <a:r>
              <a:rPr lang="en-US" spc="-5" dirty="0"/>
              <a:t>, </a:t>
            </a:r>
            <a:r>
              <a:rPr lang="en-US" i="1" spc="-5" dirty="0" err="1"/>
              <a:t>i</a:t>
            </a:r>
            <a:r>
              <a:rPr lang="en-US" i="1" spc="-155" dirty="0"/>
              <a:t> </a:t>
            </a:r>
            <a:r>
              <a:rPr lang="en-US" baseline="29629" dirty="0"/>
              <a:t>3 </a:t>
            </a:r>
            <a:r>
              <a:rPr lang="en-US" spc="-25" dirty="0"/>
              <a:t>=</a:t>
            </a:r>
            <a:r>
              <a:rPr lang="en-US" spc="-50" dirty="0"/>
              <a:t> </a:t>
            </a:r>
            <a:r>
              <a:rPr lang="en-US" i="1" spc="-5" dirty="0" err="1"/>
              <a:t>i</a:t>
            </a:r>
            <a:r>
              <a:rPr lang="en-US" i="1" spc="-155" dirty="0"/>
              <a:t> </a:t>
            </a:r>
            <a:r>
              <a:rPr lang="en-US" spc="60" baseline="29629" dirty="0"/>
              <a:t>2</a:t>
            </a:r>
            <a:r>
              <a:rPr lang="en-US" i="1" spc="-5" dirty="0"/>
              <a:t>i</a:t>
            </a:r>
            <a:r>
              <a:rPr lang="en-US" i="1" spc="120" dirty="0"/>
              <a:t> </a:t>
            </a:r>
            <a:r>
              <a:rPr lang="en-US" spc="-25" dirty="0"/>
              <a:t>=</a:t>
            </a:r>
            <a:r>
              <a:rPr lang="en-US" spc="-40" dirty="0"/>
              <a:t> </a:t>
            </a:r>
            <a:r>
              <a:rPr lang="en-US" spc="-5" dirty="0"/>
              <a:t>(</a:t>
            </a:r>
            <a:r>
              <a:rPr lang="en-US" spc="-190" dirty="0"/>
              <a:t>−</a:t>
            </a:r>
            <a:r>
              <a:rPr lang="en-US" spc="-10" dirty="0"/>
              <a:t>1</a:t>
            </a:r>
            <a:r>
              <a:rPr lang="en-US" spc="-15" dirty="0"/>
              <a:t>)</a:t>
            </a:r>
            <a:r>
              <a:rPr lang="en-US" i="1" spc="-5" dirty="0" err="1"/>
              <a:t>i</a:t>
            </a:r>
            <a:r>
              <a:rPr lang="en-US" i="1" spc="120" dirty="0"/>
              <a:t> </a:t>
            </a:r>
            <a:r>
              <a:rPr lang="en-US" spc="-25" dirty="0"/>
              <a:t>=</a:t>
            </a:r>
            <a:r>
              <a:rPr lang="en-US" spc="-40" dirty="0"/>
              <a:t> </a:t>
            </a:r>
            <a:r>
              <a:rPr lang="en-US" spc="-195" dirty="0"/>
              <a:t>−</a:t>
            </a:r>
            <a:r>
              <a:rPr lang="en-US" i="1" spc="-195" dirty="0" err="1"/>
              <a:t>i</a:t>
            </a:r>
            <a:r>
              <a:rPr lang="en-US" i="1" spc="-5" dirty="0"/>
              <a:t> </a:t>
            </a:r>
            <a:endParaRPr lang="en-US" dirty="0"/>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33812725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36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5" dirty="0"/>
                  <a:t>Furthermore,</a:t>
                </a:r>
                <a:r>
                  <a:rPr lang="en-US" spc="-55" dirty="0"/>
                  <a:t> </a:t>
                </a:r>
                <a:r>
                  <a:rPr lang="en-US" i="1" spc="-5" dirty="0" err="1"/>
                  <a:t>i</a:t>
                </a:r>
                <a:r>
                  <a:rPr lang="en-US" i="1" spc="-155" dirty="0"/>
                  <a:t> </a:t>
                </a:r>
                <a:r>
                  <a:rPr lang="en-US" baseline="25925" dirty="0"/>
                  <a:t>4 </a:t>
                </a:r>
                <a:r>
                  <a:rPr lang="en-US" spc="-25" dirty="0"/>
                  <a:t>=</a:t>
                </a:r>
                <a:r>
                  <a:rPr lang="en-US" spc="-50" dirty="0"/>
                  <a:t> </a:t>
                </a:r>
                <a:r>
                  <a:rPr lang="en-US" i="1" spc="-5" dirty="0" err="1"/>
                  <a:t>i</a:t>
                </a:r>
                <a:r>
                  <a:rPr lang="en-US" i="1" spc="-155" dirty="0"/>
                  <a:t> </a:t>
                </a:r>
                <a:r>
                  <a:rPr lang="en-US" spc="60" baseline="25925" dirty="0"/>
                  <a:t>2</a:t>
                </a:r>
                <a:r>
                  <a:rPr lang="en-US" i="1" spc="-5" dirty="0"/>
                  <a:t>i</a:t>
                </a:r>
                <a:r>
                  <a:rPr lang="en-US" i="1" spc="-155" dirty="0"/>
                  <a:t> </a:t>
                </a:r>
                <a:r>
                  <a:rPr lang="en-US" baseline="25925" dirty="0"/>
                  <a:t>2 </a:t>
                </a:r>
                <a:r>
                  <a:rPr lang="en-US" spc="-25" dirty="0"/>
                  <a:t>=</a:t>
                </a:r>
                <a:r>
                  <a:rPr lang="en-US" spc="-40" dirty="0"/>
                  <a:t> </a:t>
                </a:r>
                <a:r>
                  <a:rPr lang="en-US" spc="-5" dirty="0"/>
                  <a:t>(</a:t>
                </a:r>
                <a:r>
                  <a:rPr lang="en-US" spc="-190" dirty="0"/>
                  <a:t>−</a:t>
                </a:r>
                <a:r>
                  <a:rPr lang="en-US" spc="-5" dirty="0"/>
                  <a:t>1)(</a:t>
                </a:r>
                <a:r>
                  <a:rPr lang="en-US" spc="-190" dirty="0"/>
                  <a:t>−</a:t>
                </a:r>
                <a:r>
                  <a:rPr lang="en-US" spc="-10" dirty="0"/>
                  <a:t>1</a:t>
                </a:r>
                <a:r>
                  <a:rPr lang="en-US" spc="-5" dirty="0"/>
                  <a:t>)</a:t>
                </a:r>
                <a:r>
                  <a:rPr lang="en-US" spc="25" dirty="0"/>
                  <a:t> </a:t>
                </a:r>
                <a:r>
                  <a:rPr lang="en-US" spc="-25" dirty="0"/>
                  <a:t>=</a:t>
                </a:r>
                <a:r>
                  <a:rPr lang="en-US" spc="-40" dirty="0"/>
                  <a:t> </a:t>
                </a:r>
                <a:r>
                  <a:rPr lang="en-US" spc="-5" dirty="0"/>
                  <a:t>1</a:t>
                </a:r>
                <a:r>
                  <a:rPr lang="en-US" spc="-50" dirty="0"/>
                  <a:t> </a:t>
                </a:r>
                <a:r>
                  <a:rPr lang="en-US" spc="-10" dirty="0"/>
                  <a:t>an</a:t>
                </a:r>
                <a:r>
                  <a:rPr lang="en-US" spc="-5" dirty="0"/>
                  <a:t>d</a:t>
                </a:r>
                <a:r>
                  <a:rPr lang="en-US" spc="-55" dirty="0"/>
                  <a:t> </a:t>
                </a:r>
                <a:r>
                  <a:rPr lang="en-US" i="1" spc="-5" dirty="0" err="1"/>
                  <a:t>i</a:t>
                </a:r>
                <a:r>
                  <a:rPr lang="en-US" i="1" spc="-155" dirty="0"/>
                  <a:t> </a:t>
                </a:r>
                <a:r>
                  <a:rPr lang="en-US" baseline="25925" dirty="0"/>
                  <a:t>5 </a:t>
                </a:r>
                <a:r>
                  <a:rPr lang="en-US" spc="-25" dirty="0"/>
                  <a:t>=</a:t>
                </a:r>
                <a:r>
                  <a:rPr lang="en-US" spc="-50" dirty="0"/>
                  <a:t> </a:t>
                </a:r>
                <a:r>
                  <a:rPr lang="en-US" i="1" spc="-5" dirty="0" err="1"/>
                  <a:t>i</a:t>
                </a:r>
                <a:r>
                  <a:rPr lang="en-US" i="1" spc="-155" dirty="0"/>
                  <a:t> </a:t>
                </a:r>
                <a:r>
                  <a:rPr lang="en-US" spc="60" baseline="25925" dirty="0"/>
                  <a:t>4</a:t>
                </a:r>
                <a:r>
                  <a:rPr lang="en-US" i="1" spc="-5" dirty="0"/>
                  <a:t>i</a:t>
                </a:r>
                <a:r>
                  <a:rPr lang="en-US" i="1" spc="120" dirty="0"/>
                  <a:t> </a:t>
                </a:r>
                <a:r>
                  <a:rPr lang="en-US" spc="-25" dirty="0"/>
                  <a:t>=</a:t>
                </a:r>
                <a:r>
                  <a:rPr lang="en-US" spc="-40" dirty="0"/>
                  <a:t> </a:t>
                </a:r>
                <a:r>
                  <a:rPr lang="en-US" spc="-5" dirty="0"/>
                  <a:t>(1</a:t>
                </a:r>
                <a:r>
                  <a:rPr lang="en-US" spc="-15" dirty="0"/>
                  <a:t>)</a:t>
                </a:r>
                <a:r>
                  <a:rPr lang="en-US" i="1" spc="-5" dirty="0" err="1"/>
                  <a:t>i</a:t>
                </a:r>
                <a:r>
                  <a:rPr lang="en-US" i="1" spc="120" dirty="0"/>
                  <a:t> </a:t>
                </a:r>
                <a:r>
                  <a:rPr lang="en-US" spc="-25" dirty="0"/>
                  <a:t>=</a:t>
                </a:r>
                <a:r>
                  <a:rPr lang="en-US" spc="-50" dirty="0"/>
                  <a:t> </a:t>
                </a:r>
                <a:r>
                  <a:rPr lang="en-US" i="1" spc="-5" dirty="0" err="1"/>
                  <a:t>i</a:t>
                </a:r>
                <a:r>
                  <a:rPr lang="en-US" spc="-5" dirty="0"/>
                  <a:t>,</a:t>
                </a:r>
                <a:r>
                  <a:rPr lang="en-US" spc="-50" dirty="0"/>
                  <a:t> </a:t>
                </a:r>
                <a:r>
                  <a:rPr lang="en-US" spc="-10" dirty="0"/>
                  <a:t>an</a:t>
                </a:r>
                <a:r>
                  <a:rPr lang="en-US" spc="-5" dirty="0"/>
                  <a:t>d</a:t>
                </a:r>
                <a:r>
                  <a:rPr lang="en-US" spc="-50" dirty="0"/>
                  <a:t> </a:t>
                </a:r>
                <a:r>
                  <a:rPr lang="en-US" spc="-10" dirty="0"/>
                  <a:t>th</a:t>
                </a:r>
                <a:r>
                  <a:rPr lang="en-US" spc="-5" dirty="0"/>
                  <a:t>e</a:t>
                </a:r>
                <a:r>
                  <a:rPr lang="en-US" spc="-50" dirty="0"/>
                  <a:t> </a:t>
                </a:r>
                <a:r>
                  <a:rPr lang="en-US" spc="-10" dirty="0"/>
                  <a:t>cycl</a:t>
                </a:r>
                <a:r>
                  <a:rPr lang="en-US" spc="-5" dirty="0"/>
                  <a:t>e</a:t>
                </a:r>
                <a:r>
                  <a:rPr lang="en-US" spc="-50" dirty="0"/>
                  <a:t> </a:t>
                </a:r>
                <a:r>
                  <a:rPr lang="en-US" spc="-10" dirty="0"/>
                  <a:t>o</a:t>
                </a:r>
                <a:r>
                  <a:rPr lang="en-US" spc="-5" dirty="0"/>
                  <a:t>f</a:t>
                </a:r>
                <a:r>
                  <a:rPr lang="en-US" spc="-50" dirty="0"/>
                  <a:t> </a:t>
                </a:r>
                <a:r>
                  <a:rPr lang="en-US" spc="-10" dirty="0"/>
                  <a:t>values 1</a:t>
                </a:r>
                <a:r>
                  <a:rPr lang="en-US" spc="-5" dirty="0"/>
                  <a:t>,</a:t>
                </a:r>
                <a:r>
                  <a:rPr lang="en-US" spc="-95" dirty="0"/>
                  <a:t> </a:t>
                </a:r>
                <a:r>
                  <a:rPr lang="en-US" i="1" spc="-5" dirty="0" err="1"/>
                  <a:t>i</a:t>
                </a:r>
                <a:r>
                  <a:rPr lang="en-US" i="1" spc="-155" dirty="0"/>
                  <a:t> </a:t>
                </a:r>
                <a:r>
                  <a:rPr lang="en-US" spc="-5" dirty="0"/>
                  <a:t>,</a:t>
                </a:r>
                <a:r>
                  <a:rPr lang="en-US" spc="-85" dirty="0"/>
                  <a:t> </a:t>
                </a:r>
                <a:r>
                  <a:rPr lang="en-US" spc="-190" dirty="0"/>
                  <a:t>−</a:t>
                </a:r>
                <a:r>
                  <a:rPr lang="en-US" spc="-10" dirty="0"/>
                  <a:t>1</a:t>
                </a:r>
                <a:r>
                  <a:rPr lang="en-US" spc="-5" dirty="0"/>
                  <a:t>,</a:t>
                </a:r>
                <a:r>
                  <a:rPr lang="en-US" spc="-85" dirty="0"/>
                  <a:t> </a:t>
                </a:r>
                <a:r>
                  <a:rPr lang="en-US" spc="-195" dirty="0"/>
                  <a:t>−</a:t>
                </a:r>
                <a:r>
                  <a:rPr lang="en-US" i="1" spc="-5" dirty="0" err="1"/>
                  <a:t>i</a:t>
                </a:r>
                <a:r>
                  <a:rPr lang="en-US" i="1" spc="120" dirty="0"/>
                  <a:t> </a:t>
                </a:r>
                <a:r>
                  <a:rPr lang="en-US" spc="-5" dirty="0"/>
                  <a:t>is</a:t>
                </a:r>
                <a:r>
                  <a:rPr lang="en-US" spc="20" dirty="0"/>
                  <a:t> </a:t>
                </a:r>
                <a:r>
                  <a:rPr lang="en-US" spc="-10" dirty="0"/>
                  <a:t>now</a:t>
                </a:r>
                <a:r>
                  <a:rPr lang="en-US" spc="20" dirty="0"/>
                  <a:t> </a:t>
                </a:r>
                <a:r>
                  <a:rPr lang="en-US" spc="-5" dirty="0"/>
                  <a:t>repeating.</a:t>
                </a:r>
                <a:r>
                  <a:rPr lang="en-US" spc="20" dirty="0"/>
                  <a:t> </a:t>
                </a:r>
                <a:r>
                  <a:rPr lang="en-US" spc="-5" dirty="0"/>
                  <a:t>Therefore,</a:t>
                </a:r>
                <a:r>
                  <a:rPr lang="en-US" spc="20" dirty="0"/>
                  <a:t> </a:t>
                </a:r>
                <a:r>
                  <a:rPr lang="en-US" spc="-5" dirty="0"/>
                  <a:t>starting</a:t>
                </a:r>
                <a:r>
                  <a:rPr lang="en-US" spc="20" dirty="0"/>
                  <a:t> </a:t>
                </a:r>
                <a:r>
                  <a:rPr lang="en-US" spc="-15" dirty="0"/>
                  <a:t>w</a:t>
                </a:r>
                <a:r>
                  <a:rPr lang="en-US" spc="-5" dirty="0"/>
                  <a:t>ith</a:t>
                </a:r>
                <a:r>
                  <a:rPr lang="en-US" spc="20" dirty="0"/>
                  <a:t> </a:t>
                </a:r>
                <a:r>
                  <a:rPr lang="en-US" i="1" spc="-5" dirty="0"/>
                  <a:t>n</a:t>
                </a:r>
                <a:r>
                  <a:rPr lang="en-US" i="1" spc="70" dirty="0"/>
                  <a:t> </a:t>
                </a:r>
                <a:r>
                  <a:rPr lang="en-US" spc="-25" dirty="0"/>
                  <a:t>=</a:t>
                </a:r>
                <a:r>
                  <a:rPr lang="en-US" spc="-40" dirty="0"/>
                  <a:t> </a:t>
                </a:r>
                <a:r>
                  <a:rPr lang="en-US" spc="-10" dirty="0"/>
                  <a:t>0</a:t>
                </a:r>
                <a:r>
                  <a:rPr lang="en-US" spc="-5" dirty="0"/>
                  <a:t>,</a:t>
                </a:r>
                <a:r>
                  <a:rPr lang="en-US" spc="20" dirty="0"/>
                  <a:t> </a:t>
                </a:r>
                <a:r>
                  <a:rPr lang="en-US" spc="-5" dirty="0"/>
                  <a:t>t</a:t>
                </a:r>
                <a:r>
                  <a:rPr lang="en-US" spc="-10" dirty="0"/>
                  <a:t>h</a:t>
                </a:r>
                <a:r>
                  <a:rPr lang="en-US" spc="-5" dirty="0"/>
                  <a:t>e</a:t>
                </a:r>
                <a:r>
                  <a:rPr lang="en-US" spc="20" dirty="0"/>
                  <a:t> </a:t>
                </a:r>
                <a:r>
                  <a:rPr lang="en-US" spc="-10" dirty="0"/>
                  <a:t>value</a:t>
                </a:r>
                <a:r>
                  <a:rPr lang="en-US" spc="-5" dirty="0"/>
                  <a:t>s</a:t>
                </a:r>
                <a:r>
                  <a:rPr lang="en-US" spc="20" dirty="0"/>
                  <a:t> </a:t>
                </a:r>
                <a:r>
                  <a:rPr lang="en-US" spc="-10" dirty="0"/>
                  <a:t>o</a:t>
                </a:r>
                <a:r>
                  <a:rPr lang="en-US" spc="-5" dirty="0"/>
                  <a:t>f</a:t>
                </a:r>
                <a:r>
                  <a:rPr lang="en-US" spc="15" dirty="0"/>
                  <a:t> </a:t>
                </a:r>
                <a:r>
                  <a:rPr lang="en-US" i="1" spc="-5" dirty="0"/>
                  <a:t>i</a:t>
                </a:r>
                <a:r>
                  <a:rPr lang="en-US" i="1" baseline="25925" dirty="0"/>
                  <a:t>n </a:t>
                </a:r>
                <a:r>
                  <a:rPr lang="en-US" spc="-10" dirty="0"/>
                  <a:t>repeatedly cycl</a:t>
                </a:r>
                <a:r>
                  <a:rPr lang="en-US" spc="-5" dirty="0"/>
                  <a:t>e t</a:t>
                </a:r>
                <a:r>
                  <a:rPr lang="en-US" spc="-10" dirty="0"/>
                  <a:t>hroug</a:t>
                </a:r>
                <a:r>
                  <a:rPr lang="en-US" spc="-5" dirty="0"/>
                  <a:t>h </a:t>
                </a:r>
                <a:r>
                  <a:rPr lang="en-US" spc="-10" dirty="0"/>
                  <a:t>1</a:t>
                </a:r>
                <a:r>
                  <a:rPr lang="en-US" spc="-5" dirty="0"/>
                  <a:t>,</a:t>
                </a:r>
                <a:r>
                  <a:rPr lang="en-US" spc="-95" dirty="0"/>
                  <a:t> </a:t>
                </a:r>
                <a:r>
                  <a:rPr lang="en-US" i="1" spc="-5" dirty="0" err="1"/>
                  <a:t>i</a:t>
                </a:r>
                <a:r>
                  <a:rPr lang="en-US" i="1" spc="-155" dirty="0"/>
                  <a:t> </a:t>
                </a:r>
                <a:r>
                  <a:rPr lang="en-US" spc="-5" dirty="0"/>
                  <a:t>,</a:t>
                </a:r>
                <a:r>
                  <a:rPr lang="en-US" spc="-85" dirty="0"/>
                  <a:t> </a:t>
                </a:r>
                <a:r>
                  <a:rPr lang="en-US" spc="-190" dirty="0"/>
                  <a:t>−</a:t>
                </a:r>
                <a:r>
                  <a:rPr lang="en-US" spc="-10" dirty="0"/>
                  <a:t>1</a:t>
                </a:r>
                <a:r>
                  <a:rPr lang="en-US" spc="-5" dirty="0"/>
                  <a:t>,</a:t>
                </a:r>
                <a:r>
                  <a:rPr lang="en-US" spc="-85" dirty="0"/>
                  <a:t> </a:t>
                </a:r>
                <a:r>
                  <a:rPr lang="en-US" spc="-195" dirty="0"/>
                  <a:t>−</a:t>
                </a:r>
                <a:r>
                  <a:rPr lang="en-US" i="1" spc="-5" dirty="0" err="1"/>
                  <a:t>i</a:t>
                </a:r>
                <a:r>
                  <a:rPr lang="en-US" spc="-5" dirty="0"/>
                  <a:t>. </a:t>
                </a:r>
                <a:r>
                  <a:rPr lang="en-US" spc="-10" dirty="0"/>
                  <a:t>We</a:t>
                </a:r>
                <a:r>
                  <a:rPr lang="en-US" spc="-5" dirty="0"/>
                  <a:t> </a:t>
                </a:r>
                <a:r>
                  <a:rPr lang="en-US" spc="-10" dirty="0"/>
                  <a:t>obtain</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cs typeface="Times New Roman"/>
                            </a:rPr>
                          </m:ctrlPr>
                        </m:sSupPr>
                        <m:e>
                          <m:r>
                            <a:rPr lang="en-US" sz="2000" i="1">
                              <a:latin typeface="Cambria Math" panose="02040503050406030204" pitchFamily="18" charset="0"/>
                              <a:cs typeface="Times New Roman"/>
                            </a:rPr>
                            <m:t>𝑒</m:t>
                          </m:r>
                        </m:e>
                        <m:sup>
                          <m:r>
                            <a:rPr lang="en-US" sz="2000" b="0" i="1" smtClean="0">
                              <a:latin typeface="Cambria Math" panose="02040503050406030204" pitchFamily="18" charset="0"/>
                              <a:cs typeface="Times New Roman"/>
                            </a:rPr>
                            <m:t>𝑖</m:t>
                          </m:r>
                          <m:r>
                            <a:rPr lang="en-US" sz="2000" i="1">
                              <a:latin typeface="Cambria Math" panose="02040503050406030204" pitchFamily="18" charset="0"/>
                              <a:cs typeface="Times New Roman"/>
                            </a:rPr>
                            <m:t>𝑧</m:t>
                          </m:r>
                        </m:sup>
                      </m:sSup>
                      <m:r>
                        <a:rPr lang="en-US" sz="2000" i="1">
                          <a:latin typeface="Cambria Math" panose="02040503050406030204" pitchFamily="18" charset="0"/>
                          <a:cs typeface="Times New Roman"/>
                        </a:rPr>
                        <m:t>=</m:t>
                      </m:r>
                      <m:nary>
                        <m:naryPr>
                          <m:chr m:val="∑"/>
                          <m:ctrlPr>
                            <a:rPr lang="en-US" sz="2000" i="1">
                              <a:latin typeface="Cambria Math" panose="02040503050406030204" pitchFamily="18" charset="0"/>
                              <a:cs typeface="Times New Roman"/>
                            </a:rPr>
                          </m:ctrlPr>
                        </m:naryPr>
                        <m:sub>
                          <m:r>
                            <m:rPr>
                              <m:brk m:alnAt="23"/>
                            </m:rPr>
                            <a:rPr lang="en-US" sz="2000" i="1">
                              <a:latin typeface="Cambria Math" panose="02040503050406030204" pitchFamily="18" charset="0"/>
                              <a:cs typeface="Times New Roman"/>
                            </a:rPr>
                            <m:t>𝑛</m:t>
                          </m:r>
                          <m:r>
                            <a:rPr lang="en-US" sz="2000" i="1">
                              <a:latin typeface="Cambria Math" panose="02040503050406030204" pitchFamily="18" charset="0"/>
                              <a:cs typeface="Times New Roman"/>
                            </a:rPr>
                            <m:t>=0</m:t>
                          </m:r>
                        </m:sub>
                        <m:sup>
                          <m:r>
                            <a:rPr lang="en-US" sz="2000" i="1">
                              <a:latin typeface="Cambria Math" panose="02040503050406030204" pitchFamily="18" charset="0"/>
                              <a:ea typeface="Cambria Math" panose="02040503050406030204" pitchFamily="18" charset="0"/>
                              <a:cs typeface="Times New Roman"/>
                            </a:rPr>
                            <m:t>∞</m:t>
                          </m:r>
                        </m:sup>
                        <m:e>
                          <m:f>
                            <m:fPr>
                              <m:ctrlPr>
                                <a:rPr lang="en-US" sz="2000" i="1">
                                  <a:latin typeface="Cambria Math" panose="02040503050406030204" pitchFamily="18" charset="0"/>
                                  <a:cs typeface="Times New Roman"/>
                                </a:rPr>
                              </m:ctrlPr>
                            </m:fPr>
                            <m:num>
                              <m:sSup>
                                <m:sSupPr>
                                  <m:ctrlPr>
                                    <a:rPr lang="en-US" sz="2000" i="1">
                                      <a:latin typeface="Cambria Math" panose="02040503050406030204" pitchFamily="18" charset="0"/>
                                      <a:cs typeface="Times New Roman"/>
                                    </a:rPr>
                                  </m:ctrlPr>
                                </m:sSupPr>
                                <m:e>
                                  <m:r>
                                    <a:rPr lang="en-US" sz="2000" b="0" i="1" smtClean="0">
                                      <a:latin typeface="Cambria Math" panose="02040503050406030204" pitchFamily="18" charset="0"/>
                                      <a:cs typeface="Times New Roman"/>
                                    </a:rPr>
                                    <m:t>(</m:t>
                                  </m:r>
                                  <m:r>
                                    <a:rPr lang="en-US" sz="2000" b="0" i="1" smtClean="0">
                                      <a:latin typeface="Cambria Math" panose="02040503050406030204" pitchFamily="18" charset="0"/>
                                      <a:cs typeface="Times New Roman"/>
                                    </a:rPr>
                                    <m:t>𝑖𝑧</m:t>
                                  </m:r>
                                  <m:r>
                                    <a:rPr lang="en-US" sz="2000" b="0" i="1" smtClean="0">
                                      <a:latin typeface="Cambria Math" panose="02040503050406030204" pitchFamily="18" charset="0"/>
                                      <a:cs typeface="Times New Roman"/>
                                    </a:rPr>
                                    <m:t>)</m:t>
                                  </m:r>
                                </m:e>
                                <m:sup>
                                  <m:r>
                                    <a:rPr lang="en-US" sz="2000" i="1">
                                      <a:latin typeface="Cambria Math" panose="02040503050406030204" pitchFamily="18" charset="0"/>
                                      <a:cs typeface="Times New Roman"/>
                                    </a:rPr>
                                    <m:t>𝑛</m:t>
                                  </m:r>
                                </m:sup>
                              </m:sSup>
                            </m:num>
                            <m:den>
                              <m:r>
                                <a:rPr lang="en-US" sz="2000" i="1">
                                  <a:latin typeface="Cambria Math" panose="02040503050406030204" pitchFamily="18" charset="0"/>
                                  <a:cs typeface="Times New Roman"/>
                                </a:rPr>
                                <m:t>𝑛</m:t>
                              </m:r>
                              <m:r>
                                <a:rPr lang="en-US" sz="2000" i="1">
                                  <a:latin typeface="Cambria Math" panose="02040503050406030204" pitchFamily="18" charset="0"/>
                                  <a:cs typeface="Times New Roman"/>
                                </a:rPr>
                                <m:t>!</m:t>
                              </m:r>
                            </m:den>
                          </m:f>
                        </m:e>
                      </m:nary>
                      <m:r>
                        <a:rPr lang="en-US" sz="2000" b="0" i="1" smtClean="0">
                          <a:latin typeface="Cambria Math" panose="02040503050406030204" pitchFamily="18" charset="0"/>
                          <a:cs typeface="Times New Roman"/>
                        </a:rPr>
                        <m:t>=1+</m:t>
                      </m:r>
                      <m:r>
                        <a:rPr lang="en-US" sz="2000" b="0" i="1" smtClean="0">
                          <a:latin typeface="Cambria Math" panose="02040503050406030204" pitchFamily="18" charset="0"/>
                          <a:cs typeface="Times New Roman"/>
                        </a:rPr>
                        <m:t>𝑖𝑧</m:t>
                      </m:r>
                      <m:r>
                        <a:rPr lang="en-US" sz="2000" b="0" i="1" smtClean="0">
                          <a:latin typeface="Cambria Math" panose="02040503050406030204" pitchFamily="18" charset="0"/>
                          <a:cs typeface="Times New Roman"/>
                        </a:rPr>
                        <m:t>−</m:t>
                      </m:r>
                      <m:f>
                        <m:fPr>
                          <m:ctrlPr>
                            <a:rPr lang="en-US" sz="2000" b="0" i="1" smtClean="0">
                              <a:latin typeface="Cambria Math" panose="02040503050406030204" pitchFamily="18" charset="0"/>
                              <a:cs typeface="Times New Roman"/>
                            </a:rPr>
                          </m:ctrlPr>
                        </m:fPr>
                        <m:num>
                          <m:sSup>
                            <m:sSupPr>
                              <m:ctrlPr>
                                <a:rPr lang="en-US" sz="2000" b="0" i="1" smtClean="0">
                                  <a:latin typeface="Cambria Math" panose="02040503050406030204" pitchFamily="18" charset="0"/>
                                  <a:cs typeface="Times New Roman"/>
                                </a:rPr>
                              </m:ctrlPr>
                            </m:sSupPr>
                            <m:e>
                              <m:r>
                                <a:rPr lang="en-US" sz="2000" b="0" i="1" smtClean="0">
                                  <a:latin typeface="Cambria Math" panose="02040503050406030204" pitchFamily="18" charset="0"/>
                                  <a:cs typeface="Times New Roman"/>
                                </a:rPr>
                                <m:t>𝑧</m:t>
                              </m:r>
                            </m:e>
                            <m:sup>
                              <m:r>
                                <a:rPr lang="en-US" sz="2000" b="0" i="1" smtClean="0">
                                  <a:latin typeface="Cambria Math" panose="02040503050406030204" pitchFamily="18" charset="0"/>
                                  <a:cs typeface="Times New Roman"/>
                                </a:rPr>
                                <m:t>2</m:t>
                              </m:r>
                            </m:sup>
                          </m:sSup>
                        </m:num>
                        <m:den>
                          <m:r>
                            <a:rPr lang="en-US" sz="2000" b="0" i="1" smtClean="0">
                              <a:latin typeface="Cambria Math" panose="02040503050406030204" pitchFamily="18" charset="0"/>
                              <a:cs typeface="Times New Roman"/>
                            </a:rPr>
                            <m:t>2!</m:t>
                          </m:r>
                        </m:den>
                      </m:f>
                      <m:r>
                        <a:rPr lang="en-US" sz="2000" b="0" i="1" smtClean="0">
                          <a:latin typeface="Cambria Math" panose="02040503050406030204" pitchFamily="18" charset="0"/>
                          <a:cs typeface="Times New Roman"/>
                        </a:rPr>
                        <m:t>−</m:t>
                      </m:r>
                      <m:r>
                        <a:rPr lang="en-US" sz="2000" b="0" i="1" smtClean="0">
                          <a:latin typeface="Cambria Math" panose="02040503050406030204" pitchFamily="18" charset="0"/>
                          <a:cs typeface="Times New Roman"/>
                        </a:rPr>
                        <m:t>𝑖</m:t>
                      </m:r>
                      <m:f>
                        <m:fPr>
                          <m:ctrlPr>
                            <a:rPr lang="en-US" sz="2000" b="0" i="1" smtClean="0">
                              <a:latin typeface="Cambria Math" panose="02040503050406030204" pitchFamily="18" charset="0"/>
                              <a:cs typeface="Times New Roman"/>
                            </a:rPr>
                          </m:ctrlPr>
                        </m:fPr>
                        <m:num>
                          <m:sSup>
                            <m:sSupPr>
                              <m:ctrlPr>
                                <a:rPr lang="en-US" sz="2000" b="0" i="1" smtClean="0">
                                  <a:latin typeface="Cambria Math" panose="02040503050406030204" pitchFamily="18" charset="0"/>
                                  <a:cs typeface="Times New Roman"/>
                                </a:rPr>
                              </m:ctrlPr>
                            </m:sSupPr>
                            <m:e>
                              <m:r>
                                <a:rPr lang="en-US" sz="2000" b="0" i="1" smtClean="0">
                                  <a:latin typeface="Cambria Math" panose="02040503050406030204" pitchFamily="18" charset="0"/>
                                  <a:cs typeface="Times New Roman"/>
                                </a:rPr>
                                <m:t>𝑧</m:t>
                              </m:r>
                            </m:e>
                            <m:sup>
                              <m:r>
                                <a:rPr lang="en-US" sz="2000" b="0" i="1" smtClean="0">
                                  <a:latin typeface="Cambria Math" panose="02040503050406030204" pitchFamily="18" charset="0"/>
                                  <a:cs typeface="Times New Roman"/>
                                </a:rPr>
                                <m:t>3</m:t>
                              </m:r>
                            </m:sup>
                          </m:sSup>
                        </m:num>
                        <m:den>
                          <m:r>
                            <a:rPr lang="en-US" sz="2000" b="0" i="1" smtClean="0">
                              <a:latin typeface="Cambria Math" panose="02040503050406030204" pitchFamily="18" charset="0"/>
                              <a:cs typeface="Times New Roman"/>
                            </a:rPr>
                            <m:t>3!</m:t>
                          </m:r>
                        </m:den>
                      </m:f>
                      <m:r>
                        <a:rPr lang="en-US" sz="2000" b="0" i="1" smtClean="0">
                          <a:latin typeface="Cambria Math" panose="02040503050406030204" pitchFamily="18" charset="0"/>
                          <a:cs typeface="Times New Roman"/>
                        </a:rPr>
                        <m:t>+</m:t>
                      </m:r>
                      <m:f>
                        <m:fPr>
                          <m:ctrlPr>
                            <a:rPr lang="en-US" sz="2000" b="0" i="1" smtClean="0">
                              <a:latin typeface="Cambria Math" panose="02040503050406030204" pitchFamily="18" charset="0"/>
                              <a:cs typeface="Times New Roman"/>
                            </a:rPr>
                          </m:ctrlPr>
                        </m:fPr>
                        <m:num>
                          <m:sSup>
                            <m:sSupPr>
                              <m:ctrlPr>
                                <a:rPr lang="en-US" sz="2000" b="0" i="1" smtClean="0">
                                  <a:latin typeface="Cambria Math" panose="02040503050406030204" pitchFamily="18" charset="0"/>
                                  <a:cs typeface="Times New Roman"/>
                                </a:rPr>
                              </m:ctrlPr>
                            </m:sSupPr>
                            <m:e>
                              <m:r>
                                <a:rPr lang="en-US" sz="2000" b="0" i="1" smtClean="0">
                                  <a:latin typeface="Cambria Math" panose="02040503050406030204" pitchFamily="18" charset="0"/>
                                  <a:cs typeface="Times New Roman"/>
                                </a:rPr>
                                <m:t>𝑧</m:t>
                              </m:r>
                            </m:e>
                            <m:sup>
                              <m:r>
                                <a:rPr lang="en-US" sz="2000" b="0" i="1" smtClean="0">
                                  <a:latin typeface="Cambria Math" panose="02040503050406030204" pitchFamily="18" charset="0"/>
                                  <a:cs typeface="Times New Roman"/>
                                </a:rPr>
                                <m:t>4</m:t>
                              </m:r>
                            </m:sup>
                          </m:sSup>
                        </m:num>
                        <m:den>
                          <m:r>
                            <a:rPr lang="en-US" sz="2000" b="0" i="1" smtClean="0">
                              <a:latin typeface="Cambria Math" panose="02040503050406030204" pitchFamily="18" charset="0"/>
                              <a:cs typeface="Times New Roman"/>
                            </a:rPr>
                            <m:t>4!</m:t>
                          </m:r>
                        </m:den>
                      </m:f>
                      <m:r>
                        <a:rPr lang="en-US" sz="2000" b="0" i="1" smtClean="0">
                          <a:latin typeface="Cambria Math" panose="02040503050406030204" pitchFamily="18" charset="0"/>
                          <a:cs typeface="Times New Roman"/>
                        </a:rPr>
                        <m:t>+</m:t>
                      </m:r>
                      <m:r>
                        <a:rPr lang="en-US" sz="2000" b="0" i="1" smtClean="0">
                          <a:latin typeface="Cambria Math" panose="02040503050406030204" pitchFamily="18" charset="0"/>
                          <a:cs typeface="Times New Roman"/>
                        </a:rPr>
                        <m:t>𝑖</m:t>
                      </m:r>
                      <m:f>
                        <m:fPr>
                          <m:ctrlPr>
                            <a:rPr lang="en-US" sz="2000" b="0" i="1" smtClean="0">
                              <a:latin typeface="Cambria Math" panose="02040503050406030204" pitchFamily="18" charset="0"/>
                              <a:cs typeface="Times New Roman"/>
                            </a:rPr>
                          </m:ctrlPr>
                        </m:fPr>
                        <m:num>
                          <m:sSup>
                            <m:sSupPr>
                              <m:ctrlPr>
                                <a:rPr lang="en-US" sz="2000" b="0" i="1" smtClean="0">
                                  <a:latin typeface="Cambria Math" panose="02040503050406030204" pitchFamily="18" charset="0"/>
                                  <a:cs typeface="Times New Roman"/>
                                </a:rPr>
                              </m:ctrlPr>
                            </m:sSupPr>
                            <m:e>
                              <m:r>
                                <a:rPr lang="en-US" sz="2000" b="0" i="1" smtClean="0">
                                  <a:latin typeface="Cambria Math" panose="02040503050406030204" pitchFamily="18" charset="0"/>
                                  <a:cs typeface="Times New Roman"/>
                                </a:rPr>
                                <m:t>𝑧</m:t>
                              </m:r>
                            </m:e>
                            <m:sup>
                              <m:r>
                                <a:rPr lang="en-US" sz="2000" b="0" i="1" smtClean="0">
                                  <a:latin typeface="Cambria Math" panose="02040503050406030204" pitchFamily="18" charset="0"/>
                                  <a:cs typeface="Times New Roman"/>
                                </a:rPr>
                                <m:t>5</m:t>
                              </m:r>
                            </m:sup>
                          </m:sSup>
                        </m:num>
                        <m:den>
                          <m:r>
                            <a:rPr lang="en-US" sz="2000" b="0" i="1" smtClean="0">
                              <a:latin typeface="Cambria Math" panose="02040503050406030204" pitchFamily="18" charset="0"/>
                              <a:cs typeface="Times New Roman"/>
                            </a:rPr>
                            <m:t>5!</m:t>
                          </m:r>
                        </m:den>
                      </m:f>
                      <m:r>
                        <a:rPr lang="en-US" sz="2000" b="0" i="1" smtClean="0">
                          <a:latin typeface="Cambria Math" panose="02040503050406030204" pitchFamily="18" charset="0"/>
                          <a:cs typeface="Times New Roman"/>
                        </a:rPr>
                        <m:t>−</m:t>
                      </m:r>
                      <m:r>
                        <a:rPr lang="en-US" sz="2000" b="0" i="1" smtClean="0">
                          <a:latin typeface="Cambria Math" panose="02040503050406030204" pitchFamily="18" charset="0"/>
                          <a:ea typeface="Cambria Math" panose="02040503050406030204" pitchFamily="18" charset="0"/>
                          <a:cs typeface="Times New Roman"/>
                        </a:rPr>
                        <m:t>⋯</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f>
                            <m:fPr>
                              <m:ctrlPr>
                                <a:rPr lang="en-US" sz="2400" i="1">
                                  <a:latin typeface="Cambria Math" panose="02040503050406030204" pitchFamily="18" charset="0"/>
                                  <a:cs typeface="Times New Roman"/>
                                </a:rPr>
                              </m:ctrlPr>
                            </m:fPr>
                            <m:num>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𝑧</m:t>
                                  </m:r>
                                </m:e>
                                <m:sup>
                                  <m:r>
                                    <a:rPr lang="en-US" sz="2400" i="1">
                                      <a:latin typeface="Cambria Math" panose="02040503050406030204" pitchFamily="18" charset="0"/>
                                      <a:cs typeface="Times New Roman"/>
                                    </a:rPr>
                                    <m:t>2</m:t>
                                  </m:r>
                                </m:sup>
                              </m:sSup>
                            </m:num>
                            <m:den>
                              <m:r>
                                <a:rPr lang="en-US" sz="2400" i="1">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rPr>
                            <m:t>+</m:t>
                          </m:r>
                          <m:f>
                            <m:fPr>
                              <m:ctrlPr>
                                <a:rPr lang="en-US" sz="2400" i="1">
                                  <a:latin typeface="Cambria Math" panose="02040503050406030204" pitchFamily="18" charset="0"/>
                                  <a:cs typeface="Times New Roman"/>
                                </a:rPr>
                              </m:ctrlPr>
                            </m:fPr>
                            <m:num>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𝑧</m:t>
                                  </m:r>
                                </m:e>
                                <m:sup>
                                  <m:r>
                                    <a:rPr lang="en-US" sz="2400" i="1">
                                      <a:latin typeface="Cambria Math" panose="02040503050406030204" pitchFamily="18" charset="0"/>
                                      <a:cs typeface="Times New Roman"/>
                                    </a:rPr>
                                    <m:t>4</m:t>
                                  </m:r>
                                </m:sup>
                              </m:sSup>
                            </m:num>
                            <m:den>
                              <m:r>
                                <a:rPr lang="en-US" sz="2400" i="1">
                                  <a:latin typeface="Cambria Math" panose="02040503050406030204" pitchFamily="18" charset="0"/>
                                  <a:cs typeface="Times New Roman"/>
                                </a:rPr>
                                <m:t>4!</m:t>
                              </m:r>
                            </m:den>
                          </m:f>
                          <m:r>
                            <a:rPr lang="en-US" sz="2400" b="0" i="1" smtClean="0">
                              <a:latin typeface="Cambria Math" panose="02040503050406030204" pitchFamily="18" charset="0"/>
                              <a:cs typeface="Times New Roman"/>
                            </a:rPr>
                            <m:t>−</m:t>
                          </m:r>
                          <m:r>
                            <a:rPr lang="en-US" sz="2400" b="0" i="1" smtClean="0">
                              <a:latin typeface="Cambria Math" panose="02040503050406030204" pitchFamily="18" charset="0"/>
                              <a:ea typeface="Cambria Math" panose="02040503050406030204" pitchFamily="18" charset="0"/>
                              <a:cs typeface="Times New Roman"/>
                            </a:rPr>
                            <m:t>⋯</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𝑧</m:t>
                          </m:r>
                          <m:r>
                            <a:rPr lang="en-US" b="0" i="1" smtClean="0">
                              <a:solidFill>
                                <a:schemeClr val="tx1"/>
                              </a:solidFill>
                              <a:latin typeface="Cambria Math" panose="02040503050406030204" pitchFamily="18" charset="0"/>
                            </a:rPr>
                            <m:t>−</m:t>
                          </m:r>
                          <m:f>
                            <m:fPr>
                              <m:ctrlPr>
                                <a:rPr lang="en-US" sz="2400" i="1">
                                  <a:latin typeface="Cambria Math" panose="02040503050406030204" pitchFamily="18" charset="0"/>
                                  <a:cs typeface="Times New Roman"/>
                                </a:rPr>
                              </m:ctrlPr>
                            </m:fPr>
                            <m:num>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𝑧</m:t>
                                  </m:r>
                                </m:e>
                                <m:sup>
                                  <m:r>
                                    <a:rPr lang="en-US" sz="2400" i="1">
                                      <a:latin typeface="Cambria Math" panose="02040503050406030204" pitchFamily="18" charset="0"/>
                                      <a:cs typeface="Times New Roman"/>
                                    </a:rPr>
                                    <m:t>3</m:t>
                                  </m:r>
                                </m:sup>
                              </m:sSup>
                            </m:num>
                            <m:den>
                              <m:r>
                                <a:rPr lang="en-US" sz="2400" i="1">
                                  <a:latin typeface="Cambria Math" panose="02040503050406030204" pitchFamily="18" charset="0"/>
                                  <a:cs typeface="Times New Roman"/>
                                </a:rPr>
                                <m:t>3!</m:t>
                              </m:r>
                            </m:den>
                          </m:f>
                          <m:r>
                            <a:rPr lang="en-US" sz="2400" b="0" i="1" smtClean="0">
                              <a:latin typeface="Cambria Math" panose="02040503050406030204" pitchFamily="18" charset="0"/>
                              <a:cs typeface="Times New Roman"/>
                            </a:rPr>
                            <m:t>+</m:t>
                          </m:r>
                          <m:f>
                            <m:fPr>
                              <m:ctrlPr>
                                <a:rPr lang="en-US" sz="2400" i="1">
                                  <a:latin typeface="Cambria Math" panose="02040503050406030204" pitchFamily="18" charset="0"/>
                                  <a:cs typeface="Times New Roman"/>
                                </a:rPr>
                              </m:ctrlPr>
                            </m:fPr>
                            <m:num>
                              <m:sSup>
                                <m:sSupPr>
                                  <m:ctrlPr>
                                    <a:rPr lang="en-US" sz="2400" i="1">
                                      <a:latin typeface="Cambria Math" panose="02040503050406030204" pitchFamily="18" charset="0"/>
                                      <a:cs typeface="Times New Roman"/>
                                    </a:rPr>
                                  </m:ctrlPr>
                                </m:sSupPr>
                                <m:e>
                                  <m:r>
                                    <a:rPr lang="en-US" sz="2400" i="1">
                                      <a:latin typeface="Cambria Math" panose="02040503050406030204" pitchFamily="18" charset="0"/>
                                      <a:cs typeface="Times New Roman"/>
                                    </a:rPr>
                                    <m:t>𝑧</m:t>
                                  </m:r>
                                </m:e>
                                <m:sup>
                                  <m:r>
                                    <a:rPr lang="en-US" sz="2400" i="1">
                                      <a:latin typeface="Cambria Math" panose="02040503050406030204" pitchFamily="18" charset="0"/>
                                      <a:cs typeface="Times New Roman"/>
                                    </a:rPr>
                                    <m:t>5</m:t>
                                  </m:r>
                                </m:sup>
                              </m:sSup>
                            </m:num>
                            <m:den>
                              <m:r>
                                <a:rPr lang="en-US" sz="2400" i="1">
                                  <a:latin typeface="Cambria Math" panose="02040503050406030204" pitchFamily="18" charset="0"/>
                                  <a:cs typeface="Times New Roman"/>
                                </a:rPr>
                                <m:t>5!</m:t>
                              </m:r>
                            </m:den>
                          </m:f>
                          <m:r>
                            <a:rPr lang="en-US" sz="2400" b="0" i="1" smtClean="0">
                              <a:latin typeface="Cambria Math" panose="02040503050406030204" pitchFamily="18" charset="0"/>
                              <a:cs typeface="Times New Roman"/>
                            </a:rPr>
                            <m:t>−</m:t>
                          </m:r>
                          <m:r>
                            <a:rPr lang="en-US" sz="2400" b="0" i="1" smtClean="0">
                              <a:latin typeface="Cambria Math" panose="02040503050406030204" pitchFamily="18" charset="0"/>
                              <a:ea typeface="Cambria Math" panose="02040503050406030204" pitchFamily="18" charset="0"/>
                              <a:cs typeface="Times New Roman"/>
                            </a:rPr>
                            <m:t>⋯</m:t>
                          </m:r>
                        </m:e>
                      </m:d>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cos</m:t>
                          </m:r>
                        </m:fName>
                        <m:e>
                          <m:r>
                            <a:rPr lang="en-US" b="0" i="1" smtClean="0">
                              <a:solidFill>
                                <a:schemeClr val="tx1"/>
                              </a:solidFill>
                              <a:latin typeface="Cambria Math" panose="02040503050406030204" pitchFamily="18" charset="0"/>
                            </a:rPr>
                            <m:t>𝑧</m:t>
                          </m:r>
                        </m:e>
                      </m:fun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r>
                            <a:rPr lang="en-US" b="0" i="1" smtClean="0">
                              <a:solidFill>
                                <a:schemeClr val="tx1"/>
                              </a:solidFill>
                              <a:latin typeface="Cambria Math" panose="02040503050406030204" pitchFamily="18" charset="0"/>
                            </a:rPr>
                            <m:t>𝑧</m:t>
                          </m:r>
                        </m:e>
                      </m:func>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8595283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10.8 Taylor </a:t>
            </a:r>
            <a:r>
              <a:rPr lang="en-US" sz="3100" dirty="0"/>
              <a:t>Series (</a:t>
            </a:r>
            <a:r>
              <a:rPr lang="en-US" sz="3100" dirty="0" smtClean="0"/>
              <a:t>37 </a:t>
            </a:r>
            <a:r>
              <a:rPr lang="en-US" sz="3100" dirty="0"/>
              <a:t>of 37)</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5" dirty="0">
                    <a:solidFill>
                      <a:schemeClr val="tx1"/>
                    </a:solidFill>
                  </a:rPr>
                  <a:t>Euler’s</a:t>
                </a:r>
                <a:r>
                  <a:rPr lang="en-US" spc="30" dirty="0">
                    <a:solidFill>
                      <a:schemeClr val="tx1"/>
                    </a:solidFill>
                  </a:rPr>
                  <a:t> </a:t>
                </a:r>
                <a:r>
                  <a:rPr lang="en-US" spc="-5" dirty="0"/>
                  <a:t>f</a:t>
                </a:r>
                <a:r>
                  <a:rPr lang="en-US" spc="-5" dirty="0">
                    <a:solidFill>
                      <a:schemeClr val="tx1"/>
                    </a:solidFill>
                  </a:rPr>
                  <a:t>ormula</a:t>
                </a:r>
                <a:r>
                  <a:rPr lang="en-US" spc="35"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particularly</a:t>
                </a:r>
                <a:r>
                  <a:rPr lang="en-US" spc="30" dirty="0">
                    <a:solidFill>
                      <a:schemeClr val="tx1"/>
                    </a:solidFill>
                  </a:rPr>
                  <a:t> </a:t>
                </a:r>
                <a:r>
                  <a:rPr lang="en-US" spc="-5" dirty="0">
                    <a:solidFill>
                      <a:schemeClr val="tx1"/>
                    </a:solidFill>
                  </a:rPr>
                  <a:t>useful</a:t>
                </a:r>
                <a:r>
                  <a:rPr lang="en-US" spc="35" dirty="0">
                    <a:solidFill>
                      <a:schemeClr val="tx1"/>
                    </a:solidFill>
                  </a:rPr>
                  <a:t> </a:t>
                </a:r>
                <a:r>
                  <a:rPr lang="en-US" spc="-5" dirty="0">
                    <a:solidFill>
                      <a:schemeClr val="tx1"/>
                    </a:solidFill>
                  </a:rPr>
                  <a:t>in</a:t>
                </a:r>
                <a:r>
                  <a:rPr lang="en-US" spc="30" dirty="0">
                    <a:solidFill>
                      <a:schemeClr val="tx1"/>
                    </a:solidFill>
                  </a:rPr>
                  <a:t> </a:t>
                </a:r>
                <a:r>
                  <a:rPr lang="en-US" spc="-5" dirty="0">
                    <a:solidFill>
                      <a:schemeClr val="tx1"/>
                    </a:solidFill>
                  </a:rPr>
                  <a:t>electrical</a:t>
                </a:r>
                <a:r>
                  <a:rPr lang="en-US" spc="35" dirty="0">
                    <a:solidFill>
                      <a:schemeClr val="tx1"/>
                    </a:solidFill>
                  </a:rPr>
                  <a:t> </a:t>
                </a:r>
                <a:r>
                  <a:rPr lang="en-US" spc="-5" dirty="0">
                    <a:solidFill>
                      <a:schemeClr val="tx1"/>
                    </a:solidFill>
                  </a:rPr>
                  <a:t>engineering.</a:t>
                </a:r>
                <a:r>
                  <a:rPr lang="en-US" spc="35" dirty="0">
                    <a:solidFill>
                      <a:schemeClr val="tx1"/>
                    </a:solidFill>
                  </a:rPr>
                  <a:t> </a:t>
                </a:r>
                <a:r>
                  <a:rPr lang="en-US" spc="-5" dirty="0">
                    <a:solidFill>
                      <a:schemeClr val="tx1"/>
                    </a:solidFill>
                  </a:rPr>
                  <a:t>Periodic</a:t>
                </a:r>
                <a:r>
                  <a:rPr lang="en-US" spc="35" dirty="0">
                    <a:solidFill>
                      <a:schemeClr val="tx1"/>
                    </a:solidFill>
                  </a:rPr>
                  <a:t> </a:t>
                </a:r>
                <a:r>
                  <a:rPr lang="en-US" spc="-5" dirty="0">
                    <a:solidFill>
                      <a:schemeClr val="tx1"/>
                    </a:solidFill>
                  </a:rPr>
                  <a:t>signals</a:t>
                </a:r>
                <a:r>
                  <a:rPr lang="en-US" spc="30" dirty="0">
                    <a:solidFill>
                      <a:schemeClr val="tx1"/>
                    </a:solidFill>
                  </a:rPr>
                  <a:t> </a:t>
                </a:r>
                <a:r>
                  <a:rPr lang="en-US" spc="-10" dirty="0">
                    <a:solidFill>
                      <a:schemeClr val="tx1"/>
                    </a:solidFill>
                  </a:rPr>
                  <a:t>a</a:t>
                </a:r>
                <a:r>
                  <a:rPr lang="en-US" spc="-5" dirty="0">
                    <a:solidFill>
                      <a:schemeClr val="tx1"/>
                    </a:solidFill>
                  </a:rPr>
                  <a:t>re </a:t>
                </a:r>
                <a:r>
                  <a:rPr lang="en-US" spc="-10" dirty="0">
                    <a:solidFill>
                      <a:schemeClr val="tx1"/>
                    </a:solidFill>
                  </a:rPr>
                  <a:t>ofte</a:t>
                </a:r>
                <a:r>
                  <a:rPr lang="en-US" spc="-5" dirty="0">
                    <a:solidFill>
                      <a:schemeClr val="tx1"/>
                    </a:solidFill>
                  </a:rPr>
                  <a:t>n</a:t>
                </a:r>
                <a:r>
                  <a:rPr lang="en-US" spc="-20" dirty="0">
                    <a:solidFill>
                      <a:schemeClr val="tx1"/>
                    </a:solidFill>
                  </a:rPr>
                  <a:t> </a:t>
                </a:r>
                <a:r>
                  <a:rPr lang="en-US" spc="-10" dirty="0">
                    <a:solidFill>
                      <a:schemeClr val="tx1"/>
                    </a:solidFill>
                  </a:rPr>
                  <a:t>expresse</a:t>
                </a:r>
                <a:r>
                  <a:rPr lang="en-US" spc="-5" dirty="0">
                    <a:solidFill>
                      <a:schemeClr val="tx1"/>
                    </a:solidFill>
                  </a:rPr>
                  <a:t>d</a:t>
                </a:r>
                <a:r>
                  <a:rPr lang="en-US" spc="-15" dirty="0">
                    <a:solidFill>
                      <a:schemeClr val="tx1"/>
                    </a:solidFill>
                  </a:rPr>
                  <a:t> </a:t>
                </a:r>
                <a:r>
                  <a:rPr lang="en-US" spc="-5" dirty="0">
                    <a:solidFill>
                      <a:schemeClr val="tx1"/>
                    </a:solidFill>
                  </a:rPr>
                  <a:t>in</a:t>
                </a:r>
                <a:r>
                  <a:rPr lang="en-US" spc="-20" dirty="0">
                    <a:solidFill>
                      <a:schemeClr val="tx1"/>
                    </a:solidFill>
                  </a:rPr>
                  <a:t> </a:t>
                </a:r>
                <a:r>
                  <a:rPr lang="en-US" spc="-5" dirty="0">
                    <a:solidFill>
                      <a:schemeClr val="tx1"/>
                    </a:solidFill>
                  </a:rPr>
                  <a:t>t</a:t>
                </a:r>
                <a:r>
                  <a:rPr lang="en-US" spc="-15" dirty="0">
                    <a:solidFill>
                      <a:schemeClr val="tx1"/>
                    </a:solidFill>
                  </a:rPr>
                  <a:t>erm</a:t>
                </a:r>
                <a:r>
                  <a:rPr lang="en-US" spc="-5" dirty="0">
                    <a:solidFill>
                      <a:schemeClr val="tx1"/>
                    </a:solidFill>
                  </a:rPr>
                  <a:t>s</a:t>
                </a:r>
                <a:r>
                  <a:rPr lang="en-US" spc="-15" dirty="0">
                    <a:solidFill>
                      <a:schemeClr val="tx1"/>
                    </a:solidFill>
                  </a:rPr>
                  <a:t> </a:t>
                </a:r>
                <a:r>
                  <a:rPr lang="en-US" spc="-10" dirty="0">
                    <a:solidFill>
                      <a:schemeClr val="tx1"/>
                    </a:solidFill>
                  </a:rPr>
                  <a:t>o</a:t>
                </a:r>
                <a:r>
                  <a:rPr lang="en-US" spc="-5" dirty="0">
                    <a:solidFill>
                      <a:schemeClr val="tx1"/>
                    </a:solidFill>
                  </a:rPr>
                  <a:t>f</a:t>
                </a:r>
                <a:r>
                  <a:rPr lang="en-US" spc="-20" dirty="0">
                    <a:solidFill>
                      <a:schemeClr val="tx1"/>
                    </a:solidFill>
                  </a:rPr>
                  <a:t> </a:t>
                </a:r>
                <a:r>
                  <a:rPr lang="en-US" spc="-10" dirty="0">
                    <a:solidFill>
                      <a:schemeClr val="tx1"/>
                    </a:solidFill>
                  </a:rPr>
                  <a:t>sin</a:t>
                </a:r>
                <a:r>
                  <a:rPr lang="en-US" spc="-5" dirty="0">
                    <a:solidFill>
                      <a:schemeClr val="tx1"/>
                    </a:solidFill>
                  </a:rPr>
                  <a:t>e</a:t>
                </a:r>
                <a:r>
                  <a:rPr lang="en-US" spc="-20"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cosin</a:t>
                </a:r>
                <a:r>
                  <a:rPr lang="en-US" spc="-5" dirty="0">
                    <a:solidFill>
                      <a:schemeClr val="tx1"/>
                    </a:solidFill>
                  </a:rPr>
                  <a:t>e</a:t>
                </a:r>
                <a:r>
                  <a:rPr lang="en-US" spc="-20" dirty="0">
                    <a:solidFill>
                      <a:schemeClr val="tx1"/>
                    </a:solidFill>
                  </a:rPr>
                  <a:t> </a:t>
                </a:r>
                <a:r>
                  <a:rPr lang="en-US" spc="-5" dirty="0">
                    <a:solidFill>
                      <a:schemeClr val="tx1"/>
                    </a:solidFill>
                  </a:rPr>
                  <a:t>f</a:t>
                </a:r>
                <a:r>
                  <a:rPr lang="en-US" spc="-10" dirty="0">
                    <a:solidFill>
                      <a:schemeClr val="tx1"/>
                    </a:solidFill>
                  </a:rPr>
                  <a:t>unctions</a:t>
                </a:r>
                <a:r>
                  <a:rPr lang="en-US" spc="-5" dirty="0">
                    <a:solidFill>
                      <a:schemeClr val="tx1"/>
                    </a:solidFill>
                  </a:rPr>
                  <a:t>.</a:t>
                </a:r>
                <a:r>
                  <a:rPr lang="en-US" spc="-15" dirty="0">
                    <a:solidFill>
                      <a:schemeClr val="tx1"/>
                    </a:solidFill>
                  </a:rPr>
                  <a:t> </a:t>
                </a:r>
                <a:r>
                  <a:rPr lang="en-US" spc="-10" dirty="0">
                    <a:solidFill>
                      <a:schemeClr val="tx1"/>
                    </a:solidFill>
                  </a:rPr>
                  <a:t>Mathematica</a:t>
                </a:r>
                <a:r>
                  <a:rPr lang="en-US" spc="-5" dirty="0">
                    <a:solidFill>
                      <a:schemeClr val="tx1"/>
                    </a:solidFill>
                  </a:rPr>
                  <a:t>l</a:t>
                </a:r>
                <a:r>
                  <a:rPr lang="en-US" spc="-15" dirty="0">
                    <a:solidFill>
                      <a:schemeClr val="tx1"/>
                    </a:solidFill>
                  </a:rPr>
                  <a:t> </a:t>
                </a:r>
                <a:r>
                  <a:rPr lang="en-US" spc="-10" dirty="0">
                    <a:solidFill>
                      <a:schemeClr val="tx1"/>
                    </a:solidFill>
                  </a:rPr>
                  <a:t>operation</a:t>
                </a:r>
                <a:r>
                  <a:rPr lang="en-US" spc="-5" dirty="0">
                    <a:solidFill>
                      <a:schemeClr val="tx1"/>
                    </a:solidFill>
                  </a:rPr>
                  <a:t>s</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computation</a:t>
                </a:r>
                <a:r>
                  <a:rPr lang="en-US" spc="-5" dirty="0">
                    <a:solidFill>
                      <a:schemeClr val="tx1"/>
                    </a:solidFill>
                  </a:rPr>
                  <a:t>s</a:t>
                </a:r>
                <a:r>
                  <a:rPr lang="en-US" spc="-50" dirty="0">
                    <a:solidFill>
                      <a:schemeClr val="tx1"/>
                    </a:solidFill>
                  </a:rPr>
                  <a:t> </a:t>
                </a:r>
                <a:r>
                  <a:rPr lang="en-US" spc="-10" dirty="0">
                    <a:solidFill>
                      <a:schemeClr val="tx1"/>
                    </a:solidFill>
                  </a:rPr>
                  <a:t>involvin</a:t>
                </a:r>
                <a:r>
                  <a:rPr lang="en-US" spc="-5" dirty="0">
                    <a:solidFill>
                      <a:schemeClr val="tx1"/>
                    </a:solidFill>
                  </a:rPr>
                  <a:t>g</a:t>
                </a:r>
                <a:r>
                  <a:rPr lang="en-US" spc="-50" dirty="0">
                    <a:solidFill>
                      <a:schemeClr val="tx1"/>
                    </a:solidFill>
                  </a:rPr>
                  <a:t> </a:t>
                </a:r>
                <a:r>
                  <a:rPr lang="en-US" spc="-10" dirty="0">
                    <a:solidFill>
                      <a:schemeClr val="tx1"/>
                    </a:solidFill>
                  </a:rPr>
                  <a:t>combination</a:t>
                </a:r>
                <a:r>
                  <a:rPr lang="en-US" spc="-5" dirty="0">
                    <a:solidFill>
                      <a:schemeClr val="tx1"/>
                    </a:solidFill>
                  </a:rPr>
                  <a:t>s</a:t>
                </a:r>
                <a:r>
                  <a:rPr lang="en-US" spc="-50" dirty="0">
                    <a:solidFill>
                      <a:schemeClr val="tx1"/>
                    </a:solidFill>
                  </a:rPr>
                  <a:t> </a:t>
                </a:r>
                <a:r>
                  <a:rPr lang="en-US" spc="-10" dirty="0">
                    <a:solidFill>
                      <a:schemeClr val="tx1"/>
                    </a:solidFill>
                  </a:rPr>
                  <a:t>o</a:t>
                </a:r>
                <a:r>
                  <a:rPr lang="en-US" spc="-5" dirty="0">
                    <a:solidFill>
                      <a:schemeClr val="tx1"/>
                    </a:solidFill>
                  </a:rPr>
                  <a:t>f</a:t>
                </a:r>
                <a:r>
                  <a:rPr lang="en-US" spc="-50" dirty="0">
                    <a:solidFill>
                      <a:schemeClr val="tx1"/>
                    </a:solidFill>
                  </a:rPr>
                  <a:t> </a:t>
                </a:r>
                <a:r>
                  <a:rPr lang="en-US" spc="-10" dirty="0">
                    <a:solidFill>
                      <a:schemeClr val="tx1"/>
                    </a:solidFill>
                  </a:rPr>
                  <a:t>signal</a:t>
                </a:r>
                <a:r>
                  <a:rPr lang="en-US" spc="-5" dirty="0">
                    <a:solidFill>
                      <a:schemeClr val="tx1"/>
                    </a:solidFill>
                  </a:rPr>
                  <a:t>s</a:t>
                </a:r>
                <a:r>
                  <a:rPr lang="en-US" spc="-50" dirty="0">
                    <a:solidFill>
                      <a:schemeClr val="tx1"/>
                    </a:solidFill>
                  </a:rPr>
                  <a:t> </a:t>
                </a:r>
                <a:r>
                  <a:rPr lang="en-US" spc="-10" dirty="0">
                    <a:solidFill>
                      <a:schemeClr val="tx1"/>
                    </a:solidFill>
                  </a:rPr>
                  <a:t>ar</a:t>
                </a:r>
                <a:r>
                  <a:rPr lang="en-US" spc="-5" dirty="0">
                    <a:solidFill>
                      <a:schemeClr val="tx1"/>
                    </a:solidFill>
                  </a:rPr>
                  <a:t>e</a:t>
                </a:r>
                <a:r>
                  <a:rPr lang="en-US" spc="-50" dirty="0">
                    <a:solidFill>
                      <a:schemeClr val="tx1"/>
                    </a:solidFill>
                  </a:rPr>
                  <a:t> </a:t>
                </a:r>
                <a:r>
                  <a:rPr lang="en-US" spc="-10" dirty="0">
                    <a:solidFill>
                      <a:schemeClr val="tx1"/>
                    </a:solidFill>
                  </a:rPr>
                  <a:t>ofte</a:t>
                </a:r>
                <a:r>
                  <a:rPr lang="en-US" spc="-5" dirty="0">
                    <a:solidFill>
                      <a:schemeClr val="tx1"/>
                    </a:solidFill>
                  </a:rPr>
                  <a:t>n</a:t>
                </a:r>
                <a:r>
                  <a:rPr lang="en-US" spc="-50" dirty="0">
                    <a:solidFill>
                      <a:schemeClr val="tx1"/>
                    </a:solidFill>
                  </a:rPr>
                  <a:t> </a:t>
                </a:r>
                <a:r>
                  <a:rPr lang="en-US" spc="-15" dirty="0">
                    <a:solidFill>
                      <a:schemeClr val="tx1"/>
                    </a:solidFill>
                  </a:rPr>
                  <a:t>mor</a:t>
                </a:r>
                <a:r>
                  <a:rPr lang="en-US" spc="-5" dirty="0">
                    <a:solidFill>
                      <a:schemeClr val="tx1"/>
                    </a:solidFill>
                  </a:rPr>
                  <a:t>e</a:t>
                </a:r>
                <a:r>
                  <a:rPr lang="en-US" spc="-50" dirty="0">
                    <a:solidFill>
                      <a:schemeClr val="tx1"/>
                    </a:solidFill>
                  </a:rPr>
                  <a:t> </a:t>
                </a:r>
                <a:r>
                  <a:rPr lang="en-US" spc="-10" dirty="0">
                    <a:solidFill>
                      <a:schemeClr val="tx1"/>
                    </a:solidFill>
                  </a:rPr>
                  <a:t>convenientl</a:t>
                </a:r>
                <a:r>
                  <a:rPr lang="en-US" spc="-5" dirty="0">
                    <a:solidFill>
                      <a:schemeClr val="tx1"/>
                    </a:solidFill>
                  </a:rPr>
                  <a:t>y</a:t>
                </a:r>
                <a:r>
                  <a:rPr lang="en-US" spc="-50" dirty="0">
                    <a:solidFill>
                      <a:schemeClr val="tx1"/>
                    </a:solidFill>
                  </a:rPr>
                  <a:t> </a:t>
                </a:r>
                <a:r>
                  <a:rPr lang="en-US" spc="-10" dirty="0">
                    <a:solidFill>
                      <a:schemeClr val="tx1"/>
                    </a:solidFill>
                  </a:rPr>
                  <a:t>approache</a:t>
                </a:r>
                <a:r>
                  <a:rPr lang="en-US" spc="-5" dirty="0">
                    <a:solidFill>
                      <a:schemeClr val="tx1"/>
                    </a:solidFill>
                  </a:rPr>
                  <a:t>d</a:t>
                </a:r>
                <a:r>
                  <a:rPr lang="en-US" spc="-50" dirty="0">
                    <a:solidFill>
                      <a:schemeClr val="tx1"/>
                    </a:solidFill>
                  </a:rPr>
                  <a:t> </a:t>
                </a:r>
                <a:r>
                  <a:rPr lang="en-US" spc="-10" dirty="0">
                    <a:solidFill>
                      <a:schemeClr val="tx1"/>
                    </a:solidFill>
                  </a:rPr>
                  <a:t>with th</a:t>
                </a:r>
                <a:r>
                  <a:rPr lang="en-US" spc="-5" dirty="0">
                    <a:solidFill>
                      <a:schemeClr val="tx1"/>
                    </a:solidFill>
                  </a:rPr>
                  <a:t>e s</a:t>
                </a:r>
                <a:r>
                  <a:rPr lang="en-US" spc="-10" dirty="0">
                    <a:solidFill>
                      <a:schemeClr val="tx1"/>
                    </a:solidFill>
                  </a:rPr>
                  <a:t>ignal</a:t>
                </a:r>
                <a:r>
                  <a:rPr lang="en-US" spc="-5" dirty="0">
                    <a:solidFill>
                      <a:schemeClr val="tx1"/>
                    </a:solidFill>
                  </a:rPr>
                  <a:t>s </a:t>
                </a:r>
                <a:r>
                  <a:rPr lang="en-US" spc="-10" dirty="0">
                    <a:solidFill>
                      <a:schemeClr val="tx1"/>
                    </a:solidFill>
                  </a:rPr>
                  <a:t>expresse</a:t>
                </a:r>
                <a:r>
                  <a:rPr lang="en-US" spc="-5" dirty="0">
                    <a:solidFill>
                      <a:schemeClr val="tx1"/>
                    </a:solidFill>
                  </a:rPr>
                  <a:t>d in t</a:t>
                </a:r>
                <a:r>
                  <a:rPr lang="en-US" spc="-15" dirty="0">
                    <a:solidFill>
                      <a:schemeClr val="tx1"/>
                    </a:solidFill>
                  </a:rPr>
                  <a:t>erm</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comple</a:t>
                </a:r>
                <a:r>
                  <a:rPr lang="en-US" spc="-5" dirty="0">
                    <a:solidFill>
                      <a:schemeClr val="tx1"/>
                    </a:solidFill>
                  </a:rPr>
                  <a:t>x </a:t>
                </a:r>
                <a:r>
                  <a:rPr lang="en-US" spc="-10" dirty="0">
                    <a:solidFill>
                      <a:schemeClr val="tx1"/>
                    </a:solidFill>
                  </a:rPr>
                  <a:t>exponentia</a:t>
                </a:r>
                <a:r>
                  <a:rPr lang="en-US" spc="-5" dirty="0">
                    <a:solidFill>
                      <a:schemeClr val="tx1"/>
                    </a:solidFill>
                  </a:rPr>
                  <a:t>l f</a:t>
                </a:r>
                <a:r>
                  <a:rPr lang="en-US" spc="-10" dirty="0">
                    <a:solidFill>
                      <a:schemeClr val="tx1"/>
                    </a:solidFill>
                  </a:rPr>
                  <a:t>unction</a:t>
                </a:r>
                <a:r>
                  <a:rPr lang="en-US" spc="-5" dirty="0">
                    <a:solidFill>
                      <a:schemeClr val="tx1"/>
                    </a:solidFill>
                  </a:rPr>
                  <a:t>s </a:t>
                </a:r>
                <a:r>
                  <a:rPr lang="en-US" spc="-10" dirty="0">
                    <a:solidFill>
                      <a:schemeClr val="tx1"/>
                    </a:solidFill>
                  </a:rPr>
                  <a:t>suc</a:t>
                </a:r>
                <a:r>
                  <a:rPr lang="en-US" spc="-5" dirty="0">
                    <a:solidFill>
                      <a:schemeClr val="tx1"/>
                    </a:solidFill>
                  </a:rPr>
                  <a:t>h </a:t>
                </a:r>
                <a:r>
                  <a:rPr lang="en-US" spc="-10" dirty="0">
                    <a:solidFill>
                      <a:schemeClr val="tx1"/>
                    </a:solidFill>
                  </a:rPr>
                  <a:t>a</a:t>
                </a:r>
                <a:r>
                  <a:rPr lang="en-US" spc="-5" dirty="0">
                    <a:solidFill>
                      <a:schemeClr val="tx1"/>
                    </a:solidFill>
                  </a:rPr>
                  <a:t>s </a:t>
                </a:r>
                <a:r>
                  <a:rPr lang="en-US" i="1" spc="-5" dirty="0">
                    <a:solidFill>
                      <a:schemeClr val="tx1"/>
                    </a:solidFill>
                  </a:rPr>
                  <a:t>f</a:t>
                </a:r>
                <a:r>
                  <a:rPr lang="en-US" i="1" spc="-45" dirty="0">
                    <a:solidFill>
                      <a:schemeClr val="tx1"/>
                    </a:solidFill>
                  </a:rPr>
                  <a:t> </a:t>
                </a:r>
                <a:r>
                  <a:rPr lang="en-US" spc="10" dirty="0">
                    <a:solidFill>
                      <a:schemeClr val="tx1"/>
                    </a:solidFill>
                  </a:rPr>
                  <a:t>(</a:t>
                </a:r>
                <a:r>
                  <a:rPr lang="en-US" i="1" spc="40" dirty="0">
                    <a:solidFill>
                      <a:schemeClr val="tx1"/>
                    </a:solidFill>
                  </a:rPr>
                  <a:t>z</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5" dirty="0" err="1">
                    <a:solidFill>
                      <a:schemeClr val="tx1"/>
                    </a:solidFill>
                  </a:rPr>
                  <a:t>e</a:t>
                </a:r>
                <a:r>
                  <a:rPr lang="en-US" i="1" spc="127" baseline="25925" dirty="0" err="1">
                    <a:solidFill>
                      <a:schemeClr val="tx1"/>
                    </a:solidFill>
                  </a:rPr>
                  <a:t>i</a:t>
                </a:r>
                <a:r>
                  <a:rPr lang="en-US" i="1" baseline="25925" dirty="0" err="1">
                    <a:solidFill>
                      <a:schemeClr val="tx1"/>
                    </a:solidFill>
                  </a:rPr>
                  <a:t>z</a:t>
                </a:r>
                <a:r>
                  <a:rPr lang="en-US" i="1" spc="-157" baseline="25925" dirty="0">
                    <a:solidFill>
                      <a:schemeClr val="tx1"/>
                    </a:solidFill>
                  </a:rPr>
                  <a:t> </a:t>
                </a:r>
                <a:r>
                  <a:rPr lang="en-US" spc="-5" dirty="0"/>
                  <a:t>.</a:t>
                </a:r>
                <a:endParaRPr lang="en-US" dirty="0">
                  <a:solidFill>
                    <a:schemeClr val="tx1"/>
                  </a:solidFill>
                </a:endParaRPr>
              </a:p>
              <a:p>
                <a:pPr marL="11429" indent="0">
                  <a:lnSpc>
                    <a:spcPct val="100000"/>
                  </a:lnSpc>
                  <a:buNone/>
                </a:pPr>
                <a:r>
                  <a:rPr lang="en-US" spc="-5" dirty="0">
                    <a:solidFill>
                      <a:schemeClr val="tx1"/>
                    </a:solidFill>
                  </a:rPr>
                  <a:t>If </a:t>
                </a:r>
                <a:r>
                  <a:rPr lang="en-US" spc="-10" dirty="0">
                    <a:solidFill>
                      <a:schemeClr val="tx1"/>
                    </a:solidFill>
                  </a:rPr>
                  <a:t>we</a:t>
                </a:r>
                <a:r>
                  <a:rPr lang="en-US" spc="-5" dirty="0">
                    <a:solidFill>
                      <a:schemeClr val="tx1"/>
                    </a:solidFill>
                  </a:rPr>
                  <a:t> substitute</a:t>
                </a:r>
                <a:r>
                  <a:rPr lang="en-US" spc="15" dirty="0">
                    <a:solidFill>
                      <a:schemeClr val="tx1"/>
                    </a:solidFill>
                  </a:rPr>
                  <a:t> </a:t>
                </a:r>
                <a:r>
                  <a:rPr lang="en-US" i="1" spc="-5" dirty="0">
                    <a:solidFill>
                      <a:schemeClr val="tx1"/>
                    </a:solidFill>
                  </a:rPr>
                  <a:t>z</a:t>
                </a:r>
                <a:r>
                  <a:rPr lang="en-US" i="1" spc="70" dirty="0">
                    <a:solidFill>
                      <a:schemeClr val="tx1"/>
                    </a:solidFill>
                  </a:rPr>
                  <a:t> </a:t>
                </a:r>
                <a:r>
                  <a:rPr lang="en-US" spc="-25" dirty="0">
                    <a:solidFill>
                      <a:schemeClr val="tx1"/>
                    </a:solidFill>
                  </a:rPr>
                  <a:t>=</a:t>
                </a:r>
                <a:r>
                  <a:rPr lang="en-US" spc="-40" dirty="0">
                    <a:solidFill>
                      <a:schemeClr val="tx1"/>
                    </a:solidFill>
                  </a:rPr>
                  <a:t> </a:t>
                </a:r>
                <a:r>
                  <a:rPr lang="en-US" i="1" spc="-75" dirty="0">
                    <a:solidFill>
                      <a:schemeClr val="tx1"/>
                    </a:solidFill>
                  </a:rPr>
                  <a:t>π</a:t>
                </a:r>
                <a:r>
                  <a:rPr lang="en-US" i="1" spc="70" dirty="0">
                    <a:solidFill>
                      <a:schemeClr val="tx1"/>
                    </a:solidFill>
                  </a:rPr>
                  <a:t> </a:t>
                </a:r>
                <a:r>
                  <a:rPr lang="en-US" spc="-5" dirty="0">
                    <a:solidFill>
                      <a:schemeClr val="tx1"/>
                    </a:solidFill>
                  </a:rPr>
                  <a:t>into Euler’s formula, </a:t>
                </a:r>
                <a:r>
                  <a:rPr lang="en-US" spc="-15" dirty="0">
                    <a:solidFill>
                      <a:schemeClr val="tx1"/>
                    </a:solidFill>
                  </a:rPr>
                  <a:t>w</a:t>
                </a:r>
                <a:r>
                  <a:rPr lang="en-US" spc="-5" dirty="0">
                    <a:solidFill>
                      <a:schemeClr val="tx1"/>
                    </a:solidFill>
                  </a:rPr>
                  <a:t>e obtain</a:t>
                </a:r>
                <a:endParaRPr lang="en-US" dirty="0">
                  <a:solidFill>
                    <a:schemeClr val="tx1"/>
                  </a:solidFill>
                </a:endParaRPr>
              </a:p>
              <a:p>
                <a:pPr marL="0" indent="0">
                  <a:lnSpc>
                    <a:spcPct val="100000"/>
                  </a:lnSpc>
                  <a:spcBef>
                    <a:spcPts val="21"/>
                  </a:spcBef>
                  <a:buNone/>
                </a:pPr>
                <a:endParaRPr lang="en-US" dirty="0">
                  <a:solidFill>
                    <a:schemeClr val="tx1"/>
                  </a:solidFill>
                </a:endParaRPr>
              </a:p>
              <a:p>
                <a:pPr marL="0" marR="0" indent="0" algn="ctr">
                  <a:lnSpc>
                    <a:spcPct val="100000"/>
                  </a:lnSpc>
                  <a:buNone/>
                </a:pPr>
                <a:r>
                  <a:rPr lang="en-US" i="1" spc="5" dirty="0" err="1">
                    <a:solidFill>
                      <a:schemeClr val="tx1"/>
                    </a:solidFill>
                  </a:rPr>
                  <a:t>e</a:t>
                </a:r>
                <a:r>
                  <a:rPr lang="en-US" i="1" baseline="29629" dirty="0" err="1">
                    <a:solidFill>
                      <a:schemeClr val="tx1"/>
                    </a:solidFill>
                  </a:rPr>
                  <a:t>i</a:t>
                </a:r>
                <a:r>
                  <a:rPr lang="en-US" i="1" spc="-172" baseline="29629" dirty="0">
                    <a:solidFill>
                      <a:schemeClr val="tx1"/>
                    </a:solidFill>
                  </a:rPr>
                  <a:t> </a:t>
                </a:r>
                <a:r>
                  <a:rPr lang="en-US" i="1" spc="-82" baseline="29629" dirty="0">
                    <a:solidFill>
                      <a:schemeClr val="tx1"/>
                    </a:solidFill>
                  </a:rPr>
                  <a:t>π </a:t>
                </a:r>
                <a:r>
                  <a:rPr lang="en-US" spc="-25" dirty="0">
                    <a:solidFill>
                      <a:schemeClr val="tx1"/>
                    </a:solidFill>
                  </a:rPr>
                  <a:t>=</a:t>
                </a:r>
                <a:r>
                  <a:rPr lang="en-US" spc="-40" dirty="0">
                    <a:solidFill>
                      <a:schemeClr val="tx1"/>
                    </a:solidFill>
                  </a:rPr>
                  <a:t> </a:t>
                </a:r>
                <a:r>
                  <a:rPr lang="en-US" spc="-10" dirty="0">
                    <a:solidFill>
                      <a:schemeClr val="tx1"/>
                    </a:solidFill>
                  </a:rPr>
                  <a:t>co</a:t>
                </a:r>
                <a:r>
                  <a:rPr lang="en-US" spc="-5" dirty="0">
                    <a:solidFill>
                      <a:schemeClr val="tx1"/>
                    </a:solidFill>
                  </a:rPr>
                  <a:t>s</a:t>
                </a:r>
                <a:r>
                  <a:rPr lang="en-US" spc="-85" dirty="0">
                    <a:solidFill>
                      <a:schemeClr val="tx1"/>
                    </a:solidFill>
                  </a:rPr>
                  <a:t> </a:t>
                </a:r>
                <a:r>
                  <a:rPr lang="en-US" i="1" spc="-75" dirty="0">
                    <a:solidFill>
                      <a:schemeClr val="tx1"/>
                    </a:solidFill>
                  </a:rPr>
                  <a:t>π</a:t>
                </a:r>
                <a:r>
                  <a:rPr lang="en-US" i="1" spc="40" dirty="0">
                    <a:solidFill>
                      <a:schemeClr val="tx1"/>
                    </a:solidFill>
                  </a:rPr>
                  <a:t> </a:t>
                </a:r>
                <a:r>
                  <a:rPr lang="en-US" spc="-25" dirty="0">
                    <a:solidFill>
                      <a:schemeClr val="tx1"/>
                    </a:solidFill>
                  </a:rPr>
                  <a:t>+</a:t>
                </a:r>
                <a:r>
                  <a:rPr lang="en-US" spc="-105" dirty="0">
                    <a:solidFill>
                      <a:schemeClr val="tx1"/>
                    </a:solidFill>
                  </a:rPr>
                  <a:t> </a:t>
                </a:r>
                <a:r>
                  <a:rPr lang="en-US" i="1" spc="-5" dirty="0" err="1">
                    <a:solidFill>
                      <a:schemeClr val="tx1"/>
                    </a:solidFill>
                  </a:rPr>
                  <a:t>i</a:t>
                </a:r>
                <a:r>
                  <a:rPr lang="en-US" i="1" spc="10" dirty="0">
                    <a:solidFill>
                      <a:schemeClr val="tx1"/>
                    </a:solidFill>
                  </a:rPr>
                  <a:t> </a:t>
                </a:r>
                <a:r>
                  <a:rPr lang="en-US" spc="-5" dirty="0">
                    <a:solidFill>
                      <a:schemeClr val="tx1"/>
                    </a:solidFill>
                  </a:rPr>
                  <a:t>sin</a:t>
                </a:r>
                <a:r>
                  <a:rPr lang="en-US" spc="-85" dirty="0">
                    <a:solidFill>
                      <a:schemeClr val="tx1"/>
                    </a:solidFill>
                  </a:rPr>
                  <a:t> </a:t>
                </a:r>
                <a:r>
                  <a:rPr lang="en-US" i="1" spc="-75" dirty="0">
                    <a:solidFill>
                      <a:schemeClr val="tx1"/>
                    </a:solidFill>
                  </a:rPr>
                  <a:t>π</a:t>
                </a:r>
                <a:r>
                  <a:rPr lang="en-US" i="1" spc="9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5" dirty="0">
                    <a:solidFill>
                      <a:schemeClr val="tx1"/>
                    </a:solidFill>
                  </a:rPr>
                  <a:t>1</a:t>
                </a:r>
                <a:r>
                  <a:rPr lang="en-US" spc="-30" dirty="0">
                    <a:solidFill>
                      <a:schemeClr val="tx1"/>
                    </a:solidFill>
                  </a:rPr>
                  <a:t> </a:t>
                </a:r>
                <a:r>
                  <a:rPr lang="en-US" spc="-25" dirty="0">
                    <a:solidFill>
                      <a:schemeClr val="tx1"/>
                    </a:solidFill>
                  </a:rPr>
                  <a:t>+</a:t>
                </a:r>
                <a:r>
                  <a:rPr lang="en-US" spc="-105" dirty="0">
                    <a:solidFill>
                      <a:schemeClr val="tx1"/>
                    </a:solidFill>
                  </a:rPr>
                  <a:t> </a:t>
                </a:r>
                <a:r>
                  <a:rPr lang="en-US" i="1" spc="-5" dirty="0" err="1">
                    <a:solidFill>
                      <a:schemeClr val="tx1"/>
                    </a:solidFill>
                  </a:rPr>
                  <a:t>i</a:t>
                </a:r>
                <a:r>
                  <a:rPr lang="en-US" i="1" spc="-155" dirty="0">
                    <a:solidFill>
                      <a:schemeClr val="tx1"/>
                    </a:solidFill>
                  </a:rPr>
                  <a:t> </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5" dirty="0">
                    <a:solidFill>
                      <a:schemeClr val="tx1"/>
                    </a:solidFill>
                  </a:rPr>
                  <a:t>1</a:t>
                </a:r>
                <a:endParaRPr lang="en-US" dirty="0">
                  <a:solidFill>
                    <a:schemeClr val="tx1"/>
                  </a:solidFill>
                </a:endParaRPr>
              </a:p>
              <a:p>
                <a:pPr marL="0" indent="0">
                  <a:lnSpc>
                    <a:spcPct val="100000"/>
                  </a:lnSpc>
                  <a:spcBef>
                    <a:spcPts val="21"/>
                  </a:spcBef>
                  <a:buNone/>
                </a:pPr>
                <a:endParaRPr lang="en-US" dirty="0">
                  <a:solidFill>
                    <a:schemeClr val="tx1"/>
                  </a:solidFill>
                </a:endParaRPr>
              </a:p>
              <a:p>
                <a:pPr marL="0" indent="0">
                  <a:lnSpc>
                    <a:spcPct val="100000"/>
                  </a:lnSpc>
                  <a:buNone/>
                </a:pPr>
                <a:r>
                  <a:rPr lang="en-US" spc="-5" dirty="0">
                    <a:solidFill>
                      <a:schemeClr val="tx1"/>
                    </a:solidFill>
                  </a:rPr>
                  <a:t>Rearranging, this relation is expressed </a:t>
                </a:r>
                <a:r>
                  <a:rPr lang="en-US" spc="-10" dirty="0">
                    <a:solidFill>
                      <a:schemeClr val="tx1"/>
                    </a:solidFill>
                  </a:rPr>
                  <a:t>a</a:t>
                </a:r>
                <a:r>
                  <a:rPr lang="en-US" spc="-5" dirty="0">
                    <a:solidFill>
                      <a:schemeClr val="tx1"/>
                    </a:solidFill>
                  </a:rPr>
                  <a:t>s </a:t>
                </a:r>
                <a14:m>
                  <m:oMath xmlns:m="http://schemas.openxmlformats.org/officeDocument/2006/math">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cs typeface="Times New Roman"/>
                          </a:rPr>
                          <m:t>𝑖</m:t>
                        </m:r>
                        <m:r>
                          <a:rPr lang="en-US" b="0" i="1" spc="-5" smtClean="0">
                            <a:solidFill>
                              <a:schemeClr val="tx1"/>
                            </a:solidFill>
                            <a:latin typeface="Cambria Math" panose="02040503050406030204" pitchFamily="18" charset="0"/>
                            <a:ea typeface="Cambria Math" panose="02040503050406030204" pitchFamily="18" charset="0"/>
                            <a:cs typeface="Times New Roman"/>
                          </a:rPr>
                          <m:t>𝜋</m:t>
                        </m:r>
                      </m:sup>
                    </m:sSup>
                    <m:r>
                      <a:rPr lang="en-US" b="0" i="1" spc="-5" smtClean="0">
                        <a:solidFill>
                          <a:schemeClr val="tx1"/>
                        </a:solidFill>
                        <a:latin typeface="Cambria Math" panose="02040503050406030204" pitchFamily="18" charset="0"/>
                        <a:cs typeface="Times New Roman"/>
                      </a:rPr>
                      <m:t>+1=0.</m:t>
                    </m:r>
                  </m:oMath>
                </a14:m>
                <a:r>
                  <a:rPr lang="en-US" dirty="0">
                    <a:solidFill>
                      <a:schemeClr val="tx1"/>
                    </a:solidFill>
                  </a:rPr>
                  <a:t> </a:t>
                </a:r>
                <a:r>
                  <a:rPr lang="en-US" spc="-10" dirty="0">
                    <a:solidFill>
                      <a:schemeClr val="tx1"/>
                    </a:solidFill>
                  </a:rPr>
                  <a:t>Thi</a:t>
                </a:r>
                <a:r>
                  <a:rPr lang="en-US" spc="-5" dirty="0">
                    <a:solidFill>
                      <a:schemeClr val="tx1"/>
                    </a:solidFill>
                  </a:rPr>
                  <a:t>s</a:t>
                </a:r>
                <a:r>
                  <a:rPr lang="en-US" spc="-15" dirty="0">
                    <a:solidFill>
                      <a:schemeClr val="tx1"/>
                    </a:solidFill>
                  </a:rPr>
                  <a:t> </a:t>
                </a:r>
                <a:r>
                  <a:rPr lang="en-US" spc="-10" dirty="0">
                    <a:solidFill>
                      <a:schemeClr val="tx1"/>
                    </a:solidFill>
                  </a:rPr>
                  <a:t>equatio</a:t>
                </a:r>
                <a:r>
                  <a:rPr lang="en-US" spc="-5" dirty="0">
                    <a:solidFill>
                      <a:schemeClr val="tx1"/>
                    </a:solidFill>
                  </a:rPr>
                  <a:t>n</a:t>
                </a:r>
                <a:r>
                  <a:rPr lang="en-US" spc="-15" dirty="0">
                    <a:solidFill>
                      <a:schemeClr val="tx1"/>
                    </a:solidFill>
                  </a:rPr>
                  <a:t> </a:t>
                </a:r>
                <a:r>
                  <a:rPr lang="en-US" spc="-5" dirty="0">
                    <a:solidFill>
                      <a:schemeClr val="tx1"/>
                    </a:solidFill>
                  </a:rPr>
                  <a:t>is</a:t>
                </a:r>
                <a:r>
                  <a:rPr lang="en-US" spc="-15" dirty="0">
                    <a:solidFill>
                      <a:schemeClr val="tx1"/>
                    </a:solidFill>
                  </a:rPr>
                  <a:t> know</a:t>
                </a:r>
                <a:r>
                  <a:rPr lang="en-US" spc="-5" dirty="0">
                    <a:solidFill>
                      <a:schemeClr val="tx1"/>
                    </a:solidFill>
                  </a:rPr>
                  <a:t>n</a:t>
                </a:r>
                <a:r>
                  <a:rPr lang="en-US" spc="-15" dirty="0">
                    <a:solidFill>
                      <a:schemeClr val="tx1"/>
                    </a:solidFill>
                  </a:rPr>
                  <a:t> </a:t>
                </a:r>
                <a:r>
                  <a:rPr lang="en-US" spc="-10" dirty="0">
                    <a:solidFill>
                      <a:schemeClr val="tx1"/>
                    </a:solidFill>
                  </a:rPr>
                  <a:t>a</a:t>
                </a:r>
                <a:r>
                  <a:rPr lang="en-US" spc="-5" dirty="0">
                    <a:solidFill>
                      <a:schemeClr val="tx1"/>
                    </a:solidFill>
                  </a:rPr>
                  <a:t>s</a:t>
                </a:r>
                <a:r>
                  <a:rPr lang="en-US" spc="-20" dirty="0">
                    <a:solidFill>
                      <a:schemeClr val="tx1"/>
                    </a:solidFill>
                  </a:rPr>
                  <a:t> </a:t>
                </a:r>
                <a:r>
                  <a:rPr lang="en-US" b="1" i="1" spc="-5" dirty="0">
                    <a:solidFill>
                      <a:schemeClr val="tx1"/>
                    </a:solidFill>
                  </a:rPr>
                  <a:t>Euler’s</a:t>
                </a:r>
                <a:r>
                  <a:rPr lang="en-US" b="1" i="1" spc="-15" dirty="0">
                    <a:solidFill>
                      <a:schemeClr val="tx1"/>
                    </a:solidFill>
                  </a:rPr>
                  <a:t> </a:t>
                </a:r>
                <a:r>
                  <a:rPr lang="en-US" b="1" i="1" spc="-5" dirty="0">
                    <a:solidFill>
                      <a:schemeClr val="tx1"/>
                    </a:solidFill>
                  </a:rPr>
                  <a:t>Identity</a:t>
                </a:r>
                <a:r>
                  <a:rPr lang="en-US" b="1" spc="-15" dirty="0">
                    <a:solidFill>
                      <a:schemeClr val="tx1"/>
                    </a:solidFill>
                  </a:rPr>
                  <a:t> </a:t>
                </a:r>
                <a:r>
                  <a:rPr lang="en-US" spc="-5" dirty="0">
                    <a:solidFill>
                      <a:schemeClr val="tx1"/>
                    </a:solidFill>
                  </a:rPr>
                  <a:t>and</a:t>
                </a:r>
                <a:r>
                  <a:rPr lang="en-US" spc="-15"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particularly</a:t>
                </a:r>
                <a:r>
                  <a:rPr lang="en-US" spc="-15" dirty="0">
                    <a:solidFill>
                      <a:schemeClr val="tx1"/>
                    </a:solidFill>
                  </a:rPr>
                  <a:t> </a:t>
                </a:r>
                <a:r>
                  <a:rPr lang="en-US" spc="-5" dirty="0">
                    <a:solidFill>
                      <a:schemeClr val="tx1"/>
                    </a:solidFill>
                  </a:rPr>
                  <a:t>pleasing</a:t>
                </a:r>
                <a:r>
                  <a:rPr lang="en-US" spc="-15" dirty="0">
                    <a:solidFill>
                      <a:schemeClr val="tx1"/>
                    </a:solidFill>
                  </a:rPr>
                  <a:t> </a:t>
                </a:r>
                <a:r>
                  <a:rPr lang="en-US" spc="-5" dirty="0">
                    <a:solidFill>
                      <a:schemeClr val="tx1"/>
                    </a:solidFill>
                  </a:rPr>
                  <a:t>because</a:t>
                </a:r>
                <a:r>
                  <a:rPr lang="en-US" spc="-15" dirty="0">
                    <a:solidFill>
                      <a:schemeClr val="tx1"/>
                    </a:solidFill>
                  </a:rPr>
                  <a:t> </a:t>
                </a:r>
                <a:r>
                  <a:rPr lang="en-US" spc="-5" dirty="0">
                    <a:solidFill>
                      <a:schemeClr val="tx1"/>
                    </a:solidFill>
                  </a:rPr>
                  <a:t>it</a:t>
                </a:r>
                <a:r>
                  <a:rPr lang="en-US" spc="-15" dirty="0">
                    <a:solidFill>
                      <a:schemeClr val="tx1"/>
                    </a:solidFill>
                  </a:rPr>
                  <a:t> </a:t>
                </a:r>
                <a:r>
                  <a:rPr lang="en-US" spc="-5" dirty="0">
                    <a:solidFill>
                      <a:schemeClr val="tx1"/>
                    </a:solidFill>
                  </a:rPr>
                  <a:t>relates </a:t>
                </a:r>
                <a:r>
                  <a:rPr lang="en-US" spc="-10" dirty="0">
                    <a:solidFill>
                      <a:schemeClr val="tx1"/>
                    </a:solidFill>
                  </a:rPr>
                  <a:t>fiv</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a:t>
                </a:r>
                <a:r>
                  <a:rPr lang="en-US" spc="-15" dirty="0">
                    <a:solidFill>
                      <a:schemeClr val="tx1"/>
                    </a:solidFill>
                  </a:rPr>
                  <a:t>mor</a:t>
                </a:r>
                <a:r>
                  <a:rPr lang="en-US" spc="-5" dirty="0">
                    <a:solidFill>
                      <a:schemeClr val="tx1"/>
                    </a:solidFill>
                  </a:rPr>
                  <a:t>e i</a:t>
                </a:r>
                <a:r>
                  <a:rPr lang="en-US" spc="-10" dirty="0">
                    <a:solidFill>
                      <a:schemeClr val="tx1"/>
                    </a:solidFill>
                  </a:rPr>
                  <a:t>mportan</a:t>
                </a:r>
                <a:r>
                  <a:rPr lang="en-US" spc="-5" dirty="0">
                    <a:solidFill>
                      <a:schemeClr val="tx1"/>
                    </a:solidFill>
                  </a:rPr>
                  <a:t>t </a:t>
                </a:r>
                <a:r>
                  <a:rPr lang="en-US" spc="-10" dirty="0">
                    <a:solidFill>
                      <a:schemeClr val="tx1"/>
                    </a:solidFill>
                  </a:rPr>
                  <a:t>number</a:t>
                </a:r>
                <a:r>
                  <a:rPr lang="en-US" spc="-5" dirty="0">
                    <a:solidFill>
                      <a:schemeClr val="tx1"/>
                    </a:solidFill>
                  </a:rPr>
                  <a:t>s </a:t>
                </a:r>
                <a:r>
                  <a:rPr lang="en-US" spc="-10" dirty="0">
                    <a:solidFill>
                      <a:schemeClr val="tx1"/>
                    </a:solidFill>
                  </a:rPr>
                  <a:t>use</a:t>
                </a:r>
                <a:r>
                  <a:rPr lang="en-US" spc="-5" dirty="0">
                    <a:solidFill>
                      <a:schemeClr val="tx1"/>
                    </a:solidFill>
                  </a:rPr>
                  <a:t>d in </a:t>
                </a:r>
                <a:r>
                  <a:rPr lang="en-US" spc="-10" dirty="0"/>
                  <a:t>m</a:t>
                </a:r>
                <a:r>
                  <a:rPr lang="en-US" spc="-10" dirty="0">
                    <a:solidFill>
                      <a:schemeClr val="tx1"/>
                    </a:solidFill>
                  </a:rPr>
                  <a:t>athematic</a:t>
                </a:r>
                <a:r>
                  <a:rPr lang="en-US" spc="-5" dirty="0">
                    <a:solidFill>
                      <a:schemeClr val="tx1"/>
                    </a:solidFill>
                  </a:rPr>
                  <a:t>s </a:t>
                </a:r>
                <a:r>
                  <a:rPr lang="en-US" spc="-10" dirty="0">
                    <a:solidFill>
                      <a:schemeClr val="tx1"/>
                    </a:solidFill>
                  </a:rPr>
                  <a:t>an</a:t>
                </a:r>
                <a:r>
                  <a:rPr lang="en-US" spc="-5" dirty="0">
                    <a:solidFill>
                      <a:schemeClr val="tx1"/>
                    </a:solidFill>
                  </a:rPr>
                  <a:t>d </a:t>
                </a:r>
                <a:r>
                  <a:rPr lang="en-US" spc="-10" dirty="0">
                    <a:solidFill>
                      <a:schemeClr val="tx1"/>
                    </a:solidFill>
                  </a:rPr>
                  <a:t>it</a:t>
                </a:r>
                <a:r>
                  <a:rPr lang="en-US" spc="-5" dirty="0">
                    <a:solidFill>
                      <a:schemeClr val="tx1"/>
                    </a:solidFill>
                  </a:rPr>
                  <a:t>s </a:t>
                </a:r>
                <a:r>
                  <a:rPr lang="en-US" spc="-10" dirty="0">
                    <a:solidFill>
                      <a:schemeClr val="tx1"/>
                    </a:solidFill>
                  </a:rPr>
                  <a:t>applications.</a:t>
                </a:r>
                <a:endParaRPr lang="en-US" dirty="0">
                  <a:solidFill>
                    <a:schemeClr val="tx1"/>
                  </a:solidFill>
                </a:endParaRPr>
              </a:p>
              <a:p>
                <a:pPr marL="0" indent="0">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169"/>
                </a:stretch>
              </a:blipFill>
            </p:spPr>
            <p:txBody>
              <a:bodyPr/>
              <a:lstStyle/>
              <a:p>
                <a:r>
                  <a:rPr lang="en-US">
                    <a:noFill/>
                  </a:rPr>
                  <a:t> </a:t>
                </a:r>
              </a:p>
            </p:txBody>
          </p:sp>
        </mc:Fallback>
      </mc:AlternateContent>
    </p:spTree>
    <p:extLst>
      <p:ext uri="{BB962C8B-B14F-4D97-AF65-F5344CB8AC3E}">
        <p14:creationId xmlns:p14="http://schemas.microsoft.com/office/powerpoint/2010/main" val="4219181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18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2179983"/>
              </a:xfrm>
            </p:spPr>
            <p:txBody>
              <a:bodyPr>
                <a:noAutofit/>
              </a:bodyPr>
              <a:lstStyle/>
              <a:p>
                <a:pPr marL="0" marR="5080" indent="0" algn="just">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limi</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law</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hav</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use</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fo</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unction</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als</a:t>
                </a:r>
                <a:r>
                  <a:rPr lang="en-US" spc="-5" dirty="0">
                    <a:solidFill>
                      <a:schemeClr val="tx1"/>
                    </a:solidFill>
                    <a:latin typeface="Times New Roman"/>
                    <a:cs typeface="Times New Roman"/>
                  </a:rPr>
                  <a:t>o</a:t>
                </a:r>
                <a:r>
                  <a:rPr lang="en-US" spc="-10" dirty="0">
                    <a:solidFill>
                      <a:schemeClr val="tx1"/>
                    </a:solidFill>
                    <a:latin typeface="Times New Roman"/>
                    <a:cs typeface="Times New Roman"/>
                  </a:rPr>
                  <a:t> appl</a:t>
                </a:r>
                <a:r>
                  <a:rPr lang="en-US" spc="-5" dirty="0">
                    <a:solidFill>
                      <a:schemeClr val="tx1"/>
                    </a:solidFill>
                    <a:latin typeface="Times New Roman"/>
                    <a:cs typeface="Times New Roman"/>
                  </a:rPr>
                  <a:t>y</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equence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ar</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prove</a:t>
                </a:r>
                <a:r>
                  <a:rPr lang="en-US" spc="-5" dirty="0">
                    <a:solidFill>
                      <a:schemeClr val="tx1"/>
                    </a:solidFill>
                    <a:latin typeface="Times New Roman"/>
                    <a:cs typeface="Times New Roman"/>
                  </a:rPr>
                  <a:t>d similarly.</a:t>
                </a:r>
              </a:p>
              <a:p>
                <a:pPr marL="0" marR="5080" indent="0" algn="just">
                  <a:lnSpc>
                    <a:spcPct val="100000"/>
                  </a:lnSpc>
                  <a:buNone/>
                </a:pPr>
                <a:endParaRPr lang="en-US" dirty="0">
                  <a:solidFill>
                    <a:schemeClr val="tx1"/>
                  </a:solidFill>
                  <a:latin typeface="Times New Roman"/>
                  <a:cs typeface="Times New Roman"/>
                </a:endParaRPr>
              </a:p>
              <a:p>
                <a:pPr marL="0" indent="0">
                  <a:lnSpc>
                    <a:spcPct val="100000"/>
                  </a:lnSpc>
                  <a:buNone/>
                </a:pPr>
                <a:r>
                  <a:rPr lang="en-US" b="1" u="sng" spc="-105" dirty="0">
                    <a:solidFill>
                      <a:schemeClr val="tx1"/>
                    </a:solidFill>
                  </a:rPr>
                  <a:t>THEORE</a:t>
                </a:r>
                <a:r>
                  <a:rPr lang="en-US" b="1" u="sng" spc="-175" dirty="0">
                    <a:solidFill>
                      <a:schemeClr val="tx1"/>
                    </a:solidFill>
                  </a:rPr>
                  <a:t>M</a:t>
                </a:r>
                <a:r>
                  <a:rPr lang="en-US" b="1" spc="-175" dirty="0">
                    <a:solidFill>
                      <a:schemeClr val="tx1"/>
                    </a:solidFill>
                  </a:rPr>
                  <a:t>:</a:t>
                </a:r>
                <a:r>
                  <a:rPr lang="en-US" b="1" spc="40" dirty="0">
                    <a:solidFill>
                      <a:schemeClr val="tx1"/>
                    </a:solidFill>
                  </a:rPr>
                  <a:t> </a:t>
                </a:r>
                <a:r>
                  <a:rPr lang="en-US" b="1" spc="-60" dirty="0">
                    <a:solidFill>
                      <a:schemeClr val="tx1"/>
                    </a:solidFill>
                  </a:rPr>
                  <a:t> </a:t>
                </a:r>
                <a:r>
                  <a:rPr lang="en-US" b="1" spc="-95" dirty="0">
                    <a:solidFill>
                      <a:schemeClr val="tx1"/>
                    </a:solidFill>
                  </a:rPr>
                  <a:t>Limi</a:t>
                </a:r>
                <a:r>
                  <a:rPr lang="en-US" b="1" spc="-60" dirty="0">
                    <a:solidFill>
                      <a:schemeClr val="tx1"/>
                    </a:solidFill>
                  </a:rPr>
                  <a:t>t</a:t>
                </a:r>
                <a:r>
                  <a:rPr lang="en-US" b="1" spc="35" dirty="0">
                    <a:solidFill>
                      <a:schemeClr val="tx1"/>
                    </a:solidFill>
                  </a:rPr>
                  <a:t> </a:t>
                </a:r>
                <a:r>
                  <a:rPr lang="en-US" b="1" spc="-130" dirty="0">
                    <a:solidFill>
                      <a:schemeClr val="tx1"/>
                    </a:solidFill>
                  </a:rPr>
                  <a:t>Law</a:t>
                </a:r>
                <a:r>
                  <a:rPr lang="en-US" b="1" spc="-110" dirty="0">
                    <a:solidFill>
                      <a:schemeClr val="tx1"/>
                    </a:solidFill>
                  </a:rPr>
                  <a:t>s</a:t>
                </a:r>
                <a:r>
                  <a:rPr lang="en-US" b="1" spc="40" dirty="0">
                    <a:solidFill>
                      <a:schemeClr val="tx1"/>
                    </a:solidFill>
                  </a:rPr>
                  <a:t> </a:t>
                </a:r>
                <a:r>
                  <a:rPr lang="en-US" b="1" spc="-60" dirty="0">
                    <a:solidFill>
                      <a:schemeClr val="tx1"/>
                    </a:solidFill>
                  </a:rPr>
                  <a:t>f</a:t>
                </a:r>
                <a:r>
                  <a:rPr lang="en-US" b="1" spc="-114" dirty="0">
                    <a:solidFill>
                      <a:schemeClr val="tx1"/>
                    </a:solidFill>
                  </a:rPr>
                  <a:t>o</a:t>
                </a:r>
                <a:r>
                  <a:rPr lang="en-US" b="1" spc="-70" dirty="0">
                    <a:solidFill>
                      <a:schemeClr val="tx1"/>
                    </a:solidFill>
                  </a:rPr>
                  <a:t>r</a:t>
                </a:r>
                <a:r>
                  <a:rPr lang="en-US" b="1" spc="35" dirty="0">
                    <a:solidFill>
                      <a:schemeClr val="tx1"/>
                    </a:solidFill>
                  </a:rPr>
                  <a:t> </a:t>
                </a:r>
                <a:r>
                  <a:rPr lang="en-US" b="1" spc="-100" dirty="0">
                    <a:solidFill>
                      <a:schemeClr val="tx1"/>
                    </a:solidFill>
                  </a:rPr>
                  <a:t>Sequences</a:t>
                </a:r>
              </a:p>
              <a:p>
                <a:pPr marL="0" indent="0">
                  <a:lnSpc>
                    <a:spcPct val="100000"/>
                  </a:lnSpc>
                  <a:buNone/>
                </a:pPr>
                <a:r>
                  <a:rPr lang="en-US" spc="-10" dirty="0">
                    <a:solidFill>
                      <a:schemeClr val="tx1"/>
                    </a:solidFill>
                  </a:rPr>
                  <a:t>Assume</a:t>
                </a:r>
                <a:r>
                  <a:rPr lang="en-US" spc="35" dirty="0">
                    <a:solidFill>
                      <a:schemeClr val="tx1"/>
                    </a:solidFill>
                  </a:rPr>
                  <a:t> </a:t>
                </a:r>
                <a:r>
                  <a:rPr lang="en-US" spc="-5" dirty="0">
                    <a:solidFill>
                      <a:schemeClr val="tx1"/>
                    </a:solidFill>
                  </a:rPr>
                  <a:t>that</a:t>
                </a:r>
                <a:r>
                  <a:rPr lang="en-US" spc="35" dirty="0">
                    <a:solidFill>
                      <a:schemeClr val="tx1"/>
                    </a:solidFill>
                  </a:rPr>
                  <a:t> {</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35"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spc="40" dirty="0">
                    <a:solidFill>
                      <a:schemeClr val="tx1"/>
                    </a:solidFill>
                  </a:rPr>
                  <a:t>{</a:t>
                </a:r>
                <a:r>
                  <a:rPr lang="en-US" i="1" spc="-10" dirty="0" err="1">
                    <a:solidFill>
                      <a:schemeClr val="tx1"/>
                    </a:solidFill>
                  </a:rPr>
                  <a:t>b</a:t>
                </a:r>
                <a:r>
                  <a:rPr lang="en-US" i="1" baseline="-11111" dirty="0" err="1">
                    <a:solidFill>
                      <a:schemeClr val="tx1"/>
                    </a:solidFill>
                  </a:rPr>
                  <a:t>n</a:t>
                </a:r>
                <a:r>
                  <a:rPr lang="en-US" i="1" spc="-157" baseline="-11111" dirty="0">
                    <a:solidFill>
                      <a:schemeClr val="tx1"/>
                    </a:solidFill>
                  </a:rPr>
                  <a:t> </a:t>
                </a:r>
                <a:r>
                  <a:rPr lang="en-US" spc="40" dirty="0">
                    <a:solidFill>
                      <a:schemeClr val="tx1"/>
                    </a:solidFill>
                  </a:rPr>
                  <a:t>}</a:t>
                </a:r>
                <a:r>
                  <a:rPr lang="en-US" spc="-35" dirty="0">
                    <a:solidFill>
                      <a:schemeClr val="tx1"/>
                    </a:solidFill>
                  </a:rPr>
                  <a:t> </a:t>
                </a:r>
                <a:r>
                  <a:rPr lang="en-US" spc="-10" dirty="0">
                    <a:solidFill>
                      <a:schemeClr val="tx1"/>
                    </a:solidFill>
                  </a:rPr>
                  <a:t>ar</a:t>
                </a:r>
                <a:r>
                  <a:rPr lang="en-US" spc="-5" dirty="0">
                    <a:solidFill>
                      <a:schemeClr val="tx1"/>
                    </a:solidFill>
                  </a:rPr>
                  <a:t>e</a:t>
                </a:r>
                <a:r>
                  <a:rPr lang="en-US" spc="35" dirty="0">
                    <a:solidFill>
                      <a:schemeClr val="tx1"/>
                    </a:solidFill>
                  </a:rPr>
                  <a:t> </a:t>
                </a:r>
                <a:r>
                  <a:rPr lang="en-US" spc="-10" dirty="0">
                    <a:solidFill>
                      <a:schemeClr val="tx1"/>
                    </a:solidFill>
                  </a:rPr>
                  <a:t>convergent sequence</a:t>
                </a:r>
                <a:r>
                  <a:rPr lang="en-US" spc="-5" dirty="0">
                    <a:solidFill>
                      <a:schemeClr val="tx1"/>
                    </a:solidFill>
                  </a:rPr>
                  <a:t>s </a:t>
                </a:r>
                <a:r>
                  <a:rPr lang="en-US" spc="-10" dirty="0">
                    <a:solidFill>
                      <a:schemeClr val="tx1"/>
                    </a:solidFill>
                  </a:rPr>
                  <a:t>with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func>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𝑛</m:t>
                            </m:r>
                          </m:sub>
                        </m:sSub>
                      </m:e>
                    </m:fun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m:t>
                    </m:r>
                  </m:oMath>
                </a14:m>
                <a:r>
                  <a:rPr lang="en-US" dirty="0"/>
                  <a:t> </a:t>
                </a:r>
                <a:r>
                  <a:rPr lang="en-US" dirty="0">
                    <a:solidFill>
                      <a:schemeClr val="tx1"/>
                    </a:solidFill>
                  </a:rPr>
                  <a:t>Then</a:t>
                </a: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2179983"/>
              </a:xfrm>
              <a:blipFill rotWithShape="0">
                <a:blip r:embed="rId2"/>
                <a:stretch>
                  <a:fillRect l="-677" t="-1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0F274E54-5F4B-4E1F-A26F-FFCDF4A67635}"/>
                  </a:ext>
                </a:extLst>
              </p:cNvPr>
              <p:cNvSpPr txBox="1">
                <a:spLocks/>
              </p:cNvSpPr>
              <p:nvPr/>
            </p:nvSpPr>
            <p:spPr>
              <a:xfrm>
                <a:off x="2464905" y="3670851"/>
                <a:ext cx="8556058" cy="27697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dirty="0"/>
                  <a:t>(</a:t>
                </a:r>
                <a:r>
                  <a:rPr lang="en-US" dirty="0" err="1"/>
                  <a:t>i</a:t>
                </a:r>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𝑎</m:t>
                            </m:r>
                          </m:e>
                          <m:sub>
                            <m:r>
                              <a:rPr lang="en-US" i="1" smtClean="0">
                                <a:latin typeface="Cambria Math" panose="02040503050406030204" pitchFamily="18" charset="0"/>
                                <a:ea typeface="Cambria Math" panose="02040503050406030204" pitchFamily="18" charset="0"/>
                              </a:rPr>
                              <m:t>𝑛</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𝑏</m:t>
                            </m:r>
                          </m:e>
                          <m:sub>
                            <m:r>
                              <a:rPr lang="en-US" i="1" smtClean="0">
                                <a:latin typeface="Cambria Math" panose="02040503050406030204" pitchFamily="18" charset="0"/>
                                <a:ea typeface="Cambria Math" panose="02040503050406030204" pitchFamily="18" charset="0"/>
                              </a:rPr>
                              <m:t>𝑛</m:t>
                            </m:r>
                          </m:sub>
                        </m:sSub>
                        <m:r>
                          <a:rPr lang="en-US" i="1" smtClean="0">
                            <a:latin typeface="Cambria Math" panose="02040503050406030204" pitchFamily="18" charset="0"/>
                            <a:ea typeface="Cambria Math" panose="02040503050406030204" pitchFamily="18" charset="0"/>
                          </a:rPr>
                          <m:t>)</m:t>
                        </m:r>
                      </m:e>
                    </m:func>
                    <m:r>
                      <a:rPr lang="en-US"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𝑎</m:t>
                            </m:r>
                          </m:e>
                          <m:sub>
                            <m:r>
                              <a:rPr lang="en-US" i="1" smtClean="0">
                                <a:latin typeface="Cambria Math" panose="02040503050406030204" pitchFamily="18" charset="0"/>
                                <a:ea typeface="Cambria Math" panose="02040503050406030204" pitchFamily="18" charset="0"/>
                              </a:rPr>
                              <m:t>𝑛</m:t>
                            </m:r>
                          </m:sub>
                        </m:sSub>
                      </m:e>
                    </m:func>
                    <m:r>
                      <a:rPr lang="en-US"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𝑏</m:t>
                            </m:r>
                          </m:e>
                          <m:sub>
                            <m:r>
                              <a:rPr lang="en-US" i="1" smtClean="0">
                                <a:latin typeface="Cambria Math" panose="02040503050406030204" pitchFamily="18" charset="0"/>
                                <a:ea typeface="Cambria Math" panose="02040503050406030204" pitchFamily="18" charset="0"/>
                              </a:rPr>
                              <m:t>𝑛</m:t>
                            </m:r>
                          </m:sub>
                        </m:sSub>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𝐿</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𝑀</m:t>
                    </m:r>
                  </m:oMath>
                </a14:m>
                <a:endParaRPr lang="en-US" dirty="0"/>
              </a:p>
              <a:p>
                <a:pPr marL="0" indent="0">
                  <a:lnSpc>
                    <a:spcPct val="100000"/>
                  </a:lnSpc>
                  <a:buFont typeface="Arial" panose="020B0604020202020204" pitchFamily="34" charset="0"/>
                  <a:buNone/>
                </a:pPr>
                <a:r>
                  <a:rPr lang="en-US" dirty="0"/>
                  <a:t>(ii)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𝑎</m:t>
                            </m:r>
                          </m:e>
                          <m:sub>
                            <m:r>
                              <a:rPr lang="en-US" i="1" smtClean="0">
                                <a:latin typeface="Cambria Math" panose="02040503050406030204" pitchFamily="18" charset="0"/>
                                <a:ea typeface="Cambria Math" panose="02040503050406030204" pitchFamily="18" charset="0"/>
                              </a:rPr>
                              <m:t>𝑛</m:t>
                            </m:r>
                          </m:sub>
                        </m:sSub>
                      </m:e>
                    </m:func>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𝑏</m:t>
                        </m:r>
                      </m:e>
                      <m:sub>
                        <m:r>
                          <a:rPr lang="en-US" i="1" smtClean="0">
                            <a:latin typeface="Cambria Math" panose="02040503050406030204" pitchFamily="18" charset="0"/>
                            <a:ea typeface="Cambria Math" panose="02040503050406030204" pitchFamily="18" charset="0"/>
                          </a:rPr>
                          <m:t>𝑛</m:t>
                        </m:r>
                      </m:sub>
                    </m:sSub>
                    <m:r>
                      <a:rPr lang="en-US" i="1"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𝑎</m:t>
                                </m:r>
                              </m:e>
                              <m:sub>
                                <m:r>
                                  <a:rPr lang="en-US" i="1" smtClean="0">
                                    <a:latin typeface="Cambria Math" panose="02040503050406030204" pitchFamily="18" charset="0"/>
                                    <a:ea typeface="Cambria Math" panose="02040503050406030204" pitchFamily="18" charset="0"/>
                                  </a:rPr>
                                  <m:t>𝑛</m:t>
                                </m:r>
                              </m:sub>
                            </m:sSub>
                          </m:e>
                        </m:func>
                      </m:e>
                    </m:d>
                    <m:d>
                      <m:dPr>
                        <m:ctrlPr>
                          <a:rPr lang="en-US" i="1" smtClean="0">
                            <a:latin typeface="Cambria Math" panose="02040503050406030204" pitchFamily="18" charset="0"/>
                            <a:ea typeface="Cambria Math" panose="02040503050406030204" pitchFamily="18" charset="0"/>
                          </a:rPr>
                        </m:ctrlPr>
                      </m:dP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𝑏</m:t>
                                </m:r>
                              </m:e>
                              <m:sub>
                                <m:r>
                                  <a:rPr lang="en-US" i="1" smtClean="0">
                                    <a:latin typeface="Cambria Math" panose="02040503050406030204" pitchFamily="18" charset="0"/>
                                    <a:ea typeface="Cambria Math" panose="02040503050406030204" pitchFamily="18" charset="0"/>
                                  </a:rPr>
                                  <m:t>𝑛</m:t>
                                </m:r>
                              </m:sub>
                            </m:sSub>
                          </m:e>
                        </m:func>
                      </m:e>
                    </m:d>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𝐿𝑀</m:t>
                    </m:r>
                  </m:oMath>
                </a14:m>
                <a:endParaRPr lang="en-US" dirty="0">
                  <a:ea typeface="Cambria Math" panose="02040503050406030204" pitchFamily="18" charset="0"/>
                </a:endParaRPr>
              </a:p>
              <a:p>
                <a:pPr marL="0" marR="5080" indent="0">
                  <a:lnSpc>
                    <a:spcPct val="100000"/>
                  </a:lnSpc>
                  <a:buFont typeface="Arial" panose="020B0604020202020204" pitchFamily="34" charset="0"/>
                  <a:buNone/>
                </a:pPr>
                <a:r>
                  <a:rPr lang="en-US" dirty="0">
                    <a:latin typeface="Cambria Math" panose="02040503050406030204" pitchFamily="18" charset="0"/>
                  </a:rPr>
                  <a:t>(iii)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𝑎</m:t>
                                </m:r>
                              </m:e>
                              <m:sub>
                                <m:r>
                                  <a:rPr lang="en-US" i="1" smtClean="0">
                                    <a:latin typeface="Cambria Math" panose="02040503050406030204" pitchFamily="18" charset="0"/>
                                    <a:ea typeface="Cambria Math" panose="02040503050406030204" pitchFamily="18" charset="0"/>
                                  </a:rPr>
                                  <m:t>𝑛</m:t>
                                </m:r>
                              </m:sub>
                            </m:sSub>
                          </m:num>
                          <m:den>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𝑏</m:t>
                                </m:r>
                              </m:e>
                              <m:sub>
                                <m:r>
                                  <a:rPr lang="en-US" i="1" smtClean="0">
                                    <a:latin typeface="Cambria Math" panose="02040503050406030204" pitchFamily="18" charset="0"/>
                                    <a:ea typeface="Cambria Math" panose="02040503050406030204" pitchFamily="18" charset="0"/>
                                  </a:rPr>
                                  <m:t>𝑛</m:t>
                                </m:r>
                              </m:sub>
                            </m:sSub>
                          </m:den>
                        </m:f>
                      </m:e>
                    </m:func>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sub>
                            </m:sSub>
                          </m:e>
                        </m:func>
                      </m:num>
                      <m:den>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𝑛</m:t>
                                </m:r>
                              </m:sub>
                            </m:sSub>
                          </m:e>
                        </m:func>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𝐿</m:t>
                        </m:r>
                      </m:num>
                      <m:den>
                        <m:r>
                          <a:rPr lang="en-US" i="1" smtClean="0">
                            <a:latin typeface="Cambria Math" panose="02040503050406030204" pitchFamily="18" charset="0"/>
                            <a:ea typeface="Cambria Math" panose="02040503050406030204" pitchFamily="18" charset="0"/>
                          </a:rPr>
                          <m:t>𝑀</m:t>
                        </m:r>
                      </m:den>
                    </m:f>
                    <m:r>
                      <a:rPr lang="en-US" smtClean="0">
                        <a:latin typeface="Cambria Math" panose="02040503050406030204" pitchFamily="18" charset="0"/>
                        <a:ea typeface="Cambria Math" panose="02040503050406030204" pitchFamily="18" charset="0"/>
                      </a:rPr>
                      <m:t> </m:t>
                    </m:r>
                    <m:r>
                      <m:rPr>
                        <m:sty m:val="p"/>
                      </m:rPr>
                      <a:rPr lang="en-US" smtClean="0">
                        <a:latin typeface="Cambria Math" panose="02040503050406030204" pitchFamily="18" charset="0"/>
                        <a:ea typeface="Cambria Math" panose="02040503050406030204" pitchFamily="18" charset="0"/>
                      </a:rPr>
                      <m:t>if</m:t>
                    </m:r>
                    <m:r>
                      <a:rPr lang="en-US"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𝑀</m:t>
                    </m:r>
                    <m:r>
                      <a:rPr lang="en-US" i="1" smtClean="0">
                        <a:latin typeface="Cambria Math" panose="02040503050406030204" pitchFamily="18" charset="0"/>
                        <a:ea typeface="Cambria Math" panose="02040503050406030204" pitchFamily="18" charset="0"/>
                      </a:rPr>
                      <m:t>≠0</m:t>
                    </m:r>
                  </m:oMath>
                </a14:m>
                <a:endParaRPr lang="en-US" dirty="0"/>
              </a:p>
              <a:p>
                <a:pPr marL="0" marR="5080" indent="0">
                  <a:lnSpc>
                    <a:spcPct val="100000"/>
                  </a:lnSpc>
                  <a:buFont typeface="Arial" panose="020B0604020202020204" pitchFamily="34" charset="0"/>
                  <a:buNone/>
                </a:pPr>
                <a:r>
                  <a:rPr lang="en-US" dirty="0"/>
                  <a:t>(iv)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sub>
                        </m:sSub>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𝑐</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sub>
                        </m:sSub>
                      </m:e>
                    </m:func>
                    <m:r>
                      <a:rPr lang="en-US" i="1" smtClean="0">
                        <a:latin typeface="Cambria Math" panose="02040503050406030204" pitchFamily="18" charset="0"/>
                        <a:ea typeface="Cambria Math" panose="02040503050406030204" pitchFamily="18" charset="0"/>
                      </a:rPr>
                      <m:t> </m:t>
                    </m:r>
                    <m:r>
                      <m:rPr>
                        <m:sty m:val="p"/>
                      </m:rPr>
                      <a:rPr lang="en-US" smtClean="0">
                        <a:latin typeface="Cambria Math" panose="02040503050406030204" pitchFamily="18" charset="0"/>
                        <a:ea typeface="Cambria Math" panose="02040503050406030204" pitchFamily="18" charset="0"/>
                      </a:rPr>
                      <m:t>for</m:t>
                    </m:r>
                    <m:r>
                      <a:rPr lang="en-US" smtClean="0">
                        <a:latin typeface="Cambria Math" panose="02040503050406030204" pitchFamily="18" charset="0"/>
                        <a:ea typeface="Cambria Math" panose="02040503050406030204" pitchFamily="18" charset="0"/>
                      </a:rPr>
                      <m:t> </m:t>
                    </m:r>
                    <m:r>
                      <m:rPr>
                        <m:sty m:val="p"/>
                      </m:rPr>
                      <a:rPr lang="en-US" smtClean="0">
                        <a:latin typeface="Cambria Math" panose="02040503050406030204" pitchFamily="18" charset="0"/>
                        <a:ea typeface="Cambria Math" panose="02040503050406030204" pitchFamily="18" charset="0"/>
                      </a:rPr>
                      <m:t>any</m:t>
                    </m:r>
                    <m:r>
                      <a:rPr lang="en-US" smtClean="0">
                        <a:latin typeface="Cambria Math" panose="02040503050406030204" pitchFamily="18" charset="0"/>
                        <a:ea typeface="Cambria Math" panose="02040503050406030204" pitchFamily="18" charset="0"/>
                      </a:rPr>
                      <m:t> </m:t>
                    </m:r>
                    <m:r>
                      <m:rPr>
                        <m:sty m:val="p"/>
                      </m:rPr>
                      <a:rPr lang="en-US" smtClean="0">
                        <a:latin typeface="Cambria Math" panose="02040503050406030204" pitchFamily="18" charset="0"/>
                        <a:ea typeface="Cambria Math" panose="02040503050406030204" pitchFamily="18" charset="0"/>
                      </a:rPr>
                      <m:t>constant</m:t>
                    </m:r>
                    <m:r>
                      <a:rPr lang="en-US"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𝑐</m:t>
                    </m:r>
                  </m:oMath>
                </a14:m>
                <a:endParaRPr lang="en-US" dirty="0"/>
              </a:p>
            </p:txBody>
          </p:sp>
        </mc:Choice>
        <mc:Fallback xmlns="">
          <p:sp>
            <p:nvSpPr>
              <p:cNvPr id="4" name="Content Placeholder 2">
                <a:extLst>
                  <a:ext uri="{FF2B5EF4-FFF2-40B4-BE49-F238E27FC236}">
                    <a16:creationId xmlns:a16="http://schemas.microsoft.com/office/drawing/2014/main" xmlns="" xmlns:a14="http://schemas.microsoft.com/office/drawing/2010/main" id="{0F274E54-5F4B-4E1F-A26F-FFCDF4A67635}"/>
                  </a:ext>
                </a:extLst>
              </p:cNvPr>
              <p:cNvSpPr txBox="1">
                <a:spLocks noRot="1" noChangeAspect="1" noMove="1" noResize="1" noEditPoints="1" noAdjustHandles="1" noChangeArrowheads="1" noChangeShapeType="1" noTextEdit="1"/>
              </p:cNvSpPr>
              <p:nvPr/>
            </p:nvSpPr>
            <p:spPr>
              <a:xfrm>
                <a:off x="2464905" y="3670851"/>
                <a:ext cx="8556058" cy="2769705"/>
              </a:xfrm>
              <a:prstGeom prst="rect">
                <a:avLst/>
              </a:prstGeom>
              <a:blipFill rotWithShape="0">
                <a:blip r:embed="rId3"/>
                <a:stretch>
                  <a:fillRect l="-926" t="-1538" b="-8791"/>
                </a:stretch>
              </a:blipFill>
            </p:spPr>
            <p:txBody>
              <a:bodyPr/>
              <a:lstStyle/>
              <a:p>
                <a:r>
                  <a:rPr lang="en-US">
                    <a:noFill/>
                  </a:rPr>
                  <a:t> </a:t>
                </a:r>
              </a:p>
            </p:txBody>
          </p:sp>
        </mc:Fallback>
      </mc:AlternateContent>
    </p:spTree>
    <p:extLst>
      <p:ext uri="{BB962C8B-B14F-4D97-AF65-F5344CB8AC3E}">
        <p14:creationId xmlns:p14="http://schemas.microsoft.com/office/powerpoint/2010/main" val="217952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smtClean="0"/>
              <a:t>Sequences (1 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gn="just">
                  <a:lnSpc>
                    <a:spcPct val="100000"/>
                  </a:lnSpc>
                  <a:buNone/>
                </a:pPr>
                <a:r>
                  <a:rPr lang="en-US" spc="-10" dirty="0">
                    <a:solidFill>
                      <a:schemeClr val="tx1"/>
                    </a:solidFill>
                  </a:rPr>
                  <a:t>Limit</a:t>
                </a:r>
                <a:r>
                  <a:rPr lang="en-US" spc="-5" dirty="0">
                    <a:solidFill>
                      <a:schemeClr val="tx1"/>
                    </a:solidFill>
                  </a:rPr>
                  <a:t>s</a:t>
                </a:r>
                <a:r>
                  <a:rPr lang="en-US" spc="-35"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spc="-10" dirty="0">
                    <a:solidFill>
                      <a:schemeClr val="tx1"/>
                    </a:solidFill>
                  </a:rPr>
                  <a:t>convergenc</a:t>
                </a:r>
                <a:r>
                  <a:rPr lang="en-US" spc="-5" dirty="0">
                    <a:solidFill>
                      <a:schemeClr val="tx1"/>
                    </a:solidFill>
                  </a:rPr>
                  <a:t>e</a:t>
                </a:r>
                <a:r>
                  <a:rPr lang="en-US" spc="-30" dirty="0">
                    <a:solidFill>
                      <a:schemeClr val="tx1"/>
                    </a:solidFill>
                  </a:rPr>
                  <a:t> </a:t>
                </a:r>
                <a:r>
                  <a:rPr lang="en-US" spc="-10" dirty="0">
                    <a:solidFill>
                      <a:schemeClr val="tx1"/>
                    </a:solidFill>
                  </a:rPr>
                  <a:t>playe</a:t>
                </a:r>
                <a:r>
                  <a:rPr lang="en-US" spc="-5" dirty="0">
                    <a:solidFill>
                      <a:schemeClr val="tx1"/>
                    </a:solidFill>
                  </a:rPr>
                  <a:t>d</a:t>
                </a:r>
                <a:r>
                  <a:rPr lang="en-US" spc="-30" dirty="0">
                    <a:solidFill>
                      <a:schemeClr val="tx1"/>
                    </a:solidFill>
                  </a:rPr>
                  <a:t> </a:t>
                </a:r>
                <a:r>
                  <a:rPr lang="en-US" spc="-5" dirty="0">
                    <a:solidFill>
                      <a:schemeClr val="tx1"/>
                    </a:solidFill>
                  </a:rPr>
                  <a:t>a</a:t>
                </a:r>
                <a:r>
                  <a:rPr lang="en-US" spc="-35" dirty="0">
                    <a:solidFill>
                      <a:schemeClr val="tx1"/>
                    </a:solidFill>
                  </a:rPr>
                  <a:t> </a:t>
                </a:r>
                <a:r>
                  <a:rPr lang="en-US" spc="-5" dirty="0">
                    <a:solidFill>
                      <a:schemeClr val="tx1"/>
                    </a:solidFill>
                  </a:rPr>
                  <a:t>f</a:t>
                </a:r>
                <a:r>
                  <a:rPr lang="en-US" spc="-10" dirty="0">
                    <a:solidFill>
                      <a:schemeClr val="tx1"/>
                    </a:solidFill>
                  </a:rPr>
                  <a:t>undamenta</a:t>
                </a:r>
                <a:r>
                  <a:rPr lang="en-US" spc="-5" dirty="0">
                    <a:solidFill>
                      <a:schemeClr val="tx1"/>
                    </a:solidFill>
                  </a:rPr>
                  <a:t>l</a:t>
                </a:r>
                <a:r>
                  <a:rPr lang="en-US" spc="-30" dirty="0">
                    <a:solidFill>
                      <a:schemeClr val="tx1"/>
                    </a:solidFill>
                  </a:rPr>
                  <a:t> </a:t>
                </a:r>
                <a:r>
                  <a:rPr lang="en-US" spc="-10" dirty="0">
                    <a:solidFill>
                      <a:schemeClr val="tx1"/>
                    </a:solidFill>
                  </a:rPr>
                  <a:t>rol</a:t>
                </a:r>
                <a:r>
                  <a:rPr lang="en-US" spc="-5" dirty="0">
                    <a:solidFill>
                      <a:schemeClr val="tx1"/>
                    </a:solidFill>
                  </a:rPr>
                  <a:t>e</a:t>
                </a:r>
                <a:r>
                  <a:rPr lang="en-US" spc="-35" dirty="0">
                    <a:solidFill>
                      <a:schemeClr val="tx1"/>
                    </a:solidFill>
                  </a:rPr>
                  <a:t> </a:t>
                </a:r>
                <a:r>
                  <a:rPr lang="en-US" spc="-10" dirty="0">
                    <a:solidFill>
                      <a:schemeClr val="tx1"/>
                    </a:solidFill>
                  </a:rPr>
                  <a:t>i</a:t>
                </a:r>
                <a:r>
                  <a:rPr lang="en-US" spc="-5" dirty="0">
                    <a:solidFill>
                      <a:schemeClr val="tx1"/>
                    </a:solidFill>
                  </a:rPr>
                  <a:t>n</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definition</a:t>
                </a:r>
                <a:r>
                  <a:rPr lang="en-US" spc="-5" dirty="0">
                    <a:solidFill>
                      <a:schemeClr val="tx1"/>
                    </a:solidFill>
                  </a:rPr>
                  <a:t>s</a:t>
                </a:r>
                <a:r>
                  <a:rPr lang="en-US" spc="-30"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derivativ</a:t>
                </a:r>
                <a:r>
                  <a:rPr lang="en-US" spc="-5" dirty="0">
                    <a:solidFill>
                      <a:schemeClr val="tx1"/>
                    </a:solidFill>
                  </a:rPr>
                  <a:t>e</a:t>
                </a:r>
                <a:r>
                  <a:rPr lang="en-US" spc="-35" dirty="0">
                    <a:solidFill>
                      <a:schemeClr val="tx1"/>
                    </a:solidFill>
                  </a:rPr>
                  <a:t> </a:t>
                </a:r>
                <a:r>
                  <a:rPr lang="en-US" spc="-10" dirty="0">
                    <a:solidFill>
                      <a:schemeClr val="tx1"/>
                    </a:solidFill>
                  </a:rPr>
                  <a:t>and </a:t>
                </a:r>
                <a:r>
                  <a:rPr lang="en-US" spc="-5" dirty="0">
                    <a:solidFill>
                      <a:schemeClr val="tx1"/>
                    </a:solidFill>
                  </a:rPr>
                  <a:t>definite</a:t>
                </a:r>
                <a:r>
                  <a:rPr lang="en-US" spc="50" dirty="0">
                    <a:solidFill>
                      <a:schemeClr val="tx1"/>
                    </a:solidFill>
                  </a:rPr>
                  <a:t> </a:t>
                </a:r>
                <a:r>
                  <a:rPr lang="en-US" spc="-5" dirty="0">
                    <a:solidFill>
                      <a:schemeClr val="tx1"/>
                    </a:solidFill>
                  </a:rPr>
                  <a:t>integral.</a:t>
                </a:r>
                <a:r>
                  <a:rPr lang="en-US" spc="50" dirty="0">
                    <a:solidFill>
                      <a:schemeClr val="tx1"/>
                    </a:solidFill>
                  </a:rPr>
                  <a:t> </a:t>
                </a:r>
                <a:r>
                  <a:rPr lang="en-US" spc="-15" dirty="0">
                    <a:solidFill>
                      <a:schemeClr val="tx1"/>
                    </a:solidFill>
                  </a:rPr>
                  <a:t>T</a:t>
                </a:r>
                <a:r>
                  <a:rPr lang="en-US" spc="-5" dirty="0">
                    <a:solidFill>
                      <a:schemeClr val="tx1"/>
                    </a:solidFill>
                  </a:rPr>
                  <a:t>he</a:t>
                </a:r>
                <a:r>
                  <a:rPr lang="en-US" spc="50" dirty="0">
                    <a:solidFill>
                      <a:schemeClr val="tx1"/>
                    </a:solidFill>
                  </a:rPr>
                  <a:t> </a:t>
                </a:r>
                <a:r>
                  <a:rPr lang="en-US" spc="-5" dirty="0">
                    <a:solidFill>
                      <a:schemeClr val="tx1"/>
                    </a:solidFill>
                  </a:rPr>
                  <a:t>limit</a:t>
                </a:r>
                <a:r>
                  <a:rPr lang="en-US" spc="50" dirty="0">
                    <a:solidFill>
                      <a:schemeClr val="tx1"/>
                    </a:solidFill>
                  </a:rPr>
                  <a:t> </a:t>
                </a:r>
                <a:r>
                  <a:rPr lang="en-US" spc="-5" dirty="0">
                    <a:solidFill>
                      <a:schemeClr val="tx1"/>
                    </a:solidFill>
                  </a:rPr>
                  <a:t>concept</a:t>
                </a:r>
                <a:r>
                  <a:rPr lang="en-US" spc="50" dirty="0">
                    <a:solidFill>
                      <a:schemeClr val="tx1"/>
                    </a:solidFill>
                  </a:rPr>
                  <a:t> </a:t>
                </a:r>
                <a:r>
                  <a:rPr lang="en-US" spc="-5" dirty="0">
                    <a:solidFill>
                      <a:schemeClr val="tx1"/>
                    </a:solidFill>
                  </a:rPr>
                  <a:t>will</a:t>
                </a:r>
                <a:r>
                  <a:rPr lang="en-US" spc="50" dirty="0">
                    <a:solidFill>
                      <a:schemeClr val="tx1"/>
                    </a:solidFill>
                  </a:rPr>
                  <a:t> </a:t>
                </a:r>
                <a:r>
                  <a:rPr lang="en-US" spc="-5" dirty="0">
                    <a:solidFill>
                      <a:schemeClr val="tx1"/>
                    </a:solidFill>
                  </a:rPr>
                  <a:t>be</a:t>
                </a:r>
                <a:r>
                  <a:rPr lang="en-US" spc="50" dirty="0">
                    <a:solidFill>
                      <a:schemeClr val="tx1"/>
                    </a:solidFill>
                  </a:rPr>
                  <a:t> </a:t>
                </a:r>
                <a:r>
                  <a:rPr lang="en-US" spc="-5" dirty="0">
                    <a:solidFill>
                      <a:schemeClr val="tx1"/>
                    </a:solidFill>
                  </a:rPr>
                  <a:t>significant</a:t>
                </a:r>
                <a:r>
                  <a:rPr lang="en-US" spc="50" dirty="0">
                    <a:solidFill>
                      <a:schemeClr val="tx1"/>
                    </a:solidFill>
                  </a:rPr>
                  <a:t> </a:t>
                </a:r>
                <a:r>
                  <a:rPr lang="en-US" spc="-5" dirty="0">
                    <a:solidFill>
                      <a:schemeClr val="tx1"/>
                    </a:solidFill>
                  </a:rPr>
                  <a:t>throughout</a:t>
                </a:r>
                <a:r>
                  <a:rPr lang="en-US" spc="50" dirty="0">
                    <a:solidFill>
                      <a:schemeClr val="tx1"/>
                    </a:solidFill>
                  </a:rPr>
                  <a:t> </a:t>
                </a:r>
                <a:r>
                  <a:rPr lang="en-US" spc="-5" dirty="0">
                    <a:solidFill>
                      <a:schemeClr val="tx1"/>
                    </a:solidFill>
                  </a:rPr>
                  <a:t>this</a:t>
                </a:r>
                <a:r>
                  <a:rPr lang="en-US" spc="50" dirty="0">
                    <a:solidFill>
                      <a:schemeClr val="tx1"/>
                    </a:solidFill>
                  </a:rPr>
                  <a:t> </a:t>
                </a:r>
                <a:r>
                  <a:rPr lang="en-US" spc="-5" dirty="0">
                    <a:solidFill>
                      <a:schemeClr val="tx1"/>
                    </a:solidFill>
                  </a:rPr>
                  <a:t>chapter.</a:t>
                </a:r>
                <a:r>
                  <a:rPr lang="en-US" spc="50" dirty="0">
                    <a:solidFill>
                      <a:schemeClr val="tx1"/>
                    </a:solidFill>
                  </a:rPr>
                  <a:t> </a:t>
                </a:r>
                <a:r>
                  <a:rPr lang="en-US" spc="-10" dirty="0">
                    <a:solidFill>
                      <a:schemeClr val="tx1"/>
                    </a:solidFill>
                  </a:rPr>
                  <a:t>We</a:t>
                </a:r>
                <a:r>
                  <a:rPr lang="en-US" spc="50" dirty="0">
                    <a:solidFill>
                      <a:schemeClr val="tx1"/>
                    </a:solidFill>
                  </a:rPr>
                  <a:t> </a:t>
                </a:r>
                <a:r>
                  <a:rPr lang="en-US" spc="-5" dirty="0">
                    <a:solidFill>
                      <a:schemeClr val="tx1"/>
                    </a:solidFill>
                  </a:rPr>
                  <a:t>start </a:t>
                </a:r>
                <a:r>
                  <a:rPr lang="en-US" spc="-10" dirty="0">
                    <a:solidFill>
                      <a:schemeClr val="tx1"/>
                    </a:solidFill>
                  </a:rPr>
                  <a:t>b</a:t>
                </a:r>
                <a:r>
                  <a:rPr lang="en-US" spc="-5" dirty="0">
                    <a:solidFill>
                      <a:schemeClr val="tx1"/>
                    </a:solidFill>
                  </a:rPr>
                  <a:t>y</a:t>
                </a:r>
                <a:r>
                  <a:rPr lang="en-US" spc="-15" dirty="0">
                    <a:solidFill>
                      <a:schemeClr val="tx1"/>
                    </a:solidFill>
                  </a:rPr>
                  <a:t> </a:t>
                </a:r>
                <a:r>
                  <a:rPr lang="en-US" spc="-10" dirty="0">
                    <a:solidFill>
                      <a:schemeClr val="tx1"/>
                    </a:solidFill>
                  </a:rPr>
                  <a:t>developin</a:t>
                </a:r>
                <a:r>
                  <a:rPr lang="en-US" spc="-5" dirty="0">
                    <a:solidFill>
                      <a:schemeClr val="tx1"/>
                    </a:solidFill>
                  </a:rPr>
                  <a:t>g</a:t>
                </a:r>
                <a:r>
                  <a:rPr lang="en-US" spc="-10" dirty="0">
                    <a:solidFill>
                      <a:schemeClr val="tx1"/>
                    </a:solidFill>
                  </a:rPr>
                  <a:t> th</a:t>
                </a:r>
                <a:r>
                  <a:rPr lang="en-US" spc="-5" dirty="0">
                    <a:solidFill>
                      <a:schemeClr val="tx1"/>
                    </a:solidFill>
                  </a:rPr>
                  <a:t>e</a:t>
                </a:r>
                <a:r>
                  <a:rPr lang="en-US" spc="-15" dirty="0">
                    <a:solidFill>
                      <a:schemeClr val="tx1"/>
                    </a:solidFill>
                  </a:rPr>
                  <a:t> </a:t>
                </a:r>
                <a:r>
                  <a:rPr lang="en-US" spc="-10" dirty="0">
                    <a:solidFill>
                      <a:schemeClr val="tx1"/>
                    </a:solidFill>
                  </a:rPr>
                  <a:t>basi</a:t>
                </a:r>
                <a:r>
                  <a:rPr lang="en-US" spc="-5" dirty="0">
                    <a:solidFill>
                      <a:schemeClr val="tx1"/>
                    </a:solidFill>
                  </a:rPr>
                  <a:t>c</a:t>
                </a:r>
                <a:r>
                  <a:rPr lang="en-US" spc="-15" dirty="0">
                    <a:solidFill>
                      <a:schemeClr val="tx1"/>
                    </a:solidFill>
                  </a:rPr>
                  <a:t> </a:t>
                </a:r>
                <a:r>
                  <a:rPr lang="en-US" spc="-10" dirty="0">
                    <a:solidFill>
                      <a:schemeClr val="tx1"/>
                    </a:solidFill>
                  </a:rPr>
                  <a:t>idea</a:t>
                </a:r>
                <a:r>
                  <a:rPr lang="en-US" spc="-5" dirty="0">
                    <a:solidFill>
                      <a:schemeClr val="tx1"/>
                    </a:solidFill>
                  </a:rPr>
                  <a:t>s</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s</a:t>
                </a:r>
                <a:r>
                  <a:rPr lang="en-US" spc="-10" dirty="0">
                    <a:solidFill>
                      <a:schemeClr val="tx1"/>
                    </a:solidFill>
                  </a:rPr>
                  <a:t>equenc</a:t>
                </a:r>
                <a:r>
                  <a:rPr lang="en-US" spc="-5" dirty="0">
                    <a:solidFill>
                      <a:schemeClr val="tx1"/>
                    </a:solidFill>
                  </a:rPr>
                  <a:t>e</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number</a:t>
                </a:r>
                <a:r>
                  <a:rPr lang="en-US" spc="-5" dirty="0">
                    <a:solidFill>
                      <a:schemeClr val="tx1"/>
                    </a:solidFill>
                  </a:rPr>
                  <a:t>s</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limi</a:t>
                </a:r>
                <a:r>
                  <a:rPr lang="en-US" spc="-5" dirty="0">
                    <a:solidFill>
                      <a:schemeClr val="tx1"/>
                    </a:solidFill>
                  </a:rPr>
                  <a:t>t</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suc</a:t>
                </a:r>
                <a:r>
                  <a:rPr lang="en-US" spc="-5" dirty="0">
                    <a:solidFill>
                      <a:schemeClr val="tx1"/>
                    </a:solidFill>
                  </a:rPr>
                  <a:t>h</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s</a:t>
                </a:r>
                <a:r>
                  <a:rPr lang="en-US" spc="-10" dirty="0">
                    <a:solidFill>
                      <a:schemeClr val="tx1"/>
                    </a:solidFill>
                  </a:rPr>
                  <a:t>equence.</a:t>
                </a:r>
                <a:endParaRPr lang="en-US" dirty="0">
                  <a:solidFill>
                    <a:schemeClr val="tx1"/>
                  </a:solidFill>
                </a:endParaRPr>
              </a:p>
              <a:p>
                <a:pPr marL="12700" marR="12700" indent="0" algn="just">
                  <a:lnSpc>
                    <a:spcPct val="100000"/>
                  </a:lnSpc>
                  <a:buNone/>
                </a:pPr>
                <a:r>
                  <a:rPr lang="en-US" spc="-10" dirty="0">
                    <a:solidFill>
                      <a:schemeClr val="tx1"/>
                    </a:solidFill>
                  </a:rPr>
                  <a:t>A</a:t>
                </a:r>
                <a:r>
                  <a:rPr lang="en-US" spc="75" dirty="0">
                    <a:solidFill>
                      <a:schemeClr val="tx1"/>
                    </a:solidFill>
                  </a:rPr>
                  <a:t> </a:t>
                </a:r>
                <a:r>
                  <a:rPr lang="en-US" spc="-5" dirty="0">
                    <a:solidFill>
                      <a:schemeClr val="tx1"/>
                    </a:solidFill>
                  </a:rPr>
                  <a:t>s</a:t>
                </a:r>
                <a:r>
                  <a:rPr lang="en-US" spc="-10" dirty="0">
                    <a:solidFill>
                      <a:schemeClr val="tx1"/>
                    </a:solidFill>
                  </a:rPr>
                  <a:t>impl</a:t>
                </a:r>
                <a:r>
                  <a:rPr lang="en-US" spc="-5" dirty="0">
                    <a:solidFill>
                      <a:schemeClr val="tx1"/>
                    </a:solidFill>
                  </a:rPr>
                  <a:t>e</a:t>
                </a:r>
                <a:r>
                  <a:rPr lang="en-US" spc="75" dirty="0">
                    <a:solidFill>
                      <a:schemeClr val="tx1"/>
                    </a:solidFill>
                  </a:rPr>
                  <a:t> </a:t>
                </a:r>
                <a:r>
                  <a:rPr lang="en-US" spc="-5" dirty="0">
                    <a:solidFill>
                      <a:schemeClr val="tx1"/>
                    </a:solidFill>
                  </a:rPr>
                  <a:t>s</a:t>
                </a:r>
                <a:r>
                  <a:rPr lang="en-US" spc="-10" dirty="0">
                    <a:solidFill>
                      <a:schemeClr val="tx1"/>
                    </a:solidFill>
                  </a:rPr>
                  <a:t>equenc</a:t>
                </a:r>
                <a:r>
                  <a:rPr lang="en-US" spc="-5" dirty="0">
                    <a:solidFill>
                      <a:schemeClr val="tx1"/>
                    </a:solidFill>
                  </a:rPr>
                  <a:t>e</a:t>
                </a:r>
                <a:r>
                  <a:rPr lang="en-US" spc="75"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10" dirty="0">
                    <a:solidFill>
                      <a:schemeClr val="tx1"/>
                    </a:solidFill>
                  </a:rPr>
                  <a:t>number</a:t>
                </a:r>
                <a:r>
                  <a:rPr lang="en-US" spc="-5" dirty="0">
                    <a:solidFill>
                      <a:schemeClr val="tx1"/>
                    </a:solidFill>
                  </a:rPr>
                  <a:t>s</a:t>
                </a:r>
                <a:r>
                  <a:rPr lang="en-US" spc="75" dirty="0">
                    <a:solidFill>
                      <a:schemeClr val="tx1"/>
                    </a:solidFill>
                  </a:rPr>
                  <a:t> </a:t>
                </a:r>
                <a:r>
                  <a:rPr lang="en-US" spc="-10" dirty="0">
                    <a:solidFill>
                      <a:schemeClr val="tx1"/>
                    </a:solidFill>
                  </a:rPr>
                  <a:t>arise</a:t>
                </a:r>
                <a:r>
                  <a:rPr lang="en-US" spc="-5" dirty="0">
                    <a:solidFill>
                      <a:schemeClr val="tx1"/>
                    </a:solidFill>
                  </a:rPr>
                  <a:t>s</a:t>
                </a:r>
                <a:r>
                  <a:rPr lang="en-US" spc="75" dirty="0">
                    <a:solidFill>
                      <a:schemeClr val="tx1"/>
                    </a:solidFill>
                  </a:rPr>
                  <a:t> </a:t>
                </a:r>
                <a:r>
                  <a:rPr lang="en-US" spc="-5" dirty="0">
                    <a:solidFill>
                      <a:schemeClr val="tx1"/>
                    </a:solidFill>
                  </a:rPr>
                  <a:t>if</a:t>
                </a:r>
                <a:r>
                  <a:rPr lang="en-US" spc="75" dirty="0">
                    <a:solidFill>
                      <a:schemeClr val="tx1"/>
                    </a:solidFill>
                  </a:rPr>
                  <a:t> </a:t>
                </a:r>
                <a:r>
                  <a:rPr lang="en-US" spc="-10" dirty="0">
                    <a:solidFill>
                      <a:schemeClr val="tx1"/>
                    </a:solidFill>
                  </a:rPr>
                  <a:t>yo</a:t>
                </a:r>
                <a:r>
                  <a:rPr lang="en-US" spc="-5" dirty="0">
                    <a:solidFill>
                      <a:schemeClr val="tx1"/>
                    </a:solidFill>
                  </a:rPr>
                  <a:t>u</a:t>
                </a:r>
                <a:r>
                  <a:rPr lang="en-US" spc="75" dirty="0">
                    <a:solidFill>
                      <a:schemeClr val="tx1"/>
                    </a:solidFill>
                  </a:rPr>
                  <a:t> </a:t>
                </a:r>
                <a:r>
                  <a:rPr lang="en-US" spc="-10" dirty="0">
                    <a:solidFill>
                      <a:schemeClr val="tx1"/>
                    </a:solidFill>
                  </a:rPr>
                  <a:t>ea</a:t>
                </a:r>
                <a:r>
                  <a:rPr lang="en-US" spc="-5" dirty="0">
                    <a:solidFill>
                      <a:schemeClr val="tx1"/>
                    </a:solidFill>
                  </a:rPr>
                  <a:t>t</a:t>
                </a:r>
                <a:r>
                  <a:rPr lang="en-US" spc="75" dirty="0">
                    <a:solidFill>
                      <a:schemeClr val="tx1"/>
                    </a:solidFill>
                  </a:rPr>
                  <a:t> </a:t>
                </a:r>
                <a:r>
                  <a:rPr lang="en-US" spc="-10" dirty="0">
                    <a:solidFill>
                      <a:schemeClr val="tx1"/>
                    </a:solidFill>
                  </a:rPr>
                  <a:t>hal</a:t>
                </a:r>
                <a:r>
                  <a:rPr lang="en-US" spc="-5" dirty="0">
                    <a:solidFill>
                      <a:schemeClr val="tx1"/>
                    </a:solidFill>
                  </a:rPr>
                  <a:t>f</a:t>
                </a:r>
                <a:r>
                  <a:rPr lang="en-US" spc="75"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5" dirty="0">
                    <a:solidFill>
                      <a:schemeClr val="tx1"/>
                    </a:solidFill>
                  </a:rPr>
                  <a:t>a</a:t>
                </a:r>
                <a:r>
                  <a:rPr lang="en-US" spc="75" dirty="0">
                    <a:solidFill>
                      <a:schemeClr val="tx1"/>
                    </a:solidFill>
                  </a:rPr>
                  <a:t> </a:t>
                </a:r>
                <a:r>
                  <a:rPr lang="en-US" spc="-10" dirty="0">
                    <a:solidFill>
                      <a:schemeClr val="tx1"/>
                    </a:solidFill>
                  </a:rPr>
                  <a:t>cake</a:t>
                </a:r>
                <a:r>
                  <a:rPr lang="en-US" spc="-5" dirty="0">
                    <a:solidFill>
                      <a:schemeClr val="tx1"/>
                    </a:solidFill>
                  </a:rPr>
                  <a:t>,</a:t>
                </a:r>
                <a:r>
                  <a:rPr lang="en-US" spc="75" dirty="0">
                    <a:solidFill>
                      <a:schemeClr val="tx1"/>
                    </a:solidFill>
                  </a:rPr>
                  <a:t> </a:t>
                </a:r>
                <a:r>
                  <a:rPr lang="en-US" spc="-10" dirty="0">
                    <a:solidFill>
                      <a:schemeClr val="tx1"/>
                    </a:solidFill>
                  </a:rPr>
                  <a:t>an</a:t>
                </a:r>
                <a:r>
                  <a:rPr lang="en-US" spc="-5" dirty="0">
                    <a:solidFill>
                      <a:schemeClr val="tx1"/>
                    </a:solidFill>
                  </a:rPr>
                  <a:t>d</a:t>
                </a:r>
                <a:r>
                  <a:rPr lang="en-US" spc="75" dirty="0">
                    <a:solidFill>
                      <a:schemeClr val="tx1"/>
                    </a:solidFill>
                  </a:rPr>
                  <a:t> </a:t>
                </a:r>
                <a:r>
                  <a:rPr lang="en-US" spc="-10" dirty="0">
                    <a:solidFill>
                      <a:schemeClr val="tx1"/>
                    </a:solidFill>
                  </a:rPr>
                  <a:t>ea</a:t>
                </a:r>
                <a:r>
                  <a:rPr lang="en-US" spc="-5" dirty="0">
                    <a:solidFill>
                      <a:schemeClr val="tx1"/>
                    </a:solidFill>
                  </a:rPr>
                  <a:t>t</a:t>
                </a:r>
                <a:r>
                  <a:rPr lang="en-US" spc="75" dirty="0">
                    <a:solidFill>
                      <a:schemeClr val="tx1"/>
                    </a:solidFill>
                  </a:rPr>
                  <a:t> </a:t>
                </a:r>
                <a:r>
                  <a:rPr lang="en-US" spc="-10" dirty="0">
                    <a:solidFill>
                      <a:schemeClr val="tx1"/>
                    </a:solidFill>
                  </a:rPr>
                  <a:t>hal</a:t>
                </a:r>
                <a:r>
                  <a:rPr lang="en-US" spc="-5" dirty="0">
                    <a:solidFill>
                      <a:schemeClr val="tx1"/>
                    </a:solidFill>
                  </a:rPr>
                  <a:t>f</a:t>
                </a:r>
                <a:r>
                  <a:rPr lang="en-US" spc="75"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remaining</a:t>
                </a:r>
                <a:r>
                  <a:rPr lang="en-US" spc="-60" dirty="0">
                    <a:solidFill>
                      <a:schemeClr val="tx1"/>
                    </a:solidFill>
                  </a:rPr>
                  <a:t> </a:t>
                </a:r>
                <a:r>
                  <a:rPr lang="en-US" spc="-5" dirty="0">
                    <a:solidFill>
                      <a:schemeClr val="tx1"/>
                    </a:solidFill>
                  </a:rPr>
                  <a:t>half,</a:t>
                </a:r>
                <a:r>
                  <a:rPr lang="en-US" spc="-60" dirty="0">
                    <a:solidFill>
                      <a:schemeClr val="tx1"/>
                    </a:solidFill>
                  </a:rPr>
                  <a:t> </a:t>
                </a:r>
                <a:r>
                  <a:rPr lang="en-US" spc="-5" dirty="0">
                    <a:solidFill>
                      <a:schemeClr val="tx1"/>
                    </a:solidFill>
                  </a:rPr>
                  <a:t>and</a:t>
                </a:r>
                <a:r>
                  <a:rPr lang="en-US" spc="-60" dirty="0">
                    <a:solidFill>
                      <a:schemeClr val="tx1"/>
                    </a:solidFill>
                  </a:rPr>
                  <a:t> </a:t>
                </a:r>
                <a:r>
                  <a:rPr lang="en-US" spc="-5" dirty="0">
                    <a:solidFill>
                      <a:schemeClr val="tx1"/>
                    </a:solidFill>
                  </a:rPr>
                  <a:t>continue</a:t>
                </a:r>
                <a:r>
                  <a:rPr lang="en-US" spc="-60" dirty="0">
                    <a:solidFill>
                      <a:schemeClr val="tx1"/>
                    </a:solidFill>
                  </a:rPr>
                  <a:t> </a:t>
                </a:r>
                <a:r>
                  <a:rPr lang="en-US" spc="-5" dirty="0">
                    <a:solidFill>
                      <a:schemeClr val="tx1"/>
                    </a:solidFill>
                  </a:rPr>
                  <a:t>eating</a:t>
                </a:r>
                <a:r>
                  <a:rPr lang="en-US" spc="-60" dirty="0">
                    <a:solidFill>
                      <a:schemeClr val="tx1"/>
                    </a:solidFill>
                  </a:rPr>
                  <a:t> </a:t>
                </a:r>
                <a:r>
                  <a:rPr lang="en-US" spc="-5" dirty="0">
                    <a:solidFill>
                      <a:schemeClr val="tx1"/>
                    </a:solidFill>
                  </a:rPr>
                  <a:t>half</a:t>
                </a:r>
                <a:r>
                  <a:rPr lang="en-US" spc="-60" dirty="0">
                    <a:solidFill>
                      <a:schemeClr val="tx1"/>
                    </a:solidFill>
                  </a:rPr>
                  <a:t> </a:t>
                </a:r>
                <a:r>
                  <a:rPr lang="en-US" spc="-10" dirty="0">
                    <a:solidFill>
                      <a:schemeClr val="tx1"/>
                    </a:solidFill>
                  </a:rPr>
                  <a:t>o</a:t>
                </a:r>
                <a:r>
                  <a:rPr lang="en-US" spc="-5" dirty="0">
                    <a:solidFill>
                      <a:schemeClr val="tx1"/>
                    </a:solidFill>
                  </a:rPr>
                  <a:t>f</a:t>
                </a:r>
                <a:r>
                  <a:rPr lang="en-US" spc="-60" dirty="0">
                    <a:solidFill>
                      <a:schemeClr val="tx1"/>
                    </a:solidFill>
                  </a:rPr>
                  <a:t> </a:t>
                </a:r>
                <a:r>
                  <a:rPr lang="en-US" spc="-15" dirty="0">
                    <a:solidFill>
                      <a:schemeClr val="tx1"/>
                    </a:solidFill>
                  </a:rPr>
                  <a:t>w</a:t>
                </a:r>
                <a:r>
                  <a:rPr lang="en-US" spc="-5" dirty="0">
                    <a:solidFill>
                      <a:schemeClr val="tx1"/>
                    </a:solidFill>
                  </a:rPr>
                  <a:t>hat’s</a:t>
                </a:r>
                <a:r>
                  <a:rPr lang="en-US" spc="-60" dirty="0">
                    <a:solidFill>
                      <a:schemeClr val="tx1"/>
                    </a:solidFill>
                  </a:rPr>
                  <a:t> </a:t>
                </a:r>
                <a:r>
                  <a:rPr lang="en-US" spc="-5" dirty="0">
                    <a:solidFill>
                      <a:schemeClr val="tx1"/>
                    </a:solidFill>
                  </a:rPr>
                  <a:t>left</a:t>
                </a:r>
                <a:r>
                  <a:rPr lang="en-US" spc="-60" dirty="0">
                    <a:solidFill>
                      <a:schemeClr val="tx1"/>
                    </a:solidFill>
                  </a:rPr>
                  <a:t> </a:t>
                </a:r>
                <a:r>
                  <a:rPr lang="en-US" spc="-5" dirty="0">
                    <a:solidFill>
                      <a:schemeClr val="tx1"/>
                    </a:solidFill>
                  </a:rPr>
                  <a:t>indefinitely</a:t>
                </a:r>
                <a:r>
                  <a:rPr lang="en-US" spc="-60" dirty="0">
                    <a:solidFill>
                      <a:schemeClr val="tx1"/>
                    </a:solidFill>
                  </a:rPr>
                  <a:t> </a:t>
                </a:r>
                <a:r>
                  <a:rPr lang="en-US" spc="-5" dirty="0">
                    <a:solidFill>
                      <a:schemeClr val="tx1"/>
                    </a:solidFill>
                  </a:rPr>
                  <a:t>(Figure</a:t>
                </a:r>
                <a:r>
                  <a:rPr lang="en-US" spc="-60" dirty="0">
                    <a:solidFill>
                      <a:schemeClr val="tx1"/>
                    </a:solidFill>
                  </a:rPr>
                  <a:t> </a:t>
                </a:r>
                <a:r>
                  <a:rPr lang="en-US" spc="-10" dirty="0">
                    <a:solidFill>
                      <a:schemeClr val="tx1"/>
                    </a:solidFill>
                  </a:rPr>
                  <a:t>1</a:t>
                </a:r>
                <a:r>
                  <a:rPr lang="en-US" spc="-5" dirty="0">
                    <a:solidFill>
                      <a:schemeClr val="tx1"/>
                    </a:solidFill>
                  </a:rPr>
                  <a:t>).</a:t>
                </a:r>
                <a:r>
                  <a:rPr lang="en-US" spc="-60" dirty="0">
                    <a:solidFill>
                      <a:schemeClr val="tx1"/>
                    </a:solidFill>
                  </a:rPr>
                  <a:t> </a:t>
                </a:r>
                <a:r>
                  <a:rPr lang="en-US" spc="-10" dirty="0">
                    <a:solidFill>
                      <a:schemeClr val="tx1"/>
                    </a:solidFill>
                  </a:rPr>
                  <a:t>The</a:t>
                </a:r>
                <a:r>
                  <a:rPr lang="en-US" spc="-60" dirty="0">
                    <a:solidFill>
                      <a:schemeClr val="tx1"/>
                    </a:solidFill>
                  </a:rPr>
                  <a:t> </a:t>
                </a:r>
                <a:r>
                  <a:rPr lang="en-US" spc="-5" dirty="0">
                    <a:solidFill>
                      <a:schemeClr val="tx1"/>
                    </a:solidFill>
                  </a:rPr>
                  <a:t>fraction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a:t>
                </a:r>
                <a:r>
                  <a:rPr lang="en-US" spc="-10" dirty="0">
                    <a:solidFill>
                      <a:schemeClr val="tx1"/>
                    </a:solidFill>
                  </a:rPr>
                  <a:t>whol</a:t>
                </a:r>
                <a:r>
                  <a:rPr lang="en-US" spc="-5" dirty="0">
                    <a:solidFill>
                      <a:schemeClr val="tx1"/>
                    </a:solidFill>
                  </a:rPr>
                  <a:t>e </a:t>
                </a:r>
                <a:r>
                  <a:rPr lang="en-US" spc="-10" dirty="0">
                    <a:solidFill>
                      <a:schemeClr val="tx1"/>
                    </a:solidFill>
                  </a:rPr>
                  <a:t>cak</a:t>
                </a:r>
                <a:r>
                  <a:rPr lang="en-US" spc="-5" dirty="0">
                    <a:solidFill>
                      <a:schemeClr val="tx1"/>
                    </a:solidFill>
                  </a:rPr>
                  <a:t>e </a:t>
                </a:r>
                <a:r>
                  <a:rPr lang="en-US" spc="-10" dirty="0">
                    <a:solidFill>
                      <a:schemeClr val="tx1"/>
                    </a:solidFill>
                  </a:rPr>
                  <a:t>tha</a:t>
                </a:r>
                <a:r>
                  <a:rPr lang="en-US" spc="-5" dirty="0">
                    <a:solidFill>
                      <a:schemeClr val="tx1"/>
                    </a:solidFill>
                  </a:rPr>
                  <a:t>t </a:t>
                </a:r>
                <a:r>
                  <a:rPr lang="en-US" spc="-10" dirty="0">
                    <a:solidFill>
                      <a:schemeClr val="tx1"/>
                    </a:solidFill>
                  </a:rPr>
                  <a:t>remain</a:t>
                </a:r>
                <a:r>
                  <a:rPr lang="en-US" spc="-5" dirty="0">
                    <a:solidFill>
                      <a:schemeClr val="tx1"/>
                    </a:solidFill>
                  </a:rPr>
                  <a:t>s </a:t>
                </a:r>
                <a:r>
                  <a:rPr lang="en-US" spc="-10" dirty="0">
                    <a:solidFill>
                      <a:schemeClr val="tx1"/>
                    </a:solidFill>
                  </a:rPr>
                  <a:t>afte</a:t>
                </a:r>
                <a:r>
                  <a:rPr lang="en-US" spc="-5" dirty="0">
                    <a:solidFill>
                      <a:schemeClr val="tx1"/>
                    </a:solidFill>
                  </a:rPr>
                  <a:t>r </a:t>
                </a:r>
                <a:r>
                  <a:rPr lang="en-US" spc="-10" dirty="0">
                    <a:solidFill>
                      <a:schemeClr val="tx1"/>
                    </a:solidFill>
                  </a:rPr>
                  <a:t>eac</a:t>
                </a:r>
                <a:r>
                  <a:rPr lang="en-US" spc="-5" dirty="0">
                    <a:solidFill>
                      <a:schemeClr val="tx1"/>
                    </a:solidFill>
                  </a:rPr>
                  <a:t>h </a:t>
                </a:r>
                <a:r>
                  <a:rPr lang="en-US" spc="-10" dirty="0">
                    <a:solidFill>
                      <a:schemeClr val="tx1"/>
                    </a:solidFill>
                  </a:rPr>
                  <a:t>ste</a:t>
                </a:r>
                <a:r>
                  <a:rPr lang="en-US" spc="-5" dirty="0">
                    <a:solidFill>
                      <a:schemeClr val="tx1"/>
                    </a:solidFill>
                  </a:rPr>
                  <a:t>p </a:t>
                </a:r>
                <a:r>
                  <a:rPr lang="en-US" spc="-10" dirty="0">
                    <a:solidFill>
                      <a:schemeClr val="tx1"/>
                    </a:solidFill>
                  </a:rPr>
                  <a:t>form</a:t>
                </a:r>
                <a:r>
                  <a:rPr lang="en-US" spc="-5" dirty="0">
                    <a:solidFill>
                      <a:schemeClr val="tx1"/>
                    </a:solidFill>
                  </a:rPr>
                  <a:t>s t</a:t>
                </a:r>
                <a:r>
                  <a:rPr lang="en-US" spc="-10" dirty="0">
                    <a:solidFill>
                      <a:schemeClr val="tx1"/>
                    </a:solidFill>
                  </a:rPr>
                  <a:t>h</a:t>
                </a:r>
                <a:r>
                  <a:rPr lang="en-US" spc="-5" dirty="0">
                    <a:solidFill>
                      <a:schemeClr val="tx1"/>
                    </a:solidFill>
                  </a:rPr>
                  <a:t>e </a:t>
                </a:r>
                <a:r>
                  <a:rPr lang="en-US" spc="-10" dirty="0">
                    <a:solidFill>
                      <a:schemeClr val="tx1"/>
                    </a:solidFill>
                  </a:rPr>
                  <a:t>sequence</a:t>
                </a:r>
                <a:endParaRPr lang="en-US" dirty="0">
                  <a:solidFill>
                    <a:schemeClr val="tx1"/>
                  </a:solidFill>
                </a:endParaRPr>
              </a:p>
              <a:p>
                <a:pPr marL="0" marR="5080" indent="0" algn="just">
                  <a:lnSpc>
                    <a:spcPct val="100000"/>
                  </a:lnSpc>
                  <a:buNone/>
                </a:pPr>
                <a14:m>
                  <m:oMathPara xmlns:m="http://schemas.openxmlformats.org/officeDocument/2006/math">
                    <m:oMathParaPr>
                      <m:jc m:val="center"/>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8</m:t>
                          </m:r>
                        </m:den>
                      </m:f>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gn="just">
                  <a:lnSpc>
                    <a:spcPct val="100000"/>
                  </a:lnSpc>
                  <a:buNone/>
                </a:pPr>
                <a:r>
                  <a:rPr lang="en-US" spc="-10" dirty="0">
                    <a:solidFill>
                      <a:schemeClr val="tx1"/>
                    </a:solidFill>
                  </a:rPr>
                  <a:t>Thi</a:t>
                </a:r>
                <a:r>
                  <a:rPr lang="en-US" spc="-5" dirty="0">
                    <a:solidFill>
                      <a:schemeClr val="tx1"/>
                    </a:solidFill>
                  </a:rPr>
                  <a:t>s </a:t>
                </a:r>
                <a:r>
                  <a:rPr lang="en-US" spc="-10" dirty="0">
                    <a:solidFill>
                      <a:schemeClr val="tx1"/>
                    </a:solidFill>
                  </a:rPr>
                  <a:t>i</a:t>
                </a:r>
                <a:r>
                  <a:rPr lang="en-US" spc="-5" dirty="0">
                    <a:solidFill>
                      <a:schemeClr val="tx1"/>
                    </a:solidFill>
                  </a:rPr>
                  <a:t>s </a:t>
                </a:r>
                <a:r>
                  <a:rPr lang="en-US" spc="-10" dirty="0">
                    <a:solidFill>
                      <a:schemeClr val="tx1"/>
                    </a:solidFill>
                  </a:rPr>
                  <a:t>th</a:t>
                </a:r>
                <a:r>
                  <a:rPr lang="en-US" spc="-5" dirty="0">
                    <a:solidFill>
                      <a:schemeClr val="tx1"/>
                    </a:solidFill>
                  </a:rPr>
                  <a:t>e s</a:t>
                </a:r>
                <a:r>
                  <a:rPr lang="en-US" spc="-10" dirty="0">
                    <a:solidFill>
                      <a:schemeClr val="tx1"/>
                    </a:solidFill>
                  </a:rPr>
                  <a:t>equenc</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value</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f</a:t>
                </a:r>
                <a:r>
                  <a:rPr lang="en-US" spc="-10" dirty="0">
                    <a:solidFill>
                      <a:schemeClr val="tx1"/>
                    </a:solidFill>
                  </a:rPr>
                  <a:t>unctio</a:t>
                </a:r>
                <a:r>
                  <a:rPr lang="en-US" spc="-5" dirty="0">
                    <a:solidFill>
                      <a:schemeClr val="tx1"/>
                    </a:solidFill>
                  </a:rPr>
                  <a:t>n </a:t>
                </a:r>
              </a:p>
              <a:p>
                <a:pPr marL="0" marR="5080" indent="0" algn="just">
                  <a:lnSpc>
                    <a:spcPct val="100000"/>
                  </a:lnSpc>
                  <a:buNone/>
                </a:pPr>
                <a:r>
                  <a:rPr lang="en-US" spc="-35"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30" dirty="0">
                    <a:solidFill>
                      <a:schemeClr val="tx1"/>
                    </a:solidFill>
                  </a:rPr>
                  <a:t>n</a:t>
                </a:r>
                <a:r>
                  <a:rPr lang="en-US" spc="-5" dirty="0">
                    <a:solidFill>
                      <a:schemeClr val="tx1"/>
                    </a:solidFill>
                  </a:rPr>
                  <a:t>)</a:t>
                </a:r>
                <a:r>
                  <a:rPr lang="en-US" spc="25" dirty="0">
                    <a:solidFill>
                      <a:schemeClr val="tx1"/>
                    </a:solidFill>
                  </a:rPr>
                  <a:t> </a:t>
                </a:r>
                <a:r>
                  <a:rPr lang="en-US" spc="-25" dirty="0">
                    <a:solidFill>
                      <a:schemeClr val="tx1"/>
                    </a:solidFill>
                  </a:rPr>
                  <a:t>=</a:t>
                </a:r>
                <a:r>
                  <a:rPr lang="en-US" spc="75" dirty="0">
                    <a:solidFill>
                      <a:schemeClr val="tx1"/>
                    </a:solidFill>
                  </a:rPr>
                  <a:t> </a:t>
                </a:r>
                <a14:m>
                  <m:oMath xmlns:m="http://schemas.openxmlformats.org/officeDocument/2006/math">
                    <m:f>
                      <m:fPr>
                        <m:ctrlPr>
                          <a:rPr lang="en-US" i="1" spc="75" smtClean="0">
                            <a:solidFill>
                              <a:schemeClr val="tx1"/>
                            </a:solidFill>
                            <a:latin typeface="Cambria Math" panose="02040503050406030204" pitchFamily="18" charset="0"/>
                            <a:cs typeface="Lucida Sans Unicode"/>
                          </a:rPr>
                        </m:ctrlPr>
                      </m:fPr>
                      <m:num>
                        <m:r>
                          <a:rPr lang="en-US" b="0" i="1" spc="75" smtClean="0">
                            <a:solidFill>
                              <a:schemeClr val="tx1"/>
                            </a:solidFill>
                            <a:latin typeface="Cambria Math" panose="02040503050406030204" pitchFamily="18" charset="0"/>
                            <a:cs typeface="Lucida Sans Unicode"/>
                          </a:rPr>
                          <m:t>1</m:t>
                        </m:r>
                      </m:num>
                      <m:den>
                        <m:sSup>
                          <m:sSupPr>
                            <m:ctrlPr>
                              <a:rPr lang="en-US" i="1" spc="75" smtClean="0">
                                <a:solidFill>
                                  <a:schemeClr val="tx1"/>
                                </a:solidFill>
                                <a:latin typeface="Cambria Math" panose="02040503050406030204" pitchFamily="18" charset="0"/>
                                <a:cs typeface="Lucida Sans Unicode"/>
                              </a:rPr>
                            </m:ctrlPr>
                          </m:sSupPr>
                          <m:e>
                            <m:r>
                              <a:rPr lang="en-US" b="0" i="1" spc="75" smtClean="0">
                                <a:solidFill>
                                  <a:schemeClr val="tx1"/>
                                </a:solidFill>
                                <a:latin typeface="Cambria Math" panose="02040503050406030204" pitchFamily="18" charset="0"/>
                                <a:cs typeface="Lucida Sans Unicode"/>
                              </a:rPr>
                              <m:t>2</m:t>
                            </m:r>
                          </m:e>
                          <m:sup>
                            <m:r>
                              <a:rPr lang="en-US" b="0" i="1" spc="75" smtClean="0">
                                <a:solidFill>
                                  <a:schemeClr val="tx1"/>
                                </a:solidFill>
                                <a:latin typeface="Cambria Math" panose="02040503050406030204" pitchFamily="18" charset="0"/>
                                <a:cs typeface="Lucida Sans Unicode"/>
                              </a:rPr>
                              <m:t>𝑛</m:t>
                            </m:r>
                          </m:sup>
                        </m:sSup>
                      </m:den>
                    </m:f>
                  </m:oMath>
                </a14:m>
                <a:r>
                  <a:rPr lang="en-US" i="1" baseline="-29629" dirty="0">
                    <a:solidFill>
                      <a:schemeClr val="tx1"/>
                    </a:solidFill>
                  </a:rPr>
                  <a:t> </a:t>
                </a:r>
                <a:r>
                  <a:rPr lang="en-US" spc="-5" dirty="0">
                    <a:solidFill>
                      <a:schemeClr val="tx1"/>
                    </a:solidFill>
                  </a:rPr>
                  <a:t>for </a:t>
                </a:r>
                <a:r>
                  <a:rPr lang="en-US" i="1" spc="-5" dirty="0">
                    <a:solidFill>
                      <a:schemeClr val="tx1"/>
                    </a:solidFill>
                  </a:rPr>
                  <a:t>n</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a:t>
                </a:r>
                <a:r>
                  <a:rPr lang="en-US" spc="-85" dirty="0">
                    <a:solidFill>
                      <a:schemeClr val="tx1"/>
                    </a:solidFill>
                  </a:rPr>
                  <a:t> </a:t>
                </a:r>
                <a:r>
                  <a:rPr lang="en-US" spc="-10" dirty="0">
                    <a:solidFill>
                      <a:schemeClr val="tx1"/>
                    </a:solidFill>
                  </a:rPr>
                  <a:t>2</a:t>
                </a:r>
                <a:r>
                  <a:rPr lang="en-US" spc="-5" dirty="0">
                    <a:solidFill>
                      <a:schemeClr val="tx1"/>
                    </a:solidFill>
                  </a:rPr>
                  <a:t>,</a:t>
                </a:r>
                <a:r>
                  <a:rPr lang="en-US" spc="-85" dirty="0">
                    <a:solidFill>
                      <a:schemeClr val="tx1"/>
                    </a:solidFill>
                  </a:rPr>
                  <a:t> </a:t>
                </a:r>
                <a:r>
                  <a:rPr lang="en-US" i="1" spc="155" dirty="0">
                    <a:solidFill>
                      <a:schemeClr val="tx1"/>
                    </a:solidFill>
                  </a:rPr>
                  <a:t>..</a:t>
                </a:r>
                <a:r>
                  <a:rPr lang="en-US" i="1" spc="-10" dirty="0">
                    <a:solidFill>
                      <a:schemeClr val="tx1"/>
                    </a:solidFill>
                  </a:rPr>
                  <a:t>.</a:t>
                </a:r>
                <a:r>
                  <a:rPr lang="en-US" i="1" spc="-110" dirty="0">
                    <a:solidFill>
                      <a:schemeClr val="tx1"/>
                    </a:solidFill>
                  </a:rPr>
                  <a:t> </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564"/>
                </a:stretch>
              </a:blipFill>
            </p:spPr>
            <p:txBody>
              <a:bodyPr/>
              <a:lstStyle/>
              <a:p>
                <a:r>
                  <a:rPr lang="en-US">
                    <a:noFill/>
                  </a:rPr>
                  <a:t> </a:t>
                </a:r>
              </a:p>
            </p:txBody>
          </p:sp>
        </mc:Fallback>
      </mc:AlternateContent>
      <p:pic>
        <p:nvPicPr>
          <p:cNvPr id="5" name="Picture Placeholder 2" descr="An illustration shows a sequence of a circle, one-half circle, one-fourth circle, one-eighth circle and so o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80151" y="4184374"/>
            <a:ext cx="5206152" cy="238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808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19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u="sng" spc="-105" dirty="0">
                    <a:solidFill>
                      <a:schemeClr val="tx1"/>
                    </a:solidFill>
                  </a:rPr>
                  <a:t>THEORE</a:t>
                </a:r>
                <a:r>
                  <a:rPr lang="en-US" b="1" u="sng" spc="-175" dirty="0">
                    <a:solidFill>
                      <a:schemeClr val="tx1"/>
                    </a:solidFill>
                  </a:rPr>
                  <a:t>M</a:t>
                </a:r>
                <a:r>
                  <a:rPr lang="en-US" b="1" spc="114" dirty="0"/>
                  <a:t>:</a:t>
                </a:r>
                <a:r>
                  <a:rPr lang="en-US" b="1" spc="-10" dirty="0">
                    <a:solidFill>
                      <a:schemeClr val="tx1"/>
                    </a:solidFill>
                  </a:rPr>
                  <a:t> </a:t>
                </a:r>
                <a:r>
                  <a:rPr lang="en-US" b="1" spc="-95" dirty="0">
                    <a:solidFill>
                      <a:schemeClr val="tx1"/>
                    </a:solidFill>
                  </a:rPr>
                  <a:t>Squeez</a:t>
                </a:r>
                <a:r>
                  <a:rPr lang="en-US" b="1" spc="-85" dirty="0">
                    <a:solidFill>
                      <a:schemeClr val="tx1"/>
                    </a:solidFill>
                  </a:rPr>
                  <a:t>e</a:t>
                </a:r>
                <a:r>
                  <a:rPr lang="en-US" b="1" spc="114" dirty="0">
                    <a:solidFill>
                      <a:schemeClr val="tx1"/>
                    </a:solidFill>
                  </a:rPr>
                  <a:t> </a:t>
                </a:r>
                <a:r>
                  <a:rPr lang="en-US" b="1" spc="-100" dirty="0">
                    <a:solidFill>
                      <a:schemeClr val="tx1"/>
                    </a:solidFill>
                  </a:rPr>
                  <a:t>Theore</a:t>
                </a:r>
                <a:r>
                  <a:rPr lang="en-US" b="1" spc="-155" dirty="0">
                    <a:solidFill>
                      <a:schemeClr val="tx1"/>
                    </a:solidFill>
                  </a:rPr>
                  <a:t>m</a:t>
                </a:r>
                <a:r>
                  <a:rPr lang="en-US" b="1" spc="114" dirty="0">
                    <a:solidFill>
                      <a:schemeClr val="tx1"/>
                    </a:solidFill>
                  </a:rPr>
                  <a:t> </a:t>
                </a:r>
                <a:r>
                  <a:rPr lang="en-US" b="1" spc="-90" dirty="0">
                    <a:solidFill>
                      <a:schemeClr val="tx1"/>
                    </a:solidFill>
                  </a:rPr>
                  <a:t>fo</a:t>
                </a:r>
                <a:r>
                  <a:rPr lang="en-US" b="1" spc="-70" dirty="0">
                    <a:solidFill>
                      <a:schemeClr val="tx1"/>
                    </a:solidFill>
                  </a:rPr>
                  <a:t>r</a:t>
                </a:r>
                <a:r>
                  <a:rPr lang="en-US" b="1" spc="110" dirty="0">
                    <a:solidFill>
                      <a:schemeClr val="tx1"/>
                    </a:solidFill>
                  </a:rPr>
                  <a:t> </a:t>
                </a:r>
                <a:r>
                  <a:rPr lang="en-US" b="1" spc="-100" dirty="0">
                    <a:solidFill>
                      <a:schemeClr val="tx1"/>
                    </a:solidFill>
                  </a:rPr>
                  <a:t>Sequences </a:t>
                </a:r>
                <a:r>
                  <a:rPr lang="en-US" spc="-15" dirty="0">
                    <a:solidFill>
                      <a:schemeClr val="tx1"/>
                    </a:solidFill>
                  </a:rPr>
                  <a:t>Le</a:t>
                </a:r>
                <a:r>
                  <a:rPr lang="en-US" spc="-5" dirty="0">
                    <a:solidFill>
                      <a:schemeClr val="tx1"/>
                    </a:solidFill>
                  </a:rPr>
                  <a:t>t</a:t>
                </a:r>
                <a:r>
                  <a:rPr lang="en-US" spc="100" dirty="0">
                    <a:solidFill>
                      <a:schemeClr val="tx1"/>
                    </a:solidFill>
                  </a:rPr>
                  <a:t>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5" dirty="0">
                    <a:solidFill>
                      <a:schemeClr val="tx1"/>
                    </a:solidFill>
                  </a:rPr>
                  <a:t>,</a:t>
                </a:r>
                <a:r>
                  <a:rPr lang="en-US" spc="100" dirty="0">
                    <a:solidFill>
                      <a:schemeClr val="tx1"/>
                    </a:solidFill>
                  </a:rPr>
                  <a:t> </a:t>
                </a:r>
                <a:r>
                  <a:rPr lang="en-US" spc="40" dirty="0">
                    <a:solidFill>
                      <a:schemeClr val="tx1"/>
                    </a:solidFill>
                  </a:rPr>
                  <a:t>{</a:t>
                </a:r>
                <a:r>
                  <a:rPr lang="en-US" i="1" spc="-10" dirty="0" err="1">
                    <a:solidFill>
                      <a:schemeClr val="tx1"/>
                    </a:solidFill>
                  </a:rPr>
                  <a:t>b</a:t>
                </a:r>
                <a:r>
                  <a:rPr lang="en-US" i="1" baseline="-11111" dirty="0" err="1">
                    <a:solidFill>
                      <a:schemeClr val="tx1"/>
                    </a:solidFill>
                  </a:rPr>
                  <a:t>n</a:t>
                </a:r>
                <a:r>
                  <a:rPr lang="en-US" i="1" spc="-157" baseline="-11111" dirty="0">
                    <a:solidFill>
                      <a:schemeClr val="tx1"/>
                    </a:solidFill>
                  </a:rPr>
                  <a:t> </a:t>
                </a:r>
                <a:r>
                  <a:rPr lang="en-US" spc="40" dirty="0">
                    <a:solidFill>
                      <a:schemeClr val="tx1"/>
                    </a:solidFill>
                  </a:rPr>
                  <a:t>}</a:t>
                </a:r>
                <a:r>
                  <a:rPr lang="en-US" spc="-5" dirty="0">
                    <a:solidFill>
                      <a:schemeClr val="tx1"/>
                    </a:solidFill>
                  </a:rPr>
                  <a:t>,</a:t>
                </a:r>
                <a:r>
                  <a:rPr lang="en-US" spc="100" dirty="0">
                    <a:solidFill>
                      <a:schemeClr val="tx1"/>
                    </a:solidFill>
                  </a:rPr>
                  <a:t> </a:t>
                </a:r>
                <a:r>
                  <a:rPr lang="en-US" spc="40" dirty="0">
                    <a:solidFill>
                      <a:schemeClr val="tx1"/>
                    </a:solidFill>
                  </a:rPr>
                  <a:t>{</a:t>
                </a:r>
                <a:r>
                  <a:rPr lang="en-US" i="1" spc="-10" dirty="0" err="1">
                    <a:solidFill>
                      <a:schemeClr val="tx1"/>
                    </a:solidFill>
                  </a:rPr>
                  <a:t>c</a:t>
                </a:r>
                <a:r>
                  <a:rPr lang="en-US" i="1" baseline="-11111" dirty="0" err="1">
                    <a:solidFill>
                      <a:schemeClr val="tx1"/>
                    </a:solidFill>
                  </a:rPr>
                  <a:t>n</a:t>
                </a:r>
                <a:r>
                  <a:rPr lang="en-US" i="1" spc="-157" baseline="-11111" dirty="0">
                    <a:solidFill>
                      <a:schemeClr val="tx1"/>
                    </a:solidFill>
                  </a:rPr>
                  <a:t> </a:t>
                </a:r>
                <a:r>
                  <a:rPr lang="en-US" spc="40" dirty="0">
                    <a:solidFill>
                      <a:schemeClr val="tx1"/>
                    </a:solidFill>
                  </a:rPr>
                  <a:t>}</a:t>
                </a:r>
                <a:r>
                  <a:rPr lang="en-US" spc="35" dirty="0">
                    <a:solidFill>
                      <a:schemeClr val="tx1"/>
                    </a:solidFill>
                  </a:rPr>
                  <a:t> </a:t>
                </a:r>
                <a:r>
                  <a:rPr lang="en-US" spc="-10" dirty="0">
                    <a:solidFill>
                      <a:schemeClr val="tx1"/>
                    </a:solidFill>
                  </a:rPr>
                  <a:t>b</a:t>
                </a:r>
                <a:r>
                  <a:rPr lang="en-US" spc="-5" dirty="0">
                    <a:solidFill>
                      <a:schemeClr val="tx1"/>
                    </a:solidFill>
                  </a:rPr>
                  <a:t>e</a:t>
                </a:r>
                <a:r>
                  <a:rPr lang="en-US" spc="100" dirty="0">
                    <a:solidFill>
                      <a:schemeClr val="tx1"/>
                    </a:solidFill>
                  </a:rPr>
                  <a:t> </a:t>
                </a:r>
                <a:r>
                  <a:rPr lang="en-US" spc="-10" dirty="0">
                    <a:solidFill>
                      <a:schemeClr val="tx1"/>
                    </a:solidFill>
                  </a:rPr>
                  <a:t>sequences suc</a:t>
                </a:r>
                <a:r>
                  <a:rPr lang="en-US" spc="-5" dirty="0">
                    <a:solidFill>
                      <a:schemeClr val="tx1"/>
                    </a:solidFill>
                  </a:rPr>
                  <a:t>h </a:t>
                </a:r>
                <a:r>
                  <a:rPr lang="en-US" spc="-10" dirty="0">
                    <a:solidFill>
                      <a:schemeClr val="tx1"/>
                    </a:solidFill>
                  </a:rPr>
                  <a:t>tha</a:t>
                </a:r>
                <a:r>
                  <a:rPr lang="en-US" spc="-5" dirty="0">
                    <a:solidFill>
                      <a:schemeClr val="tx1"/>
                    </a:solidFill>
                  </a:rPr>
                  <a:t>t, </a:t>
                </a:r>
                <a:r>
                  <a:rPr lang="en-US" spc="-10" dirty="0">
                    <a:solidFill>
                      <a:schemeClr val="tx1"/>
                    </a:solidFill>
                  </a:rPr>
                  <a:t>fo</a:t>
                </a:r>
                <a:r>
                  <a:rPr lang="en-US" spc="-5" dirty="0">
                    <a:solidFill>
                      <a:schemeClr val="tx1"/>
                    </a:solidFill>
                  </a:rPr>
                  <a:t>r s</a:t>
                </a:r>
                <a:r>
                  <a:rPr lang="en-US" spc="-15" dirty="0">
                    <a:solidFill>
                      <a:schemeClr val="tx1"/>
                    </a:solidFill>
                  </a:rPr>
                  <a:t>om</a:t>
                </a:r>
                <a:r>
                  <a:rPr lang="en-US" spc="-5" dirty="0">
                    <a:solidFill>
                      <a:schemeClr val="tx1"/>
                    </a:solidFill>
                  </a:rPr>
                  <a:t>e </a:t>
                </a:r>
                <a:r>
                  <a:rPr lang="en-US" spc="-15" dirty="0">
                    <a:solidFill>
                      <a:schemeClr val="tx1"/>
                    </a:solidFill>
                  </a:rPr>
                  <a:t>numbe</a:t>
                </a:r>
                <a:r>
                  <a:rPr lang="en-US" spc="-5" dirty="0">
                    <a:solidFill>
                      <a:schemeClr val="tx1"/>
                    </a:solidFill>
                  </a:rPr>
                  <a:t>r</a:t>
                </a:r>
                <a:r>
                  <a:rPr lang="en-US" spc="65" dirty="0">
                    <a:solidFill>
                      <a:schemeClr val="tx1"/>
                    </a:solidFill>
                  </a:rPr>
                  <a:t> </a:t>
                </a:r>
                <a:r>
                  <a:rPr lang="en-US" i="1" spc="75" dirty="0">
                    <a:solidFill>
                      <a:schemeClr val="tx1"/>
                    </a:solidFill>
                  </a:rPr>
                  <a:t>M</a:t>
                </a:r>
                <a:r>
                  <a:rPr lang="en-US" spc="-5" dirty="0">
                    <a:solidFill>
                      <a:schemeClr val="tx1"/>
                    </a:solidFill>
                  </a:rPr>
                  <a:t>, </a:t>
                </a:r>
                <a:r>
                  <a:rPr lang="en-US" i="1" spc="-10" dirty="0" err="1">
                    <a:solidFill>
                      <a:schemeClr val="tx1"/>
                    </a:solidFill>
                  </a:rPr>
                  <a:t>b</a:t>
                </a:r>
                <a:r>
                  <a:rPr lang="en-US" i="1" baseline="-25000" dirty="0" err="1">
                    <a:solidFill>
                      <a:schemeClr val="tx1"/>
                    </a:solidFill>
                  </a:rPr>
                  <a:t>n</a:t>
                </a:r>
                <a:r>
                  <a:rPr lang="en-US" i="1" baseline="-11111" dirty="0">
                    <a:solidFill>
                      <a:schemeClr val="tx1"/>
                    </a:solidFill>
                  </a:rPr>
                  <a:t> </a:t>
                </a:r>
                <a:r>
                  <a:rPr lang="en-US" spc="-50" dirty="0">
                    <a:solidFill>
                      <a:schemeClr val="tx1"/>
                    </a:solidFill>
                  </a:rPr>
                  <a:t>≤</a:t>
                </a:r>
                <a:r>
                  <a:rPr lang="en-US" spc="-45" dirty="0">
                    <a:solidFill>
                      <a:schemeClr val="tx1"/>
                    </a:solidFill>
                  </a:rPr>
                  <a:t> </a:t>
                </a:r>
                <a:r>
                  <a:rPr lang="en-US" i="1" spc="-5" dirty="0">
                    <a:solidFill>
                      <a:schemeClr val="tx1"/>
                    </a:solidFill>
                  </a:rPr>
                  <a:t>a</a:t>
                </a:r>
                <a:r>
                  <a:rPr lang="en-US" i="1" spc="-7" baseline="-25000" dirty="0">
                    <a:solidFill>
                      <a:schemeClr val="tx1"/>
                    </a:solidFill>
                  </a:rPr>
                  <a:t>n</a:t>
                </a:r>
                <a:r>
                  <a:rPr lang="en-US" i="1" spc="-7" baseline="-11111" dirty="0">
                    <a:solidFill>
                      <a:schemeClr val="tx1"/>
                    </a:solidFill>
                  </a:rPr>
                  <a:t> </a:t>
                </a:r>
                <a:r>
                  <a:rPr lang="en-US" spc="-50" dirty="0">
                    <a:solidFill>
                      <a:schemeClr val="tx1"/>
                    </a:solidFill>
                  </a:rPr>
                  <a:t>≤</a:t>
                </a:r>
                <a:r>
                  <a:rPr lang="en-US" spc="-40" dirty="0">
                    <a:solidFill>
                      <a:schemeClr val="tx1"/>
                    </a:solidFill>
                  </a:rPr>
                  <a:t> </a:t>
                </a:r>
                <a:r>
                  <a:rPr lang="en-US" i="1" spc="-10" dirty="0" err="1">
                    <a:solidFill>
                      <a:schemeClr val="tx1"/>
                    </a:solidFill>
                  </a:rPr>
                  <a:t>c</a:t>
                </a:r>
                <a:r>
                  <a:rPr lang="en-US" i="1" baseline="-25000" dirty="0" err="1">
                    <a:solidFill>
                      <a:schemeClr val="tx1"/>
                    </a:solidFill>
                  </a:rPr>
                  <a:t>n</a:t>
                </a:r>
                <a:r>
                  <a:rPr lang="en-US" spc="-5" dirty="0">
                    <a:solidFill>
                      <a:schemeClr val="tx1"/>
                    </a:solidFill>
                  </a:rPr>
                  <a:t> for </a:t>
                </a:r>
                <a:r>
                  <a:rPr lang="en-US" i="1" spc="-5" dirty="0">
                    <a:solidFill>
                      <a:schemeClr val="tx1"/>
                    </a:solidFill>
                  </a:rPr>
                  <a:t>n</a:t>
                </a:r>
                <a:r>
                  <a:rPr lang="en-US" i="1" spc="70" dirty="0">
                    <a:solidFill>
                      <a:schemeClr val="tx1"/>
                    </a:solidFill>
                  </a:rPr>
                  <a:t> </a:t>
                </a:r>
                <a:r>
                  <a:rPr lang="en-US" i="1" spc="190" dirty="0">
                    <a:solidFill>
                      <a:schemeClr val="tx1"/>
                    </a:solidFill>
                  </a:rPr>
                  <a:t>&gt;</a:t>
                </a:r>
                <a:r>
                  <a:rPr lang="en-US" i="1" spc="-10" dirty="0">
                    <a:solidFill>
                      <a:schemeClr val="tx1"/>
                    </a:solidFill>
                  </a:rPr>
                  <a:t>M</a:t>
                </a:r>
                <a:r>
                  <a:rPr lang="en-US" i="1" spc="-10" dirty="0"/>
                  <a:t> .</a:t>
                </a:r>
              </a:p>
              <a:p>
                <a:pPr marL="0" indent="0">
                  <a:lnSpc>
                    <a:spcPct val="100000"/>
                  </a:lnSpc>
                  <a:buNone/>
                </a:pPr>
                <a:r>
                  <a:rPr lang="en-US" spc="-10" dirty="0"/>
                  <a:t>If</a:t>
                </a:r>
                <a:r>
                  <a:rPr lang="en-US" i="1" spc="-10" dirty="0"/>
                  <a:t> </a:t>
                </a:r>
                <a14:m>
                  <m:oMath xmlns:m="http://schemas.openxmlformats.org/officeDocument/2006/math">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𝑛</m:t>
                            </m:r>
                            <m:r>
                              <a:rPr lang="en-US" i="1">
                                <a:latin typeface="Cambria Math" panose="02040503050406030204" pitchFamily="18" charset="0"/>
                                <a:ea typeface="Cambria Math" panose="02040503050406030204" pitchFamily="18" charset="0"/>
                                <a:cs typeface="Times New Roman"/>
                              </a:rPr>
                              <m:t>→∞</m:t>
                            </m:r>
                          </m:lim>
                        </m:limLow>
                      </m:fName>
                      <m:e>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𝑏</m:t>
                            </m:r>
                          </m:e>
                          <m:sub>
                            <m:r>
                              <a:rPr lang="en-US" i="1">
                                <a:latin typeface="Cambria Math" panose="02040503050406030204" pitchFamily="18" charset="0"/>
                                <a:cs typeface="Times New Roman"/>
                              </a:rPr>
                              <m:t>𝑛</m:t>
                            </m:r>
                          </m:sub>
                        </m:sSub>
                      </m:e>
                    </m:func>
                    <m:r>
                      <a:rPr lang="en-US" i="1">
                        <a:latin typeface="Cambria Math" panose="02040503050406030204" pitchFamily="18" charset="0"/>
                        <a:cs typeface="Times New Roman"/>
                      </a:rPr>
                      <m:t>=</m:t>
                    </m:r>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𝑛</m:t>
                            </m:r>
                            <m:r>
                              <a:rPr lang="en-US" i="1">
                                <a:latin typeface="Cambria Math" panose="02040503050406030204" pitchFamily="18" charset="0"/>
                                <a:ea typeface="Cambria Math" panose="02040503050406030204" pitchFamily="18" charset="0"/>
                                <a:cs typeface="Times New Roman"/>
                              </a:rPr>
                              <m:t>→∞</m:t>
                            </m:r>
                          </m:lim>
                        </m:limLow>
                      </m:fName>
                      <m:e>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𝑐</m:t>
                            </m:r>
                          </m:e>
                          <m:sub>
                            <m:r>
                              <a:rPr lang="en-US" i="1">
                                <a:latin typeface="Cambria Math" panose="02040503050406030204" pitchFamily="18" charset="0"/>
                                <a:cs typeface="Times New Roman"/>
                              </a:rPr>
                              <m:t>𝑛</m:t>
                            </m:r>
                          </m:sub>
                        </m:sSub>
                      </m:e>
                    </m:func>
                    <m:r>
                      <a:rPr lang="en-US" i="1">
                        <a:latin typeface="Cambria Math" panose="02040503050406030204" pitchFamily="18" charset="0"/>
                        <a:cs typeface="Times New Roman"/>
                      </a:rPr>
                      <m:t>=</m:t>
                    </m:r>
                    <m:r>
                      <a:rPr lang="en-US" i="1">
                        <a:latin typeface="Cambria Math" panose="02040503050406030204" pitchFamily="18" charset="0"/>
                        <a:cs typeface="Times New Roman"/>
                      </a:rPr>
                      <m:t>𝐿</m:t>
                    </m:r>
                    <m:r>
                      <a:rPr lang="en-US" b="0" i="1" smtClean="0">
                        <a:latin typeface="Cambria Math" panose="02040503050406030204" pitchFamily="18" charset="0"/>
                        <a:cs typeface="Times New Roman"/>
                      </a:rPr>
                      <m:t>,</m:t>
                    </m:r>
                  </m:oMath>
                </a14:m>
                <a:r>
                  <a:rPr lang="en-US" dirty="0"/>
                  <a:t> t</a:t>
                </a:r>
                <a:r>
                  <a:rPr lang="en-US" dirty="0">
                    <a:solidFill>
                      <a:schemeClr val="tx1"/>
                    </a:solidFill>
                  </a:rPr>
                  <a:t>hen </a:t>
                </a:r>
                <a14:m>
                  <m:oMath xmlns:m="http://schemas.openxmlformats.org/officeDocument/2006/math">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𝑛</m:t>
                            </m:r>
                            <m:r>
                              <a:rPr lang="en-US" i="1">
                                <a:latin typeface="Cambria Math" panose="02040503050406030204" pitchFamily="18" charset="0"/>
                                <a:ea typeface="Cambria Math" panose="02040503050406030204" pitchFamily="18" charset="0"/>
                                <a:cs typeface="Times New Roman"/>
                              </a:rPr>
                              <m:t>→∞</m:t>
                            </m:r>
                          </m:lim>
                        </m:limLow>
                      </m:fName>
                      <m:e>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𝑎</m:t>
                            </m:r>
                          </m:e>
                          <m:sub>
                            <m:r>
                              <a:rPr lang="en-US" i="1">
                                <a:latin typeface="Cambria Math" panose="02040503050406030204" pitchFamily="18" charset="0"/>
                                <a:cs typeface="Times New Roman"/>
                              </a:rPr>
                              <m:t>𝑛</m:t>
                            </m:r>
                          </m:sub>
                        </m:sSub>
                      </m:e>
                    </m:func>
                    <m:r>
                      <a:rPr lang="en-US" i="1">
                        <a:latin typeface="Cambria Math" panose="02040503050406030204" pitchFamily="18" charset="0"/>
                        <a:cs typeface="Times New Roman"/>
                      </a:rPr>
                      <m:t>=</m:t>
                    </m:r>
                    <m:r>
                      <a:rPr lang="en-US" i="1">
                        <a:latin typeface="Cambria Math" panose="02040503050406030204" pitchFamily="18" charset="0"/>
                        <a:cs typeface="Times New Roman"/>
                      </a:rPr>
                      <m:t>𝐿</m:t>
                    </m:r>
                    <m:r>
                      <a:rPr lang="en-US" i="1">
                        <a:latin typeface="Cambria Math" panose="02040503050406030204" pitchFamily="18" charset="0"/>
                        <a:cs typeface="Times New Roman"/>
                      </a:rPr>
                      <m:t>.</m:t>
                    </m:r>
                  </m:oMath>
                </a14:m>
                <a:endParaRPr lang="en-US" dirty="0"/>
              </a:p>
              <a:p>
                <a:pPr marL="0" indent="0">
                  <a:lnSpc>
                    <a:spcPct val="100000"/>
                  </a:lnSpc>
                  <a:buNone/>
                </a:pPr>
                <a:endParaRPr lang="en-US" dirty="0">
                  <a:solidFill>
                    <a:schemeClr val="tx1"/>
                  </a:solidFill>
                </a:endParaRPr>
              </a:p>
              <a:p>
                <a:pPr marL="0" indent="0">
                  <a:lnSpc>
                    <a:spcPct val="100000"/>
                  </a:lnSpc>
                  <a:buNone/>
                </a:pPr>
                <a:r>
                  <a:rPr lang="en-US" b="1" u="sng" dirty="0"/>
                  <a:t>EXAMPLE</a:t>
                </a:r>
                <a:r>
                  <a:rPr lang="en-US" b="1" dirty="0"/>
                  <a:t>: </a:t>
                </a:r>
                <a:r>
                  <a:rPr lang="en-US" dirty="0"/>
                  <a:t>If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d>
                      </m:e>
                    </m:func>
                    <m:r>
                      <a:rPr lang="en-US" i="1">
                        <a:latin typeface="Cambria Math" panose="02040503050406030204" pitchFamily="18" charset="0"/>
                      </a:rPr>
                      <m:t>=0</m:t>
                    </m:r>
                  </m:oMath>
                </a14:m>
                <a:r>
                  <a:rPr lang="en-US" dirty="0"/>
                  <a:t>, then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sub>
                        </m:sSub>
                      </m:e>
                    </m:func>
                    <m:r>
                      <a:rPr lang="en-US" i="1">
                        <a:latin typeface="Cambria Math" panose="02040503050406030204" pitchFamily="18" charset="0"/>
                      </a:rPr>
                      <m:t>=0</m:t>
                    </m:r>
                  </m:oMath>
                </a14:m>
                <a:r>
                  <a:rPr lang="en-US" dirty="0"/>
                  <a:t>. </a:t>
                </a:r>
              </a:p>
              <a:p>
                <a:pPr marL="0" indent="0">
                  <a:lnSpc>
                    <a:spcPct val="100000"/>
                  </a:lnSpc>
                  <a:buNone/>
                </a:pPr>
                <a:r>
                  <a:rPr lang="en-US" dirty="0"/>
                  <a:t>To see this observe that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d>
                      </m:e>
                    </m:func>
                    <m:r>
                      <a:rPr lang="en-US" i="1">
                        <a:latin typeface="Cambria Math" panose="02040503050406030204" pitchFamily="18" charset="0"/>
                      </a:rPr>
                      <m:t>=0</m:t>
                    </m:r>
                  </m:oMath>
                </a14:m>
                <a:r>
                  <a:rPr lang="en-US" dirty="0"/>
                  <a:t> implies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d>
                      </m:e>
                    </m:func>
                    <m:r>
                      <a:rPr lang="en-US" i="1">
                        <a:latin typeface="Cambria Math" panose="02040503050406030204" pitchFamily="18" charset="0"/>
                      </a:rPr>
                      <m:t>=0</m:t>
                    </m:r>
                  </m:oMath>
                </a14:m>
                <a:r>
                  <a:rPr lang="en-US" dirty="0"/>
                  <a:t>. Moreover,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sub>
                        </m:sSub>
                      </m:e>
                    </m:d>
                  </m:oMath>
                </a14:m>
                <a:r>
                  <a:rPr lang="en-US" dirty="0"/>
                  <a:t>. </a:t>
                </a:r>
                <a:r>
                  <a:rPr lang="en-US" spc="-15" dirty="0">
                    <a:latin typeface="Times New Roman"/>
                    <a:cs typeface="Times New Roman"/>
                  </a:rPr>
                  <a:t>T</a:t>
                </a:r>
                <a:r>
                  <a:rPr lang="en-US" spc="-5" dirty="0">
                    <a:latin typeface="Times New Roman"/>
                    <a:cs typeface="Times New Roman"/>
                  </a:rPr>
                  <a:t>herefore,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ca</a:t>
                </a:r>
                <a:r>
                  <a:rPr lang="en-US" spc="-5" dirty="0">
                    <a:latin typeface="Times New Roman"/>
                    <a:cs typeface="Times New Roman"/>
                  </a:rPr>
                  <a:t>n </a:t>
                </a:r>
                <a:r>
                  <a:rPr lang="en-US" spc="-10" dirty="0">
                    <a:latin typeface="Times New Roman"/>
                    <a:cs typeface="Times New Roman"/>
                  </a:rPr>
                  <a:t>appl</a:t>
                </a:r>
                <a:r>
                  <a:rPr lang="en-US" spc="-5" dirty="0">
                    <a:latin typeface="Times New Roman"/>
                    <a:cs typeface="Times New Roman"/>
                  </a:rPr>
                  <a:t>y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Squeez</a:t>
                </a:r>
                <a:r>
                  <a:rPr lang="en-US" spc="-5" dirty="0">
                    <a:latin typeface="Times New Roman"/>
                    <a:cs typeface="Times New Roman"/>
                  </a:rPr>
                  <a:t>e </a:t>
                </a:r>
                <a:r>
                  <a:rPr lang="en-US" spc="-10" dirty="0">
                    <a:latin typeface="Times New Roman"/>
                    <a:cs typeface="Times New Roman"/>
                  </a:rPr>
                  <a:t>Theorem t</a:t>
                </a:r>
                <a:r>
                  <a:rPr lang="en-US" spc="-5" dirty="0">
                    <a:latin typeface="Times New Roman"/>
                    <a:cs typeface="Times New Roman"/>
                  </a:rPr>
                  <a:t>o </a:t>
                </a:r>
                <a:r>
                  <a:rPr lang="en-US" spc="-10" dirty="0">
                    <a:latin typeface="Times New Roman"/>
                    <a:cs typeface="Times New Roman"/>
                  </a:rPr>
                  <a:t>conclud</a:t>
                </a:r>
                <a:r>
                  <a:rPr lang="en-US" spc="-5" dirty="0">
                    <a:latin typeface="Times New Roman"/>
                    <a:cs typeface="Times New Roman"/>
                  </a:rPr>
                  <a:t>e </a:t>
                </a:r>
                <a:r>
                  <a:rPr lang="en-US" spc="-10" dirty="0">
                    <a:latin typeface="Times New Roman"/>
                    <a:cs typeface="Times New Roman"/>
                  </a:rPr>
                  <a:t>tha</a:t>
                </a:r>
                <a:r>
                  <a:rPr lang="en-US" spc="-5" dirty="0">
                    <a:latin typeface="Times New Roman"/>
                    <a:cs typeface="Times New Roman"/>
                  </a:rPr>
                  <a:t>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sub>
                        </m:sSub>
                      </m:e>
                    </m:func>
                    <m:r>
                      <a:rPr lang="en-US" i="1">
                        <a:latin typeface="Cambria Math" panose="02040503050406030204" pitchFamily="18" charset="0"/>
                      </a:rPr>
                      <m:t>=0</m:t>
                    </m:r>
                  </m:oMath>
                </a14:m>
                <a:r>
                  <a:rPr lang="en-US" dirty="0"/>
                  <a:t>.</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733"/>
                </a:stretch>
              </a:blipFill>
            </p:spPr>
            <p:txBody>
              <a:bodyPr/>
              <a:lstStyle/>
              <a:p>
                <a:r>
                  <a:rPr lang="en-US">
                    <a:noFill/>
                  </a:rPr>
                  <a:t> </a:t>
                </a:r>
              </a:p>
            </p:txBody>
          </p:sp>
        </mc:Fallback>
      </mc:AlternateContent>
    </p:spTree>
    <p:extLst>
      <p:ext uri="{BB962C8B-B14F-4D97-AF65-F5344CB8AC3E}">
        <p14:creationId xmlns:p14="http://schemas.microsoft.com/office/powerpoint/2010/main" val="3859696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(20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100" dirty="0">
                    <a:solidFill>
                      <a:schemeClr val="tx1"/>
                    </a:solidFill>
                  </a:rPr>
                  <a:t>Geometri</a:t>
                </a:r>
                <a:r>
                  <a:rPr lang="en-US" b="1" spc="-95" dirty="0">
                    <a:solidFill>
                      <a:schemeClr val="tx1"/>
                    </a:solidFill>
                  </a:rPr>
                  <a:t>c </a:t>
                </a:r>
                <a:r>
                  <a:rPr lang="en-US" b="1" spc="-100" dirty="0">
                    <a:solidFill>
                      <a:schemeClr val="tx1"/>
                    </a:solidFill>
                  </a:rPr>
                  <a:t>Sequence</a:t>
                </a:r>
                <a:r>
                  <a:rPr lang="en-US" b="1" spc="-90" dirty="0">
                    <a:solidFill>
                      <a:schemeClr val="tx1"/>
                    </a:solidFill>
                  </a:rPr>
                  <a:t>s </a:t>
                </a:r>
                <a:r>
                  <a:rPr lang="en-US" b="1" spc="-75" dirty="0">
                    <a:solidFill>
                      <a:schemeClr val="tx1"/>
                    </a:solidFill>
                  </a:rPr>
                  <a:t>wit</a:t>
                </a:r>
                <a:r>
                  <a:rPr lang="en-US" b="1" spc="-95" dirty="0">
                    <a:solidFill>
                      <a:schemeClr val="tx1"/>
                    </a:solidFill>
                  </a:rPr>
                  <a:t>h</a:t>
                </a:r>
                <a:r>
                  <a:rPr lang="en-US" b="1" spc="-25" dirty="0">
                    <a:solidFill>
                      <a:schemeClr val="tx1"/>
                    </a:solidFill>
                  </a:rPr>
                  <a:t> </a:t>
                </a:r>
                <a:r>
                  <a:rPr lang="en-US" b="1" i="1" spc="-5" dirty="0">
                    <a:solidFill>
                      <a:schemeClr val="tx1"/>
                    </a:solidFill>
                  </a:rPr>
                  <a:t>r </a:t>
                </a:r>
                <a:r>
                  <a:rPr lang="en-US" b="1" i="1" spc="190" dirty="0">
                    <a:solidFill>
                      <a:schemeClr val="tx1"/>
                    </a:solidFill>
                  </a:rPr>
                  <a:t>&lt;</a:t>
                </a:r>
                <a:r>
                  <a:rPr lang="en-US" i="1" spc="-5" dirty="0">
                    <a:solidFill>
                      <a:schemeClr val="tx1"/>
                    </a:solidFill>
                  </a:rPr>
                  <a:t> </a:t>
                </a:r>
                <a:r>
                  <a:rPr lang="en-US" b="1" spc="-5" dirty="0">
                    <a:solidFill>
                      <a:schemeClr val="tx1"/>
                    </a:solidFill>
                  </a:rPr>
                  <a:t>0 </a:t>
                </a:r>
                <a:r>
                  <a:rPr lang="en-US" spc="-5" dirty="0">
                    <a:solidFill>
                      <a:schemeClr val="tx1"/>
                    </a:solidFill>
                  </a:rPr>
                  <a:t>For </a:t>
                </a:r>
                <a:r>
                  <a:rPr lang="en-US" i="1" spc="-5" dirty="0">
                    <a:solidFill>
                      <a:schemeClr val="tx1"/>
                    </a:solidFill>
                  </a:rPr>
                  <a:t>c </a:t>
                </a:r>
                <a:r>
                  <a:rPr lang="en-US" spc="-5" dirty="0">
                    <a:solidFill>
                      <a:schemeClr val="tx1"/>
                    </a:solidFill>
                    <a:ea typeface="Cambria Math" panose="02040503050406030204" pitchFamily="18" charset="0"/>
                  </a:rPr>
                  <a:t>≠ 0,</a:t>
                </a:r>
              </a:p>
              <a:p>
                <a:pPr marL="0" marR="5080" indent="0">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r>
                            <a:rPr lang="en-US" b="0" i="1" smtClean="0">
                              <a:solidFill>
                                <a:schemeClr val="tx1"/>
                              </a:solidFill>
                              <a:latin typeface="Cambria Math" panose="02040503050406030204" pitchFamily="18" charset="0"/>
                              <a:cs typeface="Times New Roman"/>
                            </a:rPr>
                            <m:t>𝑐</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𝑟</m:t>
                              </m:r>
                            </m:e>
                            <m:sup>
                              <m:r>
                                <a:rPr lang="en-US" b="0" i="1" smtClean="0">
                                  <a:solidFill>
                                    <a:schemeClr val="tx1"/>
                                  </a:solidFill>
                                  <a:latin typeface="Cambria Math" panose="02040503050406030204" pitchFamily="18" charset="0"/>
                                  <a:cs typeface="Times New Roman"/>
                                </a:rPr>
                                <m:t>𝑛</m:t>
                              </m:r>
                            </m:sup>
                          </m:sSup>
                        </m:e>
                      </m:func>
                      <m:r>
                        <a:rPr lang="en-US" b="0" i="1" smtClean="0">
                          <a:solidFill>
                            <a:schemeClr val="tx1"/>
                          </a:solidFill>
                          <a:latin typeface="Cambria Math" panose="02040503050406030204" pitchFamily="18" charset="0"/>
                          <a:cs typeface="Times New Roman"/>
                        </a:rPr>
                        <m:t>=</m:t>
                      </m:r>
                      <m:d>
                        <m:dPr>
                          <m:begChr m:val="{"/>
                          <m:endChr m:val=""/>
                          <m:ctrlPr>
                            <a:rPr lang="en-US" b="0" i="1" smtClean="0">
                              <a:solidFill>
                                <a:schemeClr val="tx1"/>
                              </a:solidFill>
                              <a:latin typeface="Cambria Math" panose="02040503050406030204" pitchFamily="18" charset="0"/>
                              <a:cs typeface="Times New Roman"/>
                            </a:rPr>
                          </m:ctrlPr>
                        </m:dPr>
                        <m:e>
                          <m:eqArr>
                            <m:eqArrPr>
                              <m:ctrlPr>
                                <a:rPr lang="en-US" b="0" i="1" smtClean="0">
                                  <a:solidFill>
                                    <a:schemeClr val="tx1"/>
                                  </a:solidFill>
                                  <a:latin typeface="Cambria Math" panose="02040503050406030204" pitchFamily="18" charset="0"/>
                                  <a:cs typeface="Times New Roman"/>
                                </a:rPr>
                              </m:ctrlPr>
                            </m:eqArrPr>
                            <m:e>
                              <m:m>
                                <m:mPr>
                                  <m:mcs>
                                    <m:mc>
                                      <m:mcPr>
                                        <m:count m:val="3"/>
                                        <m:mcJc m:val="center"/>
                                      </m:mcPr>
                                    </m:mc>
                                  </m:mcs>
                                  <m:ctrlPr>
                                    <a:rPr lang="en-US" b="0" i="1" smtClean="0">
                                      <a:solidFill>
                                        <a:schemeClr val="tx1"/>
                                      </a:solidFill>
                                      <a:latin typeface="Cambria Math" panose="02040503050406030204" pitchFamily="18" charset="0"/>
                                      <a:cs typeface="Times New Roman"/>
                                    </a:rPr>
                                  </m:ctrlPr>
                                </m:mPr>
                                <m:mr>
                                  <m:e>
                                    <m:r>
                                      <a:rPr lang="en-US" b="0" i="1" smtClean="0">
                                        <a:solidFill>
                                          <a:schemeClr val="tx1"/>
                                        </a:solidFill>
                                        <a:latin typeface="Cambria Math" panose="02040503050406030204" pitchFamily="18" charset="0"/>
                                        <a:cs typeface="Times New Roman"/>
                                      </a:rPr>
                                      <m:t>   0</m:t>
                                    </m:r>
                                  </m:e>
                                  <m:e>
                                    <m:r>
                                      <a:rPr lang="en-US" b="0" i="1"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if</m:t>
                                    </m:r>
                                  </m:e>
                                  <m:e>
                                    <m:r>
                                      <a:rPr lang="en-US" b="0" i="1" smtClean="0">
                                        <a:solidFill>
                                          <a:schemeClr val="tx1"/>
                                        </a:solidFill>
                                        <a:latin typeface="Cambria Math" panose="02040503050406030204" pitchFamily="18" charset="0"/>
                                        <a:cs typeface="Times New Roman"/>
                                      </a:rPr>
                                      <m:t>   −1&lt;</m:t>
                                    </m:r>
                                    <m:r>
                                      <a:rPr lang="en-US" b="0" i="1" smtClean="0">
                                        <a:solidFill>
                                          <a:schemeClr val="tx1"/>
                                        </a:solidFill>
                                        <a:latin typeface="Cambria Math" panose="02040503050406030204" pitchFamily="18" charset="0"/>
                                        <a:cs typeface="Times New Roman"/>
                                      </a:rPr>
                                      <m:t>𝑟</m:t>
                                    </m:r>
                                    <m:r>
                                      <a:rPr lang="en-US" b="0" i="1" smtClean="0">
                                        <a:solidFill>
                                          <a:schemeClr val="tx1"/>
                                        </a:solidFill>
                                        <a:latin typeface="Cambria Math" panose="02040503050406030204" pitchFamily="18" charset="0"/>
                                        <a:cs typeface="Times New Roman"/>
                                      </a:rPr>
                                      <m:t>&lt;0</m:t>
                                    </m:r>
                                  </m:e>
                                </m:mr>
                              </m:m>
                            </m:e>
                            <m:e>
                              <m:m>
                                <m:mPr>
                                  <m:mcs>
                                    <m:mc>
                                      <m:mcPr>
                                        <m:count m:val="3"/>
                                        <m:mcJc m:val="center"/>
                                      </m:mcPr>
                                    </m:mc>
                                  </m:mcs>
                                  <m:ctrlPr>
                                    <a:rPr lang="en-US" b="0" i="1" smtClean="0">
                                      <a:solidFill>
                                        <a:schemeClr val="tx1"/>
                                      </a:solidFill>
                                      <a:latin typeface="Cambria Math" panose="02040503050406030204" pitchFamily="18" charset="0"/>
                                      <a:cs typeface="Times New Roman"/>
                                    </a:rPr>
                                  </m:ctrlPr>
                                </m:mPr>
                                <m:mr>
                                  <m:e>
                                    <m:r>
                                      <m:rPr>
                                        <m:sty m:val="p"/>
                                        <m:brk m:alnAt="7"/>
                                      </m:rPr>
                                      <a:rPr lang="en-US" b="0" i="0" smtClean="0">
                                        <a:solidFill>
                                          <a:schemeClr val="tx1"/>
                                        </a:solidFill>
                                        <a:latin typeface="Cambria Math" panose="02040503050406030204" pitchFamily="18" charset="0"/>
                                        <a:cs typeface="Times New Roman"/>
                                      </a:rPr>
                                      <m:t>d</m:t>
                                    </m:r>
                                    <m:r>
                                      <m:rPr>
                                        <m:sty m:val="p"/>
                                      </m:rPr>
                                      <a:rPr lang="en-US" b="0" i="0" smtClean="0">
                                        <a:solidFill>
                                          <a:schemeClr val="tx1"/>
                                        </a:solidFill>
                                        <a:latin typeface="Cambria Math" panose="02040503050406030204" pitchFamily="18" charset="0"/>
                                        <a:cs typeface="Times New Roman"/>
                                      </a:rPr>
                                      <m:t>iverges</m:t>
                                    </m:r>
                                  </m:e>
                                  <m:e>
                                    <m:r>
                                      <m:rPr>
                                        <m:sty m:val="p"/>
                                      </m:rPr>
                                      <a:rPr lang="en-US" b="0" i="0" smtClean="0">
                                        <a:solidFill>
                                          <a:schemeClr val="tx1"/>
                                        </a:solidFill>
                                        <a:latin typeface="Cambria Math" panose="02040503050406030204" pitchFamily="18" charset="0"/>
                                        <a:cs typeface="Times New Roman"/>
                                      </a:rPr>
                                      <m:t>if</m:t>
                                    </m:r>
                                  </m:e>
                                  <m:e>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𝑟</m:t>
                                    </m:r>
                                    <m:r>
                                      <a:rPr lang="en-US" b="0" i="1" smtClean="0">
                                        <a:solidFill>
                                          <a:schemeClr val="tx1"/>
                                        </a:solidFill>
                                        <a:latin typeface="Cambria Math" panose="02040503050406030204" pitchFamily="18" charset="0"/>
                                        <a:ea typeface="Cambria Math" panose="02040503050406030204" pitchFamily="18" charset="0"/>
                                        <a:cs typeface="Times New Roman"/>
                                      </a:rPr>
                                      <m:t>≤−1</m:t>
                                    </m:r>
                                  </m:e>
                                </m:mr>
                              </m:m>
                            </m:e>
                          </m:eqArr>
                        </m:e>
                      </m:d>
                    </m:oMath>
                  </m:oMathPara>
                </a14:m>
                <a:endParaRPr lang="en-US" dirty="0">
                  <a:solidFill>
                    <a:schemeClr val="tx1"/>
                  </a:solidFill>
                </a:endParaRPr>
              </a:p>
              <a:p>
                <a:pPr marL="0" marR="5080" indent="0">
                  <a:lnSpc>
                    <a:spcPct val="100000"/>
                  </a:lnSpc>
                  <a:buNone/>
                </a:pPr>
                <a:r>
                  <a:rPr lang="en-US" b="1" spc="-5" dirty="0">
                    <a:solidFill>
                      <a:schemeClr val="tx1"/>
                    </a:solidFill>
                  </a:rPr>
                  <a:t>Solution </a:t>
                </a:r>
                <a:endParaRPr lang="en-US" b="1" spc="95" dirty="0">
                  <a:solidFill>
                    <a:schemeClr val="tx1"/>
                  </a:solidFill>
                </a:endParaRPr>
              </a:p>
              <a:p>
                <a:pPr marR="5080">
                  <a:lnSpc>
                    <a:spcPct val="100000"/>
                  </a:lnSpc>
                </a:pPr>
                <a:r>
                  <a:rPr lang="en-US" spc="-5" dirty="0">
                    <a:solidFill>
                      <a:schemeClr val="tx1"/>
                    </a:solidFill>
                  </a:rPr>
                  <a:t>If </a:t>
                </a:r>
                <a:r>
                  <a:rPr lang="en-US" spc="-190" dirty="0">
                    <a:solidFill>
                      <a:schemeClr val="tx1"/>
                    </a:solidFill>
                  </a:rPr>
                  <a:t>−</a:t>
                </a:r>
                <a:r>
                  <a:rPr lang="en-US" spc="-5" dirty="0">
                    <a:solidFill>
                      <a:schemeClr val="tx1"/>
                    </a:solidFill>
                  </a:rPr>
                  <a:t>1</a:t>
                </a:r>
                <a:r>
                  <a:rPr lang="en-US" spc="25" dirty="0">
                    <a:solidFill>
                      <a:schemeClr val="tx1"/>
                    </a:solidFill>
                  </a:rPr>
                  <a:t> </a:t>
                </a:r>
                <a:r>
                  <a:rPr lang="en-US" i="1" spc="190" dirty="0">
                    <a:solidFill>
                      <a:schemeClr val="tx1"/>
                    </a:solidFill>
                  </a:rPr>
                  <a:t>&lt;</a:t>
                </a:r>
                <a:r>
                  <a:rPr lang="en-US" i="1" spc="-25" dirty="0">
                    <a:solidFill>
                      <a:schemeClr val="tx1"/>
                    </a:solidFill>
                  </a:rPr>
                  <a:t> </a:t>
                </a:r>
                <a:r>
                  <a:rPr lang="en-US" i="1" spc="-5" dirty="0">
                    <a:solidFill>
                      <a:schemeClr val="tx1"/>
                    </a:solidFill>
                  </a:rPr>
                  <a:t>r </a:t>
                </a:r>
                <a:r>
                  <a:rPr lang="en-US" i="1" spc="190" dirty="0">
                    <a:solidFill>
                      <a:schemeClr val="tx1"/>
                    </a:solidFill>
                  </a:rPr>
                  <a:t>&lt;</a:t>
                </a:r>
                <a:r>
                  <a:rPr lang="en-US" i="1" spc="-5" dirty="0">
                    <a:solidFill>
                      <a:schemeClr val="tx1"/>
                    </a:solidFill>
                  </a:rPr>
                  <a:t> </a:t>
                </a:r>
                <a:r>
                  <a:rPr lang="en-US" spc="-10" dirty="0">
                    <a:solidFill>
                      <a:schemeClr val="tx1"/>
                    </a:solidFill>
                  </a:rPr>
                  <a:t>0</a:t>
                </a:r>
                <a:r>
                  <a:rPr lang="en-US" spc="-5" dirty="0">
                    <a:solidFill>
                      <a:schemeClr val="tx1"/>
                    </a:solidFill>
                  </a:rPr>
                  <a:t>, t</a:t>
                </a:r>
                <a:r>
                  <a:rPr lang="en-US" spc="-10" dirty="0">
                    <a:solidFill>
                      <a:schemeClr val="tx1"/>
                    </a:solidFill>
                  </a:rPr>
                  <a:t>he</a:t>
                </a:r>
                <a:r>
                  <a:rPr lang="en-US" spc="-5" dirty="0">
                    <a:solidFill>
                      <a:schemeClr val="tx1"/>
                    </a:solidFill>
                  </a:rPr>
                  <a:t>n 0</a:t>
                </a:r>
                <a:r>
                  <a:rPr lang="en-US" spc="25" dirty="0">
                    <a:solidFill>
                      <a:schemeClr val="tx1"/>
                    </a:solidFill>
                  </a:rPr>
                  <a:t> </a:t>
                </a:r>
                <a:r>
                  <a:rPr lang="en-US" i="1" spc="190" dirty="0">
                    <a:solidFill>
                      <a:schemeClr val="tx1"/>
                    </a:solidFill>
                  </a:rPr>
                  <a:t>&lt;</a:t>
                </a:r>
                <a:r>
                  <a:rPr lang="en-US" i="1" spc="-5" dirty="0">
                    <a:solidFill>
                      <a:schemeClr val="tx1"/>
                    </a:solidFill>
                  </a:rPr>
                  <a:t> </a:t>
                </a:r>
                <a:r>
                  <a:rPr lang="en-US" spc="-114" dirty="0">
                    <a:solidFill>
                      <a:schemeClr val="tx1"/>
                    </a:solidFill>
                  </a:rPr>
                  <a:t>| </a:t>
                </a:r>
                <a:r>
                  <a:rPr lang="en-US" i="1" spc="-5" dirty="0">
                    <a:solidFill>
                      <a:schemeClr val="tx1"/>
                    </a:solidFill>
                  </a:rPr>
                  <a:t>r</a:t>
                </a:r>
                <a:r>
                  <a:rPr lang="en-US" i="1" spc="-150" dirty="0">
                    <a:solidFill>
                      <a:schemeClr val="tx1"/>
                    </a:solidFill>
                  </a:rPr>
                  <a:t> </a:t>
                </a:r>
                <a:r>
                  <a:rPr lang="en-US" spc="-90" dirty="0">
                    <a:solidFill>
                      <a:schemeClr val="tx1"/>
                    </a:solidFill>
                  </a:rPr>
                  <a:t>|</a:t>
                </a:r>
                <a:r>
                  <a:rPr lang="en-US" spc="-45" dirty="0">
                    <a:solidFill>
                      <a:schemeClr val="tx1"/>
                    </a:solidFill>
                  </a:rPr>
                  <a:t> </a:t>
                </a:r>
                <a:r>
                  <a:rPr lang="en-US" i="1" spc="190" dirty="0">
                    <a:solidFill>
                      <a:schemeClr val="tx1"/>
                    </a:solidFill>
                  </a:rPr>
                  <a:t>&lt;</a:t>
                </a:r>
                <a:r>
                  <a:rPr lang="en-US" i="1" spc="-5" dirty="0">
                    <a:solidFill>
                      <a:schemeClr val="tx1"/>
                    </a:solidFill>
                  </a:rPr>
                  <a:t> </a:t>
                </a:r>
                <a:r>
                  <a:rPr lang="en-US" spc="-5" dirty="0">
                    <a:solidFill>
                      <a:schemeClr val="tx1"/>
                    </a:solidFill>
                  </a:rPr>
                  <a:t>1 </a:t>
                </a:r>
                <a:r>
                  <a:rPr lang="en-US" spc="-10" dirty="0">
                    <a:solidFill>
                      <a:schemeClr val="tx1"/>
                    </a:solidFill>
                  </a:rPr>
                  <a:t>and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𝑐</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𝑟</m:t>
                            </m:r>
                          </m:e>
                          <m:sup>
                            <m:r>
                              <a:rPr lang="en-US" i="1">
                                <a:solidFill>
                                  <a:schemeClr val="tx1"/>
                                </a:solidFill>
                                <a:latin typeface="Cambria Math" panose="02040503050406030204" pitchFamily="18" charset="0"/>
                                <a:cs typeface="Times New Roman"/>
                              </a:rPr>
                              <m:t>𝑛</m:t>
                            </m:r>
                          </m:sup>
                        </m:sSup>
                        <m:r>
                          <a:rPr lang="en-US" b="0" i="1" smtClean="0">
                            <a:solidFill>
                              <a:schemeClr val="tx1"/>
                            </a:solidFill>
                            <a:latin typeface="Cambria Math" panose="02040503050406030204" pitchFamily="18" charset="0"/>
                            <a:cs typeface="Times New Roman"/>
                          </a:rPr>
                          <m:t>|</m:t>
                        </m:r>
                      </m:e>
                    </m:func>
                    <m:r>
                      <a:rPr lang="en-US" b="0" i="1" smtClean="0">
                        <a:solidFill>
                          <a:schemeClr val="tx1"/>
                        </a:solidFill>
                        <a:latin typeface="Cambria Math" panose="02040503050406030204" pitchFamily="18" charset="0"/>
                        <a:cs typeface="Times New Roman"/>
                      </a:rPr>
                      <m:t>=0.</m:t>
                    </m:r>
                  </m:oMath>
                </a14:m>
                <a:r>
                  <a:rPr lang="en-US" dirty="0">
                    <a:solidFill>
                      <a:schemeClr val="tx1"/>
                    </a:solidFill>
                  </a:rPr>
                  <a:t> By the last example,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r>
                          <a:rPr lang="en-US" i="1">
                            <a:solidFill>
                              <a:schemeClr val="tx1"/>
                            </a:solidFill>
                            <a:latin typeface="Cambria Math" panose="02040503050406030204" pitchFamily="18" charset="0"/>
                            <a:cs typeface="Times New Roman"/>
                          </a:rPr>
                          <m:t>𝑐</m:t>
                        </m:r>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𝑟</m:t>
                            </m:r>
                          </m:e>
                          <m:sup>
                            <m:r>
                              <a:rPr lang="en-US" i="1">
                                <a:solidFill>
                                  <a:schemeClr val="tx1"/>
                                </a:solidFill>
                                <a:latin typeface="Cambria Math" panose="02040503050406030204" pitchFamily="18" charset="0"/>
                                <a:cs typeface="Times New Roman"/>
                              </a:rPr>
                              <m:t>𝑛</m:t>
                            </m:r>
                          </m:sup>
                        </m:sSup>
                      </m:e>
                    </m:func>
                    <m:r>
                      <a:rPr lang="en-US" b="0" i="1" smtClean="0">
                        <a:solidFill>
                          <a:schemeClr val="tx1"/>
                        </a:solidFill>
                        <a:latin typeface="Cambria Math" panose="02040503050406030204" pitchFamily="18" charset="0"/>
                        <a:cs typeface="Times New Roman"/>
                      </a:rPr>
                      <m:t>=0</m:t>
                    </m:r>
                  </m:oMath>
                </a14:m>
                <a:r>
                  <a:rPr lang="en-US" dirty="0">
                    <a:solidFill>
                      <a:schemeClr val="tx1"/>
                    </a:solidFill>
                  </a:rPr>
                  <a:t>. </a:t>
                </a:r>
              </a:p>
              <a:p>
                <a:pPr marR="5080">
                  <a:lnSpc>
                    <a:spcPct val="100000"/>
                  </a:lnSpc>
                </a:pPr>
                <a:r>
                  <a:rPr lang="en-US" spc="-5" dirty="0">
                    <a:solidFill>
                      <a:schemeClr val="tx1"/>
                    </a:solidFill>
                  </a:rPr>
                  <a:t>If</a:t>
                </a:r>
                <a:r>
                  <a:rPr lang="en-US" spc="30" dirty="0">
                    <a:solidFill>
                      <a:schemeClr val="tx1"/>
                    </a:solidFill>
                  </a:rPr>
                  <a:t> </a:t>
                </a:r>
                <a:r>
                  <a:rPr lang="en-US" i="1" spc="-5" dirty="0">
                    <a:solidFill>
                      <a:schemeClr val="tx1"/>
                    </a:solidFill>
                  </a:rPr>
                  <a:t>r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1</a:t>
                </a:r>
                <a:r>
                  <a:rPr lang="en-US" spc="-5" dirty="0">
                    <a:solidFill>
                      <a:schemeClr val="tx1"/>
                    </a:solidFill>
                  </a:rPr>
                  <a:t>,</a:t>
                </a:r>
                <a:r>
                  <a:rPr lang="en-US" spc="50"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50" dirty="0">
                    <a:solidFill>
                      <a:schemeClr val="tx1"/>
                    </a:solidFill>
                  </a:rPr>
                  <a:t> </a:t>
                </a:r>
                <a:r>
                  <a:rPr lang="en-US" spc="-10" dirty="0">
                    <a:solidFill>
                      <a:schemeClr val="tx1"/>
                    </a:solidFill>
                  </a:rPr>
                  <a:t>th</a:t>
                </a:r>
                <a:r>
                  <a:rPr lang="en-US" spc="-5" dirty="0">
                    <a:solidFill>
                      <a:schemeClr val="tx1"/>
                    </a:solidFill>
                  </a:rPr>
                  <a:t>e</a:t>
                </a:r>
                <a:r>
                  <a:rPr lang="en-US" spc="50" dirty="0">
                    <a:solidFill>
                      <a:schemeClr val="tx1"/>
                    </a:solidFill>
                  </a:rPr>
                  <a:t> </a:t>
                </a:r>
                <a:r>
                  <a:rPr lang="en-US" spc="-5" dirty="0">
                    <a:solidFill>
                      <a:schemeClr val="tx1"/>
                    </a:solidFill>
                  </a:rPr>
                  <a:t>s</a:t>
                </a:r>
                <a:r>
                  <a:rPr lang="en-US" spc="-10" dirty="0">
                    <a:solidFill>
                      <a:schemeClr val="tx1"/>
                    </a:solidFill>
                  </a:rPr>
                  <a:t>equenc</a:t>
                </a:r>
                <a:r>
                  <a:rPr lang="en-US" spc="-5" dirty="0">
                    <a:solidFill>
                      <a:schemeClr val="tx1"/>
                    </a:solidFill>
                  </a:rPr>
                  <a:t>e</a:t>
                </a:r>
                <a:r>
                  <a:rPr lang="en-US" spc="55" dirty="0">
                    <a:solidFill>
                      <a:schemeClr val="tx1"/>
                    </a:solidFill>
                  </a:rPr>
                  <a:t> </a:t>
                </a:r>
                <a:r>
                  <a:rPr lang="en-US" i="1" spc="-10" dirty="0" err="1">
                    <a:solidFill>
                      <a:schemeClr val="tx1"/>
                    </a:solidFill>
                  </a:rPr>
                  <a:t>c</a:t>
                </a:r>
                <a:r>
                  <a:rPr lang="en-US" i="1" spc="-5" dirty="0" err="1">
                    <a:solidFill>
                      <a:schemeClr val="tx1"/>
                    </a:solidFill>
                  </a:rPr>
                  <a:t>r</a:t>
                </a:r>
                <a:r>
                  <a:rPr lang="en-US" i="1" baseline="25925" dirty="0" err="1">
                    <a:solidFill>
                      <a:schemeClr val="tx1"/>
                    </a:solidFill>
                  </a:rPr>
                  <a:t>n</a:t>
                </a:r>
                <a:r>
                  <a:rPr lang="en-US" i="1" baseline="259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a:t>
                </a:r>
                <a:r>
                  <a:rPr lang="en-US" spc="-190" dirty="0">
                    <a:solidFill>
                      <a:schemeClr val="tx1"/>
                    </a:solidFill>
                  </a:rPr>
                  <a:t>−</a:t>
                </a:r>
                <a:r>
                  <a:rPr lang="en-US" spc="-10" dirty="0">
                    <a:solidFill>
                      <a:schemeClr val="tx1"/>
                    </a:solidFill>
                  </a:rPr>
                  <a:t>1</a:t>
                </a:r>
                <a:r>
                  <a:rPr lang="en-US" spc="-5" dirty="0">
                    <a:solidFill>
                      <a:schemeClr val="tx1"/>
                    </a:solidFill>
                  </a:rPr>
                  <a:t>)</a:t>
                </a:r>
                <a:r>
                  <a:rPr lang="en-US" i="1" spc="-7" baseline="25925" dirty="0">
                    <a:solidFill>
                      <a:schemeClr val="tx1"/>
                    </a:solidFill>
                  </a:rPr>
                  <a:t>n</a:t>
                </a:r>
                <a:r>
                  <a:rPr lang="en-US" i="1" spc="-157" baseline="25925" dirty="0">
                    <a:solidFill>
                      <a:schemeClr val="tx1"/>
                    </a:solidFill>
                  </a:rPr>
                  <a:t> </a:t>
                </a:r>
                <a:r>
                  <a:rPr lang="en-US" i="1" spc="-5" dirty="0">
                    <a:solidFill>
                      <a:schemeClr val="tx1"/>
                    </a:solidFill>
                  </a:rPr>
                  <a:t>c</a:t>
                </a:r>
                <a:r>
                  <a:rPr lang="en-US" i="1" spc="70" dirty="0">
                    <a:solidFill>
                      <a:schemeClr val="tx1"/>
                    </a:solidFill>
                  </a:rPr>
                  <a:t> </a:t>
                </a:r>
                <a:r>
                  <a:rPr lang="en-US" spc="-10" dirty="0">
                    <a:solidFill>
                      <a:schemeClr val="tx1"/>
                    </a:solidFill>
                  </a:rPr>
                  <a:t>alternate</a:t>
                </a:r>
                <a:r>
                  <a:rPr lang="en-US" spc="-5" dirty="0">
                    <a:solidFill>
                      <a:schemeClr val="tx1"/>
                    </a:solidFill>
                  </a:rPr>
                  <a:t>s</a:t>
                </a:r>
                <a:r>
                  <a:rPr lang="en-US" spc="50" dirty="0">
                    <a:solidFill>
                      <a:schemeClr val="tx1"/>
                    </a:solidFill>
                  </a:rPr>
                  <a:t> </a:t>
                </a:r>
                <a:r>
                  <a:rPr lang="en-US" spc="-10" dirty="0">
                    <a:solidFill>
                      <a:schemeClr val="tx1"/>
                    </a:solidFill>
                  </a:rPr>
                  <a:t>betwee</a:t>
                </a:r>
                <a:r>
                  <a:rPr lang="en-US" spc="-5" dirty="0">
                    <a:solidFill>
                      <a:schemeClr val="tx1"/>
                    </a:solidFill>
                  </a:rPr>
                  <a:t>n</a:t>
                </a:r>
                <a:r>
                  <a:rPr lang="en-US" spc="55" dirty="0">
                    <a:solidFill>
                      <a:schemeClr val="tx1"/>
                    </a:solidFill>
                  </a:rPr>
                  <a:t> </a:t>
                </a:r>
                <a:r>
                  <a:rPr lang="en-US" i="1" spc="-5" dirty="0">
                    <a:solidFill>
                      <a:schemeClr val="tx1"/>
                    </a:solidFill>
                  </a:rPr>
                  <a:t>c</a:t>
                </a:r>
                <a:r>
                  <a:rPr lang="en-US" i="1" spc="75" dirty="0">
                    <a:solidFill>
                      <a:schemeClr val="tx1"/>
                    </a:solidFill>
                  </a:rPr>
                  <a:t> </a:t>
                </a:r>
                <a:r>
                  <a:rPr lang="en-US" spc="-10" dirty="0">
                    <a:solidFill>
                      <a:schemeClr val="tx1"/>
                    </a:solidFill>
                  </a:rPr>
                  <a:t>an</a:t>
                </a:r>
                <a:r>
                  <a:rPr lang="en-US" spc="-5" dirty="0">
                    <a:solidFill>
                      <a:schemeClr val="tx1"/>
                    </a:solidFill>
                  </a:rPr>
                  <a:t>d</a:t>
                </a:r>
                <a:r>
                  <a:rPr lang="en-US" spc="55" dirty="0">
                    <a:solidFill>
                      <a:schemeClr val="tx1"/>
                    </a:solidFill>
                  </a:rPr>
                  <a:t> </a:t>
                </a:r>
                <a:r>
                  <a:rPr lang="en-US" spc="-190" dirty="0">
                    <a:solidFill>
                      <a:schemeClr val="tx1"/>
                    </a:solidFill>
                  </a:rPr>
                  <a:t>−</a:t>
                </a:r>
                <a:r>
                  <a:rPr lang="en-US" i="1" spc="-5" dirty="0">
                    <a:solidFill>
                      <a:schemeClr val="tx1"/>
                    </a:solidFill>
                  </a:rPr>
                  <a:t>c,</a:t>
                </a:r>
                <a:r>
                  <a:rPr lang="en-US" i="1" spc="75" dirty="0">
                    <a:solidFill>
                      <a:schemeClr val="tx1"/>
                    </a:solidFill>
                  </a:rPr>
                  <a:t> </a:t>
                </a:r>
                <a:r>
                  <a:rPr lang="en-US" spc="-10" dirty="0">
                    <a:solidFill>
                      <a:schemeClr val="tx1"/>
                    </a:solidFill>
                  </a:rPr>
                  <a:t>an</a:t>
                </a:r>
                <a:r>
                  <a:rPr lang="en-US" spc="-5" dirty="0">
                    <a:solidFill>
                      <a:schemeClr val="tx1"/>
                    </a:solidFill>
                  </a:rPr>
                  <a:t>d</a:t>
                </a:r>
                <a:r>
                  <a:rPr lang="en-US" spc="55" dirty="0">
                    <a:solidFill>
                      <a:schemeClr val="tx1"/>
                    </a:solidFill>
                  </a:rPr>
                  <a:t> </a:t>
                </a:r>
                <a:r>
                  <a:rPr lang="en-US" spc="-10" dirty="0">
                    <a:solidFill>
                      <a:schemeClr val="tx1"/>
                    </a:solidFill>
                  </a:rPr>
                  <a:t>therefor</a:t>
                </a:r>
                <a:r>
                  <a:rPr lang="en-US" spc="-5" dirty="0">
                    <a:solidFill>
                      <a:schemeClr val="tx1"/>
                    </a:solidFill>
                  </a:rPr>
                  <a:t>e</a:t>
                </a:r>
                <a:r>
                  <a:rPr lang="en-US" spc="55" dirty="0">
                    <a:solidFill>
                      <a:schemeClr val="tx1"/>
                    </a:solidFill>
                  </a:rPr>
                  <a:t> </a:t>
                </a:r>
                <a:r>
                  <a:rPr lang="en-US" spc="-10" dirty="0">
                    <a:solidFill>
                      <a:schemeClr val="tx1"/>
                    </a:solidFill>
                  </a:rPr>
                  <a:t>doe</a:t>
                </a:r>
                <a:r>
                  <a:rPr lang="en-US" spc="-5" dirty="0">
                    <a:solidFill>
                      <a:schemeClr val="tx1"/>
                    </a:solidFill>
                  </a:rPr>
                  <a:t>s</a:t>
                </a:r>
                <a:r>
                  <a:rPr lang="en-US" spc="55" dirty="0">
                    <a:solidFill>
                      <a:schemeClr val="tx1"/>
                    </a:solidFill>
                  </a:rPr>
                  <a:t> </a:t>
                </a:r>
                <a:r>
                  <a:rPr lang="en-US" spc="-10" dirty="0">
                    <a:solidFill>
                      <a:schemeClr val="tx1"/>
                    </a:solidFill>
                  </a:rPr>
                  <a:t>no</a:t>
                </a:r>
                <a:r>
                  <a:rPr lang="en-US" spc="-5" dirty="0">
                    <a:solidFill>
                      <a:schemeClr val="tx1"/>
                    </a:solidFill>
                  </a:rPr>
                  <a:t>t</a:t>
                </a:r>
                <a:r>
                  <a:rPr lang="en-US" spc="55" dirty="0">
                    <a:solidFill>
                      <a:schemeClr val="tx1"/>
                    </a:solidFill>
                  </a:rPr>
                  <a:t> </a:t>
                </a:r>
                <a:r>
                  <a:rPr lang="en-US" spc="-10" dirty="0">
                    <a:solidFill>
                      <a:schemeClr val="tx1"/>
                    </a:solidFill>
                  </a:rPr>
                  <a:t>approac</a:t>
                </a:r>
                <a:r>
                  <a:rPr lang="en-US" spc="-5" dirty="0">
                    <a:solidFill>
                      <a:schemeClr val="tx1"/>
                    </a:solidFill>
                  </a:rPr>
                  <a:t>h</a:t>
                </a:r>
                <a:r>
                  <a:rPr lang="en-US" spc="55" dirty="0">
                    <a:solidFill>
                      <a:schemeClr val="tx1"/>
                    </a:solidFill>
                  </a:rPr>
                  <a:t> </a:t>
                </a:r>
                <a:r>
                  <a:rPr lang="en-US" spc="-5" dirty="0">
                    <a:solidFill>
                      <a:schemeClr val="tx1"/>
                    </a:solidFill>
                  </a:rPr>
                  <a:t>a</a:t>
                </a:r>
                <a:r>
                  <a:rPr lang="en-US" spc="55" dirty="0">
                    <a:solidFill>
                      <a:schemeClr val="tx1"/>
                    </a:solidFill>
                  </a:rPr>
                  <a:t> </a:t>
                </a:r>
                <a:r>
                  <a:rPr lang="en-US" spc="-10" dirty="0">
                    <a:solidFill>
                      <a:schemeClr val="tx1"/>
                    </a:solidFill>
                  </a:rPr>
                  <a:t>limit</a:t>
                </a:r>
                <a:r>
                  <a:rPr lang="en-US" spc="-5" dirty="0">
                    <a:solidFill>
                      <a:schemeClr val="tx1"/>
                    </a:solidFill>
                  </a:rPr>
                  <a:t>.</a:t>
                </a:r>
                <a:r>
                  <a:rPr lang="en-US" spc="55" dirty="0">
                    <a:solidFill>
                      <a:schemeClr val="tx1"/>
                    </a:solidFill>
                  </a:rPr>
                  <a:t> </a:t>
                </a:r>
              </a:p>
              <a:p>
                <a:pPr marR="5080">
                  <a:lnSpc>
                    <a:spcPct val="100000"/>
                  </a:lnSpc>
                </a:pPr>
                <a:r>
                  <a:rPr lang="en-US" spc="-15" dirty="0">
                    <a:solidFill>
                      <a:schemeClr val="tx1"/>
                    </a:solidFill>
                  </a:rPr>
                  <a:t>Th</a:t>
                </a:r>
                <a:r>
                  <a:rPr lang="en-US" spc="-5" dirty="0">
                    <a:solidFill>
                      <a:schemeClr val="tx1"/>
                    </a:solidFill>
                  </a:rPr>
                  <a:t>e</a:t>
                </a:r>
                <a:r>
                  <a:rPr lang="en-US" spc="55" dirty="0">
                    <a:solidFill>
                      <a:schemeClr val="tx1"/>
                    </a:solidFill>
                  </a:rPr>
                  <a:t> </a:t>
                </a:r>
                <a:r>
                  <a:rPr lang="en-US" spc="-5" dirty="0">
                    <a:solidFill>
                      <a:schemeClr val="tx1"/>
                    </a:solidFill>
                  </a:rPr>
                  <a:t>s</a:t>
                </a:r>
                <a:r>
                  <a:rPr lang="en-US" spc="-10" dirty="0">
                    <a:solidFill>
                      <a:schemeClr val="tx1"/>
                    </a:solidFill>
                  </a:rPr>
                  <a:t>equenc</a:t>
                </a:r>
                <a:r>
                  <a:rPr lang="en-US" spc="-5" dirty="0">
                    <a:solidFill>
                      <a:schemeClr val="tx1"/>
                    </a:solidFill>
                  </a:rPr>
                  <a:t>e</a:t>
                </a:r>
                <a:r>
                  <a:rPr lang="en-US" spc="55" dirty="0">
                    <a:solidFill>
                      <a:schemeClr val="tx1"/>
                    </a:solidFill>
                  </a:rPr>
                  <a:t> </a:t>
                </a:r>
                <a:r>
                  <a:rPr lang="en-US" spc="-10" dirty="0">
                    <a:solidFill>
                      <a:schemeClr val="tx1"/>
                    </a:solidFill>
                  </a:rPr>
                  <a:t>als</a:t>
                </a:r>
                <a:r>
                  <a:rPr lang="en-US" spc="-5" dirty="0">
                    <a:solidFill>
                      <a:schemeClr val="tx1"/>
                    </a:solidFill>
                  </a:rPr>
                  <a:t>o</a:t>
                </a:r>
                <a:r>
                  <a:rPr lang="en-US" spc="55" dirty="0">
                    <a:solidFill>
                      <a:schemeClr val="tx1"/>
                    </a:solidFill>
                  </a:rPr>
                  <a:t> </a:t>
                </a:r>
                <a:r>
                  <a:rPr lang="en-US" spc="-10" dirty="0">
                    <a:solidFill>
                      <a:schemeClr val="tx1"/>
                    </a:solidFill>
                  </a:rPr>
                  <a:t>diverge</a:t>
                </a:r>
                <a:r>
                  <a:rPr lang="en-US" spc="-5" dirty="0">
                    <a:solidFill>
                      <a:schemeClr val="tx1"/>
                    </a:solidFill>
                  </a:rPr>
                  <a:t>s</a:t>
                </a:r>
                <a:r>
                  <a:rPr lang="en-US" spc="55" dirty="0">
                    <a:solidFill>
                      <a:schemeClr val="tx1"/>
                    </a:solidFill>
                  </a:rPr>
                  <a:t> </a:t>
                </a:r>
                <a:r>
                  <a:rPr lang="en-US" spc="-10" dirty="0">
                    <a:solidFill>
                      <a:schemeClr val="tx1"/>
                    </a:solidFill>
                  </a:rPr>
                  <a:t>if </a:t>
                </a:r>
                <a:r>
                  <a:rPr lang="en-US" i="1" spc="-5" dirty="0">
                    <a:solidFill>
                      <a:schemeClr val="tx1"/>
                    </a:solidFill>
                  </a:rPr>
                  <a:t>r </a:t>
                </a:r>
                <a:r>
                  <a:rPr lang="en-US" i="1" spc="190" dirty="0">
                    <a:solidFill>
                      <a:schemeClr val="tx1"/>
                    </a:solidFill>
                  </a:rPr>
                  <a:t>&lt;</a:t>
                </a:r>
                <a:r>
                  <a:rPr lang="en-US" i="1" spc="-5" dirty="0">
                    <a:solidFill>
                      <a:schemeClr val="tx1"/>
                    </a:solidFill>
                  </a:rPr>
                  <a:t> </a:t>
                </a:r>
                <a:r>
                  <a:rPr lang="en-US" spc="-190" dirty="0">
                    <a:solidFill>
                      <a:schemeClr val="tx1"/>
                    </a:solidFill>
                  </a:rPr>
                  <a:t>−</a:t>
                </a:r>
                <a:r>
                  <a:rPr lang="en-US" spc="-5" dirty="0">
                    <a:solidFill>
                      <a:schemeClr val="tx1"/>
                    </a:solidFill>
                  </a:rPr>
                  <a:t>1 </a:t>
                </a:r>
                <a:r>
                  <a:rPr lang="en-US" spc="-10" dirty="0">
                    <a:solidFill>
                      <a:schemeClr val="tx1"/>
                    </a:solidFill>
                  </a:rPr>
                  <a:t>becaus</a:t>
                </a:r>
                <a:r>
                  <a:rPr lang="en-US" spc="-5" dirty="0">
                    <a:solidFill>
                      <a:schemeClr val="tx1"/>
                    </a:solidFill>
                  </a:rPr>
                  <a:t>e </a:t>
                </a:r>
                <a:r>
                  <a:rPr lang="en-US" spc="-90" dirty="0">
                    <a:solidFill>
                      <a:schemeClr val="tx1"/>
                    </a:solidFill>
                  </a:rPr>
                  <a:t>| </a:t>
                </a:r>
                <a:r>
                  <a:rPr lang="en-US" i="1" spc="-10" dirty="0" err="1">
                    <a:solidFill>
                      <a:schemeClr val="tx1"/>
                    </a:solidFill>
                  </a:rPr>
                  <a:t>c</a:t>
                </a:r>
                <a:r>
                  <a:rPr lang="en-US" i="1" spc="-5" dirty="0" err="1">
                    <a:solidFill>
                      <a:schemeClr val="tx1"/>
                    </a:solidFill>
                  </a:rPr>
                  <a:t>r</a:t>
                </a:r>
                <a:r>
                  <a:rPr lang="en-US" i="1" baseline="25925" dirty="0" err="1">
                    <a:solidFill>
                      <a:schemeClr val="tx1"/>
                    </a:solidFill>
                  </a:rPr>
                  <a:t>n</a:t>
                </a:r>
                <a:r>
                  <a:rPr lang="en-US" i="1" spc="-157" baseline="25925" dirty="0">
                    <a:solidFill>
                      <a:schemeClr val="tx1"/>
                    </a:solidFill>
                  </a:rPr>
                  <a:t> </a:t>
                </a:r>
                <a:r>
                  <a:rPr lang="en-US" spc="-90" dirty="0">
                    <a:solidFill>
                      <a:schemeClr val="tx1"/>
                    </a:solidFill>
                  </a:rPr>
                  <a:t>|</a:t>
                </a:r>
                <a:r>
                  <a:rPr lang="en-US" spc="-70" dirty="0">
                    <a:solidFill>
                      <a:schemeClr val="tx1"/>
                    </a:solidFill>
                  </a:rPr>
                  <a:t> </a:t>
                </a:r>
                <a:r>
                  <a:rPr lang="en-US" spc="-5" dirty="0">
                    <a:solidFill>
                      <a:schemeClr val="tx1"/>
                    </a:solidFill>
                  </a:rPr>
                  <a:t>grows </a:t>
                </a:r>
                <a:r>
                  <a:rPr lang="en-US" spc="-10" dirty="0">
                    <a:solidFill>
                      <a:schemeClr val="tx1"/>
                    </a:solidFill>
                  </a:rPr>
                  <a:t>a</a:t>
                </a:r>
                <a:r>
                  <a:rPr lang="en-US" spc="-5" dirty="0">
                    <a:solidFill>
                      <a:schemeClr val="tx1"/>
                    </a:solidFill>
                  </a:rPr>
                  <a:t>rbitrarily large.</a:t>
                </a:r>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215707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21 </a:t>
            </a:r>
            <a:r>
              <a:rPr lang="en-US" sz="3100" dirty="0"/>
              <a:t>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a:solidFill>
                      <a:schemeClr val="tx1"/>
                    </a:solidFill>
                  </a:rPr>
                  <a:t>A</a:t>
                </a:r>
                <a:r>
                  <a:rPr lang="en-US" spc="-5" dirty="0">
                    <a:solidFill>
                      <a:schemeClr val="tx1"/>
                    </a:solidFill>
                  </a:rPr>
                  <a:t>s </a:t>
                </a:r>
                <a:r>
                  <a:rPr lang="en-US" spc="-10" dirty="0">
                    <a:solidFill>
                      <a:schemeClr val="tx1"/>
                    </a:solidFill>
                  </a:rPr>
                  <a:t>anothe</a:t>
                </a:r>
                <a:r>
                  <a:rPr lang="en-US" spc="-5" dirty="0">
                    <a:solidFill>
                      <a:schemeClr val="tx1"/>
                    </a:solidFill>
                  </a:rPr>
                  <a:t>r </a:t>
                </a:r>
                <a:r>
                  <a:rPr lang="en-US" spc="-10" dirty="0">
                    <a:solidFill>
                      <a:schemeClr val="tx1"/>
                    </a:solidFill>
                  </a:rPr>
                  <a:t>applicatio</a:t>
                </a:r>
                <a:r>
                  <a:rPr lang="en-US" spc="-5" dirty="0">
                    <a:solidFill>
                      <a:schemeClr val="tx1"/>
                    </a:solidFill>
                  </a:rPr>
                  <a:t>n </a:t>
                </a:r>
                <a:r>
                  <a:rPr lang="en-US" spc="-10" dirty="0">
                    <a:solidFill>
                      <a:schemeClr val="tx1"/>
                    </a:solidFill>
                  </a:rPr>
                  <a:t>o</a:t>
                </a:r>
                <a:r>
                  <a:rPr lang="en-US" spc="-5" dirty="0">
                    <a:solidFill>
                      <a:schemeClr val="tx1"/>
                    </a:solidFill>
                  </a:rPr>
                  <a:t>f t</a:t>
                </a:r>
                <a:r>
                  <a:rPr lang="en-US" spc="-10" dirty="0">
                    <a:solidFill>
                      <a:schemeClr val="tx1"/>
                    </a:solidFill>
                  </a:rPr>
                  <a:t>h</a:t>
                </a:r>
                <a:r>
                  <a:rPr lang="en-US" spc="-5" dirty="0">
                    <a:solidFill>
                      <a:schemeClr val="tx1"/>
                    </a:solidFill>
                  </a:rPr>
                  <a:t>e </a:t>
                </a:r>
                <a:r>
                  <a:rPr lang="en-US" spc="-10" dirty="0">
                    <a:solidFill>
                      <a:schemeClr val="tx1"/>
                    </a:solidFill>
                  </a:rPr>
                  <a:t>Squeez</a:t>
                </a:r>
                <a:r>
                  <a:rPr lang="en-US" spc="-5" dirty="0">
                    <a:solidFill>
                      <a:schemeClr val="tx1"/>
                    </a:solidFill>
                  </a:rPr>
                  <a:t>e </a:t>
                </a:r>
                <a:r>
                  <a:rPr lang="en-US" spc="-10" dirty="0">
                    <a:solidFill>
                      <a:schemeClr val="tx1"/>
                    </a:solidFill>
                  </a:rPr>
                  <a:t>Theorem</a:t>
                </a:r>
                <a:r>
                  <a:rPr lang="en-US" spc="-5" dirty="0">
                    <a:solidFill>
                      <a:schemeClr val="tx1"/>
                    </a:solidFill>
                  </a:rPr>
                  <a:t>, </a:t>
                </a:r>
                <a:r>
                  <a:rPr lang="en-US" spc="-10" dirty="0">
                    <a:solidFill>
                      <a:schemeClr val="tx1"/>
                    </a:solidFill>
                  </a:rPr>
                  <a:t>conside</a:t>
                </a:r>
                <a:r>
                  <a:rPr lang="en-US" spc="-5" dirty="0">
                    <a:solidFill>
                      <a:schemeClr val="tx1"/>
                    </a:solidFill>
                  </a:rPr>
                  <a:t>r </a:t>
                </a:r>
                <a:r>
                  <a:rPr lang="en-US" spc="-10" dirty="0">
                    <a:solidFill>
                      <a:schemeClr val="tx1"/>
                    </a:solidFill>
                  </a:rPr>
                  <a:t>th</a:t>
                </a:r>
                <a:r>
                  <a:rPr lang="en-US" spc="-5" dirty="0">
                    <a:solidFill>
                      <a:schemeClr val="tx1"/>
                    </a:solidFill>
                  </a:rPr>
                  <a:t>e s</a:t>
                </a:r>
                <a:r>
                  <a:rPr lang="en-US" spc="-10" dirty="0">
                    <a:solidFill>
                      <a:schemeClr val="tx1"/>
                    </a:solidFill>
                  </a:rPr>
                  <a:t>equence </a:t>
                </a:r>
                <a14:m>
                  <m:oMath xmlns:m="http://schemas.openxmlformats.org/officeDocument/2006/math">
                    <m:sSub>
                      <m:sSubPr>
                        <m:ctrlPr>
                          <a:rPr lang="en-US"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𝑎</m:t>
                        </m:r>
                      </m:e>
                      <m:sub>
                        <m:r>
                          <a:rPr lang="en-US" b="0" i="1" spc="-10" smtClean="0">
                            <a:solidFill>
                              <a:schemeClr val="tx1"/>
                            </a:solidFill>
                            <a:latin typeface="Cambria Math" panose="02040503050406030204" pitchFamily="18" charset="0"/>
                            <a:cs typeface="Times New Roman"/>
                          </a:rPr>
                          <m:t>𝑛</m:t>
                        </m:r>
                      </m:sub>
                    </m:sSub>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sSup>
                          <m:sSupPr>
                            <m:ctrlPr>
                              <a:rPr lang="en-US" b="0"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5</m:t>
                            </m:r>
                          </m:e>
                          <m:sup>
                            <m:r>
                              <a:rPr lang="en-US" b="0" i="1" spc="-10" smtClean="0">
                                <a:solidFill>
                                  <a:schemeClr val="tx1"/>
                                </a:solidFill>
                                <a:latin typeface="Cambria Math" panose="02040503050406030204" pitchFamily="18" charset="0"/>
                                <a:cs typeface="Times New Roman"/>
                              </a:rPr>
                              <m:t>𝑛</m:t>
                            </m:r>
                          </m:sup>
                        </m:sSup>
                      </m:num>
                      <m:den>
                        <m:r>
                          <a:rPr lang="en-US" b="0" i="1" spc="-10" smtClean="0">
                            <a:solidFill>
                              <a:schemeClr val="tx1"/>
                            </a:solidFill>
                            <a:latin typeface="Cambria Math" panose="02040503050406030204" pitchFamily="18" charset="0"/>
                            <a:cs typeface="Times New Roman"/>
                          </a:rPr>
                          <m:t>𝑛</m:t>
                        </m:r>
                        <m:r>
                          <a:rPr lang="en-US" b="0" i="1" spc="-10" smtClean="0">
                            <a:solidFill>
                              <a:schemeClr val="tx1"/>
                            </a:solidFill>
                            <a:latin typeface="Cambria Math" panose="02040503050406030204" pitchFamily="18" charset="0"/>
                            <a:cs typeface="Times New Roman"/>
                          </a:rPr>
                          <m:t>!</m:t>
                        </m:r>
                      </m:den>
                    </m:f>
                  </m:oMath>
                </a14:m>
                <a:r>
                  <a:rPr lang="en-US" dirty="0">
                    <a:solidFill>
                      <a:schemeClr val="tx1"/>
                    </a:solidFill>
                  </a:rPr>
                  <a:t>. Both the numerator and the denominator grow without bound, so it is not clear in </a:t>
                </a:r>
                <a:r>
                  <a:rPr lang="en-US" spc="-10" dirty="0">
                    <a:solidFill>
                      <a:schemeClr val="tx1"/>
                    </a:solidFill>
                  </a:rPr>
                  <a:t>advanc</a:t>
                </a:r>
                <a:r>
                  <a:rPr lang="en-US" spc="-5" dirty="0">
                    <a:solidFill>
                      <a:schemeClr val="tx1"/>
                    </a:solidFill>
                  </a:rPr>
                  <a:t>e</a:t>
                </a:r>
                <a:r>
                  <a:rPr lang="en-US" spc="-35" dirty="0">
                    <a:solidFill>
                      <a:schemeClr val="tx1"/>
                    </a:solidFill>
                  </a:rPr>
                  <a:t> </a:t>
                </a:r>
                <a:r>
                  <a:rPr lang="en-US" spc="-10" dirty="0">
                    <a:solidFill>
                      <a:schemeClr val="tx1"/>
                    </a:solidFill>
                  </a:rPr>
                  <a:t>whethe</a:t>
                </a:r>
                <a:r>
                  <a:rPr lang="en-US" spc="-5" dirty="0">
                    <a:solidFill>
                      <a:schemeClr val="tx1"/>
                    </a:solidFill>
                  </a:rPr>
                  <a:t>r</a:t>
                </a:r>
                <a:r>
                  <a:rPr lang="en-US" spc="-35" dirty="0">
                    <a:solidFill>
                      <a:schemeClr val="tx1"/>
                    </a:solidFill>
                  </a:rPr>
                  <a:t>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100" dirty="0">
                    <a:solidFill>
                      <a:schemeClr val="tx1"/>
                    </a:solidFill>
                  </a:rPr>
                  <a:t> </a:t>
                </a:r>
                <a:r>
                  <a:rPr lang="en-US" spc="-10" dirty="0">
                    <a:solidFill>
                      <a:schemeClr val="tx1"/>
                    </a:solidFill>
                  </a:rPr>
                  <a:t>converges</a:t>
                </a:r>
                <a:r>
                  <a:rPr lang="en-US" spc="-5" dirty="0">
                    <a:solidFill>
                      <a:schemeClr val="tx1"/>
                    </a:solidFill>
                  </a:rPr>
                  <a:t>.</a:t>
                </a:r>
                <a:r>
                  <a:rPr lang="en-US" spc="-35" dirty="0">
                    <a:solidFill>
                      <a:schemeClr val="tx1"/>
                    </a:solidFill>
                  </a:rPr>
                  <a:t> </a:t>
                </a:r>
                <a:r>
                  <a:rPr lang="en-US" spc="-10" dirty="0">
                    <a:solidFill>
                      <a:schemeClr val="tx1"/>
                    </a:solidFill>
                  </a:rPr>
                  <a:t>Figur</a:t>
                </a:r>
                <a:r>
                  <a:rPr lang="en-US" spc="-5" dirty="0">
                    <a:solidFill>
                      <a:schemeClr val="tx1"/>
                    </a:solidFill>
                  </a:rPr>
                  <a:t>e</a:t>
                </a:r>
                <a:r>
                  <a:rPr lang="en-US" spc="-35" dirty="0">
                    <a:solidFill>
                      <a:schemeClr val="tx1"/>
                    </a:solidFill>
                  </a:rPr>
                  <a:t> </a:t>
                </a:r>
                <a:r>
                  <a:rPr lang="en-US" spc="-10" dirty="0">
                    <a:solidFill>
                      <a:schemeClr val="tx1"/>
                    </a:solidFill>
                  </a:rPr>
                  <a:t>1</a:t>
                </a:r>
                <a:r>
                  <a:rPr lang="en-US" spc="-5" dirty="0">
                    <a:solidFill>
                      <a:schemeClr val="tx1"/>
                    </a:solidFill>
                  </a:rPr>
                  <a:t>1</a:t>
                </a:r>
                <a:r>
                  <a:rPr lang="en-US" spc="-35" dirty="0">
                    <a:solidFill>
                      <a:schemeClr val="tx1"/>
                    </a:solidFill>
                  </a:rPr>
                  <a:t> </a:t>
                </a:r>
                <a:r>
                  <a:rPr lang="en-US" spc="-10" dirty="0">
                    <a:solidFill>
                      <a:schemeClr val="tx1"/>
                    </a:solidFill>
                  </a:rPr>
                  <a:t>sugges</a:t>
                </a:r>
                <a:r>
                  <a:rPr lang="en-US" spc="-5" dirty="0">
                    <a:solidFill>
                      <a:schemeClr val="tx1"/>
                    </a:solidFill>
                  </a:rPr>
                  <a:t>ts</a:t>
                </a:r>
                <a:r>
                  <a:rPr lang="en-US" spc="-3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40" dirty="0">
                    <a:solidFill>
                      <a:schemeClr val="tx1"/>
                    </a:solidFill>
                  </a:rPr>
                  <a:t> </a:t>
                </a:r>
                <a:r>
                  <a:rPr lang="en-US" i="1" spc="-5" dirty="0">
                    <a:solidFill>
                      <a:schemeClr val="tx1"/>
                    </a:solidFill>
                  </a:rPr>
                  <a:t>a</a:t>
                </a:r>
                <a:r>
                  <a:rPr lang="en-US" i="1" spc="-7" baseline="-11111" dirty="0">
                    <a:solidFill>
                      <a:schemeClr val="tx1"/>
                    </a:solidFill>
                  </a:rPr>
                  <a:t>n </a:t>
                </a:r>
                <a:r>
                  <a:rPr lang="en-US" spc="-5" dirty="0">
                    <a:solidFill>
                      <a:schemeClr val="tx1"/>
                    </a:solidFill>
                  </a:rPr>
                  <a:t>increases</a:t>
                </a:r>
                <a:r>
                  <a:rPr lang="en-US" spc="-35" dirty="0">
                    <a:solidFill>
                      <a:schemeClr val="tx1"/>
                    </a:solidFill>
                  </a:rPr>
                  <a:t> </a:t>
                </a:r>
                <a:r>
                  <a:rPr lang="en-US" spc="-5" dirty="0">
                    <a:solidFill>
                      <a:schemeClr val="tx1"/>
                    </a:solidFill>
                  </a:rPr>
                  <a:t>initially </a:t>
                </a:r>
                <a:r>
                  <a:rPr lang="en-US" spc="-10" dirty="0">
                    <a:solidFill>
                      <a:schemeClr val="tx1"/>
                    </a:solidFill>
                  </a:rPr>
                  <a:t>an</a:t>
                </a:r>
                <a:r>
                  <a:rPr lang="en-US" spc="-5" dirty="0">
                    <a:solidFill>
                      <a:schemeClr val="tx1"/>
                    </a:solidFill>
                  </a:rPr>
                  <a:t>d</a:t>
                </a:r>
                <a:r>
                  <a:rPr lang="en-US" spc="-20" dirty="0">
                    <a:solidFill>
                      <a:schemeClr val="tx1"/>
                    </a:solidFill>
                  </a:rPr>
                  <a:t> </a:t>
                </a:r>
                <a:r>
                  <a:rPr lang="en-US" spc="-10" dirty="0">
                    <a:solidFill>
                      <a:schemeClr val="tx1"/>
                    </a:solidFill>
                  </a:rPr>
                  <a:t>the</a:t>
                </a:r>
                <a:r>
                  <a:rPr lang="en-US" spc="-5" dirty="0">
                    <a:solidFill>
                      <a:schemeClr val="tx1"/>
                    </a:solidFill>
                  </a:rPr>
                  <a:t>n</a:t>
                </a:r>
                <a:r>
                  <a:rPr lang="en-US" spc="-20" dirty="0">
                    <a:solidFill>
                      <a:schemeClr val="tx1"/>
                    </a:solidFill>
                  </a:rPr>
                  <a:t> </a:t>
                </a:r>
                <a:r>
                  <a:rPr lang="en-US" spc="-10" dirty="0">
                    <a:solidFill>
                      <a:schemeClr val="tx1"/>
                    </a:solidFill>
                  </a:rPr>
                  <a:t>tend</a:t>
                </a:r>
                <a:r>
                  <a:rPr lang="en-US" spc="-5" dirty="0">
                    <a:solidFill>
                      <a:schemeClr val="tx1"/>
                    </a:solidFill>
                  </a:rPr>
                  <a:t>s</a:t>
                </a:r>
                <a:r>
                  <a:rPr lang="en-US" spc="-20" dirty="0">
                    <a:solidFill>
                      <a:schemeClr val="tx1"/>
                    </a:solidFill>
                  </a:rPr>
                  <a:t> </a:t>
                </a:r>
                <a:r>
                  <a:rPr lang="en-US" spc="-10" dirty="0">
                    <a:solidFill>
                      <a:schemeClr val="tx1"/>
                    </a:solidFill>
                  </a:rPr>
                  <a:t>t</a:t>
                </a:r>
                <a:r>
                  <a:rPr lang="en-US" spc="-5" dirty="0">
                    <a:solidFill>
                      <a:schemeClr val="tx1"/>
                    </a:solidFill>
                  </a:rPr>
                  <a:t>o</a:t>
                </a:r>
                <a:r>
                  <a:rPr lang="en-US" spc="-20" dirty="0">
                    <a:solidFill>
                      <a:schemeClr val="tx1"/>
                    </a:solidFill>
                  </a:rPr>
                  <a:t> </a:t>
                </a:r>
                <a:r>
                  <a:rPr lang="en-US" spc="-10" dirty="0">
                    <a:solidFill>
                      <a:schemeClr val="tx1"/>
                    </a:solidFill>
                  </a:rPr>
                  <a:t>zero</a:t>
                </a:r>
                <a:r>
                  <a:rPr lang="en-US" spc="-5" dirty="0">
                    <a:solidFill>
                      <a:schemeClr val="tx1"/>
                    </a:solidFill>
                  </a:rPr>
                  <a:t>.</a:t>
                </a:r>
                <a:r>
                  <a:rPr lang="en-US" spc="-20" dirty="0">
                    <a:solidFill>
                      <a:schemeClr val="tx1"/>
                    </a:solidFill>
                  </a:rPr>
                  <a:t> </a:t>
                </a:r>
                <a:r>
                  <a:rPr lang="en-US" spc="-10" dirty="0">
                    <a:solidFill>
                      <a:schemeClr val="tx1"/>
                    </a:solidFill>
                  </a:rPr>
                  <a:t>I</a:t>
                </a:r>
                <a:r>
                  <a:rPr lang="en-US" spc="-5" dirty="0">
                    <a:solidFill>
                      <a:schemeClr val="tx1"/>
                    </a:solidFill>
                  </a:rPr>
                  <a:t>n</a:t>
                </a:r>
                <a:r>
                  <a:rPr lang="en-US" spc="-20"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10" dirty="0">
                    <a:solidFill>
                      <a:schemeClr val="tx1"/>
                    </a:solidFill>
                  </a:rPr>
                  <a:t>nex</a:t>
                </a:r>
                <a:r>
                  <a:rPr lang="en-US" spc="-5" dirty="0">
                    <a:solidFill>
                      <a:schemeClr val="tx1"/>
                    </a:solidFill>
                  </a:rPr>
                  <a:t>t</a:t>
                </a:r>
                <a:r>
                  <a:rPr lang="en-US" spc="-20" dirty="0">
                    <a:solidFill>
                      <a:schemeClr val="tx1"/>
                    </a:solidFill>
                  </a:rPr>
                  <a:t> </a:t>
                </a:r>
                <a:r>
                  <a:rPr lang="en-US" spc="-10" dirty="0">
                    <a:solidFill>
                      <a:schemeClr val="tx1"/>
                    </a:solidFill>
                  </a:rPr>
                  <a:t>example</a:t>
                </a:r>
                <a:r>
                  <a:rPr lang="en-US" spc="-5" dirty="0">
                    <a:solidFill>
                      <a:schemeClr val="tx1"/>
                    </a:solidFill>
                  </a:rPr>
                  <a:t>,</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verif</a:t>
                </a:r>
                <a:r>
                  <a:rPr lang="en-US" spc="-5" dirty="0">
                    <a:solidFill>
                      <a:schemeClr val="tx1"/>
                    </a:solidFill>
                  </a:rPr>
                  <a:t>y</a:t>
                </a:r>
                <a:r>
                  <a:rPr lang="en-US" spc="-2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20" dirty="0">
                    <a:solidFill>
                      <a:schemeClr val="tx1"/>
                    </a:solidFill>
                  </a:rPr>
                  <a:t> </a:t>
                </a:r>
                <a:r>
                  <a:rPr lang="en-US" i="1" spc="-5" dirty="0">
                    <a:solidFill>
                      <a:schemeClr val="tx1"/>
                    </a:solidFill>
                  </a:rPr>
                  <a:t>a</a:t>
                </a:r>
                <a:r>
                  <a:rPr lang="en-US" i="1" spc="-7" baseline="-11111" dirty="0">
                    <a:solidFill>
                      <a:schemeClr val="tx1"/>
                    </a:solidFill>
                  </a:rPr>
                  <a:t>n </a:t>
                </a:r>
                <a:r>
                  <a:rPr lang="en-US" spc="-25" dirty="0">
                    <a:solidFill>
                      <a:schemeClr val="tx1"/>
                    </a:solidFill>
                  </a:rPr>
                  <a:t>=</a:t>
                </a:r>
                <a:r>
                  <a:rPr lang="en-US" spc="40" dirty="0">
                    <a:solidFill>
                      <a:schemeClr val="tx1"/>
                    </a:solidFill>
                  </a:rPr>
                  <a:t> </a:t>
                </a:r>
                <a:r>
                  <a:rPr lang="en-US" i="1" spc="35" dirty="0">
                    <a:solidFill>
                      <a:schemeClr val="tx1"/>
                    </a:solidFill>
                  </a:rPr>
                  <a:t>R</a:t>
                </a:r>
                <a:r>
                  <a:rPr lang="en-US" i="1" baseline="29629" dirty="0">
                    <a:solidFill>
                      <a:schemeClr val="tx1"/>
                    </a:solidFill>
                  </a:rPr>
                  <a:t>n</a:t>
                </a:r>
                <a:r>
                  <a:rPr lang="en-US" i="1" spc="-157" baseline="29629" dirty="0">
                    <a:solidFill>
                      <a:schemeClr val="tx1"/>
                    </a:solidFill>
                  </a:rPr>
                  <a:t> </a:t>
                </a:r>
                <a:r>
                  <a:rPr lang="en-US" i="1" spc="180" dirty="0">
                    <a:solidFill>
                      <a:schemeClr val="tx1"/>
                    </a:solidFill>
                  </a:rPr>
                  <a:t>/</a:t>
                </a:r>
                <a:r>
                  <a:rPr lang="en-US" i="1" spc="30" dirty="0">
                    <a:solidFill>
                      <a:schemeClr val="tx1"/>
                    </a:solidFill>
                  </a:rPr>
                  <a:t>n</a:t>
                </a:r>
                <a:r>
                  <a:rPr lang="en-US" spc="-5" dirty="0">
                    <a:solidFill>
                      <a:schemeClr val="tx1"/>
                    </a:solidFill>
                  </a:rPr>
                  <a:t>!</a:t>
                </a:r>
                <a:r>
                  <a:rPr lang="en-US" spc="-20" dirty="0">
                    <a:solidFill>
                      <a:schemeClr val="tx1"/>
                    </a:solidFill>
                  </a:rPr>
                  <a:t> </a:t>
                </a:r>
                <a:r>
                  <a:rPr lang="en-US" spc="-10" dirty="0">
                    <a:solidFill>
                      <a:schemeClr val="tx1"/>
                    </a:solidFill>
                  </a:rPr>
                  <a:t>converge</a:t>
                </a:r>
                <a:r>
                  <a:rPr lang="en-US" spc="-5" dirty="0">
                    <a:solidFill>
                      <a:schemeClr val="tx1"/>
                    </a:solidFill>
                  </a:rPr>
                  <a:t>s</a:t>
                </a:r>
                <a:r>
                  <a:rPr lang="en-US" spc="-15" dirty="0">
                    <a:solidFill>
                      <a:schemeClr val="tx1"/>
                    </a:solidFill>
                  </a:rPr>
                  <a:t> </a:t>
                </a:r>
                <a:r>
                  <a:rPr lang="en-US" spc="-10" dirty="0">
                    <a:solidFill>
                      <a:schemeClr val="tx1"/>
                    </a:solidFill>
                  </a:rPr>
                  <a:t>t</a:t>
                </a:r>
                <a:r>
                  <a:rPr lang="en-US" spc="-5" dirty="0">
                    <a:solidFill>
                      <a:schemeClr val="tx1"/>
                    </a:solidFill>
                  </a:rPr>
                  <a:t>o</a:t>
                </a:r>
                <a:r>
                  <a:rPr lang="en-US" spc="-20" dirty="0">
                    <a:solidFill>
                      <a:schemeClr val="tx1"/>
                    </a:solidFill>
                  </a:rPr>
                  <a:t> </a:t>
                </a:r>
                <a:r>
                  <a:rPr lang="en-US" spc="-10" dirty="0">
                    <a:solidFill>
                      <a:schemeClr val="tx1"/>
                    </a:solidFill>
                  </a:rPr>
                  <a:t>zero </a:t>
                </a:r>
                <a:r>
                  <a:rPr lang="en-US" spc="-5" dirty="0">
                    <a:solidFill>
                      <a:schemeClr val="tx1"/>
                    </a:solidFill>
                  </a:rPr>
                  <a:t>for </a:t>
                </a:r>
                <a:r>
                  <a:rPr lang="en-US" spc="-10" dirty="0">
                    <a:solidFill>
                      <a:schemeClr val="tx1"/>
                    </a:solidFill>
                  </a:rPr>
                  <a:t>a</a:t>
                </a:r>
                <a:r>
                  <a:rPr lang="en-US" spc="-5" dirty="0">
                    <a:solidFill>
                      <a:schemeClr val="tx1"/>
                    </a:solidFill>
                  </a:rPr>
                  <a:t>ll</a:t>
                </a:r>
                <a:r>
                  <a:rPr lang="en-US" spc="80" dirty="0">
                    <a:solidFill>
                      <a:schemeClr val="tx1"/>
                    </a:solidFill>
                  </a:rPr>
                  <a:t> real numbers </a:t>
                </a:r>
                <a:r>
                  <a:rPr lang="en-US" i="1" spc="35" dirty="0">
                    <a:solidFill>
                      <a:schemeClr val="tx1"/>
                    </a:solidFill>
                  </a:rPr>
                  <a:t>R</a:t>
                </a:r>
                <a:r>
                  <a:rPr lang="en-US" spc="-5" dirty="0">
                    <a:solidFill>
                      <a:schemeClr val="tx1"/>
                    </a:solidFill>
                  </a:rPr>
                  <a:t>. </a:t>
                </a:r>
                <a:r>
                  <a:rPr lang="en-US" spc="-15" dirty="0">
                    <a:solidFill>
                      <a:schemeClr val="tx1"/>
                    </a:solidFill>
                  </a:rPr>
                  <a:t>T</a:t>
                </a:r>
                <a:r>
                  <a:rPr lang="en-US" spc="-5" dirty="0">
                    <a:solidFill>
                      <a:schemeClr val="tx1"/>
                    </a:solidFill>
                  </a:rPr>
                  <a:t>his fact is used in the </a:t>
                </a:r>
                <a:r>
                  <a:rPr lang="en-US" spc="-10" dirty="0">
                    <a:solidFill>
                      <a:schemeClr val="tx1"/>
                    </a:solidFill>
                  </a:rPr>
                  <a:t>d</a:t>
                </a:r>
                <a:r>
                  <a:rPr lang="en-US" spc="-5" dirty="0">
                    <a:solidFill>
                      <a:schemeClr val="tx1"/>
                    </a:solidFill>
                  </a:rPr>
                  <a:t>iscussion of Taylor series in Section 10.8.</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r="-395"/>
                </a:stretch>
              </a:blipFill>
            </p:spPr>
            <p:txBody>
              <a:bodyPr/>
              <a:lstStyle/>
              <a:p>
                <a:r>
                  <a:rPr lang="en-US">
                    <a:noFill/>
                  </a:rPr>
                  <a:t> </a:t>
                </a:r>
              </a:p>
            </p:txBody>
          </p:sp>
        </mc:Fallback>
      </mc:AlternateContent>
      <p:pic>
        <p:nvPicPr>
          <p:cNvPr id="5" name="Picture 2" descr="A graph shows the dot plot of a subscript n equals 5 to the n power over n factorial. The horizontal n axis has points 5, 10, and 15 labeled. The y axis has points 10 and 20 labeled. Dots mark each point associated with a whole number for the graph of a subscript n equals 5 to the n power over n factorial. The points are not connected but follow a shape of a curve that begins in quadrant 1 near the y axis, increases to a maximum at n equals 5, then decreases rapidly to n equals 10, with the slope becoming less steep upon approaching the n axi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6903" y="3272469"/>
            <a:ext cx="4454511" cy="335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0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22 </a:t>
            </a:r>
            <a:r>
              <a:rPr lang="en-US" sz="3100" dirty="0"/>
              <a:t>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spc="-40" dirty="0">
                    <a:solidFill>
                      <a:schemeClr val="tx1"/>
                    </a:solidFill>
                  </a:rPr>
                  <a:t> </a:t>
                </a:r>
                <a:r>
                  <a:rPr lang="en-US" b="1" spc="-140" dirty="0">
                    <a:solidFill>
                      <a:schemeClr val="tx1"/>
                    </a:solidFill>
                  </a:rPr>
                  <a:t> </a:t>
                </a:r>
                <a:r>
                  <a:rPr lang="en-US" spc="-10" dirty="0">
                    <a:solidFill>
                      <a:schemeClr val="tx1"/>
                    </a:solidFill>
                  </a:rPr>
                  <a:t>Prov</a:t>
                </a:r>
                <a:r>
                  <a:rPr lang="en-US" spc="-5" dirty="0">
                    <a:solidFill>
                      <a:schemeClr val="tx1"/>
                    </a:solidFill>
                  </a:rPr>
                  <a:t>e </a:t>
                </a:r>
                <a:r>
                  <a:rPr lang="en-US" spc="-10" dirty="0">
                    <a:solidFill>
                      <a:schemeClr val="tx1"/>
                    </a:solidFill>
                  </a:rPr>
                  <a:t>tha</a:t>
                </a:r>
                <a:r>
                  <a:rPr lang="en-US" spc="-5" dirty="0">
                    <a:solidFill>
                      <a:schemeClr val="tx1"/>
                    </a:solidFill>
                  </a:rPr>
                  <a:t>t </a:t>
                </a:r>
                <a14:m>
                  <m:oMath xmlns:m="http://schemas.openxmlformats.org/officeDocument/2006/math">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lim</m:t>
                            </m:r>
                          </m:e>
                          <m:lim>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m:t>
                            </m:r>
                          </m:lim>
                        </m:limLow>
                      </m:fName>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𝑅</m:t>
                                </m:r>
                              </m:e>
                              <m:sup>
                                <m:r>
                                  <a:rPr lang="en-US" i="1">
                                    <a:solidFill>
                                      <a:schemeClr val="tx1"/>
                                    </a:solidFill>
                                    <a:latin typeface="Cambria Math" panose="02040503050406030204" pitchFamily="18" charset="0"/>
                                  </a:rPr>
                                  <m:t>𝑛</m:t>
                                </m:r>
                              </m:sup>
                            </m:sSup>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e>
                    </m:func>
                    <m:r>
                      <a:rPr lang="en-US" i="1">
                        <a:solidFill>
                          <a:schemeClr val="tx1"/>
                        </a:solidFill>
                        <a:latin typeface="Cambria Math" panose="02040503050406030204" pitchFamily="18" charset="0"/>
                      </a:rPr>
                      <m:t>=0</m:t>
                    </m:r>
                  </m:oMath>
                </a14:m>
                <a:r>
                  <a:rPr lang="en-US" dirty="0">
                    <a:solidFill>
                      <a:schemeClr val="tx1"/>
                    </a:solidFill>
                  </a:rPr>
                  <a:t> </a:t>
                </a:r>
                <a:r>
                  <a:rPr lang="en-US" spc="-5" dirty="0">
                    <a:solidFill>
                      <a:schemeClr val="tx1"/>
                    </a:solidFill>
                  </a:rPr>
                  <a:t>for </a:t>
                </a:r>
                <a:r>
                  <a:rPr lang="en-US" spc="-10" dirty="0">
                    <a:solidFill>
                      <a:schemeClr val="tx1"/>
                    </a:solidFill>
                  </a:rPr>
                  <a:t>a</a:t>
                </a:r>
                <a:r>
                  <a:rPr lang="en-US" spc="-5" dirty="0">
                    <a:solidFill>
                      <a:schemeClr val="tx1"/>
                    </a:solidFill>
                  </a:rPr>
                  <a:t>ll</a:t>
                </a:r>
                <a:r>
                  <a:rPr lang="en-US" spc="80" dirty="0">
                    <a:solidFill>
                      <a:schemeClr val="tx1"/>
                    </a:solidFill>
                  </a:rPr>
                  <a:t> </a:t>
                </a:r>
                <a:r>
                  <a:rPr lang="en-US" i="1" spc="35" dirty="0">
                    <a:solidFill>
                      <a:schemeClr val="tx1"/>
                    </a:solidFill>
                  </a:rPr>
                  <a:t>R</a:t>
                </a:r>
                <a:r>
                  <a:rPr lang="en-US" spc="-5" dirty="0">
                    <a:solidFill>
                      <a:schemeClr val="tx1"/>
                    </a:solidFill>
                  </a:rPr>
                  <a:t>.</a:t>
                </a:r>
                <a:endParaRPr lang="en-US" dirty="0">
                  <a:solidFill>
                    <a:schemeClr val="tx1"/>
                  </a:solidFill>
                </a:endParaRPr>
              </a:p>
              <a:p>
                <a:pPr marL="0" indent="0">
                  <a:lnSpc>
                    <a:spcPct val="100000"/>
                  </a:lnSpc>
                  <a:spcBef>
                    <a:spcPts val="455"/>
                  </a:spcBef>
                  <a:buNone/>
                </a:pPr>
                <a:r>
                  <a:rPr lang="en-US" b="1" spc="-5" dirty="0">
                    <a:solidFill>
                      <a:schemeClr val="tx1"/>
                    </a:solidFill>
                  </a:rPr>
                  <a:t>Solution </a:t>
                </a:r>
                <a:r>
                  <a:rPr lang="en-US" spc="-10" dirty="0">
                    <a:solidFill>
                      <a:schemeClr val="tx1"/>
                    </a:solidFill>
                  </a:rPr>
                  <a:t>Assume</a:t>
                </a:r>
                <a:r>
                  <a:rPr lang="en-US" spc="-5" dirty="0">
                    <a:solidFill>
                      <a:schemeClr val="tx1"/>
                    </a:solidFill>
                  </a:rPr>
                  <a:t> first that</a:t>
                </a:r>
                <a:r>
                  <a:rPr lang="en-US" spc="80" dirty="0">
                    <a:solidFill>
                      <a:schemeClr val="tx1"/>
                    </a:solidFill>
                  </a:rPr>
                  <a:t> </a:t>
                </a:r>
                <a:r>
                  <a:rPr lang="en-US" i="1" spc="-10" dirty="0">
                    <a:solidFill>
                      <a:schemeClr val="tx1"/>
                    </a:solidFill>
                  </a:rPr>
                  <a:t>R</a:t>
                </a:r>
                <a:r>
                  <a:rPr lang="en-US" i="1" spc="75" dirty="0">
                    <a:solidFill>
                      <a:schemeClr val="tx1"/>
                    </a:solidFill>
                  </a:rPr>
                  <a:t> </a:t>
                </a:r>
                <a:r>
                  <a:rPr lang="en-US" i="1" spc="190" dirty="0">
                    <a:solidFill>
                      <a:schemeClr val="tx1"/>
                    </a:solidFill>
                  </a:rPr>
                  <a:t>&gt;</a:t>
                </a:r>
                <a:r>
                  <a:rPr lang="en-US" i="1" spc="-5" dirty="0">
                    <a:solidFill>
                      <a:schemeClr val="tx1"/>
                    </a:solidFill>
                  </a:rPr>
                  <a:t> </a:t>
                </a:r>
                <a:r>
                  <a:rPr lang="en-US" spc="-5" dirty="0">
                    <a:solidFill>
                      <a:schemeClr val="tx1"/>
                    </a:solidFill>
                  </a:rPr>
                  <a:t>0 </a:t>
                </a:r>
                <a:r>
                  <a:rPr lang="en-US" spc="-10" dirty="0">
                    <a:solidFill>
                      <a:schemeClr val="tx1"/>
                    </a:solidFill>
                  </a:rPr>
                  <a:t>an</a:t>
                </a:r>
                <a:r>
                  <a:rPr lang="en-US" spc="-5" dirty="0">
                    <a:solidFill>
                      <a:schemeClr val="tx1"/>
                    </a:solidFill>
                  </a:rPr>
                  <a:t>d </a:t>
                </a:r>
                <a:r>
                  <a:rPr lang="en-US" spc="-10" dirty="0">
                    <a:solidFill>
                      <a:schemeClr val="tx1"/>
                    </a:solidFill>
                  </a:rPr>
                  <a:t>le</a:t>
                </a:r>
                <a:r>
                  <a:rPr lang="en-US" spc="-5" dirty="0">
                    <a:solidFill>
                      <a:schemeClr val="tx1"/>
                    </a:solidFill>
                  </a:rPr>
                  <a:t>t</a:t>
                </a:r>
                <a:r>
                  <a:rPr lang="en-US" spc="65" dirty="0">
                    <a:solidFill>
                      <a:schemeClr val="tx1"/>
                    </a:solidFill>
                  </a:rPr>
                  <a:t> </a:t>
                </a:r>
                <a:r>
                  <a:rPr lang="en-US" i="1" spc="-10" dirty="0">
                    <a:solidFill>
                      <a:schemeClr val="tx1"/>
                    </a:solidFill>
                  </a:rPr>
                  <a:t>M</a:t>
                </a:r>
                <a:r>
                  <a:rPr lang="en-US" i="1" spc="80" dirty="0">
                    <a:solidFill>
                      <a:schemeClr val="tx1"/>
                    </a:solidFill>
                  </a:rPr>
                  <a:t> </a:t>
                </a:r>
                <a:r>
                  <a:rPr lang="en-US" spc="-10" dirty="0">
                    <a:solidFill>
                      <a:schemeClr val="tx1"/>
                    </a:solidFill>
                  </a:rPr>
                  <a:t>b</a:t>
                </a:r>
                <a:r>
                  <a:rPr lang="en-US" spc="-5" dirty="0">
                    <a:solidFill>
                      <a:schemeClr val="tx1"/>
                    </a:solidFill>
                  </a:rPr>
                  <a:t>e </a:t>
                </a:r>
                <a:r>
                  <a:rPr lang="en-US" spc="-10" dirty="0">
                    <a:solidFill>
                      <a:schemeClr val="tx1"/>
                    </a:solidFill>
                  </a:rPr>
                  <a:t>th</a:t>
                </a:r>
                <a:r>
                  <a:rPr lang="en-US" spc="-5" dirty="0">
                    <a:solidFill>
                      <a:schemeClr val="tx1"/>
                    </a:solidFill>
                  </a:rPr>
                  <a:t>e </a:t>
                </a:r>
                <a:r>
                  <a:rPr lang="en-US" spc="-10" dirty="0">
                    <a:solidFill>
                      <a:schemeClr val="tx1"/>
                    </a:solidFill>
                  </a:rPr>
                  <a:t>nonnegativ</a:t>
                </a:r>
                <a:r>
                  <a:rPr lang="en-US" spc="-5" dirty="0">
                    <a:solidFill>
                      <a:schemeClr val="tx1"/>
                    </a:solidFill>
                  </a:rPr>
                  <a:t>e i</a:t>
                </a:r>
                <a:r>
                  <a:rPr lang="en-US" spc="-10" dirty="0">
                    <a:solidFill>
                      <a:schemeClr val="tx1"/>
                    </a:solidFill>
                  </a:rPr>
                  <a:t>ntege</a:t>
                </a:r>
                <a:r>
                  <a:rPr lang="en-US" spc="-5" dirty="0">
                    <a:solidFill>
                      <a:schemeClr val="tx1"/>
                    </a:solidFill>
                  </a:rPr>
                  <a:t>r </a:t>
                </a:r>
                <a:r>
                  <a:rPr lang="en-US" spc="-10" dirty="0">
                    <a:solidFill>
                      <a:schemeClr val="tx1"/>
                    </a:solidFill>
                  </a:rPr>
                  <a:t>with </a:t>
                </a:r>
                <a:r>
                  <a:rPr lang="en-US" i="1" spc="-10" dirty="0">
                    <a:solidFill>
                      <a:schemeClr val="tx1"/>
                    </a:solidFill>
                  </a:rPr>
                  <a:t>M</a:t>
                </a:r>
                <a:r>
                  <a:rPr lang="en-US" i="1" spc="110" dirty="0">
                    <a:solidFill>
                      <a:schemeClr val="tx1"/>
                    </a:solidFill>
                  </a:rPr>
                  <a:t> </a:t>
                </a:r>
                <a:r>
                  <a:rPr lang="en-US" spc="-50" dirty="0">
                    <a:solidFill>
                      <a:schemeClr val="tx1"/>
                    </a:solidFill>
                  </a:rPr>
                  <a:t>≤</a:t>
                </a:r>
                <a:r>
                  <a:rPr lang="en-US" spc="40" dirty="0">
                    <a:solidFill>
                      <a:schemeClr val="tx1"/>
                    </a:solidFill>
                  </a:rPr>
                  <a:t> </a:t>
                </a:r>
                <a:r>
                  <a:rPr lang="en-US" i="1" spc="-10" dirty="0">
                    <a:solidFill>
                      <a:schemeClr val="tx1"/>
                    </a:solidFill>
                  </a:rPr>
                  <a:t>R</a:t>
                </a:r>
                <a:r>
                  <a:rPr lang="en-US" i="1" spc="75" dirty="0">
                    <a:solidFill>
                      <a:schemeClr val="tx1"/>
                    </a:solidFill>
                  </a:rPr>
                  <a:t> </a:t>
                </a:r>
                <a:r>
                  <a:rPr lang="en-US" i="1" spc="190" dirty="0">
                    <a:solidFill>
                      <a:schemeClr val="tx1"/>
                    </a:solidFill>
                  </a:rPr>
                  <a:t>&lt;</a:t>
                </a:r>
                <a:r>
                  <a:rPr lang="en-US" i="1" spc="60" dirty="0">
                    <a:solidFill>
                      <a:schemeClr val="tx1"/>
                    </a:solidFill>
                  </a:rPr>
                  <a:t> </a:t>
                </a:r>
                <a:r>
                  <a:rPr lang="en-US" i="1" spc="-10" dirty="0">
                    <a:solidFill>
                      <a:schemeClr val="tx1"/>
                    </a:solidFill>
                  </a:rPr>
                  <a:t>M</a:t>
                </a:r>
                <a:r>
                  <a:rPr lang="en-US" i="1" spc="55" dirty="0">
                    <a:solidFill>
                      <a:schemeClr val="tx1"/>
                    </a:solidFill>
                  </a:rPr>
                  <a:t> </a:t>
                </a:r>
                <a:r>
                  <a:rPr lang="en-US" spc="-25" dirty="0">
                    <a:solidFill>
                      <a:schemeClr val="tx1"/>
                    </a:solidFill>
                  </a:rPr>
                  <a:t>+</a:t>
                </a:r>
                <a:r>
                  <a:rPr lang="en-US" spc="-5" dirty="0">
                    <a:solidFill>
                      <a:schemeClr val="tx1"/>
                    </a:solidFill>
                  </a:rPr>
                  <a:t>1.</a:t>
                </a:r>
                <a:endParaRPr lang="en-US" dirty="0">
                  <a:solidFill>
                    <a:schemeClr val="tx1"/>
                  </a:solidFill>
                </a:endParaRPr>
              </a:p>
              <a:p>
                <a:pPr marL="0" indent="0">
                  <a:lnSpc>
                    <a:spcPts val="700"/>
                  </a:lnSpc>
                  <a:spcBef>
                    <a:spcPts val="17"/>
                  </a:spcBef>
                  <a:buNone/>
                </a:pPr>
                <a:endParaRPr lang="en-US" dirty="0">
                  <a:solidFill>
                    <a:schemeClr val="tx1"/>
                  </a:solidFill>
                </a:endParaRPr>
              </a:p>
              <a:p>
                <a:pPr marL="0" indent="0">
                  <a:lnSpc>
                    <a:spcPct val="100000"/>
                  </a:lnSpc>
                  <a:buNone/>
                </a:pPr>
                <a:r>
                  <a:rPr lang="en-US" spc="-15" dirty="0">
                    <a:solidFill>
                      <a:schemeClr val="tx1"/>
                    </a:solidFill>
                  </a:rPr>
                  <a:t>Fo</a:t>
                </a:r>
                <a:r>
                  <a:rPr lang="en-US" spc="-5" dirty="0">
                    <a:solidFill>
                      <a:schemeClr val="tx1"/>
                    </a:solidFill>
                  </a:rPr>
                  <a:t>r </a:t>
                </a:r>
                <a:r>
                  <a:rPr lang="en-US" i="1" spc="-5" dirty="0">
                    <a:solidFill>
                      <a:schemeClr val="tx1"/>
                    </a:solidFill>
                  </a:rPr>
                  <a:t>n</a:t>
                </a:r>
                <a:r>
                  <a:rPr lang="en-US" i="1" spc="70" dirty="0">
                    <a:solidFill>
                      <a:schemeClr val="tx1"/>
                    </a:solidFill>
                  </a:rPr>
                  <a:t> </a:t>
                </a:r>
                <a:r>
                  <a:rPr lang="en-US" i="1" spc="190" dirty="0">
                    <a:solidFill>
                      <a:schemeClr val="tx1"/>
                    </a:solidFill>
                  </a:rPr>
                  <a:t>&gt;</a:t>
                </a:r>
                <a:r>
                  <a:rPr lang="en-US" i="1" spc="60" dirty="0">
                    <a:solidFill>
                      <a:schemeClr val="tx1"/>
                    </a:solidFill>
                  </a:rPr>
                  <a:t> </a:t>
                </a:r>
                <a:r>
                  <a:rPr lang="en-US" i="1" spc="75" dirty="0">
                    <a:solidFill>
                      <a:schemeClr val="tx1"/>
                    </a:solidFill>
                  </a:rPr>
                  <a:t>M</a:t>
                </a:r>
                <a:r>
                  <a:rPr lang="en-US" spc="-5" dirty="0">
                    <a:solidFill>
                      <a:schemeClr val="tx1"/>
                    </a:solidFill>
                  </a:rPr>
                  <a:t>, </a:t>
                </a:r>
                <a:r>
                  <a:rPr lang="en-US" spc="-15" dirty="0">
                    <a:solidFill>
                      <a:schemeClr val="tx1"/>
                    </a:solidFill>
                  </a:rPr>
                  <a:t>w</a:t>
                </a:r>
                <a:r>
                  <a:rPr lang="en-US" spc="-5" dirty="0">
                    <a:solidFill>
                      <a:schemeClr val="tx1"/>
                    </a:solidFill>
                  </a:rPr>
                  <a:t>e </a:t>
                </a:r>
                <a:r>
                  <a:rPr lang="en-US" spc="-15" dirty="0">
                    <a:solidFill>
                      <a:schemeClr val="tx1"/>
                    </a:solidFill>
                  </a:rPr>
                  <a:t>w</a:t>
                </a:r>
                <a:r>
                  <a:rPr lang="en-US" spc="-5" dirty="0">
                    <a:solidFill>
                      <a:schemeClr val="tx1"/>
                    </a:solidFill>
                  </a:rPr>
                  <a:t>rite</a:t>
                </a:r>
                <a:r>
                  <a:rPr lang="en-US" spc="75" dirty="0">
                    <a:solidFill>
                      <a:schemeClr val="tx1"/>
                    </a:solidFill>
                  </a:rPr>
                  <a:t> </a:t>
                </a:r>
                <a:r>
                  <a:rPr lang="en-US" i="1" spc="35" dirty="0">
                    <a:solidFill>
                      <a:schemeClr val="tx1"/>
                    </a:solidFill>
                  </a:rPr>
                  <a:t>R</a:t>
                </a:r>
                <a:r>
                  <a:rPr lang="en-US" i="1" baseline="25925" dirty="0">
                    <a:solidFill>
                      <a:schemeClr val="tx1"/>
                    </a:solidFill>
                  </a:rPr>
                  <a:t>n</a:t>
                </a:r>
                <a:r>
                  <a:rPr lang="en-US" i="1" spc="-157" baseline="25925" dirty="0">
                    <a:solidFill>
                      <a:schemeClr val="tx1"/>
                    </a:solidFill>
                  </a:rPr>
                  <a:t> </a:t>
                </a:r>
                <a:r>
                  <a:rPr lang="en-US" i="1" spc="235" dirty="0">
                    <a:solidFill>
                      <a:schemeClr val="tx1"/>
                    </a:solidFill>
                  </a:rPr>
                  <a:t>/</a:t>
                </a:r>
                <a:r>
                  <a:rPr lang="en-US" i="1" spc="30" dirty="0">
                    <a:solidFill>
                      <a:schemeClr val="tx1"/>
                    </a:solidFill>
                  </a:rPr>
                  <a:t>n</a:t>
                </a:r>
                <a:r>
                  <a:rPr lang="en-US" spc="-5" dirty="0">
                    <a:solidFill>
                      <a:schemeClr val="tx1"/>
                    </a:solidFill>
                  </a:rPr>
                  <a:t>! </a:t>
                </a:r>
                <a:r>
                  <a:rPr lang="en-US" spc="-10" dirty="0">
                    <a:solidFill>
                      <a:schemeClr val="tx1"/>
                    </a:solidFill>
                  </a:rPr>
                  <a:t>a</a:t>
                </a:r>
                <a:r>
                  <a:rPr lang="en-US" spc="-5" dirty="0">
                    <a:solidFill>
                      <a:schemeClr val="tx1"/>
                    </a:solidFill>
                  </a:rPr>
                  <a:t>s a </a:t>
                </a:r>
                <a:r>
                  <a:rPr lang="en-US" spc="-10" dirty="0">
                    <a:solidFill>
                      <a:schemeClr val="tx1"/>
                    </a:solidFill>
                  </a:rPr>
                  <a:t>produc</a:t>
                </a:r>
                <a:r>
                  <a:rPr lang="en-US" spc="-5" dirty="0">
                    <a:solidFill>
                      <a:schemeClr val="tx1"/>
                    </a:solidFill>
                  </a:rPr>
                  <a:t>t </a:t>
                </a:r>
                <a:r>
                  <a:rPr lang="en-US" spc="-10" dirty="0">
                    <a:solidFill>
                      <a:schemeClr val="tx1"/>
                    </a:solidFill>
                  </a:rPr>
                  <a:t>o</a:t>
                </a:r>
                <a:r>
                  <a:rPr lang="en-US" spc="-5" dirty="0">
                    <a:solidFill>
                      <a:schemeClr val="tx1"/>
                    </a:solidFill>
                  </a:rPr>
                  <a:t>f </a:t>
                </a:r>
                <a:r>
                  <a:rPr lang="en-US" i="1" spc="-5" dirty="0">
                    <a:solidFill>
                      <a:schemeClr val="tx1"/>
                    </a:solidFill>
                  </a:rPr>
                  <a:t>n</a:t>
                </a:r>
                <a:r>
                  <a:rPr lang="en-US" i="1" spc="40" dirty="0">
                    <a:solidFill>
                      <a:schemeClr val="tx1"/>
                    </a:solidFill>
                  </a:rPr>
                  <a:t> </a:t>
                </a:r>
                <a:r>
                  <a:rPr lang="en-US" spc="-5" dirty="0">
                    <a:solidFill>
                      <a:schemeClr val="tx1"/>
                    </a:solidFill>
                  </a:rPr>
                  <a:t>factors:</a:t>
                </a:r>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𝑅</m:t>
                              </m:r>
                            </m:e>
                            <m:sup>
                              <m:r>
                                <a:rPr lang="en-US" b="0" i="1" smtClean="0">
                                  <a:solidFill>
                                    <a:schemeClr val="tx1"/>
                                  </a:solidFill>
                                  <a:latin typeface="Cambria Math" panose="02040503050406030204" pitchFamily="18" charset="0"/>
                                  <a:cs typeface="Times New Roman"/>
                                </a:rPr>
                                <m:t>𝑛</m:t>
                              </m:r>
                            </m:sup>
                          </m:sSup>
                        </m:num>
                        <m:den>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m:t>
                          </m:r>
                        </m:den>
                      </m:f>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𝑅</m:t>
                              </m:r>
                            </m:num>
                            <m:den>
                              <m:r>
                                <a:rPr lang="en-US" b="0" i="1" smtClean="0">
                                  <a:solidFill>
                                    <a:schemeClr val="tx1"/>
                                  </a:solidFill>
                                  <a:latin typeface="Cambria Math" panose="02040503050406030204" pitchFamily="18" charset="0"/>
                                  <a:cs typeface="Times New Roman"/>
                                </a:rPr>
                                <m:t>1</m:t>
                              </m:r>
                            </m:den>
                          </m:f>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𝑅</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𝑅</m:t>
                              </m:r>
                            </m:num>
                            <m:den>
                              <m:r>
                                <a:rPr lang="en-US" b="0" i="1" smtClean="0">
                                  <a:solidFill>
                                    <a:schemeClr val="tx1"/>
                                  </a:solidFill>
                                  <a:latin typeface="Cambria Math" panose="02040503050406030204" pitchFamily="18" charset="0"/>
                                  <a:ea typeface="Cambria Math" panose="02040503050406030204" pitchFamily="18" charset="0"/>
                                  <a:cs typeface="Times New Roman"/>
                                </a:rPr>
                                <m:t>𝑀</m:t>
                              </m:r>
                            </m:den>
                          </m:f>
                        </m:e>
                      </m:d>
                      <m:d>
                        <m:dPr>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𝑅</m:t>
                              </m:r>
                            </m:num>
                            <m:den>
                              <m:r>
                                <a:rPr lang="en-US" b="0" i="1" smtClean="0">
                                  <a:solidFill>
                                    <a:schemeClr val="tx1"/>
                                  </a:solidFill>
                                  <a:latin typeface="Cambria Math" panose="02040503050406030204" pitchFamily="18" charset="0"/>
                                  <a:cs typeface="Times New Roman"/>
                                </a:rPr>
                                <m:t>𝑀</m:t>
                              </m:r>
                              <m:r>
                                <a:rPr lang="en-US" b="0" i="1" smtClean="0">
                                  <a:solidFill>
                                    <a:schemeClr val="tx1"/>
                                  </a:solidFill>
                                  <a:latin typeface="Cambria Math" panose="02040503050406030204" pitchFamily="18" charset="0"/>
                                  <a:cs typeface="Times New Roman"/>
                                </a:rPr>
                                <m:t>+1</m:t>
                              </m:r>
                            </m:den>
                          </m:f>
                        </m:e>
                      </m:d>
                      <m:d>
                        <m:dPr>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𝑅</m:t>
                              </m:r>
                            </m:num>
                            <m:den>
                              <m:r>
                                <a:rPr lang="en-US" b="0" i="1" smtClean="0">
                                  <a:solidFill>
                                    <a:schemeClr val="tx1"/>
                                  </a:solidFill>
                                  <a:latin typeface="Cambria Math" panose="02040503050406030204" pitchFamily="18" charset="0"/>
                                  <a:cs typeface="Times New Roman"/>
                                </a:rPr>
                                <m:t>𝑀</m:t>
                              </m:r>
                              <m:r>
                                <a:rPr lang="en-US" b="0" i="1" smtClean="0">
                                  <a:solidFill>
                                    <a:schemeClr val="tx1"/>
                                  </a:solidFill>
                                  <a:latin typeface="Cambria Math" panose="02040503050406030204" pitchFamily="18" charset="0"/>
                                  <a:cs typeface="Times New Roman"/>
                                </a:rPr>
                                <m:t>+2</m:t>
                              </m:r>
                            </m:den>
                          </m:f>
                        </m:e>
                      </m:d>
                      <m:r>
                        <a:rPr lang="en-US" b="0" i="1" smtClean="0">
                          <a:solidFill>
                            <a:schemeClr val="tx1"/>
                          </a:solidFill>
                          <a:latin typeface="Cambria Math" panose="02040503050406030204" pitchFamily="18" charset="0"/>
                          <a:ea typeface="Cambria Math" panose="02040503050406030204" pitchFamily="18" charset="0"/>
                          <a:cs typeface="Times New Roman"/>
                        </a:rPr>
                        <m:t>⋯</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𝑅</m:t>
                              </m:r>
                            </m:num>
                            <m:den>
                              <m:r>
                                <a:rPr lang="en-US" b="0" i="1" smtClean="0">
                                  <a:solidFill>
                                    <a:schemeClr val="tx1"/>
                                  </a:solidFill>
                                  <a:latin typeface="Cambria Math" panose="02040503050406030204" pitchFamily="18" charset="0"/>
                                  <a:ea typeface="Cambria Math" panose="02040503050406030204" pitchFamily="18" charset="0"/>
                                  <a:cs typeface="Times New Roman"/>
                                </a:rPr>
                                <m:t>𝑛</m:t>
                              </m:r>
                            </m:den>
                          </m:f>
                        </m:e>
                      </m:d>
                    </m:oMath>
                  </m:oMathPara>
                </a14:m>
                <a:endParaRPr lang="en-US" dirty="0">
                  <a:solidFill>
                    <a:schemeClr val="tx1"/>
                  </a:solidFill>
                </a:endParaRPr>
              </a:p>
              <a:p>
                <a:pPr marL="0" indent="0">
                  <a:lnSpc>
                    <a:spcPct val="100000"/>
                  </a:lnSpc>
                  <a:buNone/>
                </a:pPr>
                <a:r>
                  <a:rPr lang="en-US" dirty="0">
                    <a:solidFill>
                      <a:schemeClr val="tx1"/>
                    </a:solidFill>
                  </a:rPr>
                  <a:t>Set </a:t>
                </a:r>
                <a14:m>
                  <m:oMath xmlns:m="http://schemas.openxmlformats.org/officeDocument/2006/math">
                    <m:r>
                      <m:rPr>
                        <m:sty m:val="p"/>
                      </m:rPr>
                      <a:rPr lang="en-US" b="0" i="0" smtClean="0">
                        <a:solidFill>
                          <a:schemeClr val="tx1"/>
                        </a:solidFill>
                        <a:latin typeface="Cambria Math" panose="02040503050406030204" pitchFamily="18" charset="0"/>
                        <a:cs typeface="Times New Roman"/>
                      </a:rPr>
                      <m:t>C</m:t>
                    </m:r>
                    <m:r>
                      <a:rPr lang="en-US" b="0" i="0"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𝑅</m:t>
                        </m:r>
                      </m:num>
                      <m:den>
                        <m:r>
                          <a:rPr lang="en-US" i="1">
                            <a:solidFill>
                              <a:schemeClr val="tx1"/>
                            </a:solidFill>
                            <a:latin typeface="Cambria Math" panose="02040503050406030204" pitchFamily="18" charset="0"/>
                            <a:cs typeface="Times New Roman"/>
                          </a:rPr>
                          <m:t>1</m:t>
                        </m:r>
                      </m:den>
                    </m:f>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𝑅</m:t>
                        </m:r>
                      </m:num>
                      <m:den>
                        <m:r>
                          <a:rPr lang="en-US" i="1">
                            <a:solidFill>
                              <a:schemeClr val="tx1"/>
                            </a:solidFill>
                            <a:latin typeface="Cambria Math" panose="02040503050406030204" pitchFamily="18" charset="0"/>
                            <a:cs typeface="Times New Roman"/>
                          </a:rPr>
                          <m:t>2</m:t>
                        </m:r>
                      </m:den>
                    </m:f>
                    <m:r>
                      <a:rPr lang="en-US" i="1">
                        <a:solidFill>
                          <a:schemeClr val="tx1"/>
                        </a:solidFill>
                        <a:latin typeface="Cambria Math" panose="02040503050406030204" pitchFamily="18" charset="0"/>
                        <a:ea typeface="Cambria Math" panose="02040503050406030204" pitchFamily="18" charset="0"/>
                        <a:cs typeface="Times New Roman"/>
                      </a:rPr>
                      <m:t>⋯</m:t>
                    </m:r>
                    <m:f>
                      <m:fPr>
                        <m:ctrlPr>
                          <a:rPr lang="en-US" i="1">
                            <a:solidFill>
                              <a:schemeClr val="tx1"/>
                            </a:solidFill>
                            <a:latin typeface="Cambria Math" panose="02040503050406030204" pitchFamily="18" charset="0"/>
                            <a:ea typeface="Cambria Math" panose="02040503050406030204" pitchFamily="18" charset="0"/>
                            <a:cs typeface="Times New Roman"/>
                          </a:rPr>
                        </m:ctrlPr>
                      </m:fPr>
                      <m:num>
                        <m:r>
                          <a:rPr lang="en-US" i="1">
                            <a:solidFill>
                              <a:schemeClr val="tx1"/>
                            </a:solidFill>
                            <a:latin typeface="Cambria Math" panose="02040503050406030204" pitchFamily="18" charset="0"/>
                            <a:ea typeface="Cambria Math" panose="02040503050406030204" pitchFamily="18" charset="0"/>
                            <a:cs typeface="Times New Roman"/>
                          </a:rPr>
                          <m:t>𝑅</m:t>
                        </m:r>
                      </m:num>
                      <m:den>
                        <m:r>
                          <a:rPr lang="en-US" i="1">
                            <a:solidFill>
                              <a:schemeClr val="tx1"/>
                            </a:solidFill>
                            <a:latin typeface="Cambria Math" panose="02040503050406030204" pitchFamily="18" charset="0"/>
                            <a:ea typeface="Cambria Math" panose="02040503050406030204" pitchFamily="18" charset="0"/>
                            <a:cs typeface="Times New Roman"/>
                          </a:rPr>
                          <m:t>𝑀</m:t>
                        </m:r>
                      </m:den>
                    </m:f>
                  </m:oMath>
                </a14:m>
                <a:r>
                  <a:rPr lang="en-US" dirty="0">
                    <a:solidFill>
                      <a:schemeClr val="tx1"/>
                    </a:solidFill>
                  </a:rPr>
                  <a:t> and observe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𝑅</m:t>
                        </m:r>
                      </m:num>
                      <m:den>
                        <m:r>
                          <a:rPr lang="en-US" i="1">
                            <a:solidFill>
                              <a:schemeClr val="tx1"/>
                            </a:solidFill>
                            <a:latin typeface="Cambria Math" panose="02040503050406030204" pitchFamily="18" charset="0"/>
                            <a:cs typeface="Times New Roman"/>
                          </a:rPr>
                          <m:t>𝑀</m:t>
                        </m:r>
                        <m:r>
                          <a:rPr lang="en-US" b="0" i="1" smtClean="0">
                            <a:solidFill>
                              <a:schemeClr val="tx1"/>
                            </a:solidFill>
                            <a:latin typeface="Cambria Math"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charset="0"/>
                            <a:cs typeface="Times New Roman"/>
                          </a:rPr>
                          <m:t> </m:t>
                        </m:r>
                        <m:r>
                          <a:rPr lang="en-US" i="1">
                            <a:solidFill>
                              <a:schemeClr val="tx1"/>
                            </a:solidFill>
                            <a:latin typeface="Cambria Math" panose="02040503050406030204" pitchFamily="18" charset="0"/>
                            <a:cs typeface="Times New Roman"/>
                          </a:rPr>
                          <m:t>1</m:t>
                        </m:r>
                      </m:den>
                    </m:f>
                    <m:r>
                      <a:rPr lang="en-US" b="0" i="1" smtClean="0">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𝑅</m:t>
                        </m:r>
                      </m:num>
                      <m:den>
                        <m:r>
                          <a:rPr lang="en-US" i="1">
                            <a:solidFill>
                              <a:schemeClr val="tx1"/>
                            </a:solidFill>
                            <a:latin typeface="Cambria Math" panose="02040503050406030204" pitchFamily="18" charset="0"/>
                            <a:cs typeface="Times New Roman"/>
                          </a:rPr>
                          <m:t>𝑀</m:t>
                        </m:r>
                        <m:r>
                          <a:rPr lang="en-US" b="0" i="1" smtClean="0">
                            <a:solidFill>
                              <a:schemeClr val="tx1"/>
                            </a:solidFill>
                            <a:latin typeface="Cambria Math"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charset="0"/>
                            <a:cs typeface="Times New Roman"/>
                          </a:rPr>
                          <m:t> </m:t>
                        </m:r>
                        <m:r>
                          <a:rPr lang="en-US" i="1">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ea typeface="Cambria Math" panose="02040503050406030204" pitchFamily="18" charset="0"/>
                  </a:rPr>
                  <a:t> </a:t>
                </a:r>
                <a14:m>
                  <m:oMath xmlns:m="http://schemas.openxmlformats.org/officeDocument/2006/math">
                    <m:f>
                      <m:fPr>
                        <m:ctrlPr>
                          <a:rPr lang="en-US" i="1">
                            <a:solidFill>
                              <a:schemeClr val="tx1"/>
                            </a:solidFill>
                            <a:latin typeface="Cambria Math" panose="02040503050406030204" pitchFamily="18" charset="0"/>
                            <a:ea typeface="Cambria Math" panose="02040503050406030204" pitchFamily="18" charset="0"/>
                            <a:cs typeface="Times New Roman"/>
                          </a:rPr>
                        </m:ctrlPr>
                      </m:fPr>
                      <m:num>
                        <m:r>
                          <a:rPr lang="en-US" i="1">
                            <a:solidFill>
                              <a:schemeClr val="tx1"/>
                            </a:solidFill>
                            <a:latin typeface="Cambria Math" panose="02040503050406030204" pitchFamily="18" charset="0"/>
                            <a:ea typeface="Cambria Math" panose="02040503050406030204" pitchFamily="18" charset="0"/>
                            <a:cs typeface="Times New Roman"/>
                          </a:rPr>
                          <m:t>𝑅</m:t>
                        </m:r>
                      </m:num>
                      <m:den>
                        <m:r>
                          <a:rPr lang="en-US" b="0" i="1" smtClean="0">
                            <a:solidFill>
                              <a:schemeClr val="tx1"/>
                            </a:solidFill>
                            <a:latin typeface="Cambria Math" panose="02040503050406030204" pitchFamily="18" charset="0"/>
                            <a:ea typeface="Cambria Math" panose="02040503050406030204" pitchFamily="18" charset="0"/>
                            <a:cs typeface="Times New Roman"/>
                          </a:rPr>
                          <m:t>𝑛</m:t>
                        </m:r>
                      </m:den>
                    </m:f>
                    <m:r>
                      <a:rPr lang="en-US" i="1" smtClean="0">
                        <a:solidFill>
                          <a:schemeClr val="tx1"/>
                        </a:solidFill>
                        <a:latin typeface="Cambria Math" panose="02040503050406030204" pitchFamily="18" charset="0"/>
                        <a:ea typeface="Cambria Math" panose="02040503050406030204" pitchFamily="18" charset="0"/>
                        <a:cs typeface="Times New Roman"/>
                      </a:rPr>
                      <m:t>&lt;</m:t>
                    </m:r>
                    <m:r>
                      <a:rPr lang="en-US" b="0" i="1" smtClean="0">
                        <a:solidFill>
                          <a:schemeClr val="tx1"/>
                        </a:solidFill>
                        <a:latin typeface="Cambria Math" panose="02040503050406030204" pitchFamily="18" charset="0"/>
                        <a:ea typeface="Cambria Math" panose="02040503050406030204" pitchFamily="18" charset="0"/>
                        <a:cs typeface="Times New Roman"/>
                      </a:rPr>
                      <m:t>1</m:t>
                    </m:r>
                  </m:oMath>
                </a14:m>
                <a:r>
                  <a:rPr lang="en-US" dirty="0">
                    <a:solidFill>
                      <a:schemeClr val="tx1"/>
                    </a:solidFill>
                  </a:rPr>
                  <a:t>. Then </a:t>
                </a:r>
                <a14:m>
                  <m:oMath xmlns:m="http://schemas.openxmlformats.org/officeDocument/2006/math">
                    <m:r>
                      <a:rPr lang="en-US" b="0" i="0" smtClean="0">
                        <a:solidFill>
                          <a:schemeClr val="tx1"/>
                        </a:solidFill>
                        <a:latin typeface="Cambria Math" panose="02040503050406030204" pitchFamily="18" charset="0"/>
                        <a:cs typeface="Times New Roman"/>
                      </a:rPr>
                      <m:t>0</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𝑅</m:t>
                            </m:r>
                          </m:e>
                          <m:sup>
                            <m:r>
                              <a:rPr lang="en-US" i="1">
                                <a:solidFill>
                                  <a:schemeClr val="tx1"/>
                                </a:solidFill>
                                <a:latin typeface="Cambria Math" panose="02040503050406030204" pitchFamily="18" charset="0"/>
                                <a:cs typeface="Times New Roman"/>
                              </a:rPr>
                              <m:t>𝑛</m:t>
                            </m:r>
                          </m:sup>
                        </m:sSup>
                      </m:num>
                      <m:den>
                        <m: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cs typeface="Times New Roman"/>
                          </a:rPr>
                          <m:t>!</m:t>
                        </m:r>
                      </m:den>
                    </m:f>
                    <m:r>
                      <a:rPr lang="en-US"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𝐶𝑅</m:t>
                        </m:r>
                      </m:num>
                      <m:den>
                        <m:r>
                          <a:rPr lang="en-US" b="0" i="1" smtClean="0">
                            <a:solidFill>
                              <a:schemeClr val="tx1"/>
                            </a:solidFill>
                            <a:latin typeface="Cambria Math" panose="02040503050406030204" pitchFamily="18" charset="0"/>
                            <a:ea typeface="Cambria Math" panose="02040503050406030204" pitchFamily="18" charset="0"/>
                            <a:cs typeface="Times New Roman"/>
                          </a:rPr>
                          <m:t>𝑛</m:t>
                        </m:r>
                      </m:den>
                    </m:f>
                    <m:r>
                      <a:rPr lang="en-US"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0. </m:t>
                    </m:r>
                  </m:oMath>
                </a14:m>
                <a:endParaRPr lang="en-US" dirty="0">
                  <a:solidFill>
                    <a:schemeClr val="tx1"/>
                  </a:solidFill>
                </a:endParaRPr>
              </a:p>
              <a:p>
                <a:pPr marL="0" indent="0">
                  <a:lnSpc>
                    <a:spcPct val="100000"/>
                  </a:lnSpc>
                  <a:buNone/>
                </a:pPr>
                <a:r>
                  <a:rPr lang="en-US" dirty="0">
                    <a:solidFill>
                      <a:schemeClr val="tx1"/>
                    </a:solidFill>
                  </a:rPr>
                  <a:t>By the Squeeze Law, </a:t>
                </a:r>
                <a14:m>
                  <m:oMath xmlns:m="http://schemas.openxmlformats.org/officeDocument/2006/math">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lim</m:t>
                            </m:r>
                          </m:e>
                          <m:lim>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m:t>
                            </m:r>
                          </m:lim>
                        </m:limLow>
                      </m:fName>
                      <m:e>
                        <m:f>
                          <m:fPr>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𝑅</m:t>
                                </m:r>
                              </m:e>
                              <m:sup>
                                <m:r>
                                  <a:rPr lang="en-US" i="1">
                                    <a:solidFill>
                                      <a:schemeClr val="tx1"/>
                                    </a:solidFill>
                                    <a:latin typeface="Cambria Math" panose="02040503050406030204" pitchFamily="18" charset="0"/>
                                  </a:rPr>
                                  <m:t>𝑛</m:t>
                                </m:r>
                              </m:sup>
                            </m:sSup>
                          </m:num>
                          <m:den>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den>
                        </m:f>
                      </m:e>
                    </m:func>
                    <m:r>
                      <a:rPr lang="en-US" i="1">
                        <a:solidFill>
                          <a:schemeClr val="tx1"/>
                        </a:solidFill>
                        <a:latin typeface="Cambria Math" panose="02040503050406030204" pitchFamily="18" charset="0"/>
                      </a:rPr>
                      <m:t>=0</m:t>
                    </m:r>
                  </m:oMath>
                </a14:m>
                <a:r>
                  <a:rPr lang="en-US" dirty="0">
                    <a:solidFill>
                      <a:schemeClr val="tx1"/>
                    </a:solidFill>
                  </a:rPr>
                  <a:t>.</a:t>
                </a:r>
              </a:p>
              <a:p>
                <a:pPr marL="0" indent="0">
                  <a:lnSpc>
                    <a:spcPct val="100000"/>
                  </a:lnSpc>
                  <a:buNone/>
                </a:pPr>
                <a:r>
                  <a:rPr lang="en-US" spc="-10" dirty="0">
                    <a:latin typeface="Times New Roman"/>
                    <a:cs typeface="Times New Roman"/>
                  </a:rPr>
                  <a:t>I</a:t>
                </a:r>
                <a:r>
                  <a:rPr lang="en-US" spc="-5" dirty="0">
                    <a:latin typeface="Times New Roman"/>
                    <a:cs typeface="Times New Roman"/>
                  </a:rPr>
                  <a:t>f</a:t>
                </a:r>
                <a:r>
                  <a:rPr lang="en-US" spc="75" dirty="0">
                    <a:latin typeface="Times New Roman"/>
                    <a:cs typeface="Times New Roman"/>
                  </a:rPr>
                  <a:t> </a:t>
                </a:r>
                <a:r>
                  <a:rPr lang="en-US" i="1" spc="-10" dirty="0">
                    <a:latin typeface="Times New Roman"/>
                    <a:cs typeface="Times New Roman"/>
                  </a:rPr>
                  <a:t>R</a:t>
                </a:r>
                <a:r>
                  <a:rPr lang="en-US" i="1" spc="75" dirty="0">
                    <a:latin typeface="Times New Roman"/>
                    <a:cs typeface="Times New Roman"/>
                  </a:rPr>
                  <a:t> </a:t>
                </a:r>
                <a:r>
                  <a:rPr lang="en-US" i="1" spc="190" dirty="0">
                    <a:latin typeface="Arial"/>
                    <a:cs typeface="Arial"/>
                  </a:rPr>
                  <a:t>&lt;</a:t>
                </a:r>
                <a:r>
                  <a:rPr lang="en-US" i="1" spc="-5" dirty="0">
                    <a:latin typeface="Arial"/>
                    <a:cs typeface="Arial"/>
                  </a:rPr>
                  <a:t> </a:t>
                </a:r>
                <a:r>
                  <a:rPr lang="en-US" spc="-10" dirty="0">
                    <a:latin typeface="Times New Roman"/>
                    <a:cs typeface="Times New Roman"/>
                  </a:rPr>
                  <a:t>0</a:t>
                </a:r>
                <a:r>
                  <a:rPr lang="en-US" spc="-5" dirty="0">
                    <a:latin typeface="Times New Roman"/>
                    <a:cs typeface="Times New Roman"/>
                  </a:rPr>
                  <a:t>, the limit is also zero </a:t>
                </a:r>
                <a:r>
                  <a:rPr lang="en-US" spc="-10" dirty="0">
                    <a:latin typeface="Times New Roman"/>
                    <a:cs typeface="Times New Roman"/>
                  </a:rPr>
                  <a:t>b</a:t>
                </a:r>
                <a:r>
                  <a:rPr lang="en-US" spc="-5" dirty="0">
                    <a:latin typeface="Times New Roman"/>
                    <a:cs typeface="Times New Roman"/>
                  </a:rPr>
                  <a:t>y a previous example because </a:t>
                </a:r>
                <a14:m>
                  <m:oMath xmlns:m="http://schemas.openxmlformats.org/officeDocument/2006/math">
                    <m:f>
                      <m:fPr>
                        <m:ctrlPr>
                          <a:rPr lang="en-US" i="1" spc="-5" smtClean="0">
                            <a:latin typeface="Cambria Math" panose="02040503050406030204" pitchFamily="18" charset="0"/>
                            <a:cs typeface="Times New Roman"/>
                          </a:rPr>
                        </m:ctrlPr>
                      </m:fPr>
                      <m:num>
                        <m:sSup>
                          <m:sSupPr>
                            <m:ctrlPr>
                              <a:rPr lang="en-US" i="1" spc="-5" smtClean="0">
                                <a:latin typeface="Cambria Math" panose="02040503050406030204" pitchFamily="18" charset="0"/>
                                <a:cs typeface="Times New Roman"/>
                              </a:rPr>
                            </m:ctrlPr>
                          </m:sSupPr>
                          <m:e>
                            <m:r>
                              <a:rPr lang="en-US" b="0" i="1" spc="-5" smtClean="0">
                                <a:latin typeface="Cambria Math" panose="02040503050406030204" pitchFamily="18" charset="0"/>
                                <a:cs typeface="Times New Roman"/>
                              </a:rPr>
                              <m:t>|</m:t>
                            </m:r>
                            <m:r>
                              <a:rPr lang="en-US" b="0" i="1" spc="-5" smtClean="0">
                                <a:latin typeface="Cambria Math" panose="02040503050406030204" pitchFamily="18" charset="0"/>
                                <a:cs typeface="Times New Roman"/>
                              </a:rPr>
                              <m:t>𝑅</m:t>
                            </m:r>
                            <m:r>
                              <a:rPr lang="en-US" b="0" i="1" spc="-5" smtClean="0">
                                <a:latin typeface="Cambria Math" panose="02040503050406030204" pitchFamily="18" charset="0"/>
                                <a:cs typeface="Times New Roman"/>
                              </a:rPr>
                              <m:t>|</m:t>
                            </m:r>
                          </m:e>
                          <m:sup>
                            <m:r>
                              <a:rPr lang="en-US" b="0" i="1" spc="-5" smtClean="0">
                                <a:latin typeface="Cambria Math" panose="02040503050406030204" pitchFamily="18" charset="0"/>
                                <a:cs typeface="Times New Roman"/>
                              </a:rPr>
                              <m:t>𝑛</m:t>
                            </m:r>
                          </m:sup>
                        </m:sSup>
                      </m:num>
                      <m:den>
                        <m:r>
                          <a:rPr lang="en-US" b="0" i="1" spc="-5" smtClean="0">
                            <a:latin typeface="Cambria Math" panose="02040503050406030204" pitchFamily="18" charset="0"/>
                            <a:cs typeface="Times New Roman"/>
                          </a:rPr>
                          <m:t>𝑛</m:t>
                        </m:r>
                        <m:r>
                          <a:rPr lang="en-US" b="0" i="1" spc="-5" smtClean="0">
                            <a:latin typeface="Cambria Math" panose="02040503050406030204" pitchFamily="18" charset="0"/>
                            <a:cs typeface="Times New Roman"/>
                          </a:rPr>
                          <m:t>!</m:t>
                        </m:r>
                      </m:den>
                    </m:f>
                  </m:oMath>
                </a14:m>
                <a:r>
                  <a:rPr lang="en-US" spc="67" baseline="47222" dirty="0">
                    <a:latin typeface="Segoe UI Symbol"/>
                    <a:cs typeface="Segoe UI Symbol"/>
                  </a:rPr>
                  <a:t> </a:t>
                </a:r>
                <a:r>
                  <a:rPr lang="en-US" spc="-10" dirty="0">
                    <a:latin typeface="Times New Roman"/>
                    <a:cs typeface="Times New Roman"/>
                  </a:rPr>
                  <a:t>tend</a:t>
                </a:r>
                <a:r>
                  <a:rPr lang="en-US" spc="-5" dirty="0">
                    <a:latin typeface="Times New Roman"/>
                    <a:cs typeface="Times New Roman"/>
                  </a:rPr>
                  <a:t>s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zero.</a:t>
                </a:r>
                <a:endParaRPr lang="en-US" dirty="0">
                  <a:latin typeface="Times New Roman"/>
                  <a:cs typeface="Times New Roman"/>
                </a:endParaRPr>
              </a:p>
              <a:p>
                <a:pPr marL="0" indent="0">
                  <a:lnSpc>
                    <a:spcPct val="100000"/>
                  </a:lnSpc>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4086780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23 </a:t>
            </a:r>
            <a:r>
              <a:rPr lang="en-US" sz="3100" dirty="0"/>
              <a:t>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THEOREM</a:t>
                </a:r>
                <a:r>
                  <a:rPr lang="en-US" b="1" dirty="0">
                    <a:solidFill>
                      <a:schemeClr val="tx1"/>
                    </a:solidFill>
                  </a:rPr>
                  <a:t>: </a:t>
                </a:r>
                <a:r>
                  <a:rPr lang="en-US" dirty="0">
                    <a:solidFill>
                      <a:schemeClr val="tx1"/>
                    </a:solidFill>
                  </a:rPr>
                  <a:t>Let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55" dirty="0">
                    <a:solidFill>
                      <a:schemeClr val="tx1"/>
                    </a:solidFill>
                  </a:rPr>
                  <a:t> be sequence such that </a:t>
                </a:r>
                <a14:m>
                  <m:oMath xmlns:m="http://schemas.openxmlformats.org/officeDocument/2006/math">
                    <m:func>
                      <m:funcPr>
                        <m:ctrlPr>
                          <a:rPr lang="en-US" i="1" spc="-55">
                            <a:solidFill>
                              <a:schemeClr val="tx1"/>
                            </a:solidFill>
                            <a:latin typeface="Cambria Math" panose="02040503050406030204" pitchFamily="18" charset="0"/>
                            <a:cs typeface="Lucida Sans Unicode"/>
                          </a:rPr>
                        </m:ctrlPr>
                      </m:funcPr>
                      <m:fName>
                        <m:limLow>
                          <m:limLowPr>
                            <m:ctrlPr>
                              <a:rPr lang="en-US" i="1" spc="-55">
                                <a:solidFill>
                                  <a:schemeClr val="tx1"/>
                                </a:solidFill>
                                <a:latin typeface="Cambria Math" panose="02040503050406030204" pitchFamily="18" charset="0"/>
                                <a:cs typeface="Lucida Sans Unicode"/>
                              </a:rPr>
                            </m:ctrlPr>
                          </m:limLowPr>
                          <m:e>
                            <m:r>
                              <m:rPr>
                                <m:sty m:val="p"/>
                              </m:rPr>
                              <a:rPr lang="en-US" spc="-55">
                                <a:solidFill>
                                  <a:schemeClr val="tx1"/>
                                </a:solidFill>
                                <a:latin typeface="Cambria Math" panose="02040503050406030204" pitchFamily="18" charset="0"/>
                                <a:cs typeface="Lucida Sans Unicode"/>
                              </a:rPr>
                              <m:t>lim</m:t>
                            </m:r>
                          </m:e>
                          <m:lim>
                            <m:r>
                              <a:rPr lang="en-US" i="1" spc="-55">
                                <a:solidFill>
                                  <a:schemeClr val="tx1"/>
                                </a:solidFill>
                                <a:latin typeface="Cambria Math" panose="02040503050406030204" pitchFamily="18" charset="0"/>
                                <a:cs typeface="Lucida Sans Unicode"/>
                              </a:rPr>
                              <m:t>𝑛</m:t>
                            </m:r>
                            <m:r>
                              <a:rPr lang="en-US" i="1" spc="-55">
                                <a:solidFill>
                                  <a:schemeClr val="tx1"/>
                                </a:solidFill>
                                <a:latin typeface="Cambria Math" panose="02040503050406030204" pitchFamily="18" charset="0"/>
                                <a:ea typeface="Cambria Math" panose="02040503050406030204" pitchFamily="18" charset="0"/>
                                <a:cs typeface="Lucida Sans Unicode"/>
                              </a:rPr>
                              <m:t>→∞</m:t>
                            </m:r>
                          </m:lim>
                        </m:limLow>
                      </m:fName>
                      <m:e>
                        <m:sSub>
                          <m:sSubPr>
                            <m:ctrlPr>
                              <a:rPr lang="en-US" i="1" spc="-55">
                                <a:solidFill>
                                  <a:schemeClr val="tx1"/>
                                </a:solidFill>
                                <a:latin typeface="Cambria Math" panose="02040503050406030204" pitchFamily="18" charset="0"/>
                                <a:cs typeface="Lucida Sans Unicode"/>
                              </a:rPr>
                            </m:ctrlPr>
                          </m:sSubPr>
                          <m:e>
                            <m:r>
                              <a:rPr lang="en-US" i="1" spc="-55">
                                <a:solidFill>
                                  <a:schemeClr val="tx1"/>
                                </a:solidFill>
                                <a:latin typeface="Cambria Math" panose="02040503050406030204" pitchFamily="18" charset="0"/>
                                <a:cs typeface="Lucida Sans Unicode"/>
                              </a:rPr>
                              <m:t>𝑎</m:t>
                            </m:r>
                          </m:e>
                          <m:sub>
                            <m:r>
                              <a:rPr lang="en-US" i="1" spc="-55">
                                <a:solidFill>
                                  <a:schemeClr val="tx1"/>
                                </a:solidFill>
                                <a:latin typeface="Cambria Math" panose="02040503050406030204" pitchFamily="18" charset="0"/>
                                <a:cs typeface="Lucida Sans Unicode"/>
                              </a:rPr>
                              <m:t>𝑛</m:t>
                            </m:r>
                          </m:sub>
                        </m:sSub>
                      </m:e>
                    </m:func>
                    <m:r>
                      <a:rPr lang="en-US" i="1" spc="-55">
                        <a:solidFill>
                          <a:schemeClr val="tx1"/>
                        </a:solidFill>
                        <a:latin typeface="Cambria Math" panose="02040503050406030204" pitchFamily="18" charset="0"/>
                        <a:cs typeface="Lucida Sans Unicode"/>
                      </a:rPr>
                      <m:t>=</m:t>
                    </m:r>
                    <m:r>
                      <a:rPr lang="en-US" i="1" spc="-55">
                        <a:solidFill>
                          <a:schemeClr val="tx1"/>
                        </a:solidFill>
                        <a:latin typeface="Cambria Math" panose="02040503050406030204" pitchFamily="18" charset="0"/>
                        <a:cs typeface="Lucida Sans Unicode"/>
                      </a:rPr>
                      <m:t>𝐿</m:t>
                    </m:r>
                  </m:oMath>
                </a14:m>
                <a:r>
                  <a:rPr lang="en-US" spc="-10" dirty="0">
                    <a:solidFill>
                      <a:schemeClr val="tx1"/>
                    </a:solidFill>
                  </a:rPr>
                  <a:t>. If </a:t>
                </a:r>
                <a:r>
                  <a:rPr lang="en-US" i="1" spc="-10" dirty="0">
                    <a:solidFill>
                      <a:schemeClr val="tx1"/>
                    </a:solidFill>
                  </a:rPr>
                  <a:t>f</a:t>
                </a:r>
                <a:r>
                  <a:rPr lang="en-US" spc="-10" dirty="0">
                    <a:solidFill>
                      <a:schemeClr val="tx1"/>
                    </a:solidFill>
                  </a:rPr>
                  <a:t> is a </a:t>
                </a:r>
                <a:r>
                  <a:rPr lang="en-US" spc="-5" dirty="0">
                    <a:solidFill>
                      <a:schemeClr val="tx1"/>
                    </a:solidFill>
                  </a:rPr>
                  <a:t>f</a:t>
                </a:r>
                <a:r>
                  <a:rPr lang="en-US" spc="-10" dirty="0">
                    <a:solidFill>
                      <a:schemeClr val="tx1"/>
                    </a:solidFill>
                  </a:rPr>
                  <a:t>unctio</a:t>
                </a:r>
                <a:r>
                  <a:rPr lang="en-US" spc="-5" dirty="0">
                    <a:solidFill>
                      <a:schemeClr val="tx1"/>
                    </a:solidFill>
                  </a:rPr>
                  <a:t>n which is continuous at </a:t>
                </a:r>
                <a:r>
                  <a:rPr lang="en-US" i="1" spc="-5" dirty="0">
                    <a:solidFill>
                      <a:schemeClr val="tx1"/>
                    </a:solidFill>
                  </a:rPr>
                  <a:t>L</a:t>
                </a:r>
                <a:r>
                  <a:rPr lang="en-US" spc="-5" dirty="0">
                    <a:solidFill>
                      <a:schemeClr val="tx1"/>
                    </a:solidFill>
                  </a:rPr>
                  <a:t>,</a:t>
                </a:r>
                <a:r>
                  <a:rPr lang="en-US" spc="10" dirty="0">
                    <a:solidFill>
                      <a:schemeClr val="tx1"/>
                    </a:solidFill>
                  </a:rPr>
                  <a:t> then the sequence </a:t>
                </a:r>
                <a:r>
                  <a:rPr lang="en-US" spc="-15" dirty="0">
                    <a:solidFill>
                      <a:schemeClr val="tx1"/>
                    </a:solidFill>
                  </a:rPr>
                  <a:t>{</a:t>
                </a:r>
                <a:r>
                  <a:rPr lang="en-US" i="1" spc="-5" dirty="0">
                    <a:solidFill>
                      <a:schemeClr val="tx1"/>
                    </a:solidFill>
                  </a:rPr>
                  <a:t>f</a:t>
                </a:r>
                <a:r>
                  <a:rPr lang="en-US" i="1" spc="-45" dirty="0">
                    <a:solidFill>
                      <a:schemeClr val="tx1"/>
                    </a:solidFill>
                  </a:rPr>
                  <a:t> </a:t>
                </a:r>
                <a:r>
                  <a:rPr lang="en-US" spc="-10" dirty="0">
                    <a:solidFill>
                      <a:schemeClr val="tx1"/>
                    </a:solidFill>
                  </a:rPr>
                  <a:t>(</a:t>
                </a:r>
                <a:r>
                  <a:rPr lang="en-US" i="1" spc="-5" dirty="0">
                    <a:solidFill>
                      <a:schemeClr val="tx1"/>
                    </a:solidFill>
                  </a:rPr>
                  <a:t>a</a:t>
                </a:r>
                <a:r>
                  <a:rPr lang="en-US" i="1" spc="-7" baseline="-11111" dirty="0">
                    <a:solidFill>
                      <a:schemeClr val="tx1"/>
                    </a:solidFill>
                  </a:rPr>
                  <a:t>n</a:t>
                </a:r>
                <a:r>
                  <a:rPr lang="en-US" spc="-5" dirty="0">
                    <a:solidFill>
                      <a:schemeClr val="tx1"/>
                    </a:solidFill>
                  </a:rPr>
                  <a:t>)} converges and </a:t>
                </a:r>
                <a14:m>
                  <m:oMath xmlns:m="http://schemas.openxmlformats.org/officeDocument/2006/math">
                    <m:func>
                      <m:funcPr>
                        <m:ctrlPr>
                          <a:rPr lang="en-US" i="1" spc="-55">
                            <a:solidFill>
                              <a:schemeClr val="tx1"/>
                            </a:solidFill>
                            <a:latin typeface="Cambria Math" panose="02040503050406030204" pitchFamily="18" charset="0"/>
                            <a:cs typeface="Lucida Sans Unicode"/>
                          </a:rPr>
                        </m:ctrlPr>
                      </m:funcPr>
                      <m:fName>
                        <m:limLow>
                          <m:limLowPr>
                            <m:ctrlPr>
                              <a:rPr lang="en-US" i="1" spc="-55">
                                <a:solidFill>
                                  <a:schemeClr val="tx1"/>
                                </a:solidFill>
                                <a:latin typeface="Cambria Math" panose="02040503050406030204" pitchFamily="18" charset="0"/>
                                <a:cs typeface="Lucida Sans Unicode"/>
                              </a:rPr>
                            </m:ctrlPr>
                          </m:limLowPr>
                          <m:e>
                            <m:r>
                              <m:rPr>
                                <m:sty m:val="p"/>
                              </m:rPr>
                              <a:rPr lang="en-US" spc="-55">
                                <a:solidFill>
                                  <a:schemeClr val="tx1"/>
                                </a:solidFill>
                                <a:latin typeface="Cambria Math" panose="02040503050406030204" pitchFamily="18" charset="0"/>
                                <a:cs typeface="Lucida Sans Unicode"/>
                              </a:rPr>
                              <m:t>lim</m:t>
                            </m:r>
                          </m:e>
                          <m:lim>
                            <m:r>
                              <a:rPr lang="en-US" i="1" spc="-55">
                                <a:solidFill>
                                  <a:schemeClr val="tx1"/>
                                </a:solidFill>
                                <a:latin typeface="Cambria Math" panose="02040503050406030204" pitchFamily="18" charset="0"/>
                                <a:cs typeface="Lucida Sans Unicode"/>
                              </a:rPr>
                              <m:t>𝑛</m:t>
                            </m:r>
                            <m:r>
                              <a:rPr lang="en-US" i="1" spc="-55">
                                <a:solidFill>
                                  <a:schemeClr val="tx1"/>
                                </a:solidFill>
                                <a:latin typeface="Cambria Math" panose="02040503050406030204" pitchFamily="18" charset="0"/>
                                <a:ea typeface="Cambria Math" panose="02040503050406030204" pitchFamily="18" charset="0"/>
                                <a:cs typeface="Lucida Sans Unicode"/>
                              </a:rPr>
                              <m:t>→∞</m:t>
                            </m:r>
                          </m:lim>
                        </m:limLow>
                      </m:fName>
                      <m:e>
                        <m:r>
                          <a:rPr lang="en-US" b="0" i="1" spc="-55" smtClean="0">
                            <a:solidFill>
                              <a:schemeClr val="tx1"/>
                            </a:solidFill>
                            <a:latin typeface="Cambria Math" panose="02040503050406030204" pitchFamily="18" charset="0"/>
                            <a:ea typeface="Cambria Math" panose="02040503050406030204" pitchFamily="18" charset="0"/>
                            <a:cs typeface="Lucida Sans Unicode"/>
                          </a:rPr>
                          <m:t>𝑓</m:t>
                        </m:r>
                        <m:r>
                          <a:rPr lang="en-US" b="0" i="1" spc="-55" smtClean="0">
                            <a:solidFill>
                              <a:schemeClr val="tx1"/>
                            </a:solidFill>
                            <a:latin typeface="Cambria Math" panose="02040503050406030204" pitchFamily="18" charset="0"/>
                            <a:ea typeface="Cambria Math" panose="02040503050406030204" pitchFamily="18" charset="0"/>
                            <a:cs typeface="Lucida Sans Unicode"/>
                          </a:rPr>
                          <m:t>(</m:t>
                        </m:r>
                        <m:sSub>
                          <m:sSubPr>
                            <m:ctrlPr>
                              <a:rPr lang="en-US" i="1" spc="-55">
                                <a:solidFill>
                                  <a:schemeClr val="tx1"/>
                                </a:solidFill>
                                <a:latin typeface="Cambria Math" panose="02040503050406030204" pitchFamily="18" charset="0"/>
                                <a:cs typeface="Lucida Sans Unicode"/>
                              </a:rPr>
                            </m:ctrlPr>
                          </m:sSubPr>
                          <m:e>
                            <m:r>
                              <a:rPr lang="en-US" i="1" spc="-55">
                                <a:solidFill>
                                  <a:schemeClr val="tx1"/>
                                </a:solidFill>
                                <a:latin typeface="Cambria Math" panose="02040503050406030204" pitchFamily="18" charset="0"/>
                                <a:cs typeface="Lucida Sans Unicode"/>
                              </a:rPr>
                              <m:t>𝑎</m:t>
                            </m:r>
                          </m:e>
                          <m:sub>
                            <m:r>
                              <a:rPr lang="en-US" i="1" spc="-55">
                                <a:solidFill>
                                  <a:schemeClr val="tx1"/>
                                </a:solidFill>
                                <a:latin typeface="Cambria Math" panose="02040503050406030204" pitchFamily="18" charset="0"/>
                                <a:cs typeface="Lucida Sans Unicode"/>
                              </a:rPr>
                              <m:t>𝑛</m:t>
                            </m:r>
                          </m:sub>
                        </m:sSub>
                        <m:r>
                          <a:rPr lang="en-US" b="0" i="1" spc="-55" smtClean="0">
                            <a:solidFill>
                              <a:schemeClr val="tx1"/>
                            </a:solidFill>
                            <a:latin typeface="Cambria Math" panose="02040503050406030204" pitchFamily="18" charset="0"/>
                            <a:cs typeface="Lucida Sans Unicode"/>
                          </a:rPr>
                          <m:t>)</m:t>
                        </m:r>
                      </m:e>
                    </m:func>
                    <m:r>
                      <a:rPr lang="en-US" i="1" spc="-55">
                        <a:solidFill>
                          <a:schemeClr val="tx1"/>
                        </a:solidFill>
                        <a:latin typeface="Cambria Math" panose="02040503050406030204" pitchFamily="18" charset="0"/>
                        <a:cs typeface="Lucida Sans Unicode"/>
                      </a:rPr>
                      <m:t>=</m:t>
                    </m:r>
                    <m:r>
                      <a:rPr lang="en-US" b="0" i="1" spc="-55" smtClean="0">
                        <a:solidFill>
                          <a:schemeClr val="tx1"/>
                        </a:solidFill>
                        <a:latin typeface="Cambria Math" panose="02040503050406030204" pitchFamily="18" charset="0"/>
                        <a:cs typeface="Lucida Sans Unicode"/>
                      </a:rPr>
                      <m:t>𝑓</m:t>
                    </m:r>
                    <m:r>
                      <a:rPr lang="en-US" b="0" i="1" spc="-55" smtClean="0">
                        <a:solidFill>
                          <a:schemeClr val="tx1"/>
                        </a:solidFill>
                        <a:latin typeface="Cambria Math" panose="02040503050406030204" pitchFamily="18" charset="0"/>
                        <a:cs typeface="Lucida Sans Unicode"/>
                      </a:rPr>
                      <m:t>(</m:t>
                    </m:r>
                    <m:r>
                      <a:rPr lang="en-US" i="1" spc="-55">
                        <a:solidFill>
                          <a:schemeClr val="tx1"/>
                        </a:solidFill>
                        <a:latin typeface="Cambria Math" panose="02040503050406030204" pitchFamily="18" charset="0"/>
                        <a:cs typeface="Lucida Sans Unicode"/>
                      </a:rPr>
                      <m:t>𝐿</m:t>
                    </m:r>
                  </m:oMath>
                </a14:m>
                <a:r>
                  <a:rPr lang="en-US" spc="-5" dirty="0">
                    <a:solidFill>
                      <a:schemeClr val="tx1"/>
                    </a:solidFill>
                  </a:rPr>
                  <a:t>).</a:t>
                </a:r>
                <a:r>
                  <a:rPr lang="en-US" spc="-35"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othe</a:t>
                </a:r>
                <a:r>
                  <a:rPr lang="en-US" spc="-5" dirty="0">
                    <a:solidFill>
                      <a:schemeClr val="tx1"/>
                    </a:solidFill>
                  </a:rPr>
                  <a:t>r </a:t>
                </a:r>
                <a:r>
                  <a:rPr lang="en-US" spc="-10" dirty="0">
                    <a:solidFill>
                      <a:schemeClr val="tx1"/>
                    </a:solidFill>
                  </a:rPr>
                  <a:t>words</a:t>
                </a:r>
                <a:r>
                  <a:rPr lang="en-US" spc="-5" dirty="0">
                    <a:solidFill>
                      <a:schemeClr val="tx1"/>
                    </a:solidFill>
                  </a:rPr>
                  <a:t>, </a:t>
                </a:r>
                <a:r>
                  <a:rPr lang="en-US" spc="-15" dirty="0">
                    <a:solidFill>
                      <a:schemeClr val="tx1"/>
                    </a:solidFill>
                  </a:rPr>
                  <a:t>w</a:t>
                </a:r>
                <a:r>
                  <a:rPr lang="en-US" spc="-5" dirty="0">
                    <a:solidFill>
                      <a:schemeClr val="tx1"/>
                    </a:solidFill>
                  </a:rPr>
                  <a:t>e </a:t>
                </a:r>
                <a:r>
                  <a:rPr lang="en-US" spc="-15" dirty="0">
                    <a:solidFill>
                      <a:schemeClr val="tx1"/>
                    </a:solidFill>
                  </a:rPr>
                  <a:t>ma</a:t>
                </a:r>
                <a:r>
                  <a:rPr lang="en-US" spc="-5" dirty="0">
                    <a:solidFill>
                      <a:schemeClr val="tx1"/>
                    </a:solidFill>
                  </a:rPr>
                  <a:t>y </a:t>
                </a:r>
                <a:r>
                  <a:rPr lang="en-US" spc="-10" dirty="0">
                    <a:solidFill>
                      <a:schemeClr val="tx1"/>
                    </a:solidFill>
                  </a:rPr>
                  <a:t>pas</a:t>
                </a:r>
                <a:r>
                  <a:rPr lang="en-US" spc="-5" dirty="0">
                    <a:solidFill>
                      <a:schemeClr val="tx1"/>
                    </a:solidFill>
                  </a:rPr>
                  <a:t>s a </a:t>
                </a:r>
                <a:r>
                  <a:rPr lang="en-US" spc="-10" dirty="0">
                    <a:solidFill>
                      <a:schemeClr val="tx1"/>
                    </a:solidFill>
                  </a:rPr>
                  <a:t>limi</a:t>
                </a:r>
                <a:r>
                  <a:rPr lang="en-US" spc="-5" dirty="0">
                    <a:solidFill>
                      <a:schemeClr val="tx1"/>
                    </a:solidFill>
                  </a:rPr>
                  <a:t>t </a:t>
                </a:r>
                <a:r>
                  <a:rPr lang="en-US" spc="-10" dirty="0">
                    <a:solidFill>
                      <a:schemeClr val="tx1"/>
                    </a:solidFill>
                  </a:rPr>
                  <a:t>o</a:t>
                </a:r>
                <a:r>
                  <a:rPr lang="en-US" spc="-5" dirty="0">
                    <a:solidFill>
                      <a:schemeClr val="tx1"/>
                    </a:solidFill>
                  </a:rPr>
                  <a:t>f a s</a:t>
                </a:r>
                <a:r>
                  <a:rPr lang="en-US" spc="-10" dirty="0">
                    <a:solidFill>
                      <a:schemeClr val="tx1"/>
                    </a:solidFill>
                  </a:rPr>
                  <a:t>equenc</a:t>
                </a:r>
                <a:r>
                  <a:rPr lang="en-US" spc="-5" dirty="0">
                    <a:solidFill>
                      <a:schemeClr val="tx1"/>
                    </a:solidFill>
                  </a:rPr>
                  <a:t>e </a:t>
                </a:r>
                <a:r>
                  <a:rPr lang="en-US" spc="-10" dirty="0">
                    <a:solidFill>
                      <a:schemeClr val="tx1"/>
                    </a:solidFill>
                  </a:rPr>
                  <a:t>insid</a:t>
                </a:r>
                <a:r>
                  <a:rPr lang="en-US" spc="-5" dirty="0">
                    <a:solidFill>
                      <a:schemeClr val="tx1"/>
                    </a:solidFill>
                  </a:rPr>
                  <a:t>e a </a:t>
                </a:r>
                <a:r>
                  <a:rPr lang="en-US" spc="-10" dirty="0">
                    <a:solidFill>
                      <a:schemeClr val="tx1"/>
                    </a:solidFill>
                  </a:rPr>
                  <a:t>continuou</a:t>
                </a:r>
                <a:r>
                  <a:rPr lang="en-US" spc="-5" dirty="0">
                    <a:solidFill>
                      <a:schemeClr val="tx1"/>
                    </a:solidFill>
                  </a:rPr>
                  <a:t>s </a:t>
                </a:r>
                <a:r>
                  <a:rPr lang="en-US" spc="-10" dirty="0">
                    <a:solidFill>
                      <a:schemeClr val="tx1"/>
                    </a:solidFill>
                  </a:rPr>
                  <a:t>function.</a:t>
                </a:r>
                <a:endParaRPr lang="en-US" dirty="0">
                  <a:solidFill>
                    <a:schemeClr val="tx1"/>
                  </a:solidFill>
                </a:endParaRPr>
              </a:p>
              <a:p>
                <a:pPr marL="0" marR="5080" indent="0" algn="just">
                  <a:lnSpc>
                    <a:spcPct val="100000"/>
                  </a:lnSpc>
                  <a:buNone/>
                </a:pPr>
                <a:endParaRPr lang="en-US" dirty="0">
                  <a:solidFill>
                    <a:schemeClr val="tx1"/>
                  </a:solidFill>
                </a:endParaRPr>
              </a:p>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The sequence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𝑛</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1</m:t>
                        </m:r>
                      </m:den>
                    </m:f>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𝑛</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 + </m:t>
                        </m:r>
                        <m:d>
                          <m:dPr>
                            <m:ctrlPr>
                              <a:rPr lang="en-US" b="0" i="1" smtClean="0">
                                <a:solidFill>
                                  <a:schemeClr val="tx1"/>
                                </a:solidFill>
                                <a:latin typeface="Cambria Math" panose="02040503050406030204" pitchFamily="18" charset="0"/>
                              </a:rPr>
                            </m:ctrlPr>
                          </m:dPr>
                          <m:e>
                            <m:f>
                              <m:fPr>
                                <m:type m:val="lin"/>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e>
                        </m:d>
                        <m:r>
                          <a:rPr lang="en-US" b="0" i="1" smtClean="0">
                            <a:solidFill>
                              <a:schemeClr val="tx1"/>
                            </a:solidFill>
                            <a:latin typeface="Cambria Math" panose="02040503050406030204" pitchFamily="18" charset="0"/>
                          </a:rPr>
                          <m:t>)</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1</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m:t>
                        </m:r>
                        <m:f>
                          <m:fPr>
                            <m:type m:val="lin"/>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r>
                          <a:rPr lang="en-US" b="0" i="1" smtClean="0">
                            <a:solidFill>
                              <a:schemeClr val="tx1"/>
                            </a:solidFill>
                            <a:latin typeface="Cambria Math" panose="02040503050406030204" pitchFamily="18" charset="0"/>
                          </a:rPr>
                          <m:t>)</m:t>
                        </m:r>
                      </m:den>
                    </m:f>
                  </m:oMath>
                </a14:m>
                <a:r>
                  <a:rPr lang="en-US" dirty="0">
                    <a:solidFill>
                      <a:schemeClr val="tx1"/>
                    </a:solidFill>
                  </a:rPr>
                  <a:t> satisfies </a:t>
                </a:r>
                <a14:m>
                  <m:oMath xmlns:m="http://schemas.openxmlformats.org/officeDocument/2006/math">
                    <m:func>
                      <m:funcPr>
                        <m:ctrlPr>
                          <a:rPr lang="en-US" i="1" spc="-55">
                            <a:solidFill>
                              <a:schemeClr val="tx1"/>
                            </a:solidFill>
                            <a:latin typeface="Cambria Math" panose="02040503050406030204" pitchFamily="18" charset="0"/>
                            <a:cs typeface="Lucida Sans Unicode"/>
                          </a:rPr>
                        </m:ctrlPr>
                      </m:funcPr>
                      <m:fName>
                        <m:limLow>
                          <m:limLowPr>
                            <m:ctrlPr>
                              <a:rPr lang="en-US" i="1" spc="-55">
                                <a:solidFill>
                                  <a:schemeClr val="tx1"/>
                                </a:solidFill>
                                <a:latin typeface="Cambria Math" panose="02040503050406030204" pitchFamily="18" charset="0"/>
                                <a:cs typeface="Lucida Sans Unicode"/>
                              </a:rPr>
                            </m:ctrlPr>
                          </m:limLowPr>
                          <m:e>
                            <m:r>
                              <m:rPr>
                                <m:sty m:val="p"/>
                              </m:rPr>
                              <a:rPr lang="en-US" spc="-55">
                                <a:solidFill>
                                  <a:schemeClr val="tx1"/>
                                </a:solidFill>
                                <a:latin typeface="Cambria Math" panose="02040503050406030204" pitchFamily="18" charset="0"/>
                                <a:cs typeface="Lucida Sans Unicode"/>
                              </a:rPr>
                              <m:t>lim</m:t>
                            </m:r>
                          </m:e>
                          <m:lim>
                            <m:r>
                              <a:rPr lang="en-US" i="1" spc="-55">
                                <a:solidFill>
                                  <a:schemeClr val="tx1"/>
                                </a:solidFill>
                                <a:latin typeface="Cambria Math" panose="02040503050406030204" pitchFamily="18" charset="0"/>
                                <a:cs typeface="Lucida Sans Unicode"/>
                              </a:rPr>
                              <m:t>𝑛</m:t>
                            </m:r>
                            <m:r>
                              <a:rPr lang="en-US" i="1" spc="-55">
                                <a:solidFill>
                                  <a:schemeClr val="tx1"/>
                                </a:solidFill>
                                <a:latin typeface="Cambria Math" panose="02040503050406030204" pitchFamily="18" charset="0"/>
                                <a:ea typeface="Cambria Math" panose="02040503050406030204" pitchFamily="18" charset="0"/>
                                <a:cs typeface="Lucida Sans Unicode"/>
                              </a:rPr>
                              <m:t>→∞</m:t>
                            </m:r>
                          </m:lim>
                        </m:limLow>
                      </m:fName>
                      <m:e>
                        <m:sSub>
                          <m:sSubPr>
                            <m:ctrlPr>
                              <a:rPr lang="en-US" i="1" spc="-55">
                                <a:solidFill>
                                  <a:schemeClr val="tx1"/>
                                </a:solidFill>
                                <a:latin typeface="Cambria Math" panose="02040503050406030204" pitchFamily="18" charset="0"/>
                                <a:cs typeface="Lucida Sans Unicode"/>
                              </a:rPr>
                            </m:ctrlPr>
                          </m:sSubPr>
                          <m:e>
                            <m:r>
                              <a:rPr lang="en-US" i="1" spc="-55">
                                <a:solidFill>
                                  <a:schemeClr val="tx1"/>
                                </a:solidFill>
                                <a:latin typeface="Cambria Math" panose="02040503050406030204" pitchFamily="18" charset="0"/>
                                <a:cs typeface="Lucida Sans Unicode"/>
                              </a:rPr>
                              <m:t>𝑎</m:t>
                            </m:r>
                          </m:e>
                          <m:sub>
                            <m:r>
                              <a:rPr lang="en-US" i="1" spc="-55">
                                <a:solidFill>
                                  <a:schemeClr val="tx1"/>
                                </a:solidFill>
                                <a:latin typeface="Cambria Math" panose="02040503050406030204" pitchFamily="18" charset="0"/>
                                <a:cs typeface="Lucida Sans Unicode"/>
                              </a:rPr>
                              <m:t>𝑛</m:t>
                            </m:r>
                          </m:sub>
                        </m:sSub>
                      </m:e>
                    </m:func>
                    <m:r>
                      <a:rPr lang="en-US" i="1" spc="-55">
                        <a:solidFill>
                          <a:schemeClr val="tx1"/>
                        </a:solidFill>
                        <a:latin typeface="Cambria Math" panose="02040503050406030204" pitchFamily="18" charset="0"/>
                        <a:cs typeface="Lucida Sans Unicode"/>
                      </a:rPr>
                      <m:t>=</m:t>
                    </m:r>
                    <m:r>
                      <a:rPr lang="en-US" b="0" i="1" spc="-55" smtClean="0">
                        <a:solidFill>
                          <a:schemeClr val="tx1"/>
                        </a:solidFill>
                        <a:latin typeface="Cambria Math" panose="02040503050406030204" pitchFamily="18" charset="0"/>
                        <a:cs typeface="Lucida Sans Unicode"/>
                      </a:rPr>
                      <m:t>3.</m:t>
                    </m:r>
                  </m:oMath>
                </a14:m>
                <a:endParaRPr lang="en-US" dirty="0">
                  <a:solidFill>
                    <a:schemeClr val="tx1"/>
                  </a:solidFill>
                </a:endParaRPr>
              </a:p>
              <a:p>
                <a:pPr marR="5080" algn="just">
                  <a:lnSpc>
                    <a:spcPct val="100000"/>
                  </a:lnSpc>
                </a:pPr>
                <a:r>
                  <a:rPr lang="en-US" dirty="0">
                    <a:solidFill>
                      <a:schemeClr val="tx1"/>
                    </a:solidFill>
                  </a:rPr>
                  <a:t>For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r>
                      <a:rPr lang="en-US" b="0" i="1" smtClean="0">
                        <a:solidFill>
                          <a:schemeClr val="tx1"/>
                        </a:solidFill>
                        <a:latin typeface="Cambria Math" panose="02040503050406030204" pitchFamily="18" charset="0"/>
                      </a:rPr>
                      <m:t>,</m:t>
                    </m:r>
                  </m:oMath>
                </a14:m>
                <a:r>
                  <a:rPr lang="en-US" dirty="0">
                    <a:solidFill>
                      <a:schemeClr val="tx1"/>
                    </a:solidFill>
                  </a:rPr>
                  <a:t> </a:t>
                </a:r>
                <a14:m>
                  <m:oMath xmlns:m="http://schemas.openxmlformats.org/officeDocument/2006/math">
                    <m:r>
                      <a:rPr lang="en-US" b="0" i="1" dirty="0" smtClean="0">
                        <a:solidFill>
                          <a:schemeClr val="tx1"/>
                        </a:solidFill>
                        <a:latin typeface="Cambria Math" panose="02040503050406030204" pitchFamily="18" charset="0"/>
                      </a:rPr>
                      <m:t>𝑓</m:t>
                    </m:r>
                    <m:d>
                      <m:dPr>
                        <m:ctrlPr>
                          <a:rPr lang="en-US" b="0" i="1" dirty="0" smtClean="0">
                            <a:solidFill>
                              <a:schemeClr val="tx1"/>
                            </a:solidFill>
                            <a:latin typeface="Cambria Math" panose="02040503050406030204" pitchFamily="18" charset="0"/>
                          </a:rPr>
                        </m:ctrlPr>
                      </m:d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𝑎</m:t>
                            </m:r>
                          </m:e>
                          <m:sub>
                            <m:r>
                              <a:rPr lang="en-US" b="0" i="1" dirty="0" smtClean="0">
                                <a:solidFill>
                                  <a:schemeClr val="tx1"/>
                                </a:solidFill>
                                <a:latin typeface="Cambria Math" panose="02040503050406030204" pitchFamily="18" charset="0"/>
                              </a:rPr>
                              <m:t>𝑛</m:t>
                            </m:r>
                          </m:sub>
                        </m:sSub>
                      </m:e>
                    </m:d>
                    <m:r>
                      <a:rPr lang="en-US" b="0" i="1" dirty="0" smtClean="0">
                        <a:solidFill>
                          <a:schemeClr val="tx1"/>
                        </a:solidFill>
                        <a:latin typeface="Cambria Math" panose="02040503050406030204" pitchFamily="18" charset="0"/>
                      </a:rPr>
                      <m:t>=</m:t>
                    </m:r>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𝑒</m:t>
                        </m:r>
                      </m:e>
                      <m:sup>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𝑎</m:t>
                            </m:r>
                          </m:e>
                          <m:sub>
                            <m:r>
                              <a:rPr lang="en-US" b="0" i="1" dirty="0" smtClean="0">
                                <a:solidFill>
                                  <a:schemeClr val="tx1"/>
                                </a:solidFill>
                                <a:latin typeface="Cambria Math" panose="02040503050406030204" pitchFamily="18" charset="0"/>
                              </a:rPr>
                              <m:t>𝑛</m:t>
                            </m:r>
                          </m:sub>
                        </m:sSub>
                      </m:sup>
                    </m:sSup>
                    <m:r>
                      <a:rPr lang="en-US" b="0" i="1" dirty="0" smtClean="0">
                        <a:solidFill>
                          <a:schemeClr val="tx1"/>
                        </a:solidFill>
                        <a:latin typeface="Cambria Math" panose="02040503050406030204" pitchFamily="18" charset="0"/>
                      </a:rPr>
                      <m:t>=</m:t>
                    </m:r>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𝑒</m:t>
                        </m:r>
                      </m:e>
                      <m:sup>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3</m:t>
                            </m:r>
                            <m:r>
                              <a:rPr lang="en-US" b="0" i="1" dirty="0" smtClean="0">
                                <a:solidFill>
                                  <a:schemeClr val="tx1"/>
                                </a:solidFill>
                                <a:latin typeface="Cambria Math" panose="02040503050406030204" pitchFamily="18" charset="0"/>
                              </a:rPr>
                              <m:t>𝑛</m:t>
                            </m:r>
                          </m:num>
                          <m:den>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+1</m:t>
                            </m:r>
                          </m:den>
                        </m:f>
                      </m:sup>
                    </m:sSup>
                    <m:r>
                      <a:rPr lang="en-US" b="0" i="1" dirty="0" smtClean="0">
                        <a:solidFill>
                          <a:schemeClr val="tx1"/>
                        </a:solidFill>
                        <a:latin typeface="Cambria Math" panose="02040503050406030204" pitchFamily="18" charset="0"/>
                        <a:ea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𝑓</m:t>
                    </m:r>
                    <m:d>
                      <m:dPr>
                        <m:ctrlPr>
                          <a:rPr lang="en-US" b="0" i="1" dirty="0" smtClean="0">
                            <a:solidFill>
                              <a:schemeClr val="tx1"/>
                            </a:solidFill>
                            <a:latin typeface="Cambria Math" panose="02040503050406030204" pitchFamily="18" charset="0"/>
                            <a:ea typeface="Cambria Math" panose="02040503050406030204" pitchFamily="18" charset="0"/>
                          </a:rPr>
                        </m:ctrlPr>
                      </m:dPr>
                      <m:e>
                        <m:r>
                          <a:rPr lang="en-US" b="0" i="1" dirty="0" smtClean="0">
                            <a:solidFill>
                              <a:schemeClr val="tx1"/>
                            </a:solidFill>
                            <a:latin typeface="Cambria Math" panose="02040503050406030204" pitchFamily="18" charset="0"/>
                            <a:ea typeface="Cambria Math" panose="02040503050406030204" pitchFamily="18" charset="0"/>
                          </a:rPr>
                          <m:t>3</m:t>
                        </m:r>
                      </m:e>
                    </m:d>
                    <m:r>
                      <a:rPr lang="en-US" b="0" i="1" dirty="0" smtClean="0">
                        <a:solidFill>
                          <a:schemeClr val="tx1"/>
                        </a:solidFill>
                        <a:latin typeface="Cambria Math" panose="02040503050406030204" pitchFamily="18" charset="0"/>
                        <a:ea typeface="Cambria Math" panose="02040503050406030204" pitchFamily="18" charset="0"/>
                      </a:rPr>
                      <m:t>= </m:t>
                    </m:r>
                    <m:sSup>
                      <m:sSupPr>
                        <m:ctrlPr>
                          <a:rPr lang="en-US" b="0" i="1" dirty="0" smtClean="0">
                            <a:solidFill>
                              <a:schemeClr val="tx1"/>
                            </a:solidFill>
                            <a:latin typeface="Cambria Math" panose="02040503050406030204" pitchFamily="18" charset="0"/>
                            <a:ea typeface="Cambria Math" panose="02040503050406030204" pitchFamily="18" charset="0"/>
                          </a:rPr>
                        </m:ctrlPr>
                      </m:sSupPr>
                      <m:e>
                        <m:r>
                          <a:rPr lang="en-US" b="0" i="1" dirty="0" smtClean="0">
                            <a:solidFill>
                              <a:schemeClr val="tx1"/>
                            </a:solidFill>
                            <a:latin typeface="Cambria Math" panose="02040503050406030204" pitchFamily="18" charset="0"/>
                            <a:ea typeface="Cambria Math" panose="02040503050406030204" pitchFamily="18" charset="0"/>
                          </a:rPr>
                          <m:t>𝑒</m:t>
                        </m:r>
                      </m:e>
                      <m:sup>
                        <m:r>
                          <a:rPr lang="en-US" b="0" i="1" dirty="0" smtClean="0">
                            <a:solidFill>
                              <a:schemeClr val="tx1"/>
                            </a:solidFill>
                            <a:latin typeface="Cambria Math" panose="02040503050406030204" pitchFamily="18" charset="0"/>
                            <a:ea typeface="Cambria Math" panose="02040503050406030204" pitchFamily="18" charset="0"/>
                          </a:rPr>
                          <m:t>3</m:t>
                        </m:r>
                      </m:sup>
                    </m:sSup>
                  </m:oMath>
                </a14:m>
                <a:r>
                  <a:rPr lang="en-US" dirty="0">
                    <a:solidFill>
                      <a:schemeClr val="tx1"/>
                    </a:solidFill>
                  </a:rPr>
                  <a:t> as </a:t>
                </a:r>
                <a14:m>
                  <m:oMath xmlns:m="http://schemas.openxmlformats.org/officeDocument/2006/math">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a:p>
                <a:pPr marR="5080" algn="just">
                  <a:lnSpc>
                    <a:spcPct val="100000"/>
                  </a:lnSpc>
                </a:pPr>
                <a:r>
                  <a:rPr lang="en-US" dirty="0">
                    <a:solidFill>
                      <a:schemeClr val="tx1"/>
                    </a:solidFill>
                  </a:rPr>
                  <a:t>For </a:t>
                </a:r>
                <a14:m>
                  <m:oMath xmlns:m="http://schemas.openxmlformats.org/officeDocument/2006/math">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oMath>
                </a14:m>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𝑛</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1</m:t>
                                </m:r>
                              </m:den>
                            </m:f>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→9</m:t>
                    </m:r>
                  </m:oMath>
                </a14:m>
                <a:r>
                  <a:rPr lang="en-US" dirty="0">
                    <a:solidFill>
                      <a:schemeClr val="tx1"/>
                    </a:solidFill>
                  </a:rPr>
                  <a:t> as </a:t>
                </a:r>
                <a14:m>
                  <m:oMath xmlns:m="http://schemas.openxmlformats.org/officeDocument/2006/math">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643084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24 </a:t>
            </a:r>
            <a:r>
              <a:rPr lang="en-US" sz="3100" dirty="0"/>
              <a:t>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u="sng" spc="-60" dirty="0"/>
                  <a:t>DEFINITIO</a:t>
                </a:r>
                <a:r>
                  <a:rPr lang="en-US" b="1" u="sng" spc="-140" dirty="0"/>
                  <a:t>N</a:t>
                </a:r>
                <a:r>
                  <a:rPr lang="en-US" b="1" spc="-140" dirty="0"/>
                  <a:t>: </a:t>
                </a:r>
                <a:r>
                  <a:rPr lang="en-US" b="1" spc="-125" dirty="0"/>
                  <a:t>Bounde</a:t>
                </a:r>
                <a:r>
                  <a:rPr lang="en-US" b="1" spc="-120" dirty="0"/>
                  <a:t>d </a:t>
                </a:r>
                <a:r>
                  <a:rPr lang="en-US" b="1" spc="-100" dirty="0"/>
                  <a:t>Sequence</a:t>
                </a:r>
                <a:r>
                  <a:rPr lang="en-US" b="1" spc="-90" dirty="0"/>
                  <a:t>s  </a:t>
                </a:r>
                <a:r>
                  <a:rPr lang="en-US" spc="-10" dirty="0"/>
                  <a:t>A</a:t>
                </a:r>
                <a:r>
                  <a:rPr lang="en-US" spc="-5" dirty="0"/>
                  <a:t> s</a:t>
                </a:r>
                <a:r>
                  <a:rPr lang="en-US" spc="-10" dirty="0"/>
                  <a:t>equenc</a:t>
                </a:r>
                <a:r>
                  <a:rPr lang="en-US" spc="-5" dirty="0"/>
                  <a:t>e </a:t>
                </a:r>
                <a:r>
                  <a:rPr lang="en-US" spc="35" dirty="0"/>
                  <a:t>{</a:t>
                </a:r>
                <a:r>
                  <a:rPr lang="en-US" i="1" spc="-5" dirty="0"/>
                  <a:t>a</a:t>
                </a:r>
                <a:r>
                  <a:rPr lang="en-US" i="1" spc="-7" baseline="-11111" dirty="0"/>
                  <a:t>n</a:t>
                </a:r>
                <a:r>
                  <a:rPr lang="en-US" i="1" spc="-157" baseline="-11111" dirty="0"/>
                  <a:t> </a:t>
                </a:r>
                <a:r>
                  <a:rPr lang="en-US" spc="40" dirty="0"/>
                  <a:t>}</a:t>
                </a:r>
                <a:r>
                  <a:rPr lang="en-US" spc="-70" dirty="0"/>
                  <a:t> </a:t>
                </a:r>
                <a:r>
                  <a:rPr lang="en-US" spc="-5" dirty="0"/>
                  <a:t>is</a:t>
                </a:r>
                <a:endParaRPr lang="en-US" dirty="0"/>
              </a:p>
              <a:p>
                <a:pPr>
                  <a:lnSpc>
                    <a:spcPct val="100000"/>
                  </a:lnSpc>
                </a:pPr>
                <a:r>
                  <a:rPr lang="en-US" b="1" i="1" spc="-15" dirty="0"/>
                  <a:t>bounde</a:t>
                </a:r>
                <a:r>
                  <a:rPr lang="en-US" b="1" i="1" spc="-10" dirty="0"/>
                  <a:t>d</a:t>
                </a:r>
                <a:r>
                  <a:rPr lang="en-US" b="1" i="1" spc="105" dirty="0"/>
                  <a:t> </a:t>
                </a:r>
                <a:r>
                  <a:rPr lang="en-US" b="1" i="1" spc="-10" dirty="0"/>
                  <a:t>from</a:t>
                </a:r>
                <a:r>
                  <a:rPr lang="en-US" b="1" i="1" spc="105" dirty="0"/>
                  <a:t> </a:t>
                </a:r>
                <a:r>
                  <a:rPr lang="en-US" b="1" i="1" spc="-10" dirty="0"/>
                  <a:t>abov</a:t>
                </a:r>
                <a:r>
                  <a:rPr lang="en-US" b="1" i="1" spc="-5" dirty="0"/>
                  <a:t>e</a:t>
                </a:r>
                <a:r>
                  <a:rPr lang="en-US" b="1" i="1" spc="105" dirty="0"/>
                  <a:t> </a:t>
                </a:r>
                <a:r>
                  <a:rPr lang="en-US" spc="-10" dirty="0"/>
                  <a:t>i</a:t>
                </a:r>
                <a:r>
                  <a:rPr lang="en-US" spc="-5" dirty="0"/>
                  <a:t>f</a:t>
                </a:r>
                <a:r>
                  <a:rPr lang="en-US" spc="100" dirty="0"/>
                  <a:t> </a:t>
                </a:r>
                <a:r>
                  <a:rPr lang="en-US" spc="-10" dirty="0"/>
                  <a:t>ther</a:t>
                </a:r>
                <a:r>
                  <a:rPr lang="en-US" spc="-5" dirty="0"/>
                  <a:t>e</a:t>
                </a:r>
                <a:r>
                  <a:rPr lang="en-US" spc="105" dirty="0"/>
                  <a:t> </a:t>
                </a:r>
                <a:r>
                  <a:rPr lang="en-US" spc="-5" dirty="0"/>
                  <a:t>is</a:t>
                </a:r>
                <a:r>
                  <a:rPr lang="en-US" spc="100" dirty="0"/>
                  <a:t> </a:t>
                </a:r>
                <a:r>
                  <a:rPr lang="en-US" spc="-5" dirty="0"/>
                  <a:t>a</a:t>
                </a:r>
                <a:r>
                  <a:rPr lang="en-US" spc="105" dirty="0"/>
                  <a:t> </a:t>
                </a:r>
                <a:r>
                  <a:rPr lang="en-US" spc="-15" dirty="0"/>
                  <a:t>numbe</a:t>
                </a:r>
                <a:r>
                  <a:rPr lang="en-US" spc="-5" dirty="0"/>
                  <a:t>r </a:t>
                </a:r>
                <a:r>
                  <a:rPr lang="en-US" i="1" spc="-10" dirty="0"/>
                  <a:t>M </a:t>
                </a:r>
                <a:r>
                  <a:rPr lang="en-US" spc="-10" dirty="0"/>
                  <a:t>suc</a:t>
                </a:r>
                <a:r>
                  <a:rPr lang="en-US" spc="-5" dirty="0"/>
                  <a:t>h</a:t>
                </a:r>
                <a:r>
                  <a:rPr lang="en-US" spc="105" dirty="0"/>
                  <a:t> </a:t>
                </a:r>
                <a:r>
                  <a:rPr lang="en-US" spc="-10" dirty="0"/>
                  <a:t>tha</a:t>
                </a:r>
                <a:r>
                  <a:rPr lang="en-US" spc="-5" dirty="0"/>
                  <a:t>t</a:t>
                </a:r>
                <a:r>
                  <a:rPr lang="en-US" spc="100" dirty="0"/>
                  <a:t> </a:t>
                </a:r>
                <a:r>
                  <a:rPr lang="en-US" i="1" spc="-5" dirty="0"/>
                  <a:t>a</a:t>
                </a:r>
                <a:r>
                  <a:rPr lang="en-US" i="1" spc="-7" baseline="-11111" dirty="0"/>
                  <a:t>n </a:t>
                </a:r>
                <a:r>
                  <a:rPr lang="en-US" spc="-50" dirty="0"/>
                  <a:t>≤</a:t>
                </a:r>
                <a:r>
                  <a:rPr lang="en-US" spc="25" dirty="0"/>
                  <a:t> </a:t>
                </a:r>
                <a:r>
                  <a:rPr lang="en-US" i="1" spc="-10" dirty="0"/>
                  <a:t>M </a:t>
                </a:r>
                <a:r>
                  <a:rPr lang="en-US" spc="-5" dirty="0"/>
                  <a:t>for</a:t>
                </a:r>
                <a:r>
                  <a:rPr lang="en-US" spc="105" dirty="0"/>
                  <a:t> </a:t>
                </a:r>
                <a:r>
                  <a:rPr lang="en-US" spc="-10" dirty="0"/>
                  <a:t>a</a:t>
                </a:r>
                <a:r>
                  <a:rPr lang="en-US" spc="-5" dirty="0"/>
                  <a:t>ll</a:t>
                </a:r>
                <a:r>
                  <a:rPr lang="en-US" spc="100" dirty="0"/>
                  <a:t> </a:t>
                </a:r>
                <a:r>
                  <a:rPr lang="en-US" i="1" spc="30" dirty="0"/>
                  <a:t>n</a:t>
                </a:r>
                <a:r>
                  <a:rPr lang="en-US" spc="-5" dirty="0"/>
                  <a:t>.</a:t>
                </a:r>
                <a:r>
                  <a:rPr lang="en-US" spc="100" dirty="0"/>
                  <a:t> </a:t>
                </a:r>
                <a:r>
                  <a:rPr lang="en-US" spc="-15" dirty="0"/>
                  <a:t>T</a:t>
                </a:r>
                <a:r>
                  <a:rPr lang="en-US" spc="-10" dirty="0"/>
                  <a:t>h</a:t>
                </a:r>
                <a:r>
                  <a:rPr lang="en-US" spc="-5" dirty="0"/>
                  <a:t>e </a:t>
                </a:r>
                <a:r>
                  <a:rPr lang="en-US" spc="-15" dirty="0"/>
                  <a:t>numbe</a:t>
                </a:r>
                <a:r>
                  <a:rPr lang="en-US" spc="-5" dirty="0"/>
                  <a:t>r</a:t>
                </a:r>
                <a:r>
                  <a:rPr lang="en-US" spc="65" dirty="0"/>
                  <a:t> </a:t>
                </a:r>
                <a:r>
                  <a:rPr lang="en-US" i="1" spc="-10" dirty="0"/>
                  <a:t>M</a:t>
                </a:r>
                <a:r>
                  <a:rPr lang="en-US" i="1" spc="80" dirty="0"/>
                  <a:t> </a:t>
                </a:r>
                <a:r>
                  <a:rPr lang="en-US" spc="-5" dirty="0"/>
                  <a:t>is called </a:t>
                </a:r>
                <a:r>
                  <a:rPr lang="en-US" spc="-10" dirty="0"/>
                  <a:t>a</a:t>
                </a:r>
                <a:r>
                  <a:rPr lang="en-US" spc="-5" dirty="0"/>
                  <a:t>n </a:t>
                </a:r>
                <a:r>
                  <a:rPr lang="en-US" b="1" i="1" spc="-10" dirty="0"/>
                  <a:t>uppe</a:t>
                </a:r>
                <a:r>
                  <a:rPr lang="en-US" b="1" i="1" spc="-5" dirty="0"/>
                  <a:t>r </a:t>
                </a:r>
                <a:r>
                  <a:rPr lang="en-US" b="1" i="1" spc="-10" dirty="0"/>
                  <a:t>bound</a:t>
                </a:r>
                <a:r>
                  <a:rPr lang="en-US" spc="-5" dirty="0"/>
                  <a:t>.</a:t>
                </a:r>
                <a:endParaRPr lang="en-US" dirty="0"/>
              </a:p>
              <a:p>
                <a:pPr>
                  <a:lnSpc>
                    <a:spcPct val="100000"/>
                  </a:lnSpc>
                </a:pPr>
                <a:r>
                  <a:rPr lang="en-US" b="1" i="1" spc="-15" dirty="0"/>
                  <a:t>bounde</a:t>
                </a:r>
                <a:r>
                  <a:rPr lang="en-US" b="1" i="1" spc="-10" dirty="0"/>
                  <a:t>d from below </a:t>
                </a:r>
                <a:r>
                  <a:rPr lang="en-US" spc="-10" dirty="0"/>
                  <a:t>i</a:t>
                </a:r>
                <a:r>
                  <a:rPr lang="en-US" spc="-5" dirty="0"/>
                  <a:t>f </a:t>
                </a:r>
                <a:r>
                  <a:rPr lang="en-US" spc="-10" dirty="0"/>
                  <a:t>ther</a:t>
                </a:r>
                <a:r>
                  <a:rPr lang="en-US" spc="-5" dirty="0"/>
                  <a:t>e is a </a:t>
                </a:r>
                <a:r>
                  <a:rPr lang="en-US" spc="-15" dirty="0"/>
                  <a:t>numbe</a:t>
                </a:r>
                <a:r>
                  <a:rPr lang="en-US" spc="-5" dirty="0"/>
                  <a:t>r </a:t>
                </a:r>
                <a:r>
                  <a:rPr lang="en-US" i="1" spc="-10" dirty="0"/>
                  <a:t>m </a:t>
                </a:r>
                <a:r>
                  <a:rPr lang="en-US" spc="-10" dirty="0"/>
                  <a:t>suc</a:t>
                </a:r>
                <a:r>
                  <a:rPr lang="en-US" spc="-5" dirty="0"/>
                  <a:t>h </a:t>
                </a:r>
                <a:r>
                  <a:rPr lang="en-US" spc="-10" dirty="0"/>
                  <a:t>tha</a:t>
                </a:r>
                <a:r>
                  <a:rPr lang="en-US" spc="-5" dirty="0"/>
                  <a:t>t </a:t>
                </a:r>
                <a:r>
                  <a:rPr lang="en-US" i="1" spc="-5" dirty="0"/>
                  <a:t>a</a:t>
                </a:r>
                <a:r>
                  <a:rPr lang="en-US" i="1" spc="-7" baseline="-11111" dirty="0"/>
                  <a:t>n </a:t>
                </a:r>
                <a:r>
                  <a:rPr lang="en-US" spc="-50" dirty="0"/>
                  <a:t>≥</a:t>
                </a:r>
                <a:r>
                  <a:rPr lang="en-US" spc="-40" dirty="0"/>
                  <a:t> </a:t>
                </a:r>
                <a:r>
                  <a:rPr lang="en-US" i="1" spc="-10" dirty="0"/>
                  <a:t>m </a:t>
                </a:r>
                <a:r>
                  <a:rPr lang="en-US" spc="-5" dirty="0"/>
                  <a:t>for </a:t>
                </a:r>
                <a:r>
                  <a:rPr lang="en-US" spc="-10" dirty="0"/>
                  <a:t>a</a:t>
                </a:r>
                <a:r>
                  <a:rPr lang="en-US" spc="-5" dirty="0"/>
                  <a:t>ll </a:t>
                </a:r>
                <a:r>
                  <a:rPr lang="en-US" i="1" spc="30" dirty="0"/>
                  <a:t>n</a:t>
                </a:r>
                <a:r>
                  <a:rPr lang="en-US" spc="-5" dirty="0"/>
                  <a:t>. </a:t>
                </a:r>
                <a:r>
                  <a:rPr lang="en-US" spc="-15" dirty="0"/>
                  <a:t>T</a:t>
                </a:r>
                <a:r>
                  <a:rPr lang="en-US" spc="-10" dirty="0"/>
                  <a:t>h</a:t>
                </a:r>
                <a:r>
                  <a:rPr lang="en-US" spc="-5" dirty="0"/>
                  <a:t>e </a:t>
                </a:r>
                <a:r>
                  <a:rPr lang="en-US" spc="-15" dirty="0"/>
                  <a:t>numbe</a:t>
                </a:r>
                <a:r>
                  <a:rPr lang="en-US" spc="-5" dirty="0"/>
                  <a:t>r </a:t>
                </a:r>
                <a:r>
                  <a:rPr lang="en-US" i="1" spc="-10" dirty="0"/>
                  <a:t>m</a:t>
                </a:r>
                <a:r>
                  <a:rPr lang="en-US" i="1" spc="55" dirty="0"/>
                  <a:t> </a:t>
                </a:r>
                <a:r>
                  <a:rPr lang="en-US" spc="-5" dirty="0"/>
                  <a:t>is called a </a:t>
                </a:r>
                <a:r>
                  <a:rPr lang="en-US" b="1" i="1" spc="-10" dirty="0"/>
                  <a:t>lowe</a:t>
                </a:r>
                <a:r>
                  <a:rPr lang="en-US" b="1" i="1" spc="-5" dirty="0"/>
                  <a:t>r </a:t>
                </a:r>
                <a:r>
                  <a:rPr lang="en-US" b="1" i="1" spc="-10" dirty="0"/>
                  <a:t>bound</a:t>
                </a:r>
                <a:r>
                  <a:rPr lang="en-US" spc="-5" dirty="0"/>
                  <a:t>.</a:t>
                </a:r>
                <a:endParaRPr lang="en-US" dirty="0"/>
              </a:p>
              <a:p>
                <a:pPr marL="0" indent="0">
                  <a:lnSpc>
                    <a:spcPct val="100000"/>
                  </a:lnSpc>
                  <a:buNone/>
                </a:pPr>
                <a:r>
                  <a:rPr lang="en-US" spc="-15" dirty="0"/>
                  <a:t>Th</a:t>
                </a:r>
                <a:r>
                  <a:rPr lang="en-US" spc="-5" dirty="0"/>
                  <a:t>e</a:t>
                </a:r>
                <a:r>
                  <a:rPr lang="en-US" spc="75" dirty="0"/>
                  <a:t> </a:t>
                </a:r>
                <a:r>
                  <a:rPr lang="en-US" spc="-5" dirty="0"/>
                  <a:t>s</a:t>
                </a:r>
                <a:r>
                  <a:rPr lang="en-US" spc="-10" dirty="0"/>
                  <a:t>equenc</a:t>
                </a:r>
                <a:r>
                  <a:rPr lang="en-US" spc="-5" dirty="0"/>
                  <a:t>e</a:t>
                </a:r>
                <a:r>
                  <a:rPr lang="en-US" spc="75" dirty="0"/>
                  <a:t> </a:t>
                </a:r>
                <a:r>
                  <a:rPr lang="en-US" spc="35" dirty="0"/>
                  <a:t>{</a:t>
                </a:r>
                <a:r>
                  <a:rPr lang="en-US" i="1" spc="-5" dirty="0"/>
                  <a:t>a</a:t>
                </a:r>
                <a:r>
                  <a:rPr lang="en-US" i="1" spc="-7" baseline="-11111" dirty="0"/>
                  <a:t>n</a:t>
                </a:r>
                <a:r>
                  <a:rPr lang="en-US" i="1" spc="-157" baseline="-11111" dirty="0"/>
                  <a:t> </a:t>
                </a:r>
                <a:r>
                  <a:rPr lang="en-US" spc="40" dirty="0"/>
                  <a:t>}</a:t>
                </a:r>
                <a:r>
                  <a:rPr lang="en-US" spc="10" dirty="0"/>
                  <a:t> </a:t>
                </a:r>
                <a:r>
                  <a:rPr lang="en-US" spc="-5" dirty="0"/>
                  <a:t>is</a:t>
                </a:r>
                <a:r>
                  <a:rPr lang="en-US" spc="75" dirty="0"/>
                  <a:t> </a:t>
                </a:r>
                <a:r>
                  <a:rPr lang="en-US" spc="-5" dirty="0"/>
                  <a:t>called</a:t>
                </a:r>
                <a:r>
                  <a:rPr lang="en-US" spc="75" dirty="0"/>
                  <a:t> </a:t>
                </a:r>
                <a:r>
                  <a:rPr lang="en-US" b="1" i="1" spc="-15" dirty="0"/>
                  <a:t>bounde</a:t>
                </a:r>
                <a:r>
                  <a:rPr lang="en-US" b="1" i="1" spc="-10" dirty="0"/>
                  <a:t>d</a:t>
                </a:r>
                <a:r>
                  <a:rPr lang="en-US" b="1" spc="75" dirty="0"/>
                  <a:t> </a:t>
                </a:r>
                <a:r>
                  <a:rPr lang="en-US" spc="-10" dirty="0"/>
                  <a:t>i</a:t>
                </a:r>
                <a:r>
                  <a:rPr lang="en-US" spc="-5" dirty="0"/>
                  <a:t>f</a:t>
                </a:r>
                <a:r>
                  <a:rPr lang="en-US" spc="75" dirty="0"/>
                  <a:t> </a:t>
                </a:r>
                <a:r>
                  <a:rPr lang="en-US" spc="-10" dirty="0"/>
                  <a:t>i</a:t>
                </a:r>
                <a:r>
                  <a:rPr lang="en-US" spc="-5" dirty="0"/>
                  <a:t>t</a:t>
                </a:r>
                <a:r>
                  <a:rPr lang="en-US" spc="75" dirty="0"/>
                  <a:t> </a:t>
                </a:r>
                <a:r>
                  <a:rPr lang="en-US" spc="-10" dirty="0"/>
                  <a:t>i</a:t>
                </a:r>
                <a:r>
                  <a:rPr lang="en-US" spc="-5" dirty="0"/>
                  <a:t>s</a:t>
                </a:r>
                <a:r>
                  <a:rPr lang="en-US" spc="75" dirty="0"/>
                  <a:t> </a:t>
                </a:r>
                <a:r>
                  <a:rPr lang="en-US" spc="-10" dirty="0"/>
                  <a:t>bounde</a:t>
                </a:r>
                <a:r>
                  <a:rPr lang="en-US" spc="-5" dirty="0"/>
                  <a:t>d</a:t>
                </a:r>
                <a:r>
                  <a:rPr lang="en-US" spc="75" dirty="0"/>
                  <a:t> </a:t>
                </a:r>
                <a:r>
                  <a:rPr lang="en-US" spc="-10" dirty="0"/>
                  <a:t>from</a:t>
                </a:r>
                <a:r>
                  <a:rPr lang="en-US" spc="75" dirty="0"/>
                  <a:t> </a:t>
                </a:r>
                <a:r>
                  <a:rPr lang="en-US" spc="-10" dirty="0"/>
                  <a:t>abov</a:t>
                </a:r>
                <a:r>
                  <a:rPr lang="en-US" spc="-5" dirty="0"/>
                  <a:t>e</a:t>
                </a:r>
                <a:r>
                  <a:rPr lang="en-US" spc="75" dirty="0"/>
                  <a:t> </a:t>
                </a:r>
                <a:r>
                  <a:rPr lang="en-US" spc="-10" dirty="0"/>
                  <a:t>an</a:t>
                </a:r>
                <a:r>
                  <a:rPr lang="en-US" spc="-5" dirty="0"/>
                  <a:t>d</a:t>
                </a:r>
                <a:r>
                  <a:rPr lang="en-US" spc="75" dirty="0"/>
                  <a:t> </a:t>
                </a:r>
                <a:r>
                  <a:rPr lang="en-US" spc="-10" dirty="0"/>
                  <a:t>below</a:t>
                </a:r>
                <a:r>
                  <a:rPr lang="en-US" spc="-5" dirty="0"/>
                  <a:t>.</a:t>
                </a:r>
                <a:r>
                  <a:rPr lang="en-US" spc="75" dirty="0"/>
                  <a:t> </a:t>
                </a:r>
                <a:r>
                  <a:rPr lang="en-US" spc="-10" dirty="0"/>
                  <a:t>A</a:t>
                </a:r>
                <a:r>
                  <a:rPr lang="en-US" spc="75" dirty="0"/>
                  <a:t> </a:t>
                </a:r>
                <a:r>
                  <a:rPr lang="en-US" spc="-10" dirty="0"/>
                  <a:t>sequenc</a:t>
                </a:r>
                <a:r>
                  <a:rPr lang="en-US" spc="-5" dirty="0"/>
                  <a:t>e </a:t>
                </a:r>
                <a:r>
                  <a:rPr lang="en-US" spc="-10" dirty="0"/>
                  <a:t>tha</a:t>
                </a:r>
                <a:r>
                  <a:rPr lang="en-US" spc="-5" dirty="0"/>
                  <a:t>t </a:t>
                </a:r>
                <a:r>
                  <a:rPr lang="en-US" spc="-10" dirty="0"/>
                  <a:t>i</a:t>
                </a:r>
                <a:r>
                  <a:rPr lang="en-US" spc="-5" dirty="0"/>
                  <a:t>s </a:t>
                </a:r>
                <a:r>
                  <a:rPr lang="en-US" spc="-10" dirty="0"/>
                  <a:t>no</a:t>
                </a:r>
                <a:r>
                  <a:rPr lang="en-US" spc="-5" dirty="0"/>
                  <a:t>t </a:t>
                </a:r>
                <a:r>
                  <a:rPr lang="en-US" spc="-10" dirty="0"/>
                  <a:t>bounde</a:t>
                </a:r>
                <a:r>
                  <a:rPr lang="en-US" spc="-5" dirty="0"/>
                  <a:t>d </a:t>
                </a:r>
                <a:r>
                  <a:rPr lang="en-US" spc="-10" dirty="0"/>
                  <a:t>i</a:t>
                </a:r>
                <a:r>
                  <a:rPr lang="en-US" spc="-5" dirty="0"/>
                  <a:t>s </a:t>
                </a:r>
                <a:r>
                  <a:rPr lang="en-US" spc="-10" dirty="0"/>
                  <a:t>calle</a:t>
                </a:r>
                <a:r>
                  <a:rPr lang="en-US" spc="-5" dirty="0"/>
                  <a:t>d </a:t>
                </a:r>
                <a:r>
                  <a:rPr lang="en-US" spc="-10" dirty="0"/>
                  <a:t>a</a:t>
                </a:r>
                <a:r>
                  <a:rPr lang="en-US" spc="-5" dirty="0"/>
                  <a:t>n </a:t>
                </a:r>
                <a:r>
                  <a:rPr lang="en-US" b="1" i="1" spc="-15" dirty="0"/>
                  <a:t>unbounde</a:t>
                </a:r>
                <a:r>
                  <a:rPr lang="en-US" b="1" i="1" spc="-10" dirty="0"/>
                  <a:t>d sequence</a:t>
                </a:r>
                <a:r>
                  <a:rPr lang="en-US" spc="-5" dirty="0"/>
                  <a:t>.</a:t>
                </a:r>
                <a:endParaRPr lang="en-US" dirty="0"/>
              </a:p>
              <a:p>
                <a:pPr marL="0" marR="5080" indent="0" algn="just">
                  <a:lnSpc>
                    <a:spcPct val="100000"/>
                  </a:lnSpc>
                  <a:buNone/>
                </a:pPr>
                <a:endParaRPr lang="en-US" dirty="0">
                  <a:solidFill>
                    <a:schemeClr val="tx1"/>
                  </a:solidFill>
                </a:endParaRPr>
              </a:p>
              <a:p>
                <a:pPr marL="0" marR="5080" indent="0" algn="just">
                  <a:lnSpc>
                    <a:spcPct val="100000"/>
                  </a:lnSpc>
                  <a:buNone/>
                </a:pPr>
                <a:r>
                  <a:rPr lang="en-US" spc="-10" dirty="0">
                    <a:solidFill>
                      <a:schemeClr val="tx1"/>
                    </a:solidFill>
                  </a:rPr>
                  <a:t>For instance</a:t>
                </a:r>
                <a:r>
                  <a:rPr lang="en-US" spc="-5" dirty="0">
                    <a:solidFill>
                      <a:schemeClr val="tx1"/>
                    </a:solidFill>
                  </a:rPr>
                  <a:t>,</a:t>
                </a:r>
                <a:r>
                  <a:rPr lang="en-US" spc="50" dirty="0">
                    <a:solidFill>
                      <a:schemeClr val="tx1"/>
                    </a:solidFill>
                  </a:rPr>
                  <a:t> </a:t>
                </a:r>
                <a:r>
                  <a:rPr lang="en-US" spc="-10" dirty="0">
                    <a:solidFill>
                      <a:schemeClr val="tx1"/>
                    </a:solidFill>
                  </a:rPr>
                  <a:t>th</a:t>
                </a:r>
                <a:r>
                  <a:rPr lang="en-US" spc="-5" dirty="0">
                    <a:solidFill>
                      <a:schemeClr val="tx1"/>
                    </a:solidFill>
                  </a:rPr>
                  <a:t>e</a:t>
                </a:r>
                <a:r>
                  <a:rPr lang="en-US" spc="50" dirty="0">
                    <a:solidFill>
                      <a:schemeClr val="tx1"/>
                    </a:solidFill>
                  </a:rPr>
                  <a:t> </a:t>
                </a:r>
                <a:r>
                  <a:rPr lang="en-US" spc="-5" dirty="0">
                    <a:solidFill>
                      <a:schemeClr val="tx1"/>
                    </a:solidFill>
                  </a:rPr>
                  <a:t>s</a:t>
                </a:r>
                <a:r>
                  <a:rPr lang="en-US" spc="-10" dirty="0">
                    <a:solidFill>
                      <a:schemeClr val="tx1"/>
                    </a:solidFill>
                  </a:rPr>
                  <a:t>equenc</a:t>
                </a:r>
                <a:r>
                  <a:rPr lang="en-US" spc="-5" dirty="0">
                    <a:solidFill>
                      <a:schemeClr val="tx1"/>
                    </a:solidFill>
                  </a:rPr>
                  <a:t>e</a:t>
                </a:r>
                <a:r>
                  <a:rPr lang="en-US" spc="55" dirty="0">
                    <a:solidFill>
                      <a:schemeClr val="tx1"/>
                    </a:solidFill>
                  </a:rPr>
                  <a:t> </a:t>
                </a:r>
                <a:r>
                  <a:rPr lang="en-US" spc="-10" dirty="0">
                    <a:solidFill>
                      <a:schemeClr val="tx1"/>
                    </a:solidFill>
                  </a:rPr>
                  <a:t>give</a:t>
                </a:r>
                <a:r>
                  <a:rPr lang="en-US" spc="-5" dirty="0">
                    <a:solidFill>
                      <a:schemeClr val="tx1"/>
                    </a:solidFill>
                  </a:rPr>
                  <a:t>n</a:t>
                </a:r>
                <a:r>
                  <a:rPr lang="en-US" spc="50" dirty="0">
                    <a:solidFill>
                      <a:schemeClr val="tx1"/>
                    </a:solidFill>
                  </a:rPr>
                  <a:t> </a:t>
                </a:r>
                <a:r>
                  <a:rPr lang="en-US" spc="-10" dirty="0">
                    <a:solidFill>
                      <a:schemeClr val="tx1"/>
                    </a:solidFill>
                  </a:rPr>
                  <a:t>b</a:t>
                </a:r>
                <a:r>
                  <a:rPr lang="en-US" spc="-5" dirty="0">
                    <a:solidFill>
                      <a:schemeClr val="tx1"/>
                    </a:solidFill>
                  </a:rPr>
                  <a:t>y</a:t>
                </a:r>
                <a:r>
                  <a:rPr lang="en-US" spc="50" dirty="0">
                    <a:solidFill>
                      <a:schemeClr val="tx1"/>
                    </a:solidFill>
                  </a:rPr>
                  <a:t> </a:t>
                </a:r>
                <a14:m>
                  <m:oMath xmlns:m="http://schemas.openxmlformats.org/officeDocument/2006/math">
                    <m:sSub>
                      <m:sSubPr>
                        <m:ctrlPr>
                          <a:rPr lang="en-US" i="1" spc="50" smtClean="0">
                            <a:solidFill>
                              <a:schemeClr val="tx1"/>
                            </a:solidFill>
                            <a:latin typeface="Cambria Math" panose="02040503050406030204" pitchFamily="18" charset="0"/>
                            <a:cs typeface="Times New Roman"/>
                          </a:rPr>
                        </m:ctrlPr>
                      </m:sSubPr>
                      <m:e>
                        <m:r>
                          <a:rPr lang="en-US" b="0" i="1" spc="50" smtClean="0">
                            <a:solidFill>
                              <a:schemeClr val="tx1"/>
                            </a:solidFill>
                            <a:latin typeface="Cambria Math" panose="02040503050406030204" pitchFamily="18" charset="0"/>
                            <a:cs typeface="Times New Roman"/>
                          </a:rPr>
                          <m:t>𝑎</m:t>
                        </m:r>
                      </m:e>
                      <m:sub>
                        <m:r>
                          <a:rPr lang="en-US" b="0" i="1" spc="50" smtClean="0">
                            <a:solidFill>
                              <a:schemeClr val="tx1"/>
                            </a:solidFill>
                            <a:latin typeface="Cambria Math" panose="02040503050406030204" pitchFamily="18" charset="0"/>
                            <a:cs typeface="Times New Roman"/>
                          </a:rPr>
                          <m:t>𝑛</m:t>
                        </m:r>
                      </m:sub>
                    </m:sSub>
                    <m:r>
                      <a:rPr lang="en-US" b="0" i="1" spc="50" smtClean="0">
                        <a:solidFill>
                          <a:schemeClr val="tx1"/>
                        </a:solidFill>
                        <a:latin typeface="Cambria Math" panose="02040503050406030204" pitchFamily="18" charset="0"/>
                        <a:cs typeface="Times New Roman"/>
                      </a:rPr>
                      <m:t>=3−</m:t>
                    </m:r>
                    <m:f>
                      <m:fPr>
                        <m:ctrlPr>
                          <a:rPr lang="en-US" b="0" i="1" spc="50" smtClean="0">
                            <a:solidFill>
                              <a:schemeClr val="tx1"/>
                            </a:solidFill>
                            <a:latin typeface="Cambria Math" panose="02040503050406030204" pitchFamily="18" charset="0"/>
                            <a:cs typeface="Times New Roman"/>
                          </a:rPr>
                        </m:ctrlPr>
                      </m:fPr>
                      <m:num>
                        <m:r>
                          <a:rPr lang="en-US" b="0" i="1" spc="50" smtClean="0">
                            <a:solidFill>
                              <a:schemeClr val="tx1"/>
                            </a:solidFill>
                            <a:latin typeface="Cambria Math" panose="02040503050406030204" pitchFamily="18" charset="0"/>
                            <a:cs typeface="Times New Roman"/>
                          </a:rPr>
                          <m:t>1</m:t>
                        </m:r>
                      </m:num>
                      <m:den>
                        <m:r>
                          <a:rPr lang="en-US" b="0" i="1" spc="50" smtClean="0">
                            <a:solidFill>
                              <a:schemeClr val="tx1"/>
                            </a:solidFill>
                            <a:latin typeface="Cambria Math" panose="02040503050406030204" pitchFamily="18" charset="0"/>
                            <a:cs typeface="Times New Roman"/>
                          </a:rPr>
                          <m:t>𝑛</m:t>
                        </m:r>
                      </m:den>
                    </m:f>
                  </m:oMath>
                </a14:m>
                <a:r>
                  <a:rPr lang="en-US" spc="-10" dirty="0">
                    <a:solidFill>
                      <a:schemeClr val="tx1"/>
                    </a:solidFill>
                  </a:rPr>
                  <a:t> i</a:t>
                </a:r>
                <a:r>
                  <a:rPr lang="en-US" spc="-5" dirty="0">
                    <a:solidFill>
                      <a:schemeClr val="tx1"/>
                    </a:solidFill>
                  </a:rPr>
                  <a:t>s</a:t>
                </a:r>
                <a:r>
                  <a:rPr lang="en-US" spc="50" dirty="0">
                    <a:solidFill>
                      <a:schemeClr val="tx1"/>
                    </a:solidFill>
                  </a:rPr>
                  <a:t> </a:t>
                </a:r>
                <a:r>
                  <a:rPr lang="en-US" spc="-10" dirty="0">
                    <a:solidFill>
                      <a:schemeClr val="tx1"/>
                    </a:solidFill>
                  </a:rPr>
                  <a:t>clearl</a:t>
                </a:r>
                <a:r>
                  <a:rPr lang="en-US" spc="-5" dirty="0">
                    <a:solidFill>
                      <a:schemeClr val="tx1"/>
                    </a:solidFill>
                  </a:rPr>
                  <a:t>y</a:t>
                </a:r>
                <a:r>
                  <a:rPr lang="en-US" spc="50" dirty="0">
                    <a:solidFill>
                      <a:schemeClr val="tx1"/>
                    </a:solidFill>
                  </a:rPr>
                  <a:t> </a:t>
                </a:r>
                <a:r>
                  <a:rPr lang="en-US" spc="-10" dirty="0">
                    <a:solidFill>
                      <a:schemeClr val="tx1"/>
                    </a:solidFill>
                  </a:rPr>
                  <a:t>bounde</a:t>
                </a:r>
                <a:r>
                  <a:rPr lang="en-US" spc="-5" dirty="0">
                    <a:solidFill>
                      <a:schemeClr val="tx1"/>
                    </a:solidFill>
                  </a:rPr>
                  <a:t>d from</a:t>
                </a:r>
                <a:r>
                  <a:rPr lang="en-US" spc="55" dirty="0">
                    <a:solidFill>
                      <a:schemeClr val="tx1"/>
                    </a:solidFill>
                  </a:rPr>
                  <a:t> </a:t>
                </a:r>
                <a:r>
                  <a:rPr lang="en-US" spc="-10" dirty="0">
                    <a:solidFill>
                      <a:schemeClr val="tx1"/>
                    </a:solidFill>
                  </a:rPr>
                  <a:t>abov</a:t>
                </a:r>
                <a:r>
                  <a:rPr lang="en-US" spc="-5" dirty="0">
                    <a:solidFill>
                      <a:schemeClr val="tx1"/>
                    </a:solidFill>
                  </a:rPr>
                  <a:t>e</a:t>
                </a:r>
                <a:r>
                  <a:rPr lang="en-US" spc="50" dirty="0">
                    <a:solidFill>
                      <a:schemeClr val="tx1"/>
                    </a:solidFill>
                  </a:rPr>
                  <a:t> </a:t>
                </a:r>
                <a:r>
                  <a:rPr lang="en-US" spc="-10" dirty="0">
                    <a:solidFill>
                      <a:schemeClr val="tx1"/>
                    </a:solidFill>
                  </a:rPr>
                  <a:t>by 3</a:t>
                </a:r>
                <a:r>
                  <a:rPr lang="en-US" spc="-5" dirty="0">
                    <a:solidFill>
                      <a:schemeClr val="tx1"/>
                    </a:solidFill>
                  </a:rPr>
                  <a:t>.</a:t>
                </a:r>
                <a:r>
                  <a:rPr lang="en-US" spc="5" dirty="0">
                    <a:solidFill>
                      <a:schemeClr val="tx1"/>
                    </a:solidFill>
                  </a:rPr>
                  <a:t> </a:t>
                </a:r>
                <a:r>
                  <a:rPr lang="en-US" spc="-10" dirty="0">
                    <a:solidFill>
                      <a:schemeClr val="tx1"/>
                    </a:solidFill>
                  </a:rPr>
                  <a:t>I</a:t>
                </a:r>
                <a:r>
                  <a:rPr lang="en-US" spc="-5" dirty="0">
                    <a:solidFill>
                      <a:schemeClr val="tx1"/>
                    </a:solidFill>
                  </a:rPr>
                  <a:t>t</a:t>
                </a:r>
                <a:r>
                  <a:rPr lang="en-US" spc="5" dirty="0">
                    <a:solidFill>
                      <a:schemeClr val="tx1"/>
                    </a:solidFill>
                  </a:rPr>
                  <a:t> </a:t>
                </a:r>
                <a:r>
                  <a:rPr lang="en-US" spc="-10" dirty="0">
                    <a:solidFill>
                      <a:schemeClr val="tx1"/>
                    </a:solidFill>
                  </a:rPr>
                  <a:t>i</a:t>
                </a:r>
                <a:r>
                  <a:rPr lang="en-US" spc="-5" dirty="0">
                    <a:solidFill>
                      <a:schemeClr val="tx1"/>
                    </a:solidFill>
                  </a:rPr>
                  <a:t>s</a:t>
                </a:r>
                <a:r>
                  <a:rPr lang="en-US" spc="5" dirty="0">
                    <a:solidFill>
                      <a:schemeClr val="tx1"/>
                    </a:solidFill>
                  </a:rPr>
                  <a:t> </a:t>
                </a:r>
                <a:r>
                  <a:rPr lang="en-US" spc="-10" dirty="0">
                    <a:solidFill>
                      <a:schemeClr val="tx1"/>
                    </a:solidFill>
                  </a:rPr>
                  <a:t>als</a:t>
                </a:r>
                <a:r>
                  <a:rPr lang="en-US" spc="-5" dirty="0">
                    <a:solidFill>
                      <a:schemeClr val="tx1"/>
                    </a:solidFill>
                  </a:rPr>
                  <a:t>o</a:t>
                </a:r>
                <a:r>
                  <a:rPr lang="en-US" spc="5" dirty="0">
                    <a:solidFill>
                      <a:schemeClr val="tx1"/>
                    </a:solidFill>
                  </a:rPr>
                  <a:t> </a:t>
                </a:r>
                <a:r>
                  <a:rPr lang="en-US" spc="-10" dirty="0">
                    <a:solidFill>
                      <a:schemeClr val="tx1"/>
                    </a:solidFill>
                  </a:rPr>
                  <a:t>bounde</a:t>
                </a:r>
                <a:r>
                  <a:rPr lang="en-US" spc="-5" dirty="0">
                    <a:solidFill>
                      <a:schemeClr val="tx1"/>
                    </a:solidFill>
                  </a:rPr>
                  <a:t>d</a:t>
                </a:r>
                <a:r>
                  <a:rPr lang="en-US" spc="10" dirty="0">
                    <a:solidFill>
                      <a:schemeClr val="tx1"/>
                    </a:solidFill>
                  </a:rPr>
                  <a:t> from </a:t>
                </a:r>
                <a:r>
                  <a:rPr lang="en-US" spc="-10" dirty="0">
                    <a:solidFill>
                      <a:schemeClr val="tx1"/>
                    </a:solidFill>
                  </a:rPr>
                  <a:t>below</a:t>
                </a:r>
                <a:r>
                  <a:rPr lang="en-US" spc="10" dirty="0">
                    <a:solidFill>
                      <a:schemeClr val="tx1"/>
                    </a:solidFill>
                  </a:rPr>
                  <a:t> </a:t>
                </a:r>
                <a:r>
                  <a:rPr lang="en-US" spc="-10" dirty="0">
                    <a:solidFill>
                      <a:schemeClr val="tx1"/>
                    </a:solidFill>
                  </a:rPr>
                  <a:t>b</a:t>
                </a:r>
                <a:r>
                  <a:rPr lang="en-US" spc="-5" dirty="0">
                    <a:solidFill>
                      <a:schemeClr val="tx1"/>
                    </a:solidFill>
                  </a:rPr>
                  <a:t>y</a:t>
                </a:r>
                <a:r>
                  <a:rPr lang="en-US" spc="5" dirty="0">
                    <a:solidFill>
                      <a:schemeClr val="tx1"/>
                    </a:solidFill>
                  </a:rPr>
                  <a:t> </a:t>
                </a:r>
                <a:r>
                  <a:rPr lang="en-US" spc="-10" dirty="0">
                    <a:solidFill>
                      <a:schemeClr val="tx1"/>
                    </a:solidFill>
                  </a:rPr>
                  <a:t>0</a:t>
                </a:r>
                <a:r>
                  <a:rPr lang="en-US" spc="-5" dirty="0">
                    <a:solidFill>
                      <a:schemeClr val="tx1"/>
                    </a:solidFill>
                  </a:rPr>
                  <a:t>,</a:t>
                </a:r>
                <a:r>
                  <a:rPr lang="en-US" spc="5" dirty="0">
                    <a:solidFill>
                      <a:schemeClr val="tx1"/>
                    </a:solidFill>
                  </a:rPr>
                  <a:t> </a:t>
                </a:r>
                <a:r>
                  <a:rPr lang="en-US" spc="-10" dirty="0">
                    <a:solidFill>
                      <a:schemeClr val="tx1"/>
                    </a:solidFill>
                  </a:rPr>
                  <a:t>sinc</a:t>
                </a:r>
                <a:r>
                  <a:rPr lang="en-US" spc="-5" dirty="0">
                    <a:solidFill>
                      <a:schemeClr val="tx1"/>
                    </a:solidFill>
                  </a:rPr>
                  <a:t>e</a:t>
                </a:r>
                <a:r>
                  <a:rPr lang="en-US" spc="5" dirty="0">
                    <a:solidFill>
                      <a:schemeClr val="tx1"/>
                    </a:solidFill>
                  </a:rPr>
                  <a:t> </a:t>
                </a:r>
                <a:r>
                  <a:rPr lang="en-US" spc="-10" dirty="0">
                    <a:solidFill>
                      <a:schemeClr val="tx1"/>
                    </a:solidFill>
                  </a:rPr>
                  <a:t>al</a:t>
                </a:r>
                <a:r>
                  <a:rPr lang="en-US" spc="-5" dirty="0">
                    <a:solidFill>
                      <a:schemeClr val="tx1"/>
                    </a:solidFill>
                  </a:rPr>
                  <a:t>l</a:t>
                </a:r>
                <a:r>
                  <a:rPr lang="en-US" spc="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 dirty="0">
                    <a:solidFill>
                      <a:schemeClr val="tx1"/>
                    </a:solidFill>
                  </a:rPr>
                  <a:t> </a:t>
                </a:r>
                <a:r>
                  <a:rPr lang="en-US" spc="-10" dirty="0">
                    <a:solidFill>
                      <a:schemeClr val="tx1"/>
                    </a:solidFill>
                  </a:rPr>
                  <a:t>term</a:t>
                </a:r>
                <a:r>
                  <a:rPr lang="en-US" spc="-5" dirty="0">
                    <a:solidFill>
                      <a:schemeClr val="tx1"/>
                    </a:solidFill>
                  </a:rPr>
                  <a:t>s</a:t>
                </a:r>
                <a:r>
                  <a:rPr lang="en-US" spc="5" dirty="0">
                    <a:solidFill>
                      <a:schemeClr val="tx1"/>
                    </a:solidFill>
                  </a:rPr>
                  <a:t> </a:t>
                </a:r>
                <a:r>
                  <a:rPr lang="en-US" spc="-10" dirty="0">
                    <a:solidFill>
                      <a:schemeClr val="tx1"/>
                    </a:solidFill>
                  </a:rPr>
                  <a:t>ar</a:t>
                </a:r>
                <a:r>
                  <a:rPr lang="en-US" spc="-5" dirty="0">
                    <a:solidFill>
                      <a:schemeClr val="tx1"/>
                    </a:solidFill>
                  </a:rPr>
                  <a:t>e</a:t>
                </a:r>
                <a:r>
                  <a:rPr lang="en-US" spc="5" dirty="0">
                    <a:solidFill>
                      <a:schemeClr val="tx1"/>
                    </a:solidFill>
                  </a:rPr>
                  <a:t> </a:t>
                </a:r>
                <a:r>
                  <a:rPr lang="en-US" spc="-10" dirty="0">
                    <a:solidFill>
                      <a:schemeClr val="tx1"/>
                    </a:solidFill>
                  </a:rPr>
                  <a:t>positive</a:t>
                </a:r>
                <a:r>
                  <a:rPr lang="en-US" spc="-5" dirty="0">
                    <a:solidFill>
                      <a:schemeClr val="tx1"/>
                    </a:solidFill>
                  </a:rPr>
                  <a:t>.</a:t>
                </a:r>
                <a:r>
                  <a:rPr lang="en-US" spc="5" dirty="0">
                    <a:solidFill>
                      <a:schemeClr val="tx1"/>
                    </a:solidFill>
                  </a:rPr>
                  <a:t> </a:t>
                </a:r>
                <a:r>
                  <a:rPr lang="en-US" spc="-10" dirty="0">
                    <a:solidFill>
                      <a:schemeClr val="tx1"/>
                    </a:solidFill>
                  </a:rPr>
                  <a:t>Hence</a:t>
                </a:r>
                <a:r>
                  <a:rPr lang="en-US" spc="-5" dirty="0">
                    <a:solidFill>
                      <a:schemeClr val="tx1"/>
                    </a:solidFill>
                  </a:rPr>
                  <a:t>,</a:t>
                </a:r>
                <a:r>
                  <a:rPr lang="en-US" spc="5" dirty="0">
                    <a:solidFill>
                      <a:schemeClr val="tx1"/>
                    </a:solidFill>
                  </a:rPr>
                  <a:t> </a:t>
                </a:r>
                <a:r>
                  <a:rPr lang="en-US" spc="-10" dirty="0">
                    <a:solidFill>
                      <a:schemeClr val="tx1"/>
                    </a:solidFill>
                  </a:rPr>
                  <a:t>thi</a:t>
                </a:r>
                <a:r>
                  <a:rPr lang="en-US" spc="-5" dirty="0">
                    <a:solidFill>
                      <a:schemeClr val="tx1"/>
                    </a:solidFill>
                  </a:rPr>
                  <a:t>s</a:t>
                </a:r>
                <a:r>
                  <a:rPr lang="en-US" spc="5" dirty="0">
                    <a:solidFill>
                      <a:schemeClr val="tx1"/>
                    </a:solidFill>
                  </a:rPr>
                  <a:t> </a:t>
                </a:r>
                <a:r>
                  <a:rPr lang="en-US" spc="-10" dirty="0">
                    <a:solidFill>
                      <a:schemeClr val="tx1"/>
                    </a:solidFill>
                  </a:rPr>
                  <a:t>sequenc</a:t>
                </a:r>
                <a:r>
                  <a:rPr lang="en-US" spc="-5" dirty="0">
                    <a:solidFill>
                      <a:schemeClr val="tx1"/>
                    </a:solidFill>
                  </a:rPr>
                  <a:t>e</a:t>
                </a:r>
                <a:r>
                  <a:rPr lang="en-US" spc="10" dirty="0">
                    <a:solidFill>
                      <a:schemeClr val="tx1"/>
                    </a:solidFill>
                  </a:rPr>
                  <a:t> </a:t>
                </a:r>
                <a:r>
                  <a:rPr lang="en-US" spc="-10" dirty="0">
                    <a:solidFill>
                      <a:schemeClr val="tx1"/>
                    </a:solidFill>
                  </a:rPr>
                  <a:t>is bounded.</a:t>
                </a:r>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790"/>
                </a:stretch>
              </a:blipFill>
            </p:spPr>
            <p:txBody>
              <a:bodyPr/>
              <a:lstStyle/>
              <a:p>
                <a:r>
                  <a:rPr lang="en-US">
                    <a:noFill/>
                  </a:rPr>
                  <a:t> </a:t>
                </a:r>
              </a:p>
            </p:txBody>
          </p:sp>
        </mc:Fallback>
      </mc:AlternateContent>
    </p:spTree>
    <p:extLst>
      <p:ext uri="{BB962C8B-B14F-4D97-AF65-F5344CB8AC3E}">
        <p14:creationId xmlns:p14="http://schemas.microsoft.com/office/powerpoint/2010/main" val="457146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25 </a:t>
            </a:r>
            <a:r>
              <a:rPr lang="en-US" sz="3100" dirty="0"/>
              <a:t>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6247264" cy="4370567"/>
          </a:xfrm>
        </p:spPr>
        <p:txBody>
          <a:bodyPr>
            <a:noAutofit/>
          </a:bodyPr>
          <a:lstStyle/>
          <a:p>
            <a:pPr marL="12700" marR="12700" indent="0" algn="just">
              <a:lnSpc>
                <a:spcPct val="100000"/>
              </a:lnSpc>
              <a:buNone/>
            </a:pPr>
            <a:r>
              <a:rPr lang="en-US" spc="-15" dirty="0">
                <a:latin typeface="Times New Roman"/>
                <a:cs typeface="Times New Roman"/>
              </a:rPr>
              <a:t>Uppe</a:t>
            </a:r>
            <a:r>
              <a:rPr lang="en-US" spc="-5" dirty="0">
                <a:latin typeface="Times New Roman"/>
                <a:cs typeface="Times New Roman"/>
              </a:rPr>
              <a:t>r</a:t>
            </a:r>
            <a:r>
              <a:rPr lang="en-US"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lowe</a:t>
            </a:r>
            <a:r>
              <a:rPr lang="en-US" spc="-5" dirty="0">
                <a:latin typeface="Times New Roman"/>
                <a:cs typeface="Times New Roman"/>
              </a:rPr>
              <a:t>r</a:t>
            </a:r>
            <a:r>
              <a:rPr lang="en-US" spc="50" dirty="0">
                <a:latin typeface="Times New Roman"/>
                <a:cs typeface="Times New Roman"/>
              </a:rPr>
              <a:t> </a:t>
            </a:r>
            <a:r>
              <a:rPr lang="en-US" spc="-10" dirty="0">
                <a:latin typeface="Times New Roman"/>
                <a:cs typeface="Times New Roman"/>
              </a:rPr>
              <a:t>bound</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no</a:t>
            </a:r>
            <a:r>
              <a:rPr lang="en-US" spc="-5" dirty="0">
                <a:latin typeface="Times New Roman"/>
                <a:cs typeface="Times New Roman"/>
              </a:rPr>
              <a:t>t</a:t>
            </a:r>
            <a:r>
              <a:rPr lang="en-US" spc="45" dirty="0">
                <a:latin typeface="Times New Roman"/>
                <a:cs typeface="Times New Roman"/>
              </a:rPr>
              <a:t> </a:t>
            </a:r>
            <a:r>
              <a:rPr lang="en-US" spc="-10" dirty="0">
                <a:latin typeface="Times New Roman"/>
                <a:cs typeface="Times New Roman"/>
              </a:rPr>
              <a:t>unique</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f</a:t>
            </a:r>
            <a:r>
              <a:rPr lang="en-US" spc="114" dirty="0">
                <a:latin typeface="Times New Roman"/>
                <a:cs typeface="Times New Roman"/>
              </a:rPr>
              <a:t> </a:t>
            </a:r>
            <a:r>
              <a:rPr lang="en-US" i="1" spc="-10" dirty="0">
                <a:latin typeface="Times New Roman"/>
                <a:cs typeface="Times New Roman"/>
              </a:rPr>
              <a:t>M </a:t>
            </a:r>
            <a:r>
              <a:rPr lang="en-US" spc="-10" dirty="0">
                <a:latin typeface="Times New Roman"/>
                <a:cs typeface="Times New Roman"/>
              </a:rPr>
              <a:t>i</a:t>
            </a:r>
            <a:r>
              <a:rPr lang="en-US" spc="-5" dirty="0">
                <a:latin typeface="Times New Roman"/>
                <a:cs typeface="Times New Roman"/>
              </a:rPr>
              <a:t>s</a:t>
            </a:r>
            <a:r>
              <a:rPr lang="en-US" spc="4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50" dirty="0">
                <a:latin typeface="Times New Roman"/>
                <a:cs typeface="Times New Roman"/>
              </a:rPr>
              <a:t> </a:t>
            </a:r>
            <a:r>
              <a:rPr lang="en-US" spc="-10" dirty="0">
                <a:latin typeface="Times New Roman"/>
                <a:cs typeface="Times New Roman"/>
              </a:rPr>
              <a:t>uppe</a:t>
            </a:r>
            <a:r>
              <a:rPr lang="en-US" spc="-5" dirty="0">
                <a:latin typeface="Times New Roman"/>
                <a:cs typeface="Times New Roman"/>
              </a:rPr>
              <a:t>r</a:t>
            </a:r>
            <a:r>
              <a:rPr lang="en-US" spc="50" dirty="0">
                <a:latin typeface="Times New Roman"/>
                <a:cs typeface="Times New Roman"/>
              </a:rPr>
              <a:t> </a:t>
            </a:r>
            <a:r>
              <a:rPr lang="en-US" spc="-10" dirty="0">
                <a:latin typeface="Times New Roman"/>
                <a:cs typeface="Times New Roman"/>
              </a:rPr>
              <a:t>bound</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n</a:t>
            </a:r>
            <a:r>
              <a:rPr lang="en-US"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y</a:t>
            </a:r>
            <a:r>
              <a:rPr lang="en-US" spc="50" dirty="0">
                <a:latin typeface="Times New Roman"/>
                <a:cs typeface="Times New Roman"/>
              </a:rPr>
              <a:t> </a:t>
            </a:r>
            <a:r>
              <a:rPr lang="en-US" spc="-10" dirty="0">
                <a:latin typeface="Times New Roman"/>
                <a:cs typeface="Times New Roman"/>
              </a:rPr>
              <a:t>number greate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n</a:t>
            </a:r>
            <a:r>
              <a:rPr lang="en-US" spc="90" dirty="0">
                <a:latin typeface="Times New Roman"/>
                <a:cs typeface="Times New Roman"/>
              </a:rPr>
              <a:t> </a:t>
            </a:r>
            <a:r>
              <a:rPr lang="en-US" i="1" spc="-10" dirty="0">
                <a:latin typeface="Times New Roman"/>
                <a:cs typeface="Times New Roman"/>
              </a:rPr>
              <a:t>M</a:t>
            </a:r>
            <a:r>
              <a:rPr lang="en-US" i="1" spc="11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als</a:t>
            </a:r>
            <a:r>
              <a:rPr lang="en-US" spc="-5" dirty="0">
                <a:latin typeface="Times New Roman"/>
                <a:cs typeface="Times New Roman"/>
              </a:rPr>
              <a:t>o</a:t>
            </a:r>
            <a:r>
              <a:rPr lang="en-US" spc="2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uppe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bound</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f</a:t>
            </a:r>
            <a:r>
              <a:rPr lang="en-US" spc="20" dirty="0">
                <a:latin typeface="Times New Roman"/>
                <a:cs typeface="Times New Roman"/>
              </a:rPr>
              <a:t> </a:t>
            </a:r>
            <a:r>
              <a:rPr lang="en-US" i="1" spc="-10" dirty="0">
                <a:latin typeface="Times New Roman"/>
                <a:cs typeface="Times New Roman"/>
              </a:rPr>
              <a:t>m</a:t>
            </a:r>
            <a:r>
              <a:rPr lang="en-US" i="1" spc="8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20" dirty="0">
                <a:latin typeface="Times New Roman"/>
                <a:cs typeface="Times New Roman"/>
              </a:rPr>
              <a:t> </a:t>
            </a:r>
            <a:r>
              <a:rPr lang="en-US" spc="-5" dirty="0">
                <a:latin typeface="Times New Roman"/>
                <a:cs typeface="Times New Roman"/>
              </a:rPr>
              <a:t>a</a:t>
            </a:r>
            <a:r>
              <a:rPr lang="en-US" spc="25" dirty="0">
                <a:latin typeface="Times New Roman"/>
                <a:cs typeface="Times New Roman"/>
              </a:rPr>
              <a:t> </a:t>
            </a:r>
            <a:r>
              <a:rPr lang="en-US" spc="-5" dirty="0">
                <a:latin typeface="Times New Roman"/>
                <a:cs typeface="Times New Roman"/>
              </a:rPr>
              <a:t>l</a:t>
            </a:r>
            <a:r>
              <a:rPr lang="en-US" spc="-15" dirty="0">
                <a:latin typeface="Times New Roman"/>
                <a:cs typeface="Times New Roman"/>
              </a:rPr>
              <a:t>owe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bound</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y</a:t>
            </a:r>
            <a:r>
              <a:rPr lang="en-US" spc="25" dirty="0">
                <a:latin typeface="Times New Roman"/>
                <a:cs typeface="Times New Roman"/>
              </a:rPr>
              <a:t> </a:t>
            </a:r>
            <a:r>
              <a:rPr lang="en-US" spc="-15" dirty="0">
                <a:latin typeface="Times New Roman"/>
                <a:cs typeface="Times New Roman"/>
              </a:rPr>
              <a:t>numbe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less tha</a:t>
            </a:r>
            <a:r>
              <a:rPr lang="en-US" spc="-5" dirty="0">
                <a:latin typeface="Times New Roman"/>
                <a:cs typeface="Times New Roman"/>
              </a:rPr>
              <a:t>n </a:t>
            </a:r>
            <a:r>
              <a:rPr lang="en-US" i="1" spc="-10" dirty="0">
                <a:latin typeface="Times New Roman"/>
                <a:cs typeface="Times New Roman"/>
              </a:rPr>
              <a:t>m</a:t>
            </a:r>
            <a:r>
              <a:rPr lang="en-US" i="1" spc="55" dirty="0">
                <a:latin typeface="Times New Roman"/>
                <a:cs typeface="Times New Roman"/>
              </a:rPr>
              <a:t> </a:t>
            </a:r>
            <a:r>
              <a:rPr lang="en-US" spc="-5" dirty="0">
                <a:latin typeface="Times New Roman"/>
                <a:cs typeface="Times New Roman"/>
              </a:rPr>
              <a:t>is also a lower bound (Figure 12).</a:t>
            </a:r>
            <a:endParaRPr lang="en-US" dirty="0">
              <a:latin typeface="Times New Roman"/>
              <a:cs typeface="Times New Roman"/>
            </a:endParaRPr>
          </a:p>
          <a:p>
            <a:pPr marL="11429" indent="0">
              <a:lnSpc>
                <a:spcPct val="100000"/>
              </a:lnSpc>
              <a:buNone/>
            </a:pPr>
            <a:r>
              <a:rPr lang="en-US" spc="-15" dirty="0">
                <a:latin typeface="Times New Roman"/>
                <a:cs typeface="Times New Roman"/>
              </a:rPr>
              <a:t>A</a:t>
            </a:r>
            <a:r>
              <a:rPr lang="en-US" spc="-5" dirty="0">
                <a:latin typeface="Times New Roman"/>
                <a:cs typeface="Times New Roman"/>
              </a:rPr>
              <a:t>s</a:t>
            </a:r>
            <a:r>
              <a:rPr lang="en-US" spc="-1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0" dirty="0">
                <a:latin typeface="Times New Roman"/>
                <a:cs typeface="Times New Roman"/>
              </a:rPr>
              <a:t> migh</a:t>
            </a:r>
            <a:r>
              <a:rPr lang="en-US" spc="-5" dirty="0">
                <a:latin typeface="Times New Roman"/>
                <a:cs typeface="Times New Roman"/>
              </a:rPr>
              <a:t>t </a:t>
            </a:r>
            <a:r>
              <a:rPr lang="en-US" spc="-10" dirty="0">
                <a:latin typeface="Times New Roman"/>
                <a:cs typeface="Times New Roman"/>
              </a:rPr>
              <a:t>expect</a:t>
            </a:r>
            <a:r>
              <a:rPr lang="en-US" spc="-5" dirty="0">
                <a:latin typeface="Times New Roman"/>
                <a:cs typeface="Times New Roman"/>
              </a:rPr>
              <a:t>, a</a:t>
            </a:r>
            <a:r>
              <a:rPr lang="en-US" spc="-10" dirty="0">
                <a:latin typeface="Times New Roman"/>
                <a:cs typeface="Times New Roman"/>
              </a:rPr>
              <a:t> convergen</a:t>
            </a:r>
            <a:r>
              <a:rPr lang="en-US" spc="-5" dirty="0">
                <a:latin typeface="Times New Roman"/>
                <a:cs typeface="Times New Roman"/>
              </a:rPr>
              <a:t>t </a:t>
            </a:r>
            <a:r>
              <a:rPr lang="en-US" spc="-10" dirty="0">
                <a:latin typeface="Times New Roman"/>
                <a:cs typeface="Times New Roman"/>
              </a:rPr>
              <a:t>sequenc</a:t>
            </a:r>
            <a:r>
              <a:rPr lang="en-US" spc="-5" dirty="0">
                <a:latin typeface="Times New Roman"/>
                <a:cs typeface="Times New Roman"/>
              </a:rPr>
              <a:t>e </a:t>
            </a:r>
            <a:r>
              <a:rPr lang="en-US" spc="35" dirty="0">
                <a:latin typeface="Lucida Sans Unicode"/>
                <a:cs typeface="Lucida Sans Unicode"/>
              </a:rPr>
              <a:t>{</a:t>
            </a:r>
            <a:r>
              <a:rPr lang="en-US" i="1" spc="-5" dirty="0">
                <a:latin typeface="Times New Roman"/>
                <a:cs typeface="Times New Roman"/>
              </a:rPr>
              <a:t>a</a:t>
            </a:r>
            <a:r>
              <a:rPr lang="en-US" i="1" spc="-7" baseline="-11111" dirty="0">
                <a:latin typeface="Times New Roman"/>
                <a:cs typeface="Times New Roman"/>
              </a:rPr>
              <a:t>n</a:t>
            </a:r>
            <a:r>
              <a:rPr lang="en-US" i="1" spc="-157" baseline="-11111" dirty="0">
                <a:latin typeface="Times New Roman"/>
                <a:cs typeface="Times New Roman"/>
              </a:rPr>
              <a:t> </a:t>
            </a:r>
            <a:r>
              <a:rPr lang="en-US" spc="40" dirty="0">
                <a:latin typeface="Lucida Sans Unicode"/>
                <a:cs typeface="Lucida Sans Unicode"/>
              </a:rPr>
              <a:t>}</a:t>
            </a:r>
            <a:r>
              <a:rPr lang="en-US" spc="-75" dirty="0">
                <a:latin typeface="Lucida Sans Unicode"/>
                <a:cs typeface="Lucida Sans Unicode"/>
              </a:rPr>
              <a:t> </a:t>
            </a:r>
            <a:r>
              <a:rPr lang="en-US" spc="-10" dirty="0">
                <a:latin typeface="Times New Roman"/>
                <a:cs typeface="Times New Roman"/>
              </a:rPr>
              <a:t>i</a:t>
            </a:r>
            <a:r>
              <a:rPr lang="en-US" spc="-5" dirty="0">
                <a:latin typeface="Times New Roman"/>
                <a:cs typeface="Times New Roman"/>
              </a:rPr>
              <a:t>s</a:t>
            </a:r>
            <a:r>
              <a:rPr lang="en-US" spc="-10" dirty="0">
                <a:latin typeface="Times New Roman"/>
                <a:cs typeface="Times New Roman"/>
              </a:rPr>
              <a:t> necessaril</a:t>
            </a:r>
            <a:r>
              <a:rPr lang="en-US" spc="-5" dirty="0">
                <a:latin typeface="Times New Roman"/>
                <a:cs typeface="Times New Roman"/>
              </a:rPr>
              <a:t>y</a:t>
            </a:r>
            <a:r>
              <a:rPr lang="en-US" spc="-10" dirty="0">
                <a:latin typeface="Times New Roman"/>
                <a:cs typeface="Times New Roman"/>
              </a:rPr>
              <a:t> bounde</a:t>
            </a:r>
            <a:r>
              <a:rPr lang="en-US" spc="-5" dirty="0">
                <a:latin typeface="Times New Roman"/>
                <a:cs typeface="Times New Roman"/>
              </a:rPr>
              <a:t>d </a:t>
            </a:r>
            <a:r>
              <a:rPr lang="en-US" spc="-10" dirty="0">
                <a:latin typeface="Times New Roman"/>
                <a:cs typeface="Times New Roman"/>
              </a:rPr>
              <a:t>becaus</a:t>
            </a:r>
            <a:r>
              <a:rPr lang="en-US" spc="-5" dirty="0">
                <a:latin typeface="Times New Roman"/>
                <a:cs typeface="Times New Roman"/>
              </a:rPr>
              <a:t>e t</a:t>
            </a:r>
            <a:r>
              <a:rPr lang="en-US" spc="-10" dirty="0">
                <a:latin typeface="Times New Roman"/>
                <a:cs typeface="Times New Roman"/>
              </a:rPr>
              <a:t>he </a:t>
            </a:r>
            <a:r>
              <a:rPr lang="en-US" spc="-5" dirty="0">
                <a:latin typeface="Times New Roman"/>
                <a:cs typeface="Times New Roman"/>
              </a:rPr>
              <a:t>terms </a:t>
            </a:r>
            <a:r>
              <a:rPr lang="en-US" i="1" spc="-5" dirty="0">
                <a:latin typeface="Times New Roman"/>
                <a:cs typeface="Times New Roman"/>
              </a:rPr>
              <a:t>a</a:t>
            </a:r>
            <a:r>
              <a:rPr lang="en-US" i="1" spc="-7" baseline="-11111" dirty="0">
                <a:latin typeface="Times New Roman"/>
                <a:cs typeface="Times New Roman"/>
              </a:rPr>
              <a:t>n </a:t>
            </a:r>
            <a:r>
              <a:rPr lang="en-US" spc="-5" dirty="0">
                <a:latin typeface="Times New Roman"/>
                <a:cs typeface="Times New Roman"/>
              </a:rPr>
              <a:t>get closer and closer to the limit. This fact is stated in the next theorem.</a:t>
            </a:r>
            <a:endParaRPr lang="en-US" dirty="0">
              <a:latin typeface="Times New Roman"/>
              <a:cs typeface="Times New Roman"/>
            </a:endParaRPr>
          </a:p>
          <a:p>
            <a:pPr marL="0" marR="5080" indent="0" algn="just">
              <a:lnSpc>
                <a:spcPct val="100000"/>
              </a:lnSpc>
              <a:buNone/>
            </a:pPr>
            <a:endParaRPr lang="en-US" dirty="0"/>
          </a:p>
          <a:p>
            <a:pPr marL="0" marR="5080" indent="0" algn="just">
              <a:lnSpc>
                <a:spcPct val="100000"/>
              </a:lnSpc>
              <a:buNone/>
            </a:pPr>
            <a:r>
              <a:rPr lang="en-US" b="1" u="sng" spc="-105" dirty="0"/>
              <a:t>THEORE</a:t>
            </a:r>
            <a:r>
              <a:rPr lang="en-US" b="1" u="sng" spc="-175" dirty="0"/>
              <a:t>M</a:t>
            </a:r>
            <a:r>
              <a:rPr lang="en-US" b="1" spc="-175" dirty="0"/>
              <a:t>:</a:t>
            </a:r>
            <a:r>
              <a:rPr lang="en-US" b="1" spc="-10" dirty="0"/>
              <a:t> </a:t>
            </a:r>
            <a:r>
              <a:rPr lang="en-US" b="1" spc="-110" dirty="0"/>
              <a:t>Convergen</a:t>
            </a:r>
            <a:r>
              <a:rPr lang="en-US" b="1" spc="-60" dirty="0"/>
              <a:t>t</a:t>
            </a:r>
            <a:r>
              <a:rPr lang="en-US" b="1" spc="85" dirty="0"/>
              <a:t> </a:t>
            </a:r>
            <a:r>
              <a:rPr lang="en-US" b="1" spc="-100" dirty="0"/>
              <a:t>Sequence</a:t>
            </a:r>
            <a:r>
              <a:rPr lang="en-US" b="1" spc="-90" dirty="0"/>
              <a:t>s</a:t>
            </a:r>
            <a:r>
              <a:rPr lang="en-US" b="1" spc="85" dirty="0"/>
              <a:t> </a:t>
            </a:r>
            <a:r>
              <a:rPr lang="en-US" b="1" spc="-100" dirty="0"/>
              <a:t>Ar</a:t>
            </a:r>
            <a:r>
              <a:rPr lang="en-US" b="1" spc="-95" dirty="0"/>
              <a:t>e</a:t>
            </a:r>
            <a:r>
              <a:rPr lang="en-US" b="1" spc="80" dirty="0"/>
              <a:t> </a:t>
            </a:r>
            <a:r>
              <a:rPr lang="en-US" b="1" spc="-125" dirty="0"/>
              <a:t>Bounde</a:t>
            </a:r>
            <a:r>
              <a:rPr lang="en-US" b="1" spc="-120" dirty="0"/>
              <a:t>d  </a:t>
            </a:r>
            <a:r>
              <a:rPr lang="en-US" b="1" spc="-114" dirty="0"/>
              <a:t>  </a:t>
            </a:r>
            <a:r>
              <a:rPr lang="en-US" spc="-5" dirty="0"/>
              <a:t>If</a:t>
            </a:r>
            <a:r>
              <a:rPr lang="en-US" spc="70" dirty="0"/>
              <a:t> </a:t>
            </a:r>
            <a:r>
              <a:rPr lang="en-US" spc="35" dirty="0"/>
              <a:t>{</a:t>
            </a:r>
            <a:r>
              <a:rPr lang="en-US" i="1" spc="-5" dirty="0"/>
              <a:t>a</a:t>
            </a:r>
            <a:r>
              <a:rPr lang="en-US" i="1" spc="-7" baseline="-11111" dirty="0"/>
              <a:t>n</a:t>
            </a:r>
            <a:r>
              <a:rPr lang="en-US" i="1" spc="-157" baseline="-11111" dirty="0"/>
              <a:t> </a:t>
            </a:r>
            <a:r>
              <a:rPr lang="en-US" spc="40" dirty="0"/>
              <a:t>}</a:t>
            </a:r>
            <a:r>
              <a:rPr lang="en-US" spc="5" dirty="0"/>
              <a:t> </a:t>
            </a:r>
            <a:r>
              <a:rPr lang="en-US" spc="-10" dirty="0"/>
              <a:t>converges</a:t>
            </a:r>
            <a:r>
              <a:rPr lang="en-US" spc="-5" dirty="0"/>
              <a:t>,</a:t>
            </a:r>
            <a:r>
              <a:rPr lang="en-US" spc="75" dirty="0"/>
              <a:t> </a:t>
            </a:r>
            <a:r>
              <a:rPr lang="en-US" spc="-5" dirty="0"/>
              <a:t>t</a:t>
            </a:r>
            <a:r>
              <a:rPr lang="en-US" spc="-10" dirty="0"/>
              <a:t>he</a:t>
            </a:r>
            <a:r>
              <a:rPr lang="en-US" spc="-5" dirty="0"/>
              <a:t>n</a:t>
            </a:r>
            <a:r>
              <a:rPr lang="en-US" spc="70" dirty="0"/>
              <a:t> </a:t>
            </a:r>
            <a:r>
              <a:rPr lang="en-US" spc="35" dirty="0"/>
              <a:t>{</a:t>
            </a:r>
            <a:r>
              <a:rPr lang="en-US" i="1" spc="-5" dirty="0"/>
              <a:t>a</a:t>
            </a:r>
            <a:r>
              <a:rPr lang="en-US" i="1" spc="-7" baseline="-11111" dirty="0"/>
              <a:t>n</a:t>
            </a:r>
            <a:r>
              <a:rPr lang="en-US" i="1" spc="-157" baseline="-11111" dirty="0"/>
              <a:t> </a:t>
            </a:r>
            <a:r>
              <a:rPr lang="en-US" spc="40" dirty="0"/>
              <a:t>}</a:t>
            </a:r>
            <a:r>
              <a:rPr lang="en-US" spc="5" dirty="0"/>
              <a:t> </a:t>
            </a:r>
            <a:r>
              <a:rPr lang="en-US" spc="-5" dirty="0"/>
              <a:t>is </a:t>
            </a:r>
            <a:r>
              <a:rPr lang="en-US" spc="-10" dirty="0"/>
              <a:t>bounded.</a:t>
            </a:r>
            <a:endParaRPr lang="en-US" dirty="0"/>
          </a:p>
          <a:p>
            <a:pPr marL="0" marR="5080" indent="0" algn="just">
              <a:lnSpc>
                <a:spcPct val="100000"/>
              </a:lnSpc>
              <a:buNone/>
            </a:pPr>
            <a:endParaRPr lang="en-US" dirty="0"/>
          </a:p>
        </p:txBody>
      </p:sp>
      <p:pic>
        <p:nvPicPr>
          <p:cNvPr id="5" name="Picture 2" descr="A graph shows a sequence between an upper bound and a lower bound, with each successive point becoming closer to the limit capital L. The horizontal n axis ranges from 0 to 7, in increments of 1, with points 1, 2, 3, 4, 5, 6, and 7 labeled. The y axis has points m, capital L, and capital M labeled. On the y axis from the point y equals m is a dashed horizontal line labeled lower bound, from the point y equals capital L is a horizontal line, from the point y equals capital M is a dashed horizontal line labeled upper bound, and from an unlabeled point above y equals capital M is a dashed horizontal line labeled another upper bound. A point at n equals 1 is between y values of m and capital L, at n equals 2 is a point between y values capital L and capital M, a lower point at n equals 3 is also between y values capital L and capital M. For n values 4, 5, 6, and 7, the points alternate between being below to being above the horizontal line y equals capital L with varying distances from the line. Dashed line segments connect each point to the next poin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95554" y="1371600"/>
            <a:ext cx="4479315" cy="4266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462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26 </a:t>
            </a:r>
            <a:r>
              <a:rPr lang="en-US" sz="3100" dirty="0"/>
              <a:t>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spc="-10" dirty="0">
                    <a:latin typeface="Times New Roman"/>
                    <a:cs typeface="Times New Roman"/>
                  </a:rPr>
                  <a:t>Proo</a:t>
                </a:r>
                <a:r>
                  <a:rPr lang="en-US" b="1" spc="-5" dirty="0">
                    <a:latin typeface="Times New Roman"/>
                    <a:cs typeface="Times New Roman"/>
                  </a:rPr>
                  <a:t>f </a:t>
                </a:r>
                <a:r>
                  <a:rPr lang="en-US" spc="-15" dirty="0">
                    <a:latin typeface="Times New Roman"/>
                    <a:cs typeface="Times New Roman"/>
                  </a:rPr>
                  <a:t>Le</a:t>
                </a:r>
                <a:r>
                  <a:rPr lang="en-US" spc="-5" dirty="0">
                    <a:latin typeface="Times New Roman"/>
                    <a:cs typeface="Times New Roman"/>
                  </a:rPr>
                  <a:t>t</a:t>
                </a:r>
                <a:r>
                  <a:rPr lang="en-US" spc="80" dirty="0">
                    <a:latin typeface="Times New Roman"/>
                    <a:cs typeface="Times New Roman"/>
                  </a:rPr>
                  <a:t> </a:t>
                </a:r>
                <a:r>
                  <a:rPr lang="en-US" i="1" spc="-10" dirty="0">
                    <a:latin typeface="Times New Roman"/>
                    <a:cs typeface="Times New Roman"/>
                  </a:rPr>
                  <a:t>L</a:t>
                </a:r>
                <a:r>
                  <a:rPr lang="en-US" i="1" spc="100"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14:m>
                  <m:oMath xmlns:m="http://schemas.openxmlformats.org/officeDocument/2006/math">
                    <m:func>
                      <m:funcPr>
                        <m:ctrlPr>
                          <a:rPr lang="en-US" sz="2000" i="1">
                            <a:latin typeface="Cambria Math" panose="02040503050406030204" pitchFamily="18" charset="0"/>
                            <a:cs typeface="Times New Roman"/>
                          </a:rPr>
                        </m:ctrlPr>
                      </m:funcPr>
                      <m:fName>
                        <m:limLow>
                          <m:limLowPr>
                            <m:ctrlPr>
                              <a:rPr lang="en-US" sz="2000" i="1">
                                <a:latin typeface="Cambria Math" panose="02040503050406030204" pitchFamily="18" charset="0"/>
                                <a:cs typeface="Times New Roman"/>
                              </a:rPr>
                            </m:ctrlPr>
                          </m:limLowPr>
                          <m:e>
                            <m:r>
                              <m:rPr>
                                <m:sty m:val="p"/>
                              </m:rPr>
                              <a:rPr lang="en-US" sz="2000">
                                <a:latin typeface="Cambria Math" panose="02040503050406030204" pitchFamily="18" charset="0"/>
                                <a:cs typeface="Times New Roman"/>
                              </a:rPr>
                              <m:t>lim</m:t>
                            </m:r>
                          </m:e>
                          <m:lim>
                            <m:r>
                              <a:rPr lang="en-US" sz="2000" i="1">
                                <a:latin typeface="Cambria Math" panose="02040503050406030204" pitchFamily="18" charset="0"/>
                                <a:cs typeface="Times New Roman"/>
                              </a:rPr>
                              <m:t>𝑛</m:t>
                            </m:r>
                            <m:r>
                              <a:rPr lang="en-US" sz="2000" i="1">
                                <a:latin typeface="Cambria Math" panose="02040503050406030204" pitchFamily="18" charset="0"/>
                                <a:ea typeface="Cambria Math" panose="02040503050406030204" pitchFamily="18" charset="0"/>
                                <a:cs typeface="Times New Roman"/>
                              </a:rPr>
                              <m:t>→∞</m:t>
                            </m:r>
                          </m:lim>
                        </m:limLow>
                      </m:fName>
                      <m:e>
                        <m:sSub>
                          <m:sSubPr>
                            <m:ctrlPr>
                              <a:rPr lang="en-US" sz="2000" i="1">
                                <a:latin typeface="Cambria Math" panose="02040503050406030204" pitchFamily="18" charset="0"/>
                                <a:cs typeface="Times New Roman"/>
                              </a:rPr>
                            </m:ctrlPr>
                          </m:sSubPr>
                          <m:e>
                            <m:r>
                              <a:rPr lang="en-US" sz="2000" i="1">
                                <a:latin typeface="Cambria Math" panose="02040503050406030204" pitchFamily="18" charset="0"/>
                                <a:cs typeface="Times New Roman"/>
                              </a:rPr>
                              <m:t>𝑎</m:t>
                            </m:r>
                          </m:e>
                          <m:sub>
                            <m:r>
                              <a:rPr lang="en-US" sz="2000" i="1">
                                <a:latin typeface="Cambria Math" panose="02040503050406030204" pitchFamily="18" charset="0"/>
                                <a:cs typeface="Times New Roman"/>
                              </a:rPr>
                              <m:t>𝑛</m:t>
                            </m:r>
                          </m:sub>
                        </m:sSub>
                      </m:e>
                    </m:func>
                  </m:oMath>
                </a14:m>
                <a:r>
                  <a:rPr lang="en-US" spc="-5" dirty="0">
                    <a:latin typeface="Times New Roman"/>
                    <a:cs typeface="Times New Roman"/>
                  </a:rPr>
                  <a:t>.</a:t>
                </a:r>
                <a:r>
                  <a:rPr lang="en-US" spc="2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hen</a:t>
                </a:r>
                <a:r>
                  <a:rPr lang="en-US" spc="25" dirty="0">
                    <a:latin typeface="Times New Roman"/>
                    <a:cs typeface="Times New Roman"/>
                  </a:rPr>
                  <a:t> </a:t>
                </a:r>
                <a:r>
                  <a:rPr lang="en-US" spc="-5" dirty="0">
                    <a:latin typeface="Times New Roman"/>
                    <a:cs typeface="Times New Roman"/>
                  </a:rPr>
                  <a:t>there</a:t>
                </a:r>
                <a:r>
                  <a:rPr lang="en-US" spc="25" dirty="0">
                    <a:latin typeface="Times New Roman"/>
                    <a:cs typeface="Times New Roman"/>
                  </a:rPr>
                  <a:t> </a:t>
                </a:r>
                <a:r>
                  <a:rPr lang="en-US" spc="-5" dirty="0">
                    <a:latin typeface="Times New Roman"/>
                    <a:cs typeface="Times New Roman"/>
                  </a:rPr>
                  <a:t>exists</a:t>
                </a:r>
                <a:r>
                  <a:rPr lang="en-US" spc="90" dirty="0">
                    <a:latin typeface="Times New Roman"/>
                    <a:cs typeface="Times New Roman"/>
                  </a:rPr>
                  <a:t> </a:t>
                </a:r>
                <a:r>
                  <a:rPr lang="en-US" i="1" spc="-10" dirty="0">
                    <a:latin typeface="Times New Roman"/>
                    <a:cs typeface="Times New Roman"/>
                  </a:rPr>
                  <a:t>N </a:t>
                </a:r>
                <a:r>
                  <a:rPr lang="en-US" i="1" spc="190" dirty="0">
                    <a:latin typeface="Arial"/>
                    <a:cs typeface="Arial"/>
                  </a:rPr>
                  <a:t>&gt;</a:t>
                </a:r>
                <a:r>
                  <a:rPr lang="en-US" i="1" spc="-5" dirty="0">
                    <a:latin typeface="Arial"/>
                    <a:cs typeface="Arial"/>
                  </a:rPr>
                  <a:t> </a:t>
                </a:r>
                <a:r>
                  <a:rPr lang="en-US" spc="-5" dirty="0">
                    <a:latin typeface="Times New Roman"/>
                    <a:cs typeface="Times New Roman"/>
                  </a:rPr>
                  <a:t>0</a:t>
                </a:r>
                <a:r>
                  <a:rPr lang="en-US" spc="20"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a:t>
                </a:r>
                <a:r>
                  <a:rPr lang="en-US" spc="2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20" dirty="0">
                    <a:latin typeface="Times New Roman"/>
                    <a:cs typeface="Times New Roman"/>
                  </a:rPr>
                  <a:t> </a:t>
                </a:r>
                <a:r>
                  <a:rPr lang="en-US" spc="-95" dirty="0">
                    <a:latin typeface="Lucida Sans Unicode"/>
                    <a:cs typeface="Lucida Sans Unicode"/>
                  </a:rPr>
                  <a:t>|</a:t>
                </a:r>
                <a:r>
                  <a:rPr lang="en-US" i="1" spc="-5" dirty="0">
                    <a:latin typeface="Times New Roman"/>
                    <a:cs typeface="Times New Roman"/>
                  </a:rPr>
                  <a:t>a</a:t>
                </a:r>
                <a:r>
                  <a:rPr lang="en-US" i="1" spc="-7" baseline="-11111" dirty="0">
                    <a:latin typeface="Times New Roman"/>
                    <a:cs typeface="Times New Roman"/>
                  </a:rPr>
                  <a:t>n </a:t>
                </a:r>
                <a:r>
                  <a:rPr lang="en-US" spc="-185" dirty="0">
                    <a:latin typeface="Lucida Sans Unicode"/>
                    <a:cs typeface="Lucida Sans Unicode"/>
                  </a:rPr>
                  <a:t>−</a:t>
                </a:r>
                <a:r>
                  <a:rPr lang="en-US" spc="-40" dirty="0">
                    <a:latin typeface="Lucida Sans Unicode"/>
                    <a:cs typeface="Lucida Sans Unicode"/>
                  </a:rPr>
                  <a:t> </a:t>
                </a:r>
                <a:r>
                  <a:rPr lang="en-US" i="1" spc="65" dirty="0">
                    <a:latin typeface="Times New Roman"/>
                    <a:cs typeface="Times New Roman"/>
                  </a:rPr>
                  <a:t>L</a:t>
                </a:r>
                <a:r>
                  <a:rPr lang="en-US" spc="-90" dirty="0">
                    <a:latin typeface="Lucida Sans Unicode"/>
                    <a:cs typeface="Lucida Sans Unicode"/>
                  </a:rPr>
                  <a:t>|</a:t>
                </a:r>
                <a:r>
                  <a:rPr lang="en-US" spc="-40" dirty="0">
                    <a:latin typeface="Lucida Sans Unicode"/>
                    <a:cs typeface="Lucida Sans Unicode"/>
                  </a:rPr>
                  <a:t> </a:t>
                </a:r>
                <a:r>
                  <a:rPr lang="en-US" i="1" spc="190" dirty="0">
                    <a:latin typeface="Arial"/>
                    <a:cs typeface="Arial"/>
                  </a:rPr>
                  <a:t>&lt;</a:t>
                </a:r>
                <a:r>
                  <a:rPr lang="en-US" i="1" spc="-5" dirty="0">
                    <a:latin typeface="Arial"/>
                    <a:cs typeface="Arial"/>
                  </a:rPr>
                  <a:t> </a:t>
                </a:r>
                <a:r>
                  <a:rPr lang="en-US" spc="-5" dirty="0">
                    <a:latin typeface="Times New Roman"/>
                    <a:cs typeface="Times New Roman"/>
                  </a:rPr>
                  <a:t>1</a:t>
                </a:r>
                <a:r>
                  <a:rPr lang="en-US" spc="20" dirty="0">
                    <a:latin typeface="Times New Roman"/>
                    <a:cs typeface="Times New Roman"/>
                  </a:rPr>
                  <a:t> </a:t>
                </a:r>
                <a:r>
                  <a:rPr lang="en-US" spc="-5" dirty="0">
                    <a:latin typeface="Times New Roman"/>
                    <a:cs typeface="Times New Roman"/>
                  </a:rPr>
                  <a:t>for</a:t>
                </a:r>
                <a:r>
                  <a:rPr lang="en-US" spc="20" dirty="0">
                    <a:latin typeface="Times New Roman"/>
                    <a:cs typeface="Times New Roman"/>
                  </a:rPr>
                  <a:t> </a:t>
                </a:r>
                <a:r>
                  <a:rPr lang="en-US" i="1" spc="-5" dirty="0">
                    <a:latin typeface="Times New Roman"/>
                    <a:cs typeface="Times New Roman"/>
                  </a:rPr>
                  <a:t>n</a:t>
                </a:r>
                <a:r>
                  <a:rPr lang="en-US" i="1" spc="70" dirty="0">
                    <a:latin typeface="Times New Roman"/>
                    <a:cs typeface="Times New Roman"/>
                  </a:rPr>
                  <a:t> </a:t>
                </a:r>
                <a:r>
                  <a:rPr lang="en-US" i="1" spc="190" dirty="0">
                    <a:latin typeface="Arial"/>
                    <a:cs typeface="Arial"/>
                  </a:rPr>
                  <a:t>&gt;</a:t>
                </a:r>
                <a:r>
                  <a:rPr lang="en-US" i="1" spc="65" dirty="0">
                    <a:latin typeface="Arial"/>
                    <a:cs typeface="Arial"/>
                  </a:rPr>
                  <a:t> </a:t>
                </a:r>
                <a:r>
                  <a:rPr lang="en-US" i="1" spc="-10" dirty="0">
                    <a:latin typeface="Times New Roman"/>
                    <a:cs typeface="Times New Roman"/>
                  </a:rPr>
                  <a:t>N</a:t>
                </a:r>
                <a:r>
                  <a:rPr lang="en-US" i="1" spc="-135" dirty="0">
                    <a:latin typeface="Times New Roman"/>
                    <a:cs typeface="Times New Roman"/>
                  </a:rPr>
                  <a:t> </a:t>
                </a:r>
                <a:r>
                  <a:rPr lang="en-US" spc="-5" dirty="0">
                    <a:latin typeface="Times New Roman"/>
                    <a:cs typeface="Times New Roman"/>
                  </a:rPr>
                  <a:t>.</a:t>
                </a:r>
                <a:r>
                  <a:rPr lang="en-US" spc="20" dirty="0">
                    <a:latin typeface="Times New Roman"/>
                    <a:cs typeface="Times New Roman"/>
                  </a:rPr>
                  <a:t> </a:t>
                </a:r>
                <a:r>
                  <a:rPr lang="en-US" spc="-5" dirty="0">
                    <a:latin typeface="Times New Roman"/>
                    <a:cs typeface="Times New Roman"/>
                  </a:rPr>
                  <a:t>In other words, </a:t>
                </a:r>
                <a:r>
                  <a:rPr lang="de-DE" i="1" spc="-10" dirty="0">
                    <a:latin typeface="Times New Roman"/>
                    <a:cs typeface="Times New Roman"/>
                  </a:rPr>
                  <a:t>L</a:t>
                </a:r>
                <a:r>
                  <a:rPr lang="de-DE" i="1" spc="45" dirty="0">
                    <a:latin typeface="Times New Roman"/>
                    <a:cs typeface="Times New Roman"/>
                  </a:rPr>
                  <a:t> </a:t>
                </a:r>
                <a:r>
                  <a:rPr lang="de-DE" spc="-185" dirty="0">
                    <a:latin typeface="Lucida Sans Unicode"/>
                    <a:cs typeface="Lucida Sans Unicode"/>
                  </a:rPr>
                  <a:t>−</a:t>
                </a:r>
                <a:r>
                  <a:rPr lang="de-DE" spc="-95" dirty="0">
                    <a:latin typeface="Lucida Sans Unicode"/>
                    <a:cs typeface="Lucida Sans Unicode"/>
                  </a:rPr>
                  <a:t> </a:t>
                </a:r>
                <a:r>
                  <a:rPr lang="de-DE" spc="-5" dirty="0">
                    <a:latin typeface="Times New Roman"/>
                    <a:cs typeface="Times New Roman"/>
                  </a:rPr>
                  <a:t>1</a:t>
                </a:r>
                <a:r>
                  <a:rPr lang="de-DE" spc="25" dirty="0">
                    <a:latin typeface="Times New Roman"/>
                    <a:cs typeface="Times New Roman"/>
                  </a:rPr>
                  <a:t> </a:t>
                </a:r>
                <a:r>
                  <a:rPr lang="de-DE" i="1" spc="190" dirty="0">
                    <a:latin typeface="Arial"/>
                    <a:cs typeface="Arial"/>
                  </a:rPr>
                  <a:t>&lt;</a:t>
                </a:r>
                <a:r>
                  <a:rPr lang="de-DE" i="1" spc="-5" dirty="0">
                    <a:latin typeface="Arial"/>
                    <a:cs typeface="Arial"/>
                  </a:rPr>
                  <a:t> </a:t>
                </a:r>
                <a:r>
                  <a:rPr lang="de-DE" i="1" spc="-5" dirty="0">
                    <a:latin typeface="Times New Roman"/>
                    <a:cs typeface="Times New Roman"/>
                  </a:rPr>
                  <a:t>a</a:t>
                </a:r>
                <a:r>
                  <a:rPr lang="de-DE" i="1" spc="-7" baseline="-11111" dirty="0">
                    <a:latin typeface="Times New Roman"/>
                    <a:cs typeface="Times New Roman"/>
                  </a:rPr>
                  <a:t>n </a:t>
                </a:r>
                <a:r>
                  <a:rPr lang="de-DE" i="1" spc="190" dirty="0">
                    <a:latin typeface="Arial"/>
                    <a:cs typeface="Arial"/>
                  </a:rPr>
                  <a:t>&lt;</a:t>
                </a:r>
                <a:r>
                  <a:rPr lang="de-DE" i="1" spc="50" dirty="0">
                    <a:latin typeface="Arial"/>
                    <a:cs typeface="Arial"/>
                  </a:rPr>
                  <a:t> </a:t>
                </a:r>
                <a:r>
                  <a:rPr lang="de-DE" i="1" spc="-10" dirty="0">
                    <a:latin typeface="Times New Roman"/>
                    <a:cs typeface="Times New Roman"/>
                  </a:rPr>
                  <a:t>L</a:t>
                </a:r>
                <a:r>
                  <a:rPr lang="de-DE" i="1" spc="45" dirty="0">
                    <a:latin typeface="Times New Roman"/>
                    <a:cs typeface="Times New Roman"/>
                  </a:rPr>
                  <a:t> </a:t>
                </a:r>
                <a:r>
                  <a:rPr lang="de-DE" spc="-25" dirty="0">
                    <a:latin typeface="Lucida Sans Unicode"/>
                    <a:cs typeface="Lucida Sans Unicode"/>
                  </a:rPr>
                  <a:t>+</a:t>
                </a:r>
                <a:r>
                  <a:rPr lang="de-DE" spc="-95" dirty="0">
                    <a:latin typeface="Lucida Sans Unicode"/>
                    <a:cs typeface="Lucida Sans Unicode"/>
                  </a:rPr>
                  <a:t> </a:t>
                </a:r>
                <a:r>
                  <a:rPr lang="de-DE" spc="-5" dirty="0">
                    <a:latin typeface="Times New Roman"/>
                    <a:cs typeface="Times New Roman"/>
                  </a:rPr>
                  <a:t>1 </a:t>
                </a:r>
                <a:r>
                  <a:rPr lang="en-US" spc="-5" dirty="0">
                    <a:latin typeface="Times New Roman"/>
                    <a:cs typeface="Times New Roman"/>
                  </a:rPr>
                  <a:t>for </a:t>
                </a:r>
                <a:r>
                  <a:rPr lang="en-US" i="1" spc="-5" dirty="0">
                    <a:latin typeface="Times New Roman"/>
                    <a:cs typeface="Times New Roman"/>
                  </a:rPr>
                  <a:t>n</a:t>
                </a:r>
                <a:r>
                  <a:rPr lang="en-US" i="1" spc="70" dirty="0">
                    <a:latin typeface="Times New Roman"/>
                    <a:cs typeface="Times New Roman"/>
                  </a:rPr>
                  <a:t> </a:t>
                </a:r>
                <a:r>
                  <a:rPr lang="en-US" i="1" spc="190" dirty="0">
                    <a:latin typeface="Arial"/>
                    <a:cs typeface="Arial"/>
                  </a:rPr>
                  <a:t>&gt;</a:t>
                </a:r>
                <a:r>
                  <a:rPr lang="en-US" i="1" spc="65" dirty="0">
                    <a:latin typeface="Arial"/>
                    <a:cs typeface="Arial"/>
                  </a:rPr>
                  <a:t> </a:t>
                </a:r>
                <a:r>
                  <a:rPr lang="en-US" i="1" spc="-10" dirty="0">
                    <a:latin typeface="Times New Roman"/>
                    <a:cs typeface="Times New Roman"/>
                  </a:rPr>
                  <a:t>N. </a:t>
                </a:r>
                <a:r>
                  <a:rPr lang="en-US" spc="-5" dirty="0">
                    <a:latin typeface="Times New Roman"/>
                    <a:cs typeface="Times New Roman"/>
                  </a:rPr>
                  <a:t>If</a:t>
                </a:r>
                <a:r>
                  <a:rPr lang="en-US" spc="65" dirty="0">
                    <a:latin typeface="Times New Roman"/>
                    <a:cs typeface="Times New Roman"/>
                  </a:rPr>
                  <a:t> </a:t>
                </a:r>
                <a:r>
                  <a:rPr lang="en-US" i="1" spc="-10" dirty="0">
                    <a:latin typeface="Times New Roman"/>
                    <a:cs typeface="Times New Roman"/>
                  </a:rPr>
                  <a:t>M</a:t>
                </a:r>
                <a:r>
                  <a:rPr lang="en-US" i="1" spc="9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an</a:t>
                </a:r>
                <a:r>
                  <a:rPr lang="en-US" spc="-5" dirty="0">
                    <a:latin typeface="Times New Roman"/>
                    <a:cs typeface="Times New Roman"/>
                  </a:rPr>
                  <a:t>y </a:t>
                </a:r>
                <a:r>
                  <a:rPr lang="en-US" spc="-15" dirty="0">
                    <a:latin typeface="Times New Roman"/>
                    <a:cs typeface="Times New Roman"/>
                  </a:rPr>
                  <a:t>numbe</a:t>
                </a:r>
                <a:r>
                  <a:rPr lang="en-US" spc="-5" dirty="0">
                    <a:latin typeface="Times New Roman"/>
                    <a:cs typeface="Times New Roman"/>
                  </a:rPr>
                  <a:t>r</a:t>
                </a:r>
                <a:r>
                  <a:rPr lang="en-US" spc="5" dirty="0">
                    <a:latin typeface="Times New Roman"/>
                    <a:cs typeface="Times New Roman"/>
                  </a:rPr>
                  <a:t> </a:t>
                </a:r>
                <a:r>
                  <a:rPr lang="en-US" spc="-10" dirty="0">
                    <a:latin typeface="Times New Roman"/>
                    <a:cs typeface="Times New Roman"/>
                  </a:rPr>
                  <a:t>greate</a:t>
                </a:r>
                <a:r>
                  <a:rPr lang="en-US" spc="-5" dirty="0">
                    <a:latin typeface="Times New Roman"/>
                    <a:cs typeface="Times New Roman"/>
                  </a:rPr>
                  <a:t>r</a:t>
                </a:r>
                <a:r>
                  <a:rPr lang="en-US" spc="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n</a:t>
                </a:r>
                <a:r>
                  <a:rPr lang="en-US" spc="60" dirty="0">
                    <a:latin typeface="Times New Roman"/>
                    <a:cs typeface="Times New Roman"/>
                  </a:rPr>
                  <a:t> </a:t>
                </a:r>
                <a:r>
                  <a:rPr lang="en-US" i="1" spc="-10" dirty="0">
                    <a:latin typeface="Times New Roman"/>
                    <a:cs typeface="Times New Roman"/>
                  </a:rPr>
                  <a:t>L</a:t>
                </a:r>
                <a:r>
                  <a:rPr lang="en-US" i="1" spc="4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1 </a:t>
                </a:r>
                <a:r>
                  <a:rPr lang="en-US" spc="-10" dirty="0">
                    <a:latin typeface="Times New Roman"/>
                    <a:cs typeface="Times New Roman"/>
                  </a:rPr>
                  <a:t>an</a:t>
                </a:r>
                <a:r>
                  <a:rPr lang="en-US" spc="-5" dirty="0">
                    <a:latin typeface="Times New Roman"/>
                    <a:cs typeface="Times New Roman"/>
                  </a:rPr>
                  <a:t>d</a:t>
                </a:r>
                <a:r>
                  <a:rPr lang="en-US" spc="5" dirty="0">
                    <a:latin typeface="Times New Roman"/>
                    <a:cs typeface="Times New Roman"/>
                  </a:rPr>
                  <a:t> </a:t>
                </a:r>
                <a:r>
                  <a:rPr lang="en-US" spc="-10" dirty="0">
                    <a:latin typeface="Times New Roman"/>
                    <a:cs typeface="Times New Roman"/>
                  </a:rPr>
                  <a:t>als</a:t>
                </a:r>
                <a:r>
                  <a:rPr lang="en-US" spc="-5" dirty="0">
                    <a:latin typeface="Times New Roman"/>
                    <a:cs typeface="Times New Roman"/>
                  </a:rPr>
                  <a:t>o </a:t>
                </a:r>
                <a:r>
                  <a:rPr lang="en-US" spc="-10" dirty="0">
                    <a:latin typeface="Times New Roman"/>
                    <a:cs typeface="Times New Roman"/>
                  </a:rPr>
                  <a:t>greate</a:t>
                </a:r>
                <a:r>
                  <a:rPr lang="en-US" spc="-5" dirty="0">
                    <a:latin typeface="Times New Roman"/>
                    <a:cs typeface="Times New Roman"/>
                  </a:rPr>
                  <a:t>r</a:t>
                </a:r>
                <a:r>
                  <a:rPr lang="en-US" spc="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n</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number</a:t>
                </a:r>
                <a:r>
                  <a:rPr lang="en-US" spc="-5" dirty="0">
                    <a:latin typeface="Times New Roman"/>
                    <a:cs typeface="Times New Roman"/>
                  </a:rPr>
                  <a:t>s </a:t>
                </a:r>
                <a:r>
                  <a:rPr lang="en-US" i="1" spc="-5" dirty="0">
                    <a:latin typeface="Times New Roman"/>
                    <a:cs typeface="Times New Roman"/>
                  </a:rPr>
                  <a:t>a</a:t>
                </a:r>
                <a:r>
                  <a:rPr lang="en-US" spc="75" baseline="-25000" dirty="0">
                    <a:latin typeface="Times New Roman"/>
                    <a:cs typeface="Times New Roman"/>
                  </a:rPr>
                  <a:t>1</a:t>
                </a:r>
                <a:r>
                  <a:rPr lang="en-US" spc="-5" dirty="0">
                    <a:latin typeface="Times New Roman"/>
                    <a:cs typeface="Times New Roman"/>
                  </a:rPr>
                  <a:t>,</a:t>
                </a:r>
                <a:r>
                  <a:rPr lang="en-US" spc="-90" dirty="0">
                    <a:latin typeface="Times New Roman"/>
                    <a:cs typeface="Times New Roman"/>
                  </a:rPr>
                  <a:t> </a:t>
                </a:r>
                <a:r>
                  <a:rPr lang="en-US" i="1" spc="-5" dirty="0">
                    <a:latin typeface="Times New Roman"/>
                    <a:cs typeface="Times New Roman"/>
                  </a:rPr>
                  <a:t>a</a:t>
                </a:r>
                <a:r>
                  <a:rPr lang="en-US" spc="75" baseline="-25000" dirty="0">
                    <a:latin typeface="Times New Roman"/>
                    <a:cs typeface="Times New Roman"/>
                  </a:rPr>
                  <a:t>2</a:t>
                </a:r>
                <a:r>
                  <a:rPr lang="en-US" spc="-5" dirty="0">
                    <a:latin typeface="Times New Roman"/>
                    <a:cs typeface="Times New Roman"/>
                  </a:rPr>
                  <a:t>,</a:t>
                </a:r>
                <a:r>
                  <a:rPr lang="en-US" spc="-85" dirty="0">
                    <a:latin typeface="Times New Roman"/>
                    <a:cs typeface="Times New Roman"/>
                  </a:rPr>
                  <a:t> </a:t>
                </a:r>
                <a:r>
                  <a:rPr lang="en-US" i="1" spc="155" dirty="0">
                    <a:latin typeface="Arial"/>
                    <a:cs typeface="Arial"/>
                  </a:rPr>
                  <a:t>..</a:t>
                </a:r>
                <a:r>
                  <a:rPr lang="en-US" i="1" spc="-10" dirty="0">
                    <a:latin typeface="Arial"/>
                    <a:cs typeface="Arial"/>
                  </a:rPr>
                  <a:t>.</a:t>
                </a:r>
                <a:r>
                  <a:rPr lang="en-US" i="1" spc="-114" dirty="0">
                    <a:latin typeface="Arial"/>
                    <a:cs typeface="Arial"/>
                  </a:rPr>
                  <a:t> </a:t>
                </a:r>
                <a:r>
                  <a:rPr lang="en-US" spc="-5" dirty="0">
                    <a:latin typeface="Times New Roman"/>
                    <a:cs typeface="Times New Roman"/>
                  </a:rPr>
                  <a:t>,</a:t>
                </a:r>
                <a:r>
                  <a:rPr lang="en-US" spc="-90" dirty="0">
                    <a:latin typeface="Times New Roman"/>
                    <a:cs typeface="Times New Roman"/>
                  </a:rPr>
                  <a:t> </a:t>
                </a:r>
                <a:r>
                  <a:rPr lang="en-US" i="1" spc="45" dirty="0" err="1">
                    <a:latin typeface="Times New Roman"/>
                    <a:cs typeface="Times New Roman"/>
                  </a:rPr>
                  <a:t>a</a:t>
                </a:r>
                <a:r>
                  <a:rPr lang="en-US" i="1" baseline="-25000" dirty="0" err="1">
                    <a:latin typeface="Times New Roman"/>
                    <a:cs typeface="Times New Roman"/>
                  </a:rPr>
                  <a:t>N</a:t>
                </a:r>
                <a:r>
                  <a:rPr lang="en-US" i="1" spc="-75" baseline="-11111" dirty="0">
                    <a:latin typeface="Times New Roman"/>
                    <a:cs typeface="Times New Roman"/>
                  </a:rPr>
                  <a:t> </a:t>
                </a:r>
                <a:r>
                  <a:rPr lang="en-US" spc="-5" dirty="0">
                    <a:latin typeface="Times New Roman"/>
                    <a:cs typeface="Times New Roman"/>
                  </a:rPr>
                  <a:t>,</a:t>
                </a:r>
                <a:r>
                  <a:rPr lang="en-US" spc="-10" dirty="0">
                    <a:latin typeface="Times New Roman"/>
                    <a:cs typeface="Times New Roman"/>
                  </a:rPr>
                  <a:t> the</a:t>
                </a:r>
                <a:r>
                  <a:rPr lang="en-US" spc="-5" dirty="0">
                    <a:latin typeface="Times New Roman"/>
                    <a:cs typeface="Times New Roman"/>
                  </a:rPr>
                  <a:t>n </a:t>
                </a:r>
                <a:r>
                  <a:rPr lang="en-US" i="1" spc="-5" dirty="0">
                    <a:latin typeface="Times New Roman"/>
                    <a:cs typeface="Times New Roman"/>
                  </a:rPr>
                  <a:t>a</a:t>
                </a:r>
                <a:r>
                  <a:rPr lang="en-US" i="1" spc="-7" baseline="-11111" dirty="0">
                    <a:latin typeface="Times New Roman"/>
                    <a:cs typeface="Times New Roman"/>
                  </a:rPr>
                  <a:t>n </a:t>
                </a:r>
                <a:r>
                  <a:rPr lang="en-US" i="1" spc="190" dirty="0">
                    <a:latin typeface="Arial"/>
                    <a:cs typeface="Arial"/>
                  </a:rPr>
                  <a:t>&lt;</a:t>
                </a:r>
                <a:r>
                  <a:rPr lang="en-US" i="1" spc="60" dirty="0">
                    <a:latin typeface="Arial"/>
                    <a:cs typeface="Arial"/>
                  </a:rPr>
                  <a:t> </a:t>
                </a:r>
                <a:r>
                  <a:rPr lang="en-US" i="1" spc="-10" dirty="0">
                    <a:latin typeface="Times New Roman"/>
                    <a:cs typeface="Times New Roman"/>
                  </a:rPr>
                  <a:t>M </a:t>
                </a:r>
                <a:r>
                  <a:rPr lang="en-US" spc="-5" dirty="0">
                    <a:latin typeface="Times New Roman"/>
                    <a:cs typeface="Times New Roman"/>
                  </a:rPr>
                  <a:t>for</a:t>
                </a:r>
                <a:r>
                  <a:rPr lang="en-US" spc="6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ll </a:t>
                </a:r>
                <a:r>
                  <a:rPr lang="en-US" i="1" spc="30" dirty="0">
                    <a:latin typeface="Times New Roman"/>
                    <a:cs typeface="Times New Roman"/>
                  </a:rPr>
                  <a:t>n</a:t>
                </a:r>
                <a:r>
                  <a:rPr lang="en-US" spc="-5" dirty="0">
                    <a:latin typeface="Times New Roman"/>
                    <a:cs typeface="Times New Roman"/>
                  </a:rPr>
                  <a:t>.</a:t>
                </a:r>
                <a:r>
                  <a:rPr lang="en-US" spc="6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hus, </a:t>
                </a:r>
                <a:r>
                  <a:rPr lang="en-US" i="1" spc="-10" dirty="0">
                    <a:latin typeface="Times New Roman"/>
                    <a:cs typeface="Times New Roman"/>
                  </a:rPr>
                  <a:t>M </a:t>
                </a:r>
                <a:r>
                  <a:rPr lang="en-US" spc="-10" dirty="0">
                    <a:latin typeface="Times New Roman"/>
                    <a:cs typeface="Times New Roman"/>
                  </a:rPr>
                  <a:t>i</a:t>
                </a:r>
                <a:r>
                  <a:rPr lang="en-US" spc="-5" dirty="0">
                    <a:latin typeface="Times New Roman"/>
                    <a:cs typeface="Times New Roman"/>
                  </a:rPr>
                  <a:t>s</a:t>
                </a:r>
                <a:r>
                  <a:rPr lang="en-US" spc="6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65" dirty="0">
                    <a:latin typeface="Times New Roman"/>
                    <a:cs typeface="Times New Roman"/>
                  </a:rPr>
                  <a:t> </a:t>
                </a:r>
                <a:r>
                  <a:rPr lang="en-US" spc="-10" dirty="0">
                    <a:latin typeface="Times New Roman"/>
                    <a:cs typeface="Times New Roman"/>
                  </a:rPr>
                  <a:t>uppe</a:t>
                </a:r>
                <a:r>
                  <a:rPr lang="en-US" spc="-5" dirty="0">
                    <a:latin typeface="Times New Roman"/>
                    <a:cs typeface="Times New Roman"/>
                  </a:rPr>
                  <a:t>r</a:t>
                </a:r>
                <a:r>
                  <a:rPr lang="en-US" spc="65" dirty="0">
                    <a:latin typeface="Times New Roman"/>
                    <a:cs typeface="Times New Roman"/>
                  </a:rPr>
                  <a:t> </a:t>
                </a:r>
                <a:r>
                  <a:rPr lang="en-US" spc="-10" dirty="0">
                    <a:latin typeface="Times New Roman"/>
                    <a:cs typeface="Times New Roman"/>
                  </a:rPr>
                  <a:t>bound</a:t>
                </a:r>
                <a:r>
                  <a:rPr lang="en-US" spc="-5" dirty="0">
                    <a:latin typeface="Times New Roman"/>
                    <a:cs typeface="Times New Roman"/>
                  </a:rPr>
                  <a:t>.</a:t>
                </a:r>
                <a:r>
                  <a:rPr lang="en-US" spc="65" dirty="0">
                    <a:latin typeface="Times New Roman"/>
                    <a:cs typeface="Times New Roman"/>
                  </a:rPr>
                  <a:t> </a:t>
                </a:r>
                <a:r>
                  <a:rPr lang="en-US" spc="-10" dirty="0">
                    <a:latin typeface="Times New Roman"/>
                    <a:cs typeface="Times New Roman"/>
                  </a:rPr>
                  <a:t>Similarly</a:t>
                </a:r>
                <a:r>
                  <a:rPr lang="en-US" spc="-5" dirty="0">
                    <a:latin typeface="Times New Roman"/>
                    <a:cs typeface="Times New Roman"/>
                  </a:rPr>
                  <a:t>,</a:t>
                </a:r>
                <a:r>
                  <a:rPr lang="en-US" spc="6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y</a:t>
                </a:r>
                <a:r>
                  <a:rPr lang="en-US" spc="65" dirty="0">
                    <a:latin typeface="Times New Roman"/>
                    <a:cs typeface="Times New Roman"/>
                  </a:rPr>
                  <a:t> </a:t>
                </a:r>
                <a:r>
                  <a:rPr lang="en-US" spc="-15" dirty="0">
                    <a:latin typeface="Times New Roman"/>
                    <a:cs typeface="Times New Roman"/>
                  </a:rPr>
                  <a:t>numbe</a:t>
                </a:r>
                <a:r>
                  <a:rPr lang="en-US" spc="-5" dirty="0">
                    <a:latin typeface="Times New Roman"/>
                    <a:cs typeface="Times New Roman"/>
                  </a:rPr>
                  <a:t>r</a:t>
                </a:r>
                <a:r>
                  <a:rPr lang="en-US" spc="70" dirty="0">
                    <a:latin typeface="Times New Roman"/>
                    <a:cs typeface="Times New Roman"/>
                  </a:rPr>
                  <a:t> </a:t>
                </a:r>
                <a:r>
                  <a:rPr lang="en-US" i="1" spc="-10" dirty="0">
                    <a:latin typeface="Times New Roman"/>
                    <a:cs typeface="Times New Roman"/>
                  </a:rPr>
                  <a:t>m </a:t>
                </a:r>
                <a:r>
                  <a:rPr lang="en-US" i="1" spc="-125" dirty="0">
                    <a:latin typeface="Times New Roman"/>
                    <a:cs typeface="Times New Roman"/>
                  </a:rPr>
                  <a:t> </a:t>
                </a:r>
                <a:r>
                  <a:rPr lang="en-US" spc="-5" dirty="0">
                    <a:latin typeface="Times New Roman"/>
                    <a:cs typeface="Times New Roman"/>
                  </a:rPr>
                  <a:t>less</a:t>
                </a:r>
                <a:r>
                  <a:rPr lang="en-US" spc="65" dirty="0">
                    <a:latin typeface="Times New Roman"/>
                    <a:cs typeface="Times New Roman"/>
                  </a:rPr>
                  <a:t> </a:t>
                </a:r>
                <a:r>
                  <a:rPr lang="en-US" spc="-5" dirty="0">
                    <a:latin typeface="Times New Roman"/>
                    <a:cs typeface="Times New Roman"/>
                  </a:rPr>
                  <a:t>than </a:t>
                </a:r>
                <a:r>
                  <a:rPr lang="en-US" i="1" spc="-10" dirty="0">
                    <a:latin typeface="Times New Roman"/>
                    <a:cs typeface="Times New Roman"/>
                  </a:rPr>
                  <a:t>L</a:t>
                </a:r>
                <a:r>
                  <a:rPr lang="en-US" i="1" spc="45"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1 and also less than the numbers </a:t>
                </a:r>
                <a:r>
                  <a:rPr lang="en-US" i="1" spc="-5" dirty="0">
                    <a:latin typeface="Times New Roman"/>
                    <a:cs typeface="Times New Roman"/>
                  </a:rPr>
                  <a:t>a</a:t>
                </a:r>
                <a:r>
                  <a:rPr lang="en-US" spc="75" baseline="-25000" dirty="0">
                    <a:latin typeface="Times New Roman"/>
                    <a:cs typeface="Times New Roman"/>
                  </a:rPr>
                  <a:t>1</a:t>
                </a:r>
                <a:r>
                  <a:rPr lang="en-US" spc="-5" dirty="0">
                    <a:latin typeface="Times New Roman"/>
                    <a:cs typeface="Times New Roman"/>
                  </a:rPr>
                  <a:t>,</a:t>
                </a:r>
                <a:r>
                  <a:rPr lang="en-US" spc="-90" dirty="0">
                    <a:latin typeface="Times New Roman"/>
                    <a:cs typeface="Times New Roman"/>
                  </a:rPr>
                  <a:t> </a:t>
                </a:r>
                <a:r>
                  <a:rPr lang="en-US" i="1" spc="-5" dirty="0">
                    <a:latin typeface="Times New Roman"/>
                    <a:cs typeface="Times New Roman"/>
                  </a:rPr>
                  <a:t>a</a:t>
                </a:r>
                <a:r>
                  <a:rPr lang="en-US" spc="75" baseline="-25000" dirty="0">
                    <a:latin typeface="Times New Roman"/>
                    <a:cs typeface="Times New Roman"/>
                  </a:rPr>
                  <a:t>2</a:t>
                </a:r>
                <a:r>
                  <a:rPr lang="en-US" spc="-5" dirty="0">
                    <a:latin typeface="Times New Roman"/>
                    <a:cs typeface="Times New Roman"/>
                  </a:rPr>
                  <a:t>,</a:t>
                </a:r>
                <a:r>
                  <a:rPr lang="en-US" spc="-85" dirty="0">
                    <a:latin typeface="Times New Roman"/>
                    <a:cs typeface="Times New Roman"/>
                  </a:rPr>
                  <a:t> </a:t>
                </a:r>
                <a:r>
                  <a:rPr lang="en-US" i="1" spc="155" dirty="0">
                    <a:latin typeface="Arial"/>
                    <a:cs typeface="Arial"/>
                  </a:rPr>
                  <a:t>..</a:t>
                </a:r>
                <a:r>
                  <a:rPr lang="en-US" i="1" spc="-10" dirty="0">
                    <a:latin typeface="Arial"/>
                    <a:cs typeface="Arial"/>
                  </a:rPr>
                  <a:t>.</a:t>
                </a:r>
                <a:r>
                  <a:rPr lang="en-US" i="1" spc="-114" dirty="0">
                    <a:latin typeface="Arial"/>
                    <a:cs typeface="Arial"/>
                  </a:rPr>
                  <a:t> </a:t>
                </a:r>
                <a:r>
                  <a:rPr lang="en-US" spc="-5" dirty="0">
                    <a:latin typeface="Times New Roman"/>
                    <a:cs typeface="Times New Roman"/>
                  </a:rPr>
                  <a:t>,</a:t>
                </a:r>
                <a:r>
                  <a:rPr lang="en-US" spc="-90" dirty="0">
                    <a:latin typeface="Times New Roman"/>
                    <a:cs typeface="Times New Roman"/>
                  </a:rPr>
                  <a:t> </a:t>
                </a:r>
                <a:r>
                  <a:rPr lang="en-US" i="1" spc="45" dirty="0" err="1">
                    <a:latin typeface="Times New Roman"/>
                    <a:cs typeface="Times New Roman"/>
                  </a:rPr>
                  <a:t>a</a:t>
                </a:r>
                <a:r>
                  <a:rPr lang="en-US" i="1" baseline="-25000" dirty="0" err="1">
                    <a:latin typeface="Times New Roman"/>
                    <a:cs typeface="Times New Roman"/>
                  </a:rPr>
                  <a:t>N</a:t>
                </a:r>
                <a:r>
                  <a:rPr lang="en-US" i="1" spc="-75" baseline="-11111"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 a l</a:t>
                </a:r>
                <a:r>
                  <a:rPr lang="en-US" spc="-15" dirty="0">
                    <a:latin typeface="Times New Roman"/>
                    <a:cs typeface="Times New Roman"/>
                  </a:rPr>
                  <a:t>owe</a:t>
                </a:r>
                <a:r>
                  <a:rPr lang="en-US" spc="-5" dirty="0">
                    <a:latin typeface="Times New Roman"/>
                    <a:cs typeface="Times New Roman"/>
                  </a:rPr>
                  <a:t>r </a:t>
                </a:r>
                <a:r>
                  <a:rPr lang="en-US" spc="-10" dirty="0">
                    <a:latin typeface="Times New Roman"/>
                    <a:cs typeface="Times New Roman"/>
                  </a:rPr>
                  <a:t>bound.</a:t>
                </a:r>
                <a:endParaRPr lang="en-US" dirty="0">
                  <a:latin typeface="Times New Roman"/>
                  <a:cs typeface="Times New Roman"/>
                </a:endParaRPr>
              </a:p>
              <a:p>
                <a:pPr marL="0" marR="5080" indent="0" algn="just">
                  <a:lnSpc>
                    <a:spcPct val="100000"/>
                  </a:lnSpc>
                  <a:buNone/>
                </a:pPr>
                <a:endParaRPr lang="de-DE" sz="2400" dirty="0">
                  <a:latin typeface="Times New Roman"/>
                  <a:cs typeface="Times New Roman"/>
                </a:endParaRPr>
              </a:p>
              <a:p>
                <a:pPr marL="12700" marR="12700" indent="0">
                  <a:lnSpc>
                    <a:spcPct val="100000"/>
                  </a:lnSpc>
                  <a:buNone/>
                </a:pPr>
                <a:r>
                  <a:rPr lang="en-US" spc="-10" dirty="0"/>
                  <a:t>Ther</a:t>
                </a:r>
                <a:r>
                  <a:rPr lang="en-US" spc="-5" dirty="0"/>
                  <a:t>e </a:t>
                </a:r>
                <a:r>
                  <a:rPr lang="en-US" spc="-10" dirty="0"/>
                  <a:t>ar</a:t>
                </a:r>
                <a:r>
                  <a:rPr lang="en-US" spc="-5" dirty="0"/>
                  <a:t>e </a:t>
                </a:r>
                <a:r>
                  <a:rPr lang="en-US" spc="-10" dirty="0"/>
                  <a:t>tw</a:t>
                </a:r>
                <a:r>
                  <a:rPr lang="en-US" spc="-5" dirty="0"/>
                  <a:t>o </a:t>
                </a:r>
                <a:r>
                  <a:rPr lang="en-US" spc="-15" dirty="0"/>
                  <a:t>way</a:t>
                </a:r>
                <a:r>
                  <a:rPr lang="en-US" spc="-5" dirty="0"/>
                  <a:t>s </a:t>
                </a:r>
                <a:r>
                  <a:rPr lang="en-US" spc="-10" dirty="0"/>
                  <a:t>tha</a:t>
                </a:r>
                <a:r>
                  <a:rPr lang="en-US" spc="-5" dirty="0"/>
                  <a:t>t a s</a:t>
                </a:r>
                <a:r>
                  <a:rPr lang="en-US" spc="-10" dirty="0"/>
                  <a:t>equenc</a:t>
                </a:r>
                <a:r>
                  <a:rPr lang="en-US" spc="-5" dirty="0"/>
                  <a:t>e </a:t>
                </a:r>
                <a:r>
                  <a:rPr lang="en-US" spc="35" dirty="0"/>
                  <a:t>{</a:t>
                </a:r>
                <a:r>
                  <a:rPr lang="en-US" i="1" spc="-5" dirty="0"/>
                  <a:t>a</a:t>
                </a:r>
                <a:r>
                  <a:rPr lang="en-US" i="1" spc="-7" baseline="-11111" dirty="0"/>
                  <a:t>n</a:t>
                </a:r>
                <a:r>
                  <a:rPr lang="en-US" i="1" spc="-157" baseline="-11111" dirty="0"/>
                  <a:t> </a:t>
                </a:r>
                <a:r>
                  <a:rPr lang="en-US" spc="40" dirty="0"/>
                  <a:t>}</a:t>
                </a:r>
                <a:r>
                  <a:rPr lang="en-US" spc="80" dirty="0"/>
                  <a:t> </a:t>
                </a:r>
                <a:r>
                  <a:rPr lang="en-US" spc="-10" dirty="0"/>
                  <a:t>ca</a:t>
                </a:r>
                <a:r>
                  <a:rPr lang="en-US" spc="-5" dirty="0"/>
                  <a:t>n </a:t>
                </a:r>
                <a:r>
                  <a:rPr lang="en-US" spc="-10" dirty="0"/>
                  <a:t>diverge</a:t>
                </a:r>
                <a:r>
                  <a:rPr lang="en-US" spc="-5" dirty="0"/>
                  <a:t>. </a:t>
                </a:r>
                <a:endParaRPr lang="en-US" spc="-105" dirty="0"/>
              </a:p>
              <a:p>
                <a:pPr marL="355600" marR="12700" indent="-342900">
                  <a:lnSpc>
                    <a:spcPct val="100000"/>
                  </a:lnSpc>
                </a:pPr>
                <a:r>
                  <a:rPr lang="en-US" spc="-15" dirty="0"/>
                  <a:t>On</a:t>
                </a:r>
                <a:r>
                  <a:rPr lang="en-US" spc="-5" dirty="0"/>
                  <a:t>e </a:t>
                </a:r>
                <a:r>
                  <a:rPr lang="en-US" spc="-15" dirty="0"/>
                  <a:t>wa</a:t>
                </a:r>
                <a:r>
                  <a:rPr lang="en-US" spc="-5" dirty="0"/>
                  <a:t>y </a:t>
                </a:r>
                <a:r>
                  <a:rPr lang="en-US" spc="-10" dirty="0"/>
                  <a:t>i</a:t>
                </a:r>
                <a:r>
                  <a:rPr lang="en-US" spc="-5" dirty="0"/>
                  <a:t>s </a:t>
                </a:r>
                <a:r>
                  <a:rPr lang="en-US" spc="-10" dirty="0"/>
                  <a:t>b</a:t>
                </a:r>
                <a:r>
                  <a:rPr lang="en-US" spc="-5" dirty="0"/>
                  <a:t>y </a:t>
                </a:r>
                <a:r>
                  <a:rPr lang="en-US" spc="-10" dirty="0"/>
                  <a:t>bein</a:t>
                </a:r>
                <a:r>
                  <a:rPr lang="en-US" spc="-5" dirty="0"/>
                  <a:t>g </a:t>
                </a:r>
                <a:r>
                  <a:rPr lang="en-US" spc="-10" dirty="0"/>
                  <a:t>unbounded</a:t>
                </a:r>
                <a:r>
                  <a:rPr lang="en-US" spc="-5" dirty="0"/>
                  <a:t>. </a:t>
                </a:r>
                <a:r>
                  <a:rPr lang="en-US" spc="-15" dirty="0"/>
                  <a:t>Fo</a:t>
                </a:r>
                <a:r>
                  <a:rPr lang="en-US" spc="-5" dirty="0"/>
                  <a:t>r </a:t>
                </a:r>
                <a:r>
                  <a:rPr lang="en-US" spc="-10" dirty="0"/>
                  <a:t>example</a:t>
                </a:r>
                <a:r>
                  <a:rPr lang="en-US" spc="-5" dirty="0"/>
                  <a:t>, </a:t>
                </a:r>
                <a:r>
                  <a:rPr lang="en-US" spc="-10" dirty="0"/>
                  <a:t>th</a:t>
                </a:r>
                <a:r>
                  <a:rPr lang="en-US" spc="-5" dirty="0"/>
                  <a:t>e </a:t>
                </a:r>
                <a:r>
                  <a:rPr lang="en-US" spc="-10" dirty="0"/>
                  <a:t>unbounde</a:t>
                </a:r>
                <a:r>
                  <a:rPr lang="en-US" spc="-5" dirty="0"/>
                  <a:t>d </a:t>
                </a:r>
                <a:r>
                  <a:rPr lang="en-US" spc="-10" dirty="0"/>
                  <a:t>sequenc</a:t>
                </a:r>
                <a:r>
                  <a:rPr lang="en-US" spc="-5" dirty="0"/>
                  <a:t>e </a:t>
                </a:r>
                <a:r>
                  <a:rPr lang="en-US" i="1" spc="-5" dirty="0"/>
                  <a:t>a</a:t>
                </a:r>
                <a:r>
                  <a:rPr lang="en-US" i="1" spc="-7" baseline="-11111" dirty="0"/>
                  <a:t>n </a:t>
                </a:r>
                <a:r>
                  <a:rPr lang="en-US" spc="-25" dirty="0"/>
                  <a:t>=</a:t>
                </a:r>
                <a:r>
                  <a:rPr lang="en-US" spc="-40" dirty="0"/>
                  <a:t> </a:t>
                </a:r>
                <a:r>
                  <a:rPr lang="en-US" i="1" spc="-5" dirty="0"/>
                  <a:t>n</a:t>
                </a:r>
                <a:r>
                  <a:rPr lang="en-US" i="1" spc="40" dirty="0"/>
                  <a:t> </a:t>
                </a:r>
                <a:r>
                  <a:rPr lang="en-US" spc="-5" dirty="0"/>
                  <a:t>diverges: </a:t>
                </a:r>
                <a:r>
                  <a:rPr lang="en-US" spc="-10" dirty="0"/>
                  <a:t>1</a:t>
                </a:r>
                <a:r>
                  <a:rPr lang="en-US" spc="-5" dirty="0"/>
                  <a:t>, </a:t>
                </a:r>
                <a:r>
                  <a:rPr lang="en-US" spc="-10" dirty="0"/>
                  <a:t>2</a:t>
                </a:r>
                <a:r>
                  <a:rPr lang="en-US" spc="-5" dirty="0"/>
                  <a:t>, </a:t>
                </a:r>
                <a:r>
                  <a:rPr lang="en-US" spc="-10" dirty="0"/>
                  <a:t>3</a:t>
                </a:r>
                <a:r>
                  <a:rPr lang="en-US" spc="-5" dirty="0"/>
                  <a:t>, </a:t>
                </a:r>
                <a:r>
                  <a:rPr lang="en-US" spc="-10" dirty="0"/>
                  <a:t>4</a:t>
                </a:r>
                <a:r>
                  <a:rPr lang="en-US" spc="-5" dirty="0"/>
                  <a:t>, </a:t>
                </a:r>
                <a:r>
                  <a:rPr lang="en-US" spc="-10" dirty="0"/>
                  <a:t>5</a:t>
                </a:r>
                <a:r>
                  <a:rPr lang="en-US" spc="-5" dirty="0"/>
                  <a:t>, </a:t>
                </a:r>
                <a:r>
                  <a:rPr lang="en-US" spc="-10" dirty="0"/>
                  <a:t>6</a:t>
                </a:r>
                <a:r>
                  <a:rPr lang="en-US" spc="-5" dirty="0"/>
                  <a:t>, </a:t>
                </a:r>
                <a:r>
                  <a:rPr lang="en-US" i="1" spc="155" dirty="0"/>
                  <a:t>..</a:t>
                </a:r>
                <a:r>
                  <a:rPr lang="en-US" i="1" spc="-10" dirty="0"/>
                  <a:t>.</a:t>
                </a:r>
                <a:r>
                  <a:rPr lang="en-US" i="1" spc="-114" dirty="0"/>
                  <a:t> </a:t>
                </a:r>
                <a:endParaRPr lang="en-US" dirty="0"/>
              </a:p>
              <a:p>
                <a:pPr marL="355600" marR="12700" indent="-342900" algn="just">
                  <a:lnSpc>
                    <a:spcPct val="100000"/>
                  </a:lnSpc>
                </a:pPr>
                <a:r>
                  <a:rPr lang="en-US" spc="-15" dirty="0"/>
                  <a:t>However</a:t>
                </a:r>
                <a:r>
                  <a:rPr lang="en-US" spc="-5" dirty="0"/>
                  <a:t>,</a:t>
                </a:r>
                <a:r>
                  <a:rPr lang="en-US" spc="-75" dirty="0"/>
                  <a:t> </a:t>
                </a:r>
                <a:r>
                  <a:rPr lang="en-US" spc="-5" dirty="0"/>
                  <a:t>a</a:t>
                </a:r>
                <a:r>
                  <a:rPr lang="en-US" spc="-80" dirty="0"/>
                  <a:t> </a:t>
                </a:r>
                <a:r>
                  <a:rPr lang="en-US" spc="-10" dirty="0"/>
                  <a:t>sequenc</a:t>
                </a:r>
                <a:r>
                  <a:rPr lang="en-US" spc="-5" dirty="0"/>
                  <a:t>e</a:t>
                </a:r>
                <a:r>
                  <a:rPr lang="en-US" spc="-75" dirty="0"/>
                  <a:t> </a:t>
                </a:r>
                <a:r>
                  <a:rPr lang="en-US" spc="-10" dirty="0"/>
                  <a:t>ca</a:t>
                </a:r>
                <a:r>
                  <a:rPr lang="en-US" spc="-5" dirty="0"/>
                  <a:t>n</a:t>
                </a:r>
                <a:r>
                  <a:rPr lang="en-US" spc="-80" dirty="0"/>
                  <a:t> </a:t>
                </a:r>
                <a:r>
                  <a:rPr lang="en-US" spc="-10" dirty="0"/>
                  <a:t>diverg</a:t>
                </a:r>
                <a:r>
                  <a:rPr lang="en-US" spc="-5" dirty="0"/>
                  <a:t>e</a:t>
                </a:r>
                <a:r>
                  <a:rPr lang="en-US" spc="-75" dirty="0"/>
                  <a:t> </a:t>
                </a:r>
                <a:r>
                  <a:rPr lang="en-US" spc="-10" dirty="0"/>
                  <a:t>eve</a:t>
                </a:r>
                <a:r>
                  <a:rPr lang="en-US" spc="-5" dirty="0"/>
                  <a:t>n</a:t>
                </a:r>
                <a:r>
                  <a:rPr lang="en-US" spc="-75" dirty="0"/>
                  <a:t> </a:t>
                </a:r>
                <a:r>
                  <a:rPr lang="en-US" spc="-10" dirty="0"/>
                  <a:t>i</a:t>
                </a:r>
                <a:r>
                  <a:rPr lang="en-US" spc="-5" dirty="0"/>
                  <a:t>f </a:t>
                </a:r>
                <a:r>
                  <a:rPr lang="en-US" spc="-10" dirty="0"/>
                  <a:t>i</a:t>
                </a:r>
                <a:r>
                  <a:rPr lang="en-US" spc="-5" dirty="0"/>
                  <a:t>t</a:t>
                </a:r>
                <a:r>
                  <a:rPr lang="en-US" spc="-80" dirty="0"/>
                  <a:t> </a:t>
                </a:r>
                <a:r>
                  <a:rPr lang="en-US" spc="-10" dirty="0"/>
                  <a:t>i</a:t>
                </a:r>
                <a:r>
                  <a:rPr lang="en-US" spc="-5" dirty="0"/>
                  <a:t>s</a:t>
                </a:r>
                <a:r>
                  <a:rPr lang="en-US" spc="-80" dirty="0"/>
                  <a:t> </a:t>
                </a:r>
                <a:r>
                  <a:rPr lang="en-US" spc="-10" dirty="0"/>
                  <a:t>bounded</a:t>
                </a:r>
                <a:r>
                  <a:rPr lang="en-US" spc="-5" dirty="0"/>
                  <a:t>. </a:t>
                </a:r>
                <a:r>
                  <a:rPr lang="en-US" spc="-10" dirty="0"/>
                  <a:t>Thi</a:t>
                </a:r>
                <a:r>
                  <a:rPr lang="en-US" spc="-5" dirty="0"/>
                  <a:t>s</a:t>
                </a:r>
                <a:r>
                  <a:rPr lang="en-US" spc="-80" dirty="0"/>
                  <a:t> </a:t>
                </a:r>
                <a:r>
                  <a:rPr lang="en-US" spc="-10" dirty="0"/>
                  <a:t>i</a:t>
                </a:r>
                <a:r>
                  <a:rPr lang="en-US" spc="-5" dirty="0"/>
                  <a:t>s</a:t>
                </a:r>
                <a:r>
                  <a:rPr lang="en-US" spc="-80" dirty="0"/>
                  <a:t> </a:t>
                </a:r>
                <a:r>
                  <a:rPr lang="en-US" spc="-10" dirty="0"/>
                  <a:t>th</a:t>
                </a:r>
                <a:r>
                  <a:rPr lang="en-US" spc="-5" dirty="0"/>
                  <a:t>e</a:t>
                </a:r>
                <a:r>
                  <a:rPr lang="en-US" spc="-80" dirty="0"/>
                  <a:t> </a:t>
                </a:r>
                <a:r>
                  <a:rPr lang="en-US" spc="-10" dirty="0"/>
                  <a:t>cas</a:t>
                </a:r>
                <a:r>
                  <a:rPr lang="en-US" spc="-5" dirty="0"/>
                  <a:t>e</a:t>
                </a:r>
                <a:r>
                  <a:rPr lang="en-US" spc="-80" dirty="0"/>
                  <a:t> </a:t>
                </a:r>
                <a:r>
                  <a:rPr lang="en-US" spc="-10" dirty="0"/>
                  <a:t>wit</a:t>
                </a:r>
                <a:r>
                  <a:rPr lang="en-US" spc="-5" dirty="0"/>
                  <a:t>h </a:t>
                </a:r>
                <a:r>
                  <a:rPr lang="en-US" i="1" spc="-5" dirty="0"/>
                  <a:t>a</a:t>
                </a:r>
                <a:r>
                  <a:rPr lang="en-US" i="1" spc="-7" baseline="-11111" dirty="0"/>
                  <a:t>n </a:t>
                </a:r>
                <a:r>
                  <a:rPr lang="en-US" spc="-25" dirty="0"/>
                  <a:t>=</a:t>
                </a:r>
                <a:r>
                  <a:rPr lang="en-US" spc="-10" dirty="0"/>
                  <a:t> </a:t>
                </a:r>
                <a:r>
                  <a:rPr lang="en-US" spc="-5" dirty="0"/>
                  <a:t>(</a:t>
                </a:r>
                <a:r>
                  <a:rPr lang="en-US" spc="-190" dirty="0"/>
                  <a:t>−</a:t>
                </a:r>
                <a:r>
                  <a:rPr lang="en-US" spc="-10" dirty="0"/>
                  <a:t>1</a:t>
                </a:r>
                <a:r>
                  <a:rPr lang="en-US" spc="-5" dirty="0"/>
                  <a:t>)</a:t>
                </a:r>
                <a:r>
                  <a:rPr lang="en-US" i="1" spc="44" baseline="25925" dirty="0"/>
                  <a:t>n</a:t>
                </a:r>
                <a:r>
                  <a:rPr lang="en-US" spc="-22" baseline="25925" dirty="0"/>
                  <a:t>+</a:t>
                </a:r>
                <a:r>
                  <a:rPr lang="en-US" spc="67" baseline="25925" dirty="0"/>
                  <a:t>1</a:t>
                </a:r>
                <a:r>
                  <a:rPr lang="en-US" spc="-5" dirty="0"/>
                  <a:t>,</a:t>
                </a:r>
                <a:r>
                  <a:rPr lang="en-US" spc="114" dirty="0"/>
                  <a:t> </a:t>
                </a:r>
                <a:r>
                  <a:rPr lang="en-US" spc="-15" dirty="0"/>
                  <a:t>w</a:t>
                </a:r>
                <a:r>
                  <a:rPr lang="en-US" spc="-5" dirty="0"/>
                  <a:t>hose</a:t>
                </a:r>
                <a:r>
                  <a:rPr lang="en-US" spc="114" dirty="0"/>
                  <a:t> </a:t>
                </a:r>
                <a:r>
                  <a:rPr lang="en-US" spc="-5" dirty="0"/>
                  <a:t>terms</a:t>
                </a:r>
                <a:r>
                  <a:rPr lang="en-US" spc="110" dirty="0"/>
                  <a:t> </a:t>
                </a:r>
                <a:r>
                  <a:rPr lang="en-US" i="1" spc="-5" dirty="0"/>
                  <a:t>a</a:t>
                </a:r>
                <a:r>
                  <a:rPr lang="en-US" i="1" spc="-7" baseline="-11111" dirty="0"/>
                  <a:t>n </a:t>
                </a:r>
                <a:r>
                  <a:rPr lang="en-US" spc="-10" dirty="0"/>
                  <a:t>bounc</a:t>
                </a:r>
                <a:r>
                  <a:rPr lang="en-US" spc="-5" dirty="0"/>
                  <a:t>e</a:t>
                </a:r>
                <a:r>
                  <a:rPr lang="en-US" spc="114" dirty="0"/>
                  <a:t> </a:t>
                </a:r>
                <a:r>
                  <a:rPr lang="en-US" spc="-10" dirty="0"/>
                  <a:t>bac</a:t>
                </a:r>
                <a:r>
                  <a:rPr lang="en-US" spc="-5" dirty="0"/>
                  <a:t>k</a:t>
                </a:r>
                <a:r>
                  <a:rPr lang="en-US" spc="114" dirty="0"/>
                  <a:t> </a:t>
                </a:r>
                <a:r>
                  <a:rPr lang="en-US" spc="-10" dirty="0"/>
                  <a:t>an</a:t>
                </a:r>
                <a:r>
                  <a:rPr lang="en-US" spc="-5" dirty="0"/>
                  <a:t>d</a:t>
                </a:r>
                <a:r>
                  <a:rPr lang="en-US" spc="114" dirty="0"/>
                  <a:t> </a:t>
                </a:r>
                <a:r>
                  <a:rPr lang="en-US" spc="-10" dirty="0"/>
                  <a:t>fort</a:t>
                </a:r>
                <a:r>
                  <a:rPr lang="en-US" spc="-5" dirty="0"/>
                  <a:t>h</a:t>
                </a:r>
                <a:r>
                  <a:rPr lang="en-US" spc="114" dirty="0"/>
                  <a:t> </a:t>
                </a:r>
                <a:r>
                  <a:rPr lang="en-US" spc="-10" dirty="0"/>
                  <a:t>bu</a:t>
                </a:r>
                <a:r>
                  <a:rPr lang="en-US" spc="-5" dirty="0"/>
                  <a:t>t</a:t>
                </a:r>
                <a:r>
                  <a:rPr lang="en-US" spc="114" dirty="0"/>
                  <a:t> </a:t>
                </a:r>
                <a:r>
                  <a:rPr lang="en-US" spc="-10" dirty="0"/>
                  <a:t>neve</a:t>
                </a:r>
                <a:r>
                  <a:rPr lang="en-US" spc="-5" dirty="0"/>
                  <a:t>r </a:t>
                </a:r>
                <a:r>
                  <a:rPr lang="en-US" spc="-10" dirty="0"/>
                  <a:t>approac</a:t>
                </a:r>
                <a:r>
                  <a:rPr lang="en-US" spc="-5" dirty="0"/>
                  <a:t>h</a:t>
                </a:r>
                <a:r>
                  <a:rPr lang="en-US" spc="114" dirty="0"/>
                  <a:t> </a:t>
                </a:r>
                <a:r>
                  <a:rPr lang="en-US" spc="-5" dirty="0"/>
                  <a:t>a limit: </a:t>
                </a:r>
                <a:r>
                  <a:rPr lang="en-US" spc="-10" dirty="0"/>
                  <a:t>1</a:t>
                </a:r>
                <a:r>
                  <a:rPr lang="en-US" spc="-5" dirty="0"/>
                  <a:t>, </a:t>
                </a:r>
                <a:r>
                  <a:rPr lang="en-US" spc="-190" dirty="0"/>
                  <a:t>−</a:t>
                </a:r>
                <a:r>
                  <a:rPr lang="en-US" spc="-10" dirty="0"/>
                  <a:t>1</a:t>
                </a:r>
                <a:r>
                  <a:rPr lang="en-US" spc="-5" dirty="0"/>
                  <a:t>, 1, </a:t>
                </a:r>
                <a:r>
                  <a:rPr lang="en-US" spc="-190" dirty="0"/>
                  <a:t>−</a:t>
                </a:r>
                <a:r>
                  <a:rPr lang="en-US" spc="-10" dirty="0"/>
                  <a:t>1</a:t>
                </a:r>
                <a:r>
                  <a:rPr lang="en-US" spc="-5" dirty="0"/>
                  <a:t>, </a:t>
                </a:r>
                <a:r>
                  <a:rPr lang="en-US" spc="-10" dirty="0"/>
                  <a:t>1</a:t>
                </a:r>
                <a:r>
                  <a:rPr lang="en-US" spc="-5" dirty="0"/>
                  <a:t>, </a:t>
                </a:r>
                <a:r>
                  <a:rPr lang="en-US" spc="-190" dirty="0"/>
                  <a:t>−</a:t>
                </a:r>
                <a:r>
                  <a:rPr lang="en-US" spc="-10" dirty="0"/>
                  <a:t>1</a:t>
                </a:r>
                <a:r>
                  <a:rPr lang="en-US" spc="-5" dirty="0"/>
                  <a:t>, </a:t>
                </a:r>
                <a:r>
                  <a:rPr lang="en-US" i="1" spc="155" dirty="0"/>
                  <a:t>..</a:t>
                </a:r>
                <a:r>
                  <a:rPr lang="en-US" i="1" spc="-10" dirty="0"/>
                  <a:t>.</a:t>
                </a:r>
                <a:r>
                  <a:rPr lang="en-US" i="1" spc="-114" dirty="0"/>
                  <a:t> </a:t>
                </a:r>
                <a:endParaRPr lang="en-US" dirty="0"/>
              </a:p>
              <a:p>
                <a:pPr marL="0" marR="5080" indent="0" algn="just">
                  <a:lnSpc>
                    <a:spcPct val="100000"/>
                  </a:lnSpc>
                  <a:buNone/>
                </a:pPr>
                <a:endParaRPr lang="de-DE" sz="2400" dirty="0">
                  <a:latin typeface="Times New Roman"/>
                  <a:cs typeface="Times New Roman"/>
                </a:endParaRPr>
              </a:p>
              <a:p>
                <a:pPr marL="0" marR="5080" indent="0" algn="just">
                  <a:lnSpc>
                    <a:spcPct val="100000"/>
                  </a:lnSpc>
                  <a:buNone/>
                </a:pPr>
                <a:endParaRPr lang="de-DE"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1395" r="-564"/>
                </a:stretch>
              </a:blipFill>
            </p:spPr>
            <p:txBody>
              <a:bodyPr/>
              <a:lstStyle/>
              <a:p>
                <a:r>
                  <a:rPr lang="en-US">
                    <a:noFill/>
                  </a:rPr>
                  <a:t> </a:t>
                </a:r>
              </a:p>
            </p:txBody>
          </p:sp>
        </mc:Fallback>
      </mc:AlternateContent>
    </p:spTree>
    <p:extLst>
      <p:ext uri="{BB962C8B-B14F-4D97-AF65-F5344CB8AC3E}">
        <p14:creationId xmlns:p14="http://schemas.microsoft.com/office/powerpoint/2010/main" val="590187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27 </a:t>
            </a:r>
            <a:r>
              <a:rPr lang="en-US" sz="3100" dirty="0"/>
              <a:t>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spc="-10" dirty="0"/>
              <a:t>Ther</a:t>
            </a:r>
            <a:r>
              <a:rPr lang="en-US" spc="-5" dirty="0"/>
              <a:t>e is </a:t>
            </a:r>
            <a:r>
              <a:rPr lang="en-US" spc="-10" dirty="0"/>
              <a:t>n</a:t>
            </a:r>
            <a:r>
              <a:rPr lang="en-US" spc="-5" dirty="0"/>
              <a:t>o s</a:t>
            </a:r>
            <a:r>
              <a:rPr lang="en-US" spc="-10" dirty="0"/>
              <a:t>urefir</a:t>
            </a:r>
            <a:r>
              <a:rPr lang="en-US" spc="-5" dirty="0"/>
              <a:t>e </a:t>
            </a:r>
            <a:r>
              <a:rPr lang="en-US" spc="-10" dirty="0"/>
              <a:t>metho</a:t>
            </a:r>
            <a:r>
              <a:rPr lang="en-US" spc="-5" dirty="0"/>
              <a:t>d </a:t>
            </a:r>
            <a:r>
              <a:rPr lang="en-US" spc="-10" dirty="0"/>
              <a:t>fo</a:t>
            </a:r>
            <a:r>
              <a:rPr lang="en-US" spc="-5" dirty="0"/>
              <a:t>r </a:t>
            </a:r>
            <a:r>
              <a:rPr lang="en-US" spc="-10" dirty="0"/>
              <a:t>determinin</a:t>
            </a:r>
            <a:r>
              <a:rPr lang="en-US" spc="-5" dirty="0"/>
              <a:t>g </a:t>
            </a:r>
            <a:r>
              <a:rPr lang="en-US" spc="-10" dirty="0"/>
              <a:t>whethe</a:t>
            </a:r>
            <a:r>
              <a:rPr lang="en-US" spc="-5" dirty="0"/>
              <a:t>r a s</a:t>
            </a:r>
            <a:r>
              <a:rPr lang="en-US" spc="-10" dirty="0"/>
              <a:t>equenc</a:t>
            </a:r>
            <a:r>
              <a:rPr lang="en-US" spc="-5" dirty="0"/>
              <a:t>e </a:t>
            </a:r>
            <a:r>
              <a:rPr lang="en-US" spc="35" dirty="0"/>
              <a:t>{</a:t>
            </a:r>
            <a:r>
              <a:rPr lang="en-US" i="1" spc="-5" dirty="0"/>
              <a:t>a</a:t>
            </a:r>
            <a:r>
              <a:rPr lang="en-US" i="1" spc="-7" baseline="-11111" dirty="0"/>
              <a:t>n</a:t>
            </a:r>
            <a:r>
              <a:rPr lang="en-US" i="1" spc="-157" baseline="-11111" dirty="0"/>
              <a:t> </a:t>
            </a:r>
            <a:r>
              <a:rPr lang="en-US" spc="40" dirty="0"/>
              <a:t>}</a:t>
            </a:r>
            <a:r>
              <a:rPr lang="en-US" spc="65" dirty="0"/>
              <a:t> </a:t>
            </a:r>
            <a:r>
              <a:rPr lang="en-US" spc="-10" dirty="0"/>
              <a:t>converges, unles</a:t>
            </a:r>
            <a:r>
              <a:rPr lang="en-US" spc="-5" dirty="0"/>
              <a:t>s</a:t>
            </a:r>
            <a:r>
              <a:rPr lang="en-US" spc="50" dirty="0"/>
              <a:t> </a:t>
            </a:r>
            <a:r>
              <a:rPr lang="en-US" spc="-5" dirty="0"/>
              <a:t>t</a:t>
            </a:r>
            <a:r>
              <a:rPr lang="en-US" spc="-10" dirty="0"/>
              <a:t>h</a:t>
            </a:r>
            <a:r>
              <a:rPr lang="en-US" spc="-5" dirty="0"/>
              <a:t>e</a:t>
            </a:r>
            <a:r>
              <a:rPr lang="en-US" spc="50" dirty="0"/>
              <a:t> </a:t>
            </a:r>
            <a:r>
              <a:rPr lang="en-US" spc="-10" dirty="0"/>
              <a:t>sequenc</a:t>
            </a:r>
            <a:r>
              <a:rPr lang="en-US" spc="-5" dirty="0"/>
              <a:t>e</a:t>
            </a:r>
            <a:r>
              <a:rPr lang="en-US" spc="50" dirty="0"/>
              <a:t> </a:t>
            </a:r>
            <a:r>
              <a:rPr lang="en-US" spc="-10" dirty="0"/>
              <a:t>happen</a:t>
            </a:r>
            <a:r>
              <a:rPr lang="en-US" spc="-5" dirty="0"/>
              <a:t>s</a:t>
            </a:r>
            <a:r>
              <a:rPr lang="en-US" spc="50" dirty="0"/>
              <a:t> </a:t>
            </a:r>
            <a:r>
              <a:rPr lang="en-US" spc="-10" dirty="0"/>
              <a:t>t</a:t>
            </a:r>
            <a:r>
              <a:rPr lang="en-US" spc="-5" dirty="0"/>
              <a:t>o</a:t>
            </a:r>
            <a:r>
              <a:rPr lang="en-US" spc="50" dirty="0"/>
              <a:t> </a:t>
            </a:r>
            <a:r>
              <a:rPr lang="en-US" spc="-10" dirty="0"/>
              <a:t>b</a:t>
            </a:r>
            <a:r>
              <a:rPr lang="en-US" spc="-5" dirty="0"/>
              <a:t>e</a:t>
            </a:r>
            <a:r>
              <a:rPr lang="en-US" spc="50" dirty="0"/>
              <a:t> </a:t>
            </a:r>
            <a:r>
              <a:rPr lang="en-US" spc="-10" dirty="0"/>
              <a:t>bot</a:t>
            </a:r>
            <a:r>
              <a:rPr lang="en-US" spc="-5" dirty="0"/>
              <a:t>h</a:t>
            </a:r>
            <a:r>
              <a:rPr lang="en-US" spc="50" dirty="0"/>
              <a:t> </a:t>
            </a:r>
            <a:r>
              <a:rPr lang="en-US" spc="-10" dirty="0"/>
              <a:t>bounde</a:t>
            </a:r>
            <a:r>
              <a:rPr lang="en-US" spc="-5" dirty="0"/>
              <a:t>d</a:t>
            </a:r>
            <a:r>
              <a:rPr lang="en-US" spc="50" dirty="0"/>
              <a:t> </a:t>
            </a:r>
            <a:r>
              <a:rPr lang="en-US" spc="-10" dirty="0"/>
              <a:t>an</a:t>
            </a:r>
            <a:r>
              <a:rPr lang="en-US" spc="-5" dirty="0"/>
              <a:t>d</a:t>
            </a:r>
            <a:r>
              <a:rPr lang="en-US" spc="50" dirty="0"/>
              <a:t> </a:t>
            </a:r>
            <a:r>
              <a:rPr lang="en-US" b="1" i="1" spc="-10" dirty="0"/>
              <a:t>monotonic</a:t>
            </a:r>
            <a:r>
              <a:rPr lang="en-US" spc="-5" dirty="0"/>
              <a:t>.</a:t>
            </a:r>
            <a:r>
              <a:rPr lang="en-US" spc="50" dirty="0"/>
              <a:t> </a:t>
            </a:r>
            <a:r>
              <a:rPr lang="en-US" spc="-15" dirty="0"/>
              <a:t>B</a:t>
            </a:r>
            <a:r>
              <a:rPr lang="en-US" spc="-5" dirty="0"/>
              <a:t>y</a:t>
            </a:r>
            <a:r>
              <a:rPr lang="en-US" spc="50" dirty="0"/>
              <a:t> </a:t>
            </a:r>
            <a:r>
              <a:rPr lang="en-US" spc="-5" dirty="0"/>
              <a:t>definition,</a:t>
            </a:r>
            <a:r>
              <a:rPr lang="en-US" spc="50" dirty="0"/>
              <a:t> </a:t>
            </a:r>
            <a:r>
              <a:rPr lang="en-US" spc="35" dirty="0"/>
              <a:t>{</a:t>
            </a:r>
            <a:r>
              <a:rPr lang="en-US" i="1" spc="-5" dirty="0"/>
              <a:t>a</a:t>
            </a:r>
            <a:r>
              <a:rPr lang="en-US" i="1" spc="-7" baseline="-11111" dirty="0"/>
              <a:t>n</a:t>
            </a:r>
            <a:r>
              <a:rPr lang="en-US" i="1" spc="-157" baseline="-11111" dirty="0"/>
              <a:t> </a:t>
            </a:r>
            <a:r>
              <a:rPr lang="en-US" spc="40" dirty="0"/>
              <a:t>}</a:t>
            </a:r>
            <a:r>
              <a:rPr lang="en-US" spc="-15" dirty="0"/>
              <a:t> </a:t>
            </a:r>
            <a:r>
              <a:rPr lang="en-US" spc="-5" dirty="0"/>
              <a:t>is </a:t>
            </a:r>
            <a:r>
              <a:rPr lang="en-US" spc="-10" dirty="0"/>
              <a:t>monotoni</a:t>
            </a:r>
            <a:r>
              <a:rPr lang="en-US" spc="-5" dirty="0"/>
              <a:t>c if it is </a:t>
            </a:r>
            <a:r>
              <a:rPr lang="en-US" spc="-10" dirty="0"/>
              <a:t>eithe</a:t>
            </a:r>
            <a:r>
              <a:rPr lang="en-US" spc="-5" dirty="0"/>
              <a:t>r </a:t>
            </a:r>
            <a:r>
              <a:rPr lang="en-US" spc="-10" dirty="0"/>
              <a:t>increasin</a:t>
            </a:r>
            <a:r>
              <a:rPr lang="en-US" spc="-5" dirty="0"/>
              <a:t>g </a:t>
            </a:r>
            <a:r>
              <a:rPr lang="en-US" spc="-10" dirty="0"/>
              <a:t>o</a:t>
            </a:r>
            <a:r>
              <a:rPr lang="en-US" spc="-5" dirty="0"/>
              <a:t>r </a:t>
            </a:r>
            <a:r>
              <a:rPr lang="en-US" spc="-10" dirty="0"/>
              <a:t>decreasing:</a:t>
            </a:r>
            <a:endParaRPr lang="en-US" dirty="0"/>
          </a:p>
          <a:p>
            <a:pPr marL="0" indent="0">
              <a:lnSpc>
                <a:spcPct val="100000"/>
              </a:lnSpc>
              <a:spcBef>
                <a:spcPts val="24"/>
              </a:spcBef>
              <a:buNone/>
            </a:pPr>
            <a:endParaRPr lang="en-US" dirty="0"/>
          </a:p>
          <a:p>
            <a:pPr marL="671195" indent="-342900">
              <a:lnSpc>
                <a:spcPct val="100000"/>
              </a:lnSpc>
              <a:buSzPct val="60000"/>
              <a:tabLst>
                <a:tab pos="429895" algn="l"/>
              </a:tabLst>
            </a:pPr>
            <a:r>
              <a:rPr lang="en-US" spc="35" dirty="0"/>
              <a:t>{</a:t>
            </a:r>
            <a:r>
              <a:rPr lang="en-US" i="1" spc="-5" dirty="0"/>
              <a:t>a</a:t>
            </a:r>
            <a:r>
              <a:rPr lang="en-US" i="1" spc="-7" baseline="-11111" dirty="0"/>
              <a:t>n</a:t>
            </a:r>
            <a:r>
              <a:rPr lang="en-US" i="1" spc="-157" baseline="-11111" dirty="0"/>
              <a:t> </a:t>
            </a:r>
            <a:r>
              <a:rPr lang="en-US" spc="40" dirty="0"/>
              <a:t>}</a:t>
            </a:r>
            <a:r>
              <a:rPr lang="en-US" spc="-70" dirty="0"/>
              <a:t> </a:t>
            </a:r>
            <a:r>
              <a:rPr lang="en-US" spc="-5" dirty="0"/>
              <a:t>is </a:t>
            </a:r>
            <a:r>
              <a:rPr lang="en-US" b="1" i="1" spc="-5" dirty="0"/>
              <a:t>increasing</a:t>
            </a:r>
            <a:r>
              <a:rPr lang="en-US" i="1" spc="-5" dirty="0"/>
              <a:t> </a:t>
            </a:r>
            <a:r>
              <a:rPr lang="en-US" spc="-5" dirty="0"/>
              <a:t>if </a:t>
            </a:r>
            <a:r>
              <a:rPr lang="en-US" i="1" spc="-5" dirty="0"/>
              <a:t>a</a:t>
            </a:r>
            <a:r>
              <a:rPr lang="en-US" i="1" spc="-7" baseline="-11111" dirty="0"/>
              <a:t>n </a:t>
            </a:r>
            <a:r>
              <a:rPr lang="en-US" i="1" spc="190" dirty="0"/>
              <a:t>&lt;</a:t>
            </a:r>
            <a:r>
              <a:rPr lang="en-US" i="1" spc="-5" dirty="0"/>
              <a:t> a</a:t>
            </a:r>
            <a:r>
              <a:rPr lang="en-US" i="1" spc="44" baseline="-11111" dirty="0"/>
              <a:t>n</a:t>
            </a:r>
            <a:r>
              <a:rPr lang="en-US" spc="-22" baseline="-11111" dirty="0"/>
              <a:t>+</a:t>
            </a:r>
            <a:r>
              <a:rPr lang="en-US" baseline="-11111" dirty="0"/>
              <a:t>1 </a:t>
            </a:r>
            <a:r>
              <a:rPr lang="en-US" spc="-5" dirty="0"/>
              <a:t>for </a:t>
            </a:r>
            <a:r>
              <a:rPr lang="en-US" spc="-10" dirty="0"/>
              <a:t>a</a:t>
            </a:r>
            <a:r>
              <a:rPr lang="en-US" spc="-5" dirty="0"/>
              <a:t>ll </a:t>
            </a:r>
            <a:r>
              <a:rPr lang="en-US" i="1" spc="30" dirty="0"/>
              <a:t>n</a:t>
            </a:r>
            <a:r>
              <a:rPr lang="en-US" spc="-5" dirty="0"/>
              <a:t>.</a:t>
            </a:r>
            <a:endParaRPr lang="en-US" dirty="0"/>
          </a:p>
          <a:p>
            <a:pPr marL="671195" indent="-342900">
              <a:lnSpc>
                <a:spcPct val="100000"/>
              </a:lnSpc>
              <a:buSzPct val="60000"/>
              <a:tabLst>
                <a:tab pos="429895" algn="l"/>
              </a:tabLst>
            </a:pPr>
            <a:r>
              <a:rPr lang="en-US" spc="35" dirty="0"/>
              <a:t>{</a:t>
            </a:r>
            <a:r>
              <a:rPr lang="en-US" i="1" spc="-5" dirty="0"/>
              <a:t>a</a:t>
            </a:r>
            <a:r>
              <a:rPr lang="en-US" i="1" spc="-7" baseline="-11111" dirty="0"/>
              <a:t>n</a:t>
            </a:r>
            <a:r>
              <a:rPr lang="en-US" i="1" spc="-157" baseline="-11111" dirty="0"/>
              <a:t> </a:t>
            </a:r>
            <a:r>
              <a:rPr lang="en-US" spc="40" dirty="0"/>
              <a:t>}</a:t>
            </a:r>
            <a:r>
              <a:rPr lang="en-US" spc="-70" dirty="0"/>
              <a:t> </a:t>
            </a:r>
            <a:r>
              <a:rPr lang="en-US" spc="-5" dirty="0"/>
              <a:t>is </a:t>
            </a:r>
            <a:r>
              <a:rPr lang="en-US" b="1" i="1" spc="-10" dirty="0"/>
              <a:t>decreasin</a:t>
            </a:r>
            <a:r>
              <a:rPr lang="en-US" b="1" i="1" spc="-5" dirty="0"/>
              <a:t>g</a:t>
            </a:r>
            <a:r>
              <a:rPr lang="en-US" i="1" spc="-5" dirty="0"/>
              <a:t> </a:t>
            </a:r>
            <a:r>
              <a:rPr lang="en-US" spc="-5" dirty="0"/>
              <a:t>if </a:t>
            </a:r>
            <a:r>
              <a:rPr lang="en-US" i="1" spc="-5" dirty="0"/>
              <a:t>a</a:t>
            </a:r>
            <a:r>
              <a:rPr lang="en-US" i="1" spc="-7" baseline="-11111" dirty="0"/>
              <a:t>n </a:t>
            </a:r>
            <a:r>
              <a:rPr lang="en-US" i="1" spc="190" dirty="0"/>
              <a:t>&gt;</a:t>
            </a:r>
            <a:r>
              <a:rPr lang="en-US" i="1" spc="-5" dirty="0"/>
              <a:t> a</a:t>
            </a:r>
            <a:r>
              <a:rPr lang="en-US" i="1" spc="44" baseline="-11111" dirty="0"/>
              <a:t>n</a:t>
            </a:r>
            <a:r>
              <a:rPr lang="en-US" spc="-22" baseline="-11111" dirty="0"/>
              <a:t>+</a:t>
            </a:r>
            <a:r>
              <a:rPr lang="en-US" baseline="-11111" dirty="0"/>
              <a:t>1 </a:t>
            </a:r>
            <a:r>
              <a:rPr lang="en-US" spc="-5" dirty="0"/>
              <a:t>for </a:t>
            </a:r>
            <a:r>
              <a:rPr lang="en-US" spc="-10" dirty="0"/>
              <a:t>a</a:t>
            </a:r>
            <a:r>
              <a:rPr lang="en-US" spc="-5" dirty="0"/>
              <a:t>ll </a:t>
            </a:r>
            <a:r>
              <a:rPr lang="en-US" i="1" spc="30" dirty="0"/>
              <a:t>n</a:t>
            </a:r>
            <a:r>
              <a:rPr lang="en-US" spc="-5" dirty="0"/>
              <a:t>.</a:t>
            </a:r>
            <a:endParaRPr lang="en-US" dirty="0"/>
          </a:p>
          <a:p>
            <a:pPr marL="0" indent="0">
              <a:lnSpc>
                <a:spcPct val="100000"/>
              </a:lnSpc>
              <a:spcBef>
                <a:spcPts val="4"/>
              </a:spcBef>
              <a:buNone/>
            </a:pPr>
            <a:endParaRPr lang="en-US" dirty="0"/>
          </a:p>
          <a:p>
            <a:pPr marL="0" indent="0">
              <a:lnSpc>
                <a:spcPct val="100000"/>
              </a:lnSpc>
              <a:spcBef>
                <a:spcPts val="4"/>
              </a:spcBef>
              <a:buNone/>
            </a:pPr>
            <a:endParaRPr lang="en-US" dirty="0"/>
          </a:p>
          <a:p>
            <a:pPr marL="0" indent="0">
              <a:lnSpc>
                <a:spcPct val="100000"/>
              </a:lnSpc>
              <a:spcBef>
                <a:spcPts val="4"/>
              </a:spcBef>
              <a:buNone/>
            </a:pPr>
            <a:endParaRPr lang="en-US" dirty="0"/>
          </a:p>
          <a:p>
            <a:pPr marL="12700" marR="12700" indent="0" algn="just">
              <a:lnSpc>
                <a:spcPct val="100000"/>
              </a:lnSpc>
              <a:buNone/>
            </a:pPr>
            <a:r>
              <a:rPr lang="en-US" spc="-5" dirty="0"/>
              <a:t>Intuitively,</a:t>
            </a:r>
            <a:r>
              <a:rPr lang="en-US" spc="5" dirty="0"/>
              <a:t> </a:t>
            </a:r>
            <a:r>
              <a:rPr lang="en-US" spc="-5" dirty="0"/>
              <a:t>if </a:t>
            </a:r>
            <a:r>
              <a:rPr lang="en-US" spc="35" dirty="0"/>
              <a:t>{</a:t>
            </a:r>
            <a:r>
              <a:rPr lang="en-US" i="1" spc="-5" dirty="0"/>
              <a:t>a</a:t>
            </a:r>
            <a:r>
              <a:rPr lang="en-US" i="1" spc="-7" baseline="-11111" dirty="0"/>
              <a:t>n</a:t>
            </a:r>
            <a:r>
              <a:rPr lang="en-US" i="1" spc="-157" baseline="-11111" dirty="0"/>
              <a:t> </a:t>
            </a:r>
            <a:r>
              <a:rPr lang="en-US" spc="40" dirty="0"/>
              <a:t>}</a:t>
            </a:r>
            <a:r>
              <a:rPr lang="en-US" spc="-65" dirty="0"/>
              <a:t> </a:t>
            </a:r>
            <a:r>
              <a:rPr lang="en-US" spc="-10" dirty="0"/>
              <a:t>i</a:t>
            </a:r>
            <a:r>
              <a:rPr lang="en-US" spc="-5" dirty="0"/>
              <a:t>s </a:t>
            </a:r>
            <a:r>
              <a:rPr lang="en-US" spc="-10" dirty="0"/>
              <a:t>increasin</a:t>
            </a:r>
            <a:r>
              <a:rPr lang="en-US" spc="-5" dirty="0"/>
              <a:t>g </a:t>
            </a:r>
            <a:r>
              <a:rPr lang="en-US" spc="-10" dirty="0"/>
              <a:t>an</a:t>
            </a:r>
            <a:r>
              <a:rPr lang="en-US" spc="-5" dirty="0"/>
              <a:t>d</a:t>
            </a:r>
            <a:r>
              <a:rPr lang="en-US" spc="5" dirty="0"/>
              <a:t> </a:t>
            </a:r>
            <a:r>
              <a:rPr lang="en-US" spc="-10" dirty="0"/>
              <a:t>bounde</a:t>
            </a:r>
            <a:r>
              <a:rPr lang="en-US" spc="-5" dirty="0"/>
              <a:t>d</a:t>
            </a:r>
            <a:r>
              <a:rPr lang="en-US" spc="5" dirty="0"/>
              <a:t> </a:t>
            </a:r>
            <a:r>
              <a:rPr lang="en-US" spc="-10" dirty="0"/>
              <a:t>abov</a:t>
            </a:r>
            <a:r>
              <a:rPr lang="en-US" spc="-5" dirty="0"/>
              <a:t>e</a:t>
            </a:r>
            <a:r>
              <a:rPr lang="en-US" spc="5" dirty="0"/>
              <a:t> </a:t>
            </a:r>
            <a:r>
              <a:rPr lang="en-US" spc="-10" dirty="0"/>
              <a:t>b</a:t>
            </a:r>
            <a:r>
              <a:rPr lang="en-US" spc="-5" dirty="0"/>
              <a:t>y</a:t>
            </a:r>
            <a:r>
              <a:rPr lang="en-US" spc="70" dirty="0"/>
              <a:t> </a:t>
            </a:r>
            <a:r>
              <a:rPr lang="en-US" i="1" spc="75" dirty="0"/>
              <a:t>M</a:t>
            </a:r>
            <a:r>
              <a:rPr lang="en-US" spc="-5" dirty="0"/>
              <a:t>, t</a:t>
            </a:r>
            <a:r>
              <a:rPr lang="en-US" spc="-10" dirty="0"/>
              <a:t>he</a:t>
            </a:r>
            <a:r>
              <a:rPr lang="en-US" spc="-5" dirty="0"/>
              <a:t>n </a:t>
            </a:r>
            <a:r>
              <a:rPr lang="en-US" spc="-10" dirty="0"/>
              <a:t>th</a:t>
            </a:r>
            <a:r>
              <a:rPr lang="en-US" spc="-5" dirty="0"/>
              <a:t>e t</a:t>
            </a:r>
            <a:r>
              <a:rPr lang="en-US" spc="-15" dirty="0"/>
              <a:t>erm</a:t>
            </a:r>
            <a:r>
              <a:rPr lang="en-US" spc="-5" dirty="0"/>
              <a:t>s </a:t>
            </a:r>
            <a:r>
              <a:rPr lang="en-US" spc="-15" dirty="0"/>
              <a:t>mus</a:t>
            </a:r>
            <a:r>
              <a:rPr lang="en-US" spc="-5" dirty="0"/>
              <a:t>t</a:t>
            </a:r>
            <a:r>
              <a:rPr lang="en-US" spc="5" dirty="0"/>
              <a:t> </a:t>
            </a:r>
            <a:r>
              <a:rPr lang="en-US" spc="-10" dirty="0"/>
              <a:t>bunc</a:t>
            </a:r>
            <a:r>
              <a:rPr lang="en-US" spc="-5" dirty="0"/>
              <a:t>h</a:t>
            </a:r>
            <a:r>
              <a:rPr lang="en-US" spc="5" dirty="0"/>
              <a:t> </a:t>
            </a:r>
            <a:r>
              <a:rPr lang="en-US" spc="-10" dirty="0"/>
              <a:t>up nea</a:t>
            </a:r>
            <a:r>
              <a:rPr lang="en-US" spc="-5" dirty="0"/>
              <a:t>r</a:t>
            </a:r>
            <a:r>
              <a:rPr lang="en-US" spc="10" dirty="0"/>
              <a:t> </a:t>
            </a:r>
            <a:r>
              <a:rPr lang="en-US" spc="-15" dirty="0"/>
              <a:t>som</a:t>
            </a:r>
            <a:r>
              <a:rPr lang="en-US" spc="-5" dirty="0"/>
              <a:t>e</a:t>
            </a:r>
            <a:r>
              <a:rPr lang="en-US" spc="5" dirty="0"/>
              <a:t> </a:t>
            </a:r>
            <a:r>
              <a:rPr lang="en-US" spc="-10" dirty="0"/>
              <a:t>limitin</a:t>
            </a:r>
            <a:r>
              <a:rPr lang="en-US" spc="-5" dirty="0"/>
              <a:t>g</a:t>
            </a:r>
            <a:r>
              <a:rPr lang="en-US" spc="5" dirty="0"/>
              <a:t> </a:t>
            </a:r>
            <a:r>
              <a:rPr lang="en-US" spc="-10" dirty="0"/>
              <a:t>valu</a:t>
            </a:r>
            <a:r>
              <a:rPr lang="en-US" spc="-5" dirty="0"/>
              <a:t>e</a:t>
            </a:r>
            <a:r>
              <a:rPr lang="en-US" spc="65" dirty="0"/>
              <a:t> </a:t>
            </a:r>
            <a:r>
              <a:rPr lang="en-US" i="1" spc="-10" dirty="0"/>
              <a:t>L</a:t>
            </a:r>
            <a:r>
              <a:rPr lang="en-US" i="1" spc="85" dirty="0"/>
              <a:t> </a:t>
            </a:r>
            <a:r>
              <a:rPr lang="en-US" spc="-10" dirty="0"/>
              <a:t>tha</a:t>
            </a:r>
            <a:r>
              <a:rPr lang="en-US" spc="-5" dirty="0"/>
              <a:t>t</a:t>
            </a:r>
            <a:r>
              <a:rPr lang="en-US" spc="10" dirty="0"/>
              <a:t> </a:t>
            </a:r>
            <a:r>
              <a:rPr lang="en-US" spc="-10" dirty="0"/>
              <a:t>i</a:t>
            </a:r>
            <a:r>
              <a:rPr lang="en-US" spc="-5" dirty="0"/>
              <a:t>s</a:t>
            </a:r>
            <a:r>
              <a:rPr lang="en-US" spc="5" dirty="0"/>
              <a:t> </a:t>
            </a:r>
            <a:r>
              <a:rPr lang="en-US" spc="-10" dirty="0"/>
              <a:t>no</a:t>
            </a:r>
            <a:r>
              <a:rPr lang="en-US" spc="-5" dirty="0"/>
              <a:t>t</a:t>
            </a:r>
            <a:r>
              <a:rPr lang="en-US" spc="10" dirty="0"/>
              <a:t> </a:t>
            </a:r>
            <a:r>
              <a:rPr lang="en-US" spc="-10" dirty="0"/>
              <a:t>greate</a:t>
            </a:r>
            <a:r>
              <a:rPr lang="en-US" spc="-5" dirty="0"/>
              <a:t>r</a:t>
            </a:r>
            <a:r>
              <a:rPr lang="en-US" spc="10" dirty="0"/>
              <a:t> </a:t>
            </a:r>
            <a:r>
              <a:rPr lang="en-US" spc="-10" dirty="0"/>
              <a:t>tha</a:t>
            </a:r>
            <a:r>
              <a:rPr lang="en-US" spc="-5" dirty="0"/>
              <a:t>n</a:t>
            </a:r>
            <a:r>
              <a:rPr lang="en-US" spc="75" dirty="0"/>
              <a:t> </a:t>
            </a:r>
            <a:r>
              <a:rPr lang="en-US" i="1" spc="-10" dirty="0"/>
              <a:t>M</a:t>
            </a:r>
            <a:r>
              <a:rPr lang="en-US" i="1" spc="95" dirty="0"/>
              <a:t> </a:t>
            </a:r>
            <a:r>
              <a:rPr lang="en-US" spc="-10" dirty="0"/>
              <a:t>(Figur</a:t>
            </a:r>
            <a:r>
              <a:rPr lang="en-US" spc="-5" dirty="0"/>
              <a:t>e</a:t>
            </a:r>
            <a:r>
              <a:rPr lang="en-US" spc="5" dirty="0"/>
              <a:t> </a:t>
            </a:r>
            <a:r>
              <a:rPr lang="en-US" spc="-10" dirty="0"/>
              <a:t>13)</a:t>
            </a:r>
            <a:r>
              <a:rPr lang="en-US" spc="-5" dirty="0"/>
              <a:t>.</a:t>
            </a:r>
            <a:r>
              <a:rPr lang="en-US" spc="5" dirty="0"/>
              <a:t> </a:t>
            </a:r>
            <a:endParaRPr lang="en-US" dirty="0"/>
          </a:p>
          <a:p>
            <a:pPr marL="0" marR="5080" indent="0" algn="just">
              <a:lnSpc>
                <a:spcPct val="100000"/>
              </a:lnSpc>
              <a:buNone/>
            </a:pPr>
            <a:endParaRPr lang="en-US" dirty="0">
              <a:solidFill>
                <a:schemeClr val="tx1"/>
              </a:solidFill>
            </a:endParaRPr>
          </a:p>
        </p:txBody>
      </p:sp>
      <p:pic>
        <p:nvPicPr>
          <p:cNvPr id="5" name="Picture 2" descr="A graph shows the points along an x axis for a sequence with an upper bound capital M closer together as the points approach the limit capital L. An x axis has points 0, capital L, and capital M labeled. Capital L is labeled the limit, and capital M is labeled an upper bound. Eight points are marked on the x axis and become closer together as the points approach x equals capital L. A point close to x equals 0 is labeled a subscript 1, the next point is labeled a subscript 2, then point a subscript 3, the next point is a subscript 4, then a subscript 5, and the remaining points are unlabeled and are very close to each othe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60435" y="2259431"/>
            <a:ext cx="4584691" cy="230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286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28 </a:t>
            </a:r>
            <a:r>
              <a:rPr lang="en-US" sz="3100" dirty="0"/>
              <a:t>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p>
              <a:p>
                <a:pPr marR="5080" algn="just">
                  <a:lnSpc>
                    <a:spcPct val="100000"/>
                  </a:lnSpc>
                </a:pPr>
                <a:r>
                  <a:rPr lang="en-US" dirty="0">
                    <a:solidFill>
                      <a:schemeClr val="tx1"/>
                    </a:solidFill>
                  </a:rPr>
                  <a:t>To see that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e>
                    </m:ra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𝑛</m:t>
                        </m:r>
                      </m:e>
                    </m:rad>
                  </m:oMath>
                </a14:m>
                <a:r>
                  <a:rPr lang="en-US" dirty="0">
                    <a:solidFill>
                      <a:schemeClr val="tx1"/>
                    </a:solidFill>
                  </a:rPr>
                  <a:t> is decreasing, consider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+1</m:t>
                        </m:r>
                      </m:e>
                    </m:ra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𝑥</m:t>
                        </m:r>
                      </m:e>
                    </m:rad>
                  </m:oMath>
                </a14:m>
                <a:r>
                  <a:rPr lang="en-US" dirty="0">
                    <a:solidFill>
                      <a:schemeClr val="tx1"/>
                    </a:solidFill>
                  </a:rPr>
                  <a:t>. Since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𝑓</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𝑥</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1</m:t>
                            </m:r>
                          </m:e>
                        </m:rad>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𝑥</m:t>
                            </m:r>
                          </m:e>
                        </m:rad>
                      </m:den>
                    </m:f>
                    <m:r>
                      <a:rPr lang="en-US" b="0" i="1" smtClean="0">
                        <a:solidFill>
                          <a:schemeClr val="tx1"/>
                        </a:solidFill>
                        <a:latin typeface="Cambria Math" panose="02040503050406030204" pitchFamily="18" charset="0"/>
                      </a:rPr>
                      <m:t>&lt;0</m:t>
                    </m:r>
                  </m:oMath>
                </a14:m>
                <a:r>
                  <a:rPr lang="en-US" dirty="0">
                    <a:solidFill>
                      <a:schemeClr val="tx1"/>
                    </a:solidFill>
                  </a:rPr>
                  <a:t> for </a:t>
                </a:r>
                <a:r>
                  <a:rPr lang="en-US" i="1" dirty="0">
                    <a:solidFill>
                      <a:schemeClr val="tx1"/>
                    </a:solidFill>
                  </a:rPr>
                  <a:t>x</a:t>
                </a:r>
                <a:r>
                  <a:rPr lang="en-US" dirty="0">
                    <a:solidFill>
                      <a:schemeClr val="tx1"/>
                    </a:solidFill>
                  </a:rPr>
                  <a:t> &gt; 0,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oMath>
                </a14:m>
                <a:r>
                  <a:rPr lang="en-US" dirty="0">
                    <a:solidFill>
                      <a:schemeClr val="tx1"/>
                    </a:solidFill>
                  </a:rPr>
                  <a:t> is decreasing. </a:t>
                </a:r>
              </a:p>
              <a:p>
                <a:pPr marR="5080" algn="just">
                  <a:lnSpc>
                    <a:spcPct val="100000"/>
                  </a:lnSpc>
                </a:pPr>
                <a:r>
                  <a:rPr lang="en-US" spc="-5" dirty="0">
                    <a:solidFill>
                      <a:schemeClr val="tx1"/>
                    </a:solidFill>
                  </a:rPr>
                  <a:t>Furthermore,</a:t>
                </a:r>
                <a:r>
                  <a:rPr lang="en-US" spc="50" dirty="0">
                    <a:solidFill>
                      <a:schemeClr val="tx1"/>
                    </a:solidFill>
                  </a:rPr>
                  <a:t> </a:t>
                </a:r>
                <a:r>
                  <a:rPr lang="en-US" i="1" spc="-5" dirty="0">
                    <a:solidFill>
                      <a:schemeClr val="tx1"/>
                    </a:solidFill>
                  </a:rPr>
                  <a:t>a</a:t>
                </a:r>
                <a:r>
                  <a:rPr lang="en-US" i="1" spc="-7" baseline="-11111" dirty="0">
                    <a:solidFill>
                      <a:schemeClr val="tx1"/>
                    </a:solidFill>
                  </a:rPr>
                  <a:t>n </a:t>
                </a:r>
                <a:r>
                  <a:rPr lang="en-US" i="1" spc="190" dirty="0">
                    <a:solidFill>
                      <a:schemeClr val="tx1"/>
                    </a:solidFill>
                  </a:rPr>
                  <a:t>&gt;</a:t>
                </a:r>
                <a:r>
                  <a:rPr lang="en-US" i="1" spc="-5" dirty="0">
                    <a:solidFill>
                      <a:schemeClr val="tx1"/>
                    </a:solidFill>
                  </a:rPr>
                  <a:t> </a:t>
                </a:r>
                <a:r>
                  <a:rPr lang="en-US" spc="-5" dirty="0">
                    <a:solidFill>
                      <a:schemeClr val="tx1"/>
                    </a:solidFill>
                  </a:rPr>
                  <a:t>0</a:t>
                </a:r>
                <a:r>
                  <a:rPr lang="en-US" spc="50" dirty="0">
                    <a:solidFill>
                      <a:schemeClr val="tx1"/>
                    </a:solidFill>
                  </a:rPr>
                  <a:t> </a:t>
                </a:r>
                <a:r>
                  <a:rPr lang="en-US" spc="-5" dirty="0">
                    <a:solidFill>
                      <a:schemeClr val="tx1"/>
                    </a:solidFill>
                  </a:rPr>
                  <a:t>for</a:t>
                </a:r>
                <a:r>
                  <a:rPr lang="en-US" spc="50" dirty="0">
                    <a:solidFill>
                      <a:schemeClr val="tx1"/>
                    </a:solidFill>
                  </a:rPr>
                  <a:t> </a:t>
                </a:r>
                <a:r>
                  <a:rPr lang="en-US" spc="-10" dirty="0">
                    <a:solidFill>
                      <a:schemeClr val="tx1"/>
                    </a:solidFill>
                  </a:rPr>
                  <a:t>a</a:t>
                </a:r>
                <a:r>
                  <a:rPr lang="en-US" spc="-5" dirty="0">
                    <a:solidFill>
                      <a:schemeClr val="tx1"/>
                    </a:solidFill>
                  </a:rPr>
                  <a:t>ll</a:t>
                </a:r>
                <a:r>
                  <a:rPr lang="en-US" spc="50" dirty="0">
                    <a:solidFill>
                      <a:schemeClr val="tx1"/>
                    </a:solidFill>
                  </a:rPr>
                  <a:t> </a:t>
                </a:r>
                <a:r>
                  <a:rPr lang="en-US" i="1" spc="30" dirty="0">
                    <a:solidFill>
                      <a:schemeClr val="tx1"/>
                    </a:solidFill>
                  </a:rPr>
                  <a:t>n</a:t>
                </a:r>
                <a:r>
                  <a:rPr lang="en-US" spc="-5" dirty="0">
                    <a:solidFill>
                      <a:schemeClr val="tx1"/>
                    </a:solidFill>
                  </a:rPr>
                  <a:t>,</a:t>
                </a:r>
                <a:r>
                  <a:rPr lang="en-US" spc="50" dirty="0">
                    <a:solidFill>
                      <a:schemeClr val="tx1"/>
                    </a:solidFill>
                  </a:rPr>
                  <a:t> </a:t>
                </a:r>
                <a:r>
                  <a:rPr lang="en-US" spc="-5" dirty="0">
                    <a:solidFill>
                      <a:schemeClr val="tx1"/>
                    </a:solidFill>
                  </a:rPr>
                  <a:t>so </a:t>
                </a:r>
                <a:r>
                  <a:rPr lang="en-US" spc="-10" dirty="0">
                    <a:solidFill>
                      <a:schemeClr val="tx1"/>
                    </a:solidFill>
                  </a:rPr>
                  <a:t>th</a:t>
                </a:r>
                <a:r>
                  <a:rPr lang="en-US" spc="-5" dirty="0">
                    <a:solidFill>
                      <a:schemeClr val="tx1"/>
                    </a:solidFill>
                  </a:rPr>
                  <a:t>e s</a:t>
                </a:r>
                <a:r>
                  <a:rPr lang="en-US" spc="-10" dirty="0">
                    <a:solidFill>
                      <a:schemeClr val="tx1"/>
                    </a:solidFill>
                  </a:rPr>
                  <a:t>equenc</a:t>
                </a:r>
                <a:r>
                  <a:rPr lang="en-US" spc="-5" dirty="0">
                    <a:solidFill>
                      <a:schemeClr val="tx1"/>
                    </a:solidFill>
                  </a:rPr>
                  <a:t>e </a:t>
                </a:r>
                <a:r>
                  <a:rPr lang="en-US" spc="-10" dirty="0">
                    <a:solidFill>
                      <a:schemeClr val="tx1"/>
                    </a:solidFill>
                  </a:rPr>
                  <a:t>ha</a:t>
                </a:r>
                <a:r>
                  <a:rPr lang="en-US" spc="-5" dirty="0">
                    <a:solidFill>
                      <a:schemeClr val="tx1"/>
                    </a:solidFill>
                  </a:rPr>
                  <a:t>s </a:t>
                </a:r>
                <a:r>
                  <a:rPr lang="en-US" spc="-10" dirty="0">
                    <a:solidFill>
                      <a:schemeClr val="tx1"/>
                    </a:solidFill>
                  </a:rPr>
                  <a:t>lowe</a:t>
                </a:r>
                <a:r>
                  <a:rPr lang="en-US" spc="-5" dirty="0">
                    <a:solidFill>
                      <a:schemeClr val="tx1"/>
                    </a:solidFill>
                  </a:rPr>
                  <a:t>r </a:t>
                </a:r>
                <a:r>
                  <a:rPr lang="en-US" spc="-10" dirty="0">
                    <a:solidFill>
                      <a:schemeClr val="tx1"/>
                    </a:solidFill>
                  </a:rPr>
                  <a:t>boun</a:t>
                </a:r>
                <a:r>
                  <a:rPr lang="en-US" spc="-5" dirty="0">
                    <a:solidFill>
                      <a:schemeClr val="tx1"/>
                    </a:solidFill>
                  </a:rPr>
                  <a:t>d </a:t>
                </a:r>
                <a:r>
                  <a:rPr lang="en-US" i="1" spc="-10" dirty="0">
                    <a:solidFill>
                      <a:schemeClr val="tx1"/>
                    </a:solidFill>
                  </a:rPr>
                  <a:t>m</a:t>
                </a:r>
                <a:r>
                  <a:rPr lang="en-US" i="1" spc="8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a:t>
                </a:r>
                <a:r>
                  <a:rPr lang="en-US" spc="-120" dirty="0">
                    <a:solidFill>
                      <a:schemeClr val="tx1"/>
                    </a:solidFill>
                  </a:rPr>
                  <a:t>The last t</a:t>
                </a:r>
                <a:r>
                  <a:rPr lang="en-US" spc="-10" dirty="0">
                    <a:solidFill>
                      <a:schemeClr val="tx1"/>
                    </a:solidFill>
                  </a:rPr>
                  <a:t>heorem </a:t>
                </a:r>
                <a:r>
                  <a:rPr lang="en-US" spc="-125" dirty="0">
                    <a:solidFill>
                      <a:schemeClr val="tx1"/>
                    </a:solidFill>
                  </a:rPr>
                  <a:t> </a:t>
                </a:r>
                <a:r>
                  <a:rPr lang="en-US" spc="-10" dirty="0">
                    <a:solidFill>
                      <a:schemeClr val="tx1"/>
                    </a:solidFill>
                  </a:rPr>
                  <a:t>guarantee</a:t>
                </a:r>
                <a:r>
                  <a:rPr lang="en-US" spc="-5" dirty="0">
                    <a:solidFill>
                      <a:schemeClr val="tx1"/>
                    </a:solidFill>
                  </a:rPr>
                  <a:t>s </a:t>
                </a:r>
                <a:r>
                  <a:rPr lang="en-US" spc="-10" dirty="0">
                    <a:solidFill>
                      <a:schemeClr val="tx1"/>
                    </a:solidFill>
                  </a:rPr>
                  <a:t>tha</a:t>
                </a:r>
                <a:r>
                  <a:rPr lang="en-US" spc="-5" dirty="0">
                    <a:solidFill>
                      <a:schemeClr val="tx1"/>
                    </a:solidFill>
                  </a:rPr>
                  <a:t>t </a:t>
                </a:r>
                <a:r>
                  <a:rPr lang="en-US" i="1" spc="-10" dirty="0">
                    <a:solidFill>
                      <a:schemeClr val="tx1"/>
                    </a:solidFill>
                  </a:rPr>
                  <a:t>L</a:t>
                </a:r>
                <a:r>
                  <a:rPr lang="en-US" i="1" spc="100" dirty="0">
                    <a:solidFill>
                      <a:schemeClr val="tx1"/>
                    </a:solidFill>
                  </a:rPr>
                  <a:t> </a:t>
                </a:r>
                <a:r>
                  <a:rPr lang="en-US" spc="-25" dirty="0">
                    <a:solidFill>
                      <a:schemeClr val="tx1"/>
                    </a:solidFill>
                  </a:rPr>
                  <a:t>= </a:t>
                </a:r>
                <a14:m>
                  <m:oMath xmlns:m="http://schemas.openxmlformats.org/officeDocument/2006/math">
                    <m:limLow>
                      <m:limLowPr>
                        <m:ctrlPr>
                          <a:rPr lang="en-US" sz="2400" i="1">
                            <a:latin typeface="Cambria Math" panose="02040503050406030204" pitchFamily="18" charset="0"/>
                            <a:cs typeface="Times New Roman"/>
                          </a:rPr>
                        </m:ctrlPr>
                      </m:limLowPr>
                      <m:e>
                        <m:r>
                          <m:rPr>
                            <m:sty m:val="p"/>
                          </m:rPr>
                          <a:rPr lang="en-US" sz="2400">
                            <a:latin typeface="Cambria Math" panose="02040503050406030204" pitchFamily="18" charset="0"/>
                            <a:cs typeface="Times New Roman"/>
                          </a:rPr>
                          <m:t>lim</m:t>
                        </m:r>
                      </m:e>
                      <m:lim>
                        <m:r>
                          <a:rPr lang="en-US" sz="2400" b="0" i="1" smtClean="0">
                            <a:latin typeface="Cambria Math" panose="02040503050406030204" pitchFamily="18" charset="0"/>
                            <a:cs typeface="Times New Roman"/>
                          </a:rPr>
                          <m:t>𝑛</m:t>
                        </m:r>
                        <m:r>
                          <a:rPr lang="en-US" sz="2400" i="1">
                            <a:latin typeface="Cambria Math" panose="02040503050406030204" pitchFamily="18" charset="0"/>
                            <a:ea typeface="Cambria Math" panose="02040503050406030204" pitchFamily="18" charset="0"/>
                            <a:cs typeface="Times New Roman"/>
                          </a:rPr>
                          <m:t>→∞</m:t>
                        </m:r>
                      </m:lim>
                    </m:limLow>
                  </m:oMath>
                </a14:m>
                <a:r>
                  <a:rPr lang="en-US" spc="-5" dirty="0">
                    <a:solidFill>
                      <a:schemeClr val="tx1"/>
                    </a:solidFill>
                  </a:rPr>
                  <a:t> </a:t>
                </a:r>
                <a:r>
                  <a:rPr lang="en-US" i="1" spc="-5" dirty="0">
                    <a:solidFill>
                      <a:schemeClr val="tx1"/>
                    </a:solidFill>
                  </a:rPr>
                  <a:t>a</a:t>
                </a:r>
                <a:r>
                  <a:rPr lang="en-US" i="1" spc="-7" baseline="-11111" dirty="0">
                    <a:solidFill>
                      <a:schemeClr val="tx1"/>
                    </a:solidFill>
                  </a:rPr>
                  <a:t>n </a:t>
                </a:r>
                <a:r>
                  <a:rPr lang="en-US" spc="-5" dirty="0">
                    <a:solidFill>
                      <a:schemeClr val="tx1"/>
                    </a:solidFill>
                  </a:rPr>
                  <a:t>exists </a:t>
                </a:r>
                <a:r>
                  <a:rPr lang="en-US" spc="-10" dirty="0">
                    <a:solidFill>
                      <a:schemeClr val="tx1"/>
                    </a:solidFill>
                  </a:rPr>
                  <a:t>an</a:t>
                </a:r>
                <a:r>
                  <a:rPr lang="en-US" spc="-5" dirty="0">
                    <a:solidFill>
                      <a:schemeClr val="tx1"/>
                    </a:solidFill>
                  </a:rPr>
                  <a:t>d </a:t>
                </a:r>
                <a:r>
                  <a:rPr lang="en-US" i="1" spc="-10" dirty="0">
                    <a:solidFill>
                      <a:schemeClr val="tx1"/>
                    </a:solidFill>
                  </a:rPr>
                  <a:t>L</a:t>
                </a:r>
                <a:r>
                  <a:rPr lang="en-US" i="1" spc="100"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a:t>
                </a:r>
                <a:endParaRPr lang="en-US" spc="-114" dirty="0">
                  <a:solidFill>
                    <a:schemeClr val="tx1"/>
                  </a:solidFill>
                </a:endParaRPr>
              </a:p>
              <a:p>
                <a:pPr marR="5080" algn="just">
                  <a:lnSpc>
                    <a:spcPct val="100000"/>
                  </a:lnSpc>
                </a:pPr>
                <a:r>
                  <a:rPr lang="en-US" spc="-5" dirty="0">
                    <a:solidFill>
                      <a:schemeClr val="tx1"/>
                    </a:solidFill>
                  </a:rPr>
                  <a:t>In f</a:t>
                </a:r>
                <a:r>
                  <a:rPr lang="en-US" spc="-10" dirty="0">
                    <a:solidFill>
                      <a:schemeClr val="tx1"/>
                    </a:solidFill>
                  </a:rPr>
                  <a:t>act</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 </a:t>
                </a:r>
                <a:r>
                  <a:rPr lang="en-US" spc="-10" dirty="0">
                    <a:solidFill>
                      <a:schemeClr val="tx1"/>
                    </a:solidFill>
                  </a:rPr>
                  <a:t>show tha</a:t>
                </a:r>
                <a:r>
                  <a:rPr lang="en-US" spc="-5" dirty="0">
                    <a:solidFill>
                      <a:schemeClr val="tx1"/>
                    </a:solidFill>
                  </a:rPr>
                  <a:t>t </a:t>
                </a:r>
                <a:r>
                  <a:rPr lang="en-US" i="1" spc="-10" dirty="0">
                    <a:solidFill>
                      <a:schemeClr val="tx1"/>
                    </a:solidFill>
                  </a:rPr>
                  <a:t>L</a:t>
                </a:r>
                <a:r>
                  <a:rPr lang="en-US" i="1" spc="10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b</a:t>
                </a:r>
                <a:r>
                  <a:rPr lang="en-US" spc="-5" dirty="0">
                    <a:solidFill>
                      <a:schemeClr val="tx1"/>
                    </a:solidFill>
                  </a:rPr>
                  <a:t>y </a:t>
                </a:r>
                <a:r>
                  <a:rPr lang="en-US" spc="-10" dirty="0">
                    <a:solidFill>
                      <a:schemeClr val="tx1"/>
                    </a:solidFill>
                  </a:rPr>
                  <a:t>notin</a:t>
                </a:r>
                <a:r>
                  <a:rPr lang="en-US" spc="-5" dirty="0">
                    <a:solidFill>
                      <a:schemeClr val="tx1"/>
                    </a:solidFill>
                  </a:rPr>
                  <a:t>g t</a:t>
                </a:r>
                <a:r>
                  <a:rPr lang="en-US" spc="-10" dirty="0">
                    <a:solidFill>
                      <a:schemeClr val="tx1"/>
                    </a:solidFill>
                  </a:rPr>
                  <a:t>ha</a:t>
                </a:r>
                <a:r>
                  <a:rPr lang="en-US" spc="-5" dirty="0">
                    <a:solidFill>
                      <a:schemeClr val="tx1"/>
                    </a:solidFill>
                  </a:rPr>
                  <a:t>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can be rewritten </a:t>
                </a:r>
                <a:r>
                  <a:rPr lang="en-US" spc="-10" dirty="0">
                    <a:solidFill>
                      <a:schemeClr val="tx1"/>
                    </a:solidFill>
                  </a:rPr>
                  <a:t>a</a:t>
                </a:r>
                <a:r>
                  <a:rPr lang="en-US" spc="-5" dirty="0">
                    <a:solidFill>
                      <a:schemeClr val="tx1"/>
                    </a:solidFill>
                  </a:rPr>
                  <a:t>s </a:t>
                </a:r>
                <a14:m>
                  <m:oMath xmlns:m="http://schemas.openxmlformats.org/officeDocument/2006/math">
                    <m:r>
                      <a:rPr lang="en-US" b="0" i="1" spc="-5" smtClean="0">
                        <a:solidFill>
                          <a:schemeClr val="tx1"/>
                        </a:solidFill>
                        <a:latin typeface="Cambria Math" panose="02040503050406030204" pitchFamily="18" charset="0"/>
                        <a:cs typeface="Times New Roman"/>
                      </a:rPr>
                      <m:t>𝑓</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ad>
                          <m:radPr>
                            <m:degHide m:val="on"/>
                            <m:ctrlPr>
                              <a:rPr lang="en-US" b="0"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charset="0"/>
                                <a:cs typeface="Times New Roman"/>
                              </a:rPr>
                              <m:t> </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charset="0"/>
                                <a:cs typeface="Times New Roman"/>
                              </a:rPr>
                              <m:t> </m:t>
                            </m:r>
                            <m:r>
                              <a:rPr lang="en-US" b="0" i="1" spc="-5" smtClean="0">
                                <a:solidFill>
                                  <a:schemeClr val="tx1"/>
                                </a:solidFill>
                                <a:latin typeface="Cambria Math" panose="02040503050406030204" pitchFamily="18" charset="0"/>
                                <a:cs typeface="Times New Roman"/>
                              </a:rPr>
                              <m:t>1</m:t>
                            </m:r>
                          </m:e>
                        </m:rad>
                        <m:r>
                          <a:rPr lang="en-US" b="0" i="1" spc="-5" smtClean="0">
                            <a:solidFill>
                              <a:schemeClr val="tx1"/>
                            </a:solidFill>
                            <a:latin typeface="Cambria Math" charset="0"/>
                            <a:cs typeface="Times New Roman"/>
                          </a:rPr>
                          <m:t> </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charset="0"/>
                            <a:cs typeface="Times New Roman"/>
                          </a:rPr>
                          <m:t> </m:t>
                        </m:r>
                        <m:rad>
                          <m:radPr>
                            <m:degHide m:val="on"/>
                            <m:ctrlPr>
                              <a:rPr lang="en-US" b="0" i="1" spc="-5" smtClean="0">
                                <a:solidFill>
                                  <a:schemeClr val="tx1"/>
                                </a:solidFill>
                                <a:latin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cs typeface="Times New Roman"/>
                              </a:rPr>
                              <m:t>𝑥</m:t>
                            </m:r>
                          </m:e>
                        </m:rad>
                      </m:den>
                    </m:f>
                    <m:r>
                      <a:rPr lang="en-US" b="0" i="1" spc="-5" smtClean="0">
                        <a:solidFill>
                          <a:schemeClr val="tx1"/>
                        </a:solidFill>
                        <a:latin typeface="Cambria Math" panose="02040503050406030204" pitchFamily="18" charset="0"/>
                        <a:cs typeface="Times New Roman"/>
                      </a:rPr>
                      <m:t>. </m:t>
                    </m:r>
                  </m:oMath>
                </a14:m>
                <a:r>
                  <a:rPr lang="en-US" dirty="0">
                    <a:solidFill>
                      <a:schemeClr val="tx1"/>
                    </a:solidFill>
                  </a:rPr>
                  <a:t> Hence, </a:t>
                </a:r>
                <a14:m>
                  <m:oMath xmlns:m="http://schemas.openxmlformats.org/officeDocument/2006/math">
                    <m:func>
                      <m:funcPr>
                        <m:ctrlPr>
                          <a:rPr lang="en-US" sz="2000" i="1">
                            <a:latin typeface="Cambria Math" panose="02040503050406030204" pitchFamily="18" charset="0"/>
                            <a:cs typeface="Times New Roman"/>
                          </a:rPr>
                        </m:ctrlPr>
                      </m:funcPr>
                      <m:fName>
                        <m:limLow>
                          <m:limLowPr>
                            <m:ctrlPr>
                              <a:rPr lang="en-US" sz="2000" i="1">
                                <a:latin typeface="Cambria Math" panose="02040503050406030204" pitchFamily="18" charset="0"/>
                                <a:cs typeface="Times New Roman"/>
                              </a:rPr>
                            </m:ctrlPr>
                          </m:limLowPr>
                          <m:e>
                            <m:r>
                              <m:rPr>
                                <m:sty m:val="p"/>
                              </m:rPr>
                              <a:rPr lang="en-US" sz="2000">
                                <a:latin typeface="Cambria Math" panose="02040503050406030204" pitchFamily="18" charset="0"/>
                                <a:cs typeface="Times New Roman"/>
                              </a:rPr>
                              <m:t>lim</m:t>
                            </m:r>
                          </m:e>
                          <m:lim>
                            <m:r>
                              <a:rPr lang="en-US" sz="2000" i="1">
                                <a:latin typeface="Cambria Math" panose="02040503050406030204" pitchFamily="18" charset="0"/>
                                <a:cs typeface="Times New Roman"/>
                              </a:rPr>
                              <m:t>𝑥</m:t>
                            </m:r>
                            <m:r>
                              <a:rPr lang="en-US" sz="2000" i="1">
                                <a:latin typeface="Cambria Math" panose="02040503050406030204" pitchFamily="18" charset="0"/>
                                <a:ea typeface="Cambria Math" panose="02040503050406030204" pitchFamily="18" charset="0"/>
                                <a:cs typeface="Times New Roman"/>
                              </a:rPr>
                              <m:t>→∞</m:t>
                            </m:r>
                          </m:lim>
                        </m:limLow>
                      </m:fName>
                      <m:e>
                        <m:r>
                          <a:rPr lang="en-US" sz="2000" i="1">
                            <a:latin typeface="Cambria Math" panose="02040503050406030204" pitchFamily="18" charset="0"/>
                            <a:cs typeface="Times New Roman"/>
                          </a:rPr>
                          <m:t>𝑓</m:t>
                        </m:r>
                        <m:d>
                          <m:dPr>
                            <m:ctrlPr>
                              <a:rPr lang="en-US" sz="2000" i="1">
                                <a:latin typeface="Cambria Math" panose="02040503050406030204" pitchFamily="18" charset="0"/>
                                <a:cs typeface="Times New Roman"/>
                              </a:rPr>
                            </m:ctrlPr>
                          </m:dPr>
                          <m:e>
                            <m:r>
                              <a:rPr lang="en-US" sz="2000" i="1">
                                <a:latin typeface="Cambria Math" panose="02040503050406030204" pitchFamily="18" charset="0"/>
                                <a:cs typeface="Times New Roman"/>
                              </a:rPr>
                              <m:t>𝑥</m:t>
                            </m:r>
                          </m:e>
                        </m:d>
                      </m:e>
                    </m:func>
                    <m:r>
                      <a:rPr lang="en-US" sz="2000" i="1">
                        <a:latin typeface="Cambria Math" panose="02040503050406030204" pitchFamily="18" charset="0"/>
                        <a:cs typeface="Times New Roman"/>
                      </a:rPr>
                      <m:t>=0.</m:t>
                    </m:r>
                  </m:oMath>
                </a14:m>
                <a:endParaRPr lang="en-US" sz="2000" dirty="0">
                  <a:latin typeface="Times New Roman"/>
                  <a:cs typeface="Times New Roman"/>
                </a:endParaRPr>
              </a:p>
              <a:p>
                <a:pPr marL="0" marR="5080" indent="0" algn="just">
                  <a:lnSpc>
                    <a:spcPct val="100000"/>
                  </a:lnSpc>
                  <a:buNone/>
                </a:pPr>
                <a:endParaRPr lang="en-US" sz="2000" dirty="0">
                  <a:latin typeface="Times New Roman"/>
                  <a:cs typeface="Times New Roman"/>
                </a:endParaRPr>
              </a:p>
              <a:p>
                <a:pPr marL="0" marR="5080" indent="0" algn="just">
                  <a:lnSpc>
                    <a:spcPct val="100000"/>
                  </a:lnSpc>
                  <a:buNone/>
                </a:pPr>
                <a:endParaRPr lang="en-US" sz="2000" dirty="0">
                  <a:latin typeface="Times New Roman"/>
                  <a:cs typeface="Times New Roman"/>
                </a:endParaRPr>
              </a:p>
              <a:p>
                <a:pPr marL="0" marR="5080" indent="0" algn="just">
                  <a:lnSpc>
                    <a:spcPct val="100000"/>
                  </a:lnSpc>
                  <a:buNone/>
                </a:pPr>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25551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smtClean="0"/>
              <a:t>Sequences (2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b="1" u="sng" spc="-60" dirty="0"/>
                  <a:t>DEFINITIO</a:t>
                </a:r>
                <a:r>
                  <a:rPr lang="en-US" b="1" u="sng" spc="-140" dirty="0"/>
                  <a:t>N</a:t>
                </a:r>
                <a:r>
                  <a:rPr lang="en-US" b="1" spc="-140" dirty="0"/>
                  <a:t>: </a:t>
                </a:r>
                <a:r>
                  <a:rPr lang="en-US" b="1" spc="-95" dirty="0"/>
                  <a:t>Sequenc</a:t>
                </a:r>
                <a:r>
                  <a:rPr lang="en-US" b="1" spc="-85" dirty="0"/>
                  <a:t>e  </a:t>
                </a:r>
                <a:r>
                  <a:rPr lang="en-US" spc="-10" dirty="0"/>
                  <a:t>A</a:t>
                </a:r>
                <a:r>
                  <a:rPr lang="en-US" spc="105" dirty="0"/>
                  <a:t> </a:t>
                </a:r>
                <a:r>
                  <a:rPr lang="en-US" b="1" i="1" spc="-10" dirty="0"/>
                  <a:t>sequenc</a:t>
                </a:r>
                <a:r>
                  <a:rPr lang="en-US" b="1" i="1" spc="-5" dirty="0"/>
                  <a:t>e</a:t>
                </a:r>
                <a:r>
                  <a:rPr lang="en-US" b="1" spc="105" dirty="0"/>
                  <a:t> </a:t>
                </a:r>
                <a:r>
                  <a:rPr lang="en-US" spc="35" dirty="0"/>
                  <a:t>{</a:t>
                </a:r>
                <a:r>
                  <a:rPr lang="en-US" i="1" spc="-5" dirty="0"/>
                  <a:t>a</a:t>
                </a:r>
                <a:r>
                  <a:rPr lang="en-US" i="1" spc="-7" baseline="-11111" dirty="0"/>
                  <a:t>n</a:t>
                </a:r>
                <a:r>
                  <a:rPr lang="en-US" i="1" spc="-157" baseline="-11111" dirty="0"/>
                  <a:t> </a:t>
                </a:r>
                <a:r>
                  <a:rPr lang="en-US" spc="40" dirty="0"/>
                  <a:t>}</a:t>
                </a:r>
                <a:r>
                  <a:rPr lang="en-US" spc="35" dirty="0"/>
                  <a:t> </a:t>
                </a:r>
                <a:r>
                  <a:rPr lang="en-US" spc="-10" dirty="0"/>
                  <a:t>i</a:t>
                </a:r>
                <a:r>
                  <a:rPr lang="en-US" spc="-5" dirty="0"/>
                  <a:t>s</a:t>
                </a:r>
                <a:r>
                  <a:rPr lang="en-US" spc="105" dirty="0"/>
                  <a:t> </a:t>
                </a:r>
                <a:r>
                  <a:rPr lang="en-US" spc="-10" dirty="0"/>
                  <a:t>a</a:t>
                </a:r>
                <a:r>
                  <a:rPr lang="en-US" spc="-5" dirty="0"/>
                  <a:t>n</a:t>
                </a:r>
                <a:r>
                  <a:rPr lang="en-US" spc="105" dirty="0"/>
                  <a:t> </a:t>
                </a:r>
                <a:r>
                  <a:rPr lang="en-US" spc="-10" dirty="0"/>
                  <a:t>ordere</a:t>
                </a:r>
                <a:r>
                  <a:rPr lang="en-US" spc="-5" dirty="0"/>
                  <a:t>d</a:t>
                </a:r>
                <a:r>
                  <a:rPr lang="en-US" spc="105" dirty="0"/>
                  <a:t> </a:t>
                </a:r>
                <a:r>
                  <a:rPr lang="en-US" spc="-10" dirty="0"/>
                  <a:t>collectio</a:t>
                </a:r>
                <a:r>
                  <a:rPr lang="en-US" spc="-5" dirty="0"/>
                  <a:t>n</a:t>
                </a:r>
                <a:r>
                  <a:rPr lang="en-US" spc="105" dirty="0"/>
                  <a:t> </a:t>
                </a:r>
                <a:r>
                  <a:rPr lang="en-US" spc="-10" dirty="0"/>
                  <a:t>o</a:t>
                </a:r>
                <a:r>
                  <a:rPr lang="en-US" spc="-5" dirty="0"/>
                  <a:t>f</a:t>
                </a:r>
                <a:r>
                  <a:rPr lang="en-US" spc="105" dirty="0"/>
                  <a:t> </a:t>
                </a:r>
                <a:r>
                  <a:rPr lang="en-US" spc="-10" dirty="0"/>
                  <a:t>number</a:t>
                </a:r>
                <a:r>
                  <a:rPr lang="en-US" spc="-5" dirty="0"/>
                  <a:t>s</a:t>
                </a:r>
                <a:r>
                  <a:rPr lang="en-US" spc="105" dirty="0"/>
                  <a:t> </a:t>
                </a:r>
                <a:r>
                  <a:rPr lang="en-US" spc="-10" dirty="0"/>
                  <a:t>define</a:t>
                </a:r>
                <a:r>
                  <a:rPr lang="en-US" spc="-5" dirty="0"/>
                  <a:t>d</a:t>
                </a:r>
                <a:r>
                  <a:rPr lang="en-US" spc="10" dirty="0"/>
                  <a:t> </a:t>
                </a:r>
                <a:r>
                  <a:rPr lang="en-US" spc="-10" dirty="0"/>
                  <a:t>b</a:t>
                </a:r>
                <a:r>
                  <a:rPr lang="en-US" spc="-5" dirty="0"/>
                  <a:t>y</a:t>
                </a:r>
                <a:r>
                  <a:rPr lang="en-US" spc="10" dirty="0"/>
                  <a:t> </a:t>
                </a:r>
                <a:r>
                  <a:rPr lang="en-US" spc="-5" dirty="0"/>
                  <a:t>a</a:t>
                </a:r>
                <a:r>
                  <a:rPr lang="en-US" spc="5" dirty="0"/>
                  <a:t> </a:t>
                </a:r>
                <a:r>
                  <a:rPr lang="en-US" spc="-5" dirty="0"/>
                  <a:t>f</a:t>
                </a:r>
                <a:r>
                  <a:rPr lang="en-US" spc="-10" dirty="0"/>
                  <a:t>unctio</a:t>
                </a:r>
                <a:r>
                  <a:rPr lang="en-US" spc="-5" dirty="0"/>
                  <a:t>n </a:t>
                </a:r>
                <a:r>
                  <a:rPr lang="en-US" i="1" spc="-5" dirty="0"/>
                  <a:t>f </a:t>
                </a:r>
                <a:r>
                  <a:rPr lang="en-US" spc="-10" dirty="0"/>
                  <a:t>o</a:t>
                </a:r>
                <a:r>
                  <a:rPr lang="en-US" spc="-5" dirty="0"/>
                  <a:t>n</a:t>
                </a:r>
                <a:r>
                  <a:rPr lang="en-US" spc="10" dirty="0"/>
                  <a:t> </a:t>
                </a:r>
                <a:r>
                  <a:rPr lang="en-US" spc="-5" dirty="0"/>
                  <a:t>a</a:t>
                </a:r>
                <a:r>
                  <a:rPr lang="en-US" spc="10" dirty="0"/>
                  <a:t> </a:t>
                </a:r>
                <a:r>
                  <a:rPr lang="en-US" spc="-5" dirty="0"/>
                  <a:t>s</a:t>
                </a:r>
                <a:r>
                  <a:rPr lang="en-US" spc="-10" dirty="0"/>
                  <a:t>e</a:t>
                </a:r>
                <a:r>
                  <a:rPr lang="en-US" spc="-5" dirty="0"/>
                  <a:t>t</a:t>
                </a:r>
                <a:r>
                  <a:rPr lang="en-US" spc="10" dirty="0"/>
                  <a:t> </a:t>
                </a:r>
                <a:r>
                  <a:rPr lang="en-US" spc="-10" dirty="0"/>
                  <a:t>o</a:t>
                </a:r>
                <a:r>
                  <a:rPr lang="en-US" spc="-5" dirty="0"/>
                  <a:t>f</a:t>
                </a:r>
                <a:r>
                  <a:rPr lang="en-US" spc="10" dirty="0"/>
                  <a:t> </a:t>
                </a:r>
                <a:r>
                  <a:rPr lang="en-US" spc="-10" dirty="0"/>
                  <a:t>sequentia</a:t>
                </a:r>
                <a:r>
                  <a:rPr lang="en-US" spc="-5" dirty="0"/>
                  <a:t>l</a:t>
                </a:r>
                <a:r>
                  <a:rPr lang="en-US" spc="10" dirty="0"/>
                  <a:t> </a:t>
                </a:r>
                <a:r>
                  <a:rPr lang="en-US" spc="-5" dirty="0"/>
                  <a:t>i</a:t>
                </a:r>
                <a:r>
                  <a:rPr lang="en-US" spc="-10" dirty="0"/>
                  <a:t>ntegers</a:t>
                </a:r>
                <a:r>
                  <a:rPr lang="en-US" spc="-5" dirty="0"/>
                  <a:t>.</a:t>
                </a:r>
                <a:r>
                  <a:rPr lang="en-US" spc="10" dirty="0"/>
                  <a:t> </a:t>
                </a:r>
                <a:r>
                  <a:rPr lang="en-US" spc="-15" dirty="0"/>
                  <a:t>Th</a:t>
                </a:r>
                <a:r>
                  <a:rPr lang="en-US" spc="-5" dirty="0"/>
                  <a:t>e</a:t>
                </a:r>
                <a:r>
                  <a:rPr lang="en-US" spc="10" dirty="0"/>
                  <a:t> </a:t>
                </a:r>
                <a:r>
                  <a:rPr lang="en-US" spc="-10" dirty="0"/>
                  <a:t>value</a:t>
                </a:r>
                <a:r>
                  <a:rPr lang="en-US" spc="-5" dirty="0"/>
                  <a:t>s</a:t>
                </a:r>
                <a:r>
                  <a:rPr lang="en-US" spc="5" dirty="0"/>
                  <a:t> </a:t>
                </a:r>
                <a:r>
                  <a:rPr lang="en-US" i="1" spc="-5" dirty="0"/>
                  <a:t>a</a:t>
                </a:r>
                <a:r>
                  <a:rPr lang="en-US" i="1" spc="-7" baseline="-11111" dirty="0"/>
                  <a:t>n </a:t>
                </a:r>
                <a:r>
                  <a:rPr lang="en-US" spc="-25" dirty="0"/>
                  <a:t>= </a:t>
                </a:r>
                <a:r>
                  <a:rPr lang="en-US" i="1" spc="-5" dirty="0"/>
                  <a:t>f</a:t>
                </a:r>
                <a:r>
                  <a:rPr lang="en-US" i="1" spc="-45" dirty="0"/>
                  <a:t> </a:t>
                </a:r>
                <a:r>
                  <a:rPr lang="en-US" spc="-5" dirty="0"/>
                  <a:t>(</a:t>
                </a:r>
                <a:r>
                  <a:rPr lang="en-US" i="1" spc="30" dirty="0"/>
                  <a:t>n</a:t>
                </a:r>
                <a:r>
                  <a:rPr lang="en-US" spc="-5" dirty="0"/>
                  <a:t>)</a:t>
                </a:r>
                <a:r>
                  <a:rPr lang="en-US" spc="5" dirty="0"/>
                  <a:t> </a:t>
                </a:r>
                <a:r>
                  <a:rPr lang="en-US" spc="-5" dirty="0"/>
                  <a:t>are</a:t>
                </a:r>
                <a:r>
                  <a:rPr lang="en-US" spc="10" dirty="0"/>
                  <a:t> </a:t>
                </a:r>
                <a:r>
                  <a:rPr lang="en-US" spc="-5" dirty="0"/>
                  <a:t>called the</a:t>
                </a:r>
                <a:r>
                  <a:rPr lang="en-US" spc="95" dirty="0"/>
                  <a:t> </a:t>
                </a:r>
                <a:r>
                  <a:rPr lang="en-US" b="1" i="1" spc="-5" dirty="0"/>
                  <a:t>terms</a:t>
                </a:r>
                <a:r>
                  <a:rPr lang="en-US" b="1" spc="95" dirty="0"/>
                  <a:t> </a:t>
                </a:r>
                <a:r>
                  <a:rPr lang="en-US" spc="-10" dirty="0"/>
                  <a:t>o</a:t>
                </a:r>
                <a:r>
                  <a:rPr lang="en-US" spc="-5" dirty="0"/>
                  <a:t>f</a:t>
                </a:r>
                <a:r>
                  <a:rPr lang="en-US" spc="95" dirty="0"/>
                  <a:t> </a:t>
                </a:r>
                <a:r>
                  <a:rPr lang="en-US" spc="-10" dirty="0"/>
                  <a:t>th</a:t>
                </a:r>
                <a:r>
                  <a:rPr lang="en-US" spc="-5" dirty="0"/>
                  <a:t>e</a:t>
                </a:r>
                <a:r>
                  <a:rPr lang="en-US" spc="95" dirty="0"/>
                  <a:t> </a:t>
                </a:r>
                <a:r>
                  <a:rPr lang="en-US" spc="-5" dirty="0"/>
                  <a:t>s</a:t>
                </a:r>
                <a:r>
                  <a:rPr lang="en-US" spc="-10" dirty="0"/>
                  <a:t>equence</a:t>
                </a:r>
                <a:r>
                  <a:rPr lang="en-US" spc="-5" dirty="0"/>
                  <a:t>,</a:t>
                </a:r>
                <a:r>
                  <a:rPr lang="en-US" spc="100" dirty="0"/>
                  <a:t> </a:t>
                </a:r>
                <a:r>
                  <a:rPr lang="en-US" spc="-10" dirty="0"/>
                  <a:t>an</a:t>
                </a:r>
                <a:r>
                  <a:rPr lang="en-US" spc="-5" dirty="0"/>
                  <a:t>d</a:t>
                </a:r>
                <a:r>
                  <a:rPr lang="en-US" spc="95" dirty="0"/>
                  <a:t> </a:t>
                </a:r>
                <a:r>
                  <a:rPr lang="en-US" i="1" spc="-5" dirty="0"/>
                  <a:t>n </a:t>
                </a:r>
                <a:r>
                  <a:rPr lang="en-US" spc="-5" dirty="0"/>
                  <a:t>is</a:t>
                </a:r>
                <a:r>
                  <a:rPr lang="en-US" spc="95" dirty="0"/>
                  <a:t> </a:t>
                </a:r>
                <a:r>
                  <a:rPr lang="en-US" spc="-5" dirty="0"/>
                  <a:t>called</a:t>
                </a:r>
                <a:r>
                  <a:rPr lang="en-US" spc="95" dirty="0"/>
                  <a:t> </a:t>
                </a:r>
                <a:r>
                  <a:rPr lang="en-US" spc="-5" dirty="0"/>
                  <a:t>the</a:t>
                </a:r>
                <a:r>
                  <a:rPr lang="en-US" spc="95" dirty="0"/>
                  <a:t> </a:t>
                </a:r>
                <a:r>
                  <a:rPr lang="en-US" b="1" i="1" spc="-10" dirty="0"/>
                  <a:t>index</a:t>
                </a:r>
                <a:r>
                  <a:rPr lang="en-US" spc="-5" dirty="0"/>
                  <a:t>.</a:t>
                </a:r>
                <a:r>
                  <a:rPr lang="en-US" spc="95" dirty="0"/>
                  <a:t> </a:t>
                </a:r>
                <a:r>
                  <a:rPr lang="en-US" spc="-5" dirty="0"/>
                  <a:t>I</a:t>
                </a:r>
                <a:r>
                  <a:rPr lang="en-US" spc="-10" dirty="0"/>
                  <a:t>nformally</a:t>
                </a:r>
                <a:r>
                  <a:rPr lang="en-US" spc="-5" dirty="0"/>
                  <a:t>,</a:t>
                </a:r>
                <a:r>
                  <a:rPr lang="en-US" spc="95" dirty="0"/>
                  <a:t> </a:t>
                </a:r>
                <a:r>
                  <a:rPr lang="en-US" spc="-15" dirty="0"/>
                  <a:t>w</a:t>
                </a:r>
                <a:r>
                  <a:rPr lang="en-US" spc="-5" dirty="0"/>
                  <a:t>e</a:t>
                </a:r>
                <a:r>
                  <a:rPr lang="en-US" spc="95" dirty="0"/>
                  <a:t> </a:t>
                </a:r>
                <a:r>
                  <a:rPr lang="en-US" spc="-5" dirty="0"/>
                  <a:t>t</a:t>
                </a:r>
                <a:r>
                  <a:rPr lang="en-US" spc="-10" dirty="0"/>
                  <a:t>hin</a:t>
                </a:r>
                <a:r>
                  <a:rPr lang="en-US" spc="-5" dirty="0"/>
                  <a:t>k</a:t>
                </a:r>
                <a:r>
                  <a:rPr lang="en-US" spc="95" dirty="0"/>
                  <a:t> </a:t>
                </a:r>
                <a:r>
                  <a:rPr lang="en-US" spc="-10" dirty="0"/>
                  <a:t>o</a:t>
                </a:r>
                <a:r>
                  <a:rPr lang="en-US" spc="-5" dirty="0"/>
                  <a:t>f</a:t>
                </a:r>
                <a:r>
                  <a:rPr lang="en-US" spc="95" dirty="0"/>
                  <a:t> </a:t>
                </a:r>
                <a:r>
                  <a:rPr lang="en-US" spc="-5" dirty="0"/>
                  <a:t>a</a:t>
                </a:r>
                <a:r>
                  <a:rPr lang="en-US" spc="95" dirty="0"/>
                  <a:t> </a:t>
                </a:r>
                <a:r>
                  <a:rPr lang="en-US" spc="-5" dirty="0"/>
                  <a:t>s</a:t>
                </a:r>
                <a:r>
                  <a:rPr lang="en-US" spc="-10" dirty="0"/>
                  <a:t>equenc</a:t>
                </a:r>
                <a:r>
                  <a:rPr lang="en-US" spc="-5" dirty="0"/>
                  <a:t>e </a:t>
                </a:r>
                <a:r>
                  <a:rPr lang="en-US" spc="35" dirty="0"/>
                  <a:t>{</a:t>
                </a:r>
                <a:r>
                  <a:rPr lang="en-US" i="1" spc="-5" dirty="0"/>
                  <a:t>a</a:t>
                </a:r>
                <a:r>
                  <a:rPr lang="en-US" i="1" spc="-7" baseline="-11111" dirty="0"/>
                  <a:t>n</a:t>
                </a:r>
                <a:r>
                  <a:rPr lang="en-US" i="1" spc="-157" baseline="-11111" dirty="0"/>
                  <a:t> </a:t>
                </a:r>
                <a:r>
                  <a:rPr lang="en-US" spc="40" dirty="0"/>
                  <a:t>}</a:t>
                </a:r>
                <a:r>
                  <a:rPr lang="en-US" spc="-70" dirty="0"/>
                  <a:t> </a:t>
                </a:r>
                <a:r>
                  <a:rPr lang="en-US" spc="-5" dirty="0"/>
                  <a:t>as a list </a:t>
                </a:r>
                <a:r>
                  <a:rPr lang="en-US" spc="-10" dirty="0"/>
                  <a:t>o</a:t>
                </a:r>
                <a:r>
                  <a:rPr lang="en-US" spc="-5" dirty="0"/>
                  <a:t>f terms:</a:t>
                </a:r>
                <a:endParaRPr lang="en-US" dirty="0"/>
              </a:p>
              <a:p>
                <a:pPr marL="0" indent="0" algn="ctr">
                  <a:lnSpc>
                    <a:spcPct val="100000"/>
                  </a:lnSpc>
                  <a:buNone/>
                  <a:tabLst>
                    <a:tab pos="316865" algn="l"/>
                    <a:tab pos="614045" algn="l"/>
                    <a:tab pos="910590" algn="l"/>
                    <a:tab pos="1208405" algn="l"/>
                  </a:tabLst>
                </a:pPr>
                <a:r>
                  <a:rPr lang="en-US" i="1" spc="-5" dirty="0"/>
                  <a:t>a</a:t>
                </a:r>
                <a:r>
                  <a:rPr lang="en-US" spc="75" baseline="-25000" dirty="0"/>
                  <a:t>1</a:t>
                </a:r>
                <a:r>
                  <a:rPr lang="en-US" spc="-5" dirty="0"/>
                  <a:t>, </a:t>
                </a:r>
                <a:r>
                  <a:rPr lang="en-US" i="1" spc="-5" dirty="0"/>
                  <a:t>a</a:t>
                </a:r>
                <a:r>
                  <a:rPr lang="en-US" spc="75" baseline="-25000" dirty="0"/>
                  <a:t>2</a:t>
                </a:r>
                <a:r>
                  <a:rPr lang="en-US" spc="-5" dirty="0"/>
                  <a:t>, </a:t>
                </a:r>
                <a:r>
                  <a:rPr lang="en-US" i="1" spc="-5" dirty="0"/>
                  <a:t>a</a:t>
                </a:r>
                <a:r>
                  <a:rPr lang="en-US" spc="67" baseline="-25000" dirty="0"/>
                  <a:t>3</a:t>
                </a:r>
                <a:r>
                  <a:rPr lang="en-US" spc="-5" dirty="0"/>
                  <a:t>, </a:t>
                </a:r>
                <a:r>
                  <a:rPr lang="en-US" i="1" spc="-5" dirty="0"/>
                  <a:t>a</a:t>
                </a:r>
                <a:r>
                  <a:rPr lang="en-US" spc="75" baseline="-25000" dirty="0"/>
                  <a:t>4</a:t>
                </a:r>
                <a:r>
                  <a:rPr lang="en-US" spc="-5" dirty="0"/>
                  <a:t>, </a:t>
                </a:r>
                <a:r>
                  <a:rPr lang="en-US" i="1" spc="155" dirty="0"/>
                  <a:t>..</a:t>
                </a:r>
                <a:r>
                  <a:rPr lang="en-US" i="1" spc="-10" dirty="0"/>
                  <a:t>.</a:t>
                </a:r>
                <a:r>
                  <a:rPr lang="en-US" i="1" spc="-114" dirty="0"/>
                  <a:t> </a:t>
                </a:r>
                <a:endParaRPr lang="en-US" dirty="0"/>
              </a:p>
              <a:p>
                <a:pPr marL="0" indent="0">
                  <a:lnSpc>
                    <a:spcPct val="100000"/>
                  </a:lnSpc>
                  <a:spcBef>
                    <a:spcPts val="32"/>
                  </a:spcBef>
                  <a:buNone/>
                </a:pPr>
                <a:endParaRPr lang="en-US" dirty="0"/>
              </a:p>
              <a:p>
                <a:pPr marL="12065" marR="12700" indent="0" algn="just">
                  <a:lnSpc>
                    <a:spcPct val="100000"/>
                  </a:lnSpc>
                  <a:buNone/>
                </a:pPr>
                <a:r>
                  <a:rPr lang="en-US" spc="-15" dirty="0"/>
                  <a:t>Th</a:t>
                </a:r>
                <a:r>
                  <a:rPr lang="en-US" spc="-5" dirty="0"/>
                  <a:t>e</a:t>
                </a:r>
                <a:r>
                  <a:rPr lang="en-US" spc="-10" dirty="0"/>
                  <a:t> </a:t>
                </a:r>
                <a:r>
                  <a:rPr lang="en-US" spc="-5" dirty="0"/>
                  <a:t>s</a:t>
                </a:r>
                <a:r>
                  <a:rPr lang="en-US" spc="-10" dirty="0"/>
                  <a:t>equenc</a:t>
                </a:r>
                <a:r>
                  <a:rPr lang="en-US" spc="-5" dirty="0"/>
                  <a:t>e </a:t>
                </a:r>
                <a:r>
                  <a:rPr lang="en-US" spc="-10" dirty="0"/>
                  <a:t>doe</a:t>
                </a:r>
                <a:r>
                  <a:rPr lang="en-US" spc="-5" dirty="0"/>
                  <a:t>s</a:t>
                </a:r>
                <a:r>
                  <a:rPr lang="en-US" spc="-10" dirty="0"/>
                  <a:t> no</a:t>
                </a:r>
                <a:r>
                  <a:rPr lang="en-US" spc="-5" dirty="0"/>
                  <a:t>t</a:t>
                </a:r>
                <a:r>
                  <a:rPr lang="en-US" spc="-10" dirty="0"/>
                  <a:t> hav</a:t>
                </a:r>
                <a:r>
                  <a:rPr lang="en-US" spc="-5" dirty="0"/>
                  <a:t>e</a:t>
                </a:r>
                <a:r>
                  <a:rPr lang="en-US" spc="-10" dirty="0"/>
                  <a:t> t</a:t>
                </a:r>
                <a:r>
                  <a:rPr lang="en-US" spc="-5" dirty="0"/>
                  <a:t>o</a:t>
                </a:r>
                <a:r>
                  <a:rPr lang="en-US" spc="-10" dirty="0"/>
                  <a:t> star</a:t>
                </a:r>
                <a:r>
                  <a:rPr lang="en-US" spc="-5" dirty="0"/>
                  <a:t>t</a:t>
                </a:r>
                <a:r>
                  <a:rPr lang="en-US" spc="-10" dirty="0"/>
                  <a:t> a</a:t>
                </a:r>
                <a:r>
                  <a:rPr lang="en-US" spc="-5" dirty="0"/>
                  <a:t>t</a:t>
                </a:r>
                <a:r>
                  <a:rPr lang="en-US" spc="-10" dirty="0"/>
                  <a:t> </a:t>
                </a:r>
                <a:r>
                  <a:rPr lang="en-US" i="1" spc="-5" dirty="0"/>
                  <a:t>n</a:t>
                </a:r>
                <a:r>
                  <a:rPr lang="en-US" i="1" spc="70" dirty="0"/>
                  <a:t> </a:t>
                </a:r>
                <a:r>
                  <a:rPr lang="en-US" spc="-25" dirty="0"/>
                  <a:t>=</a:t>
                </a:r>
                <a:r>
                  <a:rPr lang="en-US" spc="-40" dirty="0"/>
                  <a:t> </a:t>
                </a:r>
                <a:r>
                  <a:rPr lang="en-US" spc="-10" dirty="0"/>
                  <a:t>1</a:t>
                </a:r>
                <a:r>
                  <a:rPr lang="en-US" spc="-5" dirty="0"/>
                  <a:t>.</a:t>
                </a:r>
                <a:r>
                  <a:rPr lang="en-US" spc="-10" dirty="0"/>
                  <a:t> </a:t>
                </a:r>
                <a:r>
                  <a:rPr lang="en-US" spc="-5" dirty="0"/>
                  <a:t>It</a:t>
                </a:r>
                <a:r>
                  <a:rPr lang="en-US" spc="-10" dirty="0"/>
                  <a:t> </a:t>
                </a:r>
                <a:r>
                  <a:rPr lang="en-US" spc="-5" dirty="0"/>
                  <a:t>can</a:t>
                </a:r>
                <a:r>
                  <a:rPr lang="en-US" spc="-10" dirty="0"/>
                  <a:t> </a:t>
                </a:r>
                <a:r>
                  <a:rPr lang="en-US" spc="-5" dirty="0"/>
                  <a:t>start</a:t>
                </a:r>
                <a:r>
                  <a:rPr lang="en-US" spc="-10" dirty="0"/>
                  <a:t> a</a:t>
                </a:r>
                <a:r>
                  <a:rPr lang="en-US" spc="-5" dirty="0"/>
                  <a:t>t</a:t>
                </a:r>
                <a:r>
                  <a:rPr lang="en-US" spc="-10" dirty="0"/>
                  <a:t> </a:t>
                </a:r>
                <a:r>
                  <a:rPr lang="en-US" i="1" spc="-5" dirty="0"/>
                  <a:t>n</a:t>
                </a:r>
                <a:r>
                  <a:rPr lang="en-US" i="1" spc="70" dirty="0"/>
                  <a:t> </a:t>
                </a:r>
                <a:r>
                  <a:rPr lang="en-US" spc="-25" dirty="0"/>
                  <a:t>=</a:t>
                </a:r>
                <a:r>
                  <a:rPr lang="en-US" spc="-40" dirty="0"/>
                  <a:t> </a:t>
                </a:r>
                <a:r>
                  <a:rPr lang="en-US" spc="-10" dirty="0"/>
                  <a:t>0</a:t>
                </a:r>
                <a:r>
                  <a:rPr lang="en-US" spc="-5" dirty="0"/>
                  <a:t>,</a:t>
                </a:r>
                <a:r>
                  <a:rPr lang="en-US" spc="-10" dirty="0"/>
                  <a:t> </a:t>
                </a:r>
                <a:r>
                  <a:rPr lang="en-US" i="1" spc="-5" dirty="0"/>
                  <a:t>n</a:t>
                </a:r>
                <a:r>
                  <a:rPr lang="en-US" i="1" spc="70" dirty="0"/>
                  <a:t> </a:t>
                </a:r>
                <a:r>
                  <a:rPr lang="en-US" spc="-25" dirty="0"/>
                  <a:t>=</a:t>
                </a:r>
                <a:r>
                  <a:rPr lang="en-US" spc="-40" dirty="0"/>
                  <a:t> </a:t>
                </a:r>
                <a:r>
                  <a:rPr lang="en-US" spc="-10" dirty="0"/>
                  <a:t>2</a:t>
                </a:r>
                <a:r>
                  <a:rPr lang="en-US" spc="-5" dirty="0"/>
                  <a:t>,</a:t>
                </a:r>
                <a:r>
                  <a:rPr lang="en-US" spc="-10" dirty="0"/>
                  <a:t> o</a:t>
                </a:r>
                <a:r>
                  <a:rPr lang="en-US" spc="-5" dirty="0"/>
                  <a:t>r</a:t>
                </a:r>
                <a:r>
                  <a:rPr lang="en-US" spc="-10" dirty="0"/>
                  <a:t> an</a:t>
                </a:r>
                <a:r>
                  <a:rPr lang="en-US" spc="-5" dirty="0"/>
                  <a:t>y</a:t>
                </a:r>
                <a:r>
                  <a:rPr lang="en-US" spc="-10" dirty="0"/>
                  <a:t> other </a:t>
                </a:r>
                <a:r>
                  <a:rPr lang="en-US" spc="-5" dirty="0"/>
                  <a:t>integer.</a:t>
                </a:r>
                <a:endParaRPr lang="en-US" dirty="0"/>
              </a:p>
              <a:p>
                <a:pPr marL="0" marR="5080" indent="0" algn="just">
                  <a:lnSpc>
                    <a:spcPct val="100000"/>
                  </a:lnSpc>
                  <a:buNone/>
                </a:pPr>
                <a:endParaRPr lang="en-US" dirty="0">
                  <a:solidFill>
                    <a:schemeClr val="tx1"/>
                  </a:solidFill>
                </a:endParaRPr>
              </a:p>
              <a:p>
                <a:pPr marL="0" marR="5080" indent="0" algn="just">
                  <a:lnSpc>
                    <a:spcPct val="100000"/>
                  </a:lnSpc>
                  <a:buNone/>
                </a:pPr>
                <a:r>
                  <a:rPr lang="en-US" spc="-15" dirty="0">
                    <a:latin typeface="Times New Roman"/>
                    <a:cs typeface="Times New Roman"/>
                  </a:rPr>
                  <a:t>Whe</a:t>
                </a:r>
                <a:r>
                  <a:rPr lang="en-US" spc="-5" dirty="0">
                    <a:latin typeface="Times New Roman"/>
                    <a:cs typeface="Times New Roman"/>
                  </a:rPr>
                  <a:t>n</a:t>
                </a:r>
                <a:r>
                  <a:rPr lang="en-US" spc="15" dirty="0">
                    <a:latin typeface="Times New Roman"/>
                    <a:cs typeface="Times New Roman"/>
                  </a:rPr>
                  <a:t> </a:t>
                </a:r>
                <a:r>
                  <a:rPr lang="en-US" i="1" spc="-5" dirty="0">
                    <a:latin typeface="Times New Roman"/>
                    <a:cs typeface="Times New Roman"/>
                  </a:rPr>
                  <a:t>a</a:t>
                </a:r>
                <a:r>
                  <a:rPr lang="en-US" i="1" spc="-7" baseline="-11111" dirty="0">
                    <a:latin typeface="Times New Roman"/>
                    <a:cs typeface="Times New Roman"/>
                  </a:rPr>
                  <a:t>n </a:t>
                </a:r>
                <a:r>
                  <a:rPr lang="en-US" spc="-5" dirty="0">
                    <a:latin typeface="Times New Roman"/>
                    <a:cs typeface="Times New Roman"/>
                  </a:rPr>
                  <a:t>is</a:t>
                </a:r>
                <a:r>
                  <a:rPr lang="en-US" spc="20" dirty="0">
                    <a:latin typeface="Times New Roman"/>
                    <a:cs typeface="Times New Roman"/>
                  </a:rPr>
                  <a:t> </a:t>
                </a:r>
                <a:r>
                  <a:rPr lang="en-US" spc="-5" dirty="0">
                    <a:latin typeface="Times New Roman"/>
                    <a:cs typeface="Times New Roman"/>
                  </a:rPr>
                  <a:t>given</a:t>
                </a:r>
                <a:r>
                  <a:rPr lang="en-US" spc="20" dirty="0">
                    <a:latin typeface="Times New Roman"/>
                    <a:cs typeface="Times New Roman"/>
                  </a:rPr>
                  <a:t> </a:t>
                </a:r>
                <a:r>
                  <a:rPr lang="en-US" spc="-5" dirty="0">
                    <a:latin typeface="Times New Roman"/>
                    <a:cs typeface="Times New Roman"/>
                  </a:rPr>
                  <a:t>by</a:t>
                </a:r>
                <a:r>
                  <a:rPr lang="en-US" spc="20" dirty="0">
                    <a:latin typeface="Times New Roman"/>
                    <a:cs typeface="Times New Roman"/>
                  </a:rPr>
                  <a:t> </a:t>
                </a:r>
                <a:r>
                  <a:rPr lang="en-US" spc="-5" dirty="0">
                    <a:latin typeface="Times New Roman"/>
                    <a:cs typeface="Times New Roman"/>
                  </a:rPr>
                  <a:t>a</a:t>
                </a:r>
                <a:r>
                  <a:rPr lang="en-US" spc="20" dirty="0">
                    <a:latin typeface="Times New Roman"/>
                    <a:cs typeface="Times New Roman"/>
                  </a:rPr>
                  <a:t> </a:t>
                </a:r>
                <a:r>
                  <a:rPr lang="en-US" spc="-5" dirty="0">
                    <a:latin typeface="Times New Roman"/>
                    <a:cs typeface="Times New Roman"/>
                  </a:rPr>
                  <a:t>formula,</a:t>
                </a:r>
                <a:r>
                  <a:rPr lang="en-US" spc="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refer</a:t>
                </a:r>
                <a:r>
                  <a:rPr lang="en-US" spc="20" dirty="0">
                    <a:latin typeface="Times New Roman"/>
                    <a:cs typeface="Times New Roman"/>
                  </a:rPr>
                  <a:t> </a:t>
                </a:r>
                <a:r>
                  <a:rPr lang="en-US" spc="-5" dirty="0">
                    <a:latin typeface="Times New Roman"/>
                    <a:cs typeface="Times New Roman"/>
                  </a:rPr>
                  <a:t>to</a:t>
                </a:r>
                <a:r>
                  <a:rPr lang="en-US" spc="15" dirty="0">
                    <a:latin typeface="Times New Roman"/>
                    <a:cs typeface="Times New Roman"/>
                  </a:rPr>
                  <a:t> </a:t>
                </a:r>
                <a:r>
                  <a:rPr lang="en-US" i="1" spc="-5" dirty="0">
                    <a:latin typeface="Times New Roman"/>
                    <a:cs typeface="Times New Roman"/>
                  </a:rPr>
                  <a:t>a</a:t>
                </a:r>
                <a:r>
                  <a:rPr lang="en-US" i="1" spc="-7" baseline="-11111" dirty="0">
                    <a:latin typeface="Times New Roman"/>
                    <a:cs typeface="Times New Roman"/>
                  </a:rPr>
                  <a:t>n </a:t>
                </a:r>
                <a:r>
                  <a:rPr lang="en-US" spc="-10" dirty="0">
                    <a:latin typeface="Times New Roman"/>
                    <a:cs typeface="Times New Roman"/>
                  </a:rPr>
                  <a:t>a</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b="1" i="1" spc="-10" dirty="0">
                    <a:latin typeface="Times New Roman"/>
                    <a:cs typeface="Times New Roman"/>
                  </a:rPr>
                  <a:t>genera</a:t>
                </a:r>
                <a:r>
                  <a:rPr lang="en-US" b="1" i="1" spc="-5" dirty="0">
                    <a:latin typeface="Times New Roman"/>
                    <a:cs typeface="Times New Roman"/>
                  </a:rPr>
                  <a:t>l</a:t>
                </a:r>
                <a:r>
                  <a:rPr lang="en-US" b="1" i="1" spc="20" dirty="0">
                    <a:latin typeface="Times New Roman"/>
                    <a:cs typeface="Times New Roman"/>
                  </a:rPr>
                  <a:t> </a:t>
                </a:r>
                <a:r>
                  <a:rPr lang="en-US" b="1" i="1" spc="-10" dirty="0">
                    <a:latin typeface="Times New Roman"/>
                    <a:cs typeface="Times New Roman"/>
                  </a:rPr>
                  <a:t>term</a:t>
                </a:r>
                <a:r>
                  <a:rPr lang="en-US" spc="-5" dirty="0">
                    <a:latin typeface="Times New Roman"/>
                    <a:cs typeface="Times New Roman"/>
                  </a:rPr>
                  <a:t>,</a:t>
                </a:r>
                <a:r>
                  <a:rPr lang="en-US" spc="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refe</a:t>
                </a:r>
                <a:r>
                  <a:rPr lang="en-US" spc="-5" dirty="0">
                    <a:latin typeface="Times New Roman"/>
                    <a:cs typeface="Times New Roman"/>
                  </a:rPr>
                  <a:t>r</a:t>
                </a:r>
                <a:r>
                  <a:rPr lang="en-US" spc="20" dirty="0">
                    <a:latin typeface="Times New Roman"/>
                    <a:cs typeface="Times New Roman"/>
                  </a:rPr>
                  <a:t> </a:t>
                </a:r>
                <a:r>
                  <a:rPr lang="en-US" spc="-5" dirty="0">
                    <a:latin typeface="Times New Roman"/>
                    <a:cs typeface="Times New Roman"/>
                  </a:rPr>
                  <a:t>to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a:t>
                </a:r>
                <a:r>
                  <a:rPr lang="en-US" spc="-5" dirty="0">
                    <a:latin typeface="Times New Roman"/>
                    <a:cs typeface="Times New Roman"/>
                  </a:rPr>
                  <a:t>t</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value</a:t>
                </a:r>
                <a:r>
                  <a:rPr lang="en-US" spc="-5" dirty="0">
                    <a:latin typeface="Times New Roman"/>
                    <a:cs typeface="Times New Roman"/>
                  </a:rPr>
                  <a:t>s</a:t>
                </a:r>
                <a:r>
                  <a:rPr lang="en-US" spc="25" dirty="0">
                    <a:latin typeface="Times New Roman"/>
                    <a:cs typeface="Times New Roman"/>
                  </a:rPr>
                  <a:t> </a:t>
                </a:r>
                <a:r>
                  <a:rPr lang="en-US" i="1" spc="-5" dirty="0">
                    <a:latin typeface="Times New Roman"/>
                    <a:cs typeface="Times New Roman"/>
                  </a:rPr>
                  <a:t>n</a:t>
                </a:r>
                <a:r>
                  <a:rPr lang="en-US" i="1" spc="6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20" dirty="0">
                    <a:latin typeface="Times New Roman"/>
                    <a:cs typeface="Times New Roman"/>
                  </a:rPr>
                  <a:t> </a:t>
                </a:r>
                <a:r>
                  <a:rPr lang="en-US" spc="-10" dirty="0">
                    <a:latin typeface="Times New Roman"/>
                    <a:cs typeface="Times New Roman"/>
                  </a:rPr>
                  <a:t>whic</a:t>
                </a:r>
                <a:r>
                  <a:rPr lang="en-US" spc="-5" dirty="0">
                    <a:latin typeface="Times New Roman"/>
                    <a:cs typeface="Times New Roman"/>
                  </a:rPr>
                  <a:t>h</a:t>
                </a:r>
                <a:r>
                  <a:rPr lang="en-US" spc="2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sequenc</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define</a:t>
                </a:r>
                <a:r>
                  <a:rPr lang="en-US" spc="-5" dirty="0">
                    <a:latin typeface="Times New Roman"/>
                    <a:cs typeface="Times New Roman"/>
                  </a:rPr>
                  <a:t>d</a:t>
                </a:r>
                <a:r>
                  <a:rPr lang="en-US" spc="2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b="1" i="1" spc="-15" dirty="0">
                    <a:latin typeface="Times New Roman"/>
                    <a:cs typeface="Times New Roman"/>
                  </a:rPr>
                  <a:t>domai</a:t>
                </a:r>
                <a:r>
                  <a:rPr lang="en-US" b="1" i="1" spc="-10" dirty="0">
                    <a:latin typeface="Times New Roman"/>
                    <a:cs typeface="Times New Roman"/>
                  </a:rPr>
                  <a:t>n</a:t>
                </a:r>
                <a:r>
                  <a:rPr lang="en-US" b="1"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equence. </a:t>
                </a:r>
                <a:r>
                  <a:rPr lang="en-US" spc="-15" dirty="0">
                    <a:latin typeface="Times New Roman"/>
                    <a:cs typeface="Times New Roman"/>
                  </a:rPr>
                  <a:t>Fo</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example</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cak</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sequence</a:t>
                </a:r>
                <a:r>
                  <a:rPr lang="en-US" spc="-5" dirty="0">
                    <a:latin typeface="Times New Roman"/>
                    <a:cs typeface="Times New Roman"/>
                  </a:rPr>
                  <a:t>,</a:t>
                </a:r>
                <a:r>
                  <a:rPr lang="en-US" spc="-15" dirty="0">
                    <a:latin typeface="Times New Roman"/>
                    <a:cs typeface="Times New Roman"/>
                  </a:rPr>
                  <a:t> </a:t>
                </a:r>
                <a:r>
                  <a:rPr lang="en-US" i="1" spc="-5" dirty="0">
                    <a:latin typeface="Times New Roman"/>
                    <a:cs typeface="Times New Roman"/>
                  </a:rPr>
                  <a:t>a</a:t>
                </a:r>
                <a:r>
                  <a:rPr lang="en-US" i="1" spc="-7" baseline="-11111" dirty="0">
                    <a:latin typeface="Times New Roman"/>
                    <a:cs typeface="Times New Roman"/>
                  </a:rPr>
                  <a:t>n </a:t>
                </a:r>
                <a:r>
                  <a:rPr lang="en-US" spc="-25" dirty="0">
                    <a:latin typeface="Lucida Sans Unicode"/>
                    <a:cs typeface="Lucida Sans Unicode"/>
                  </a:rPr>
                  <a:t>=</a:t>
                </a:r>
                <a:r>
                  <a:rPr lang="en-US" spc="80" dirty="0">
                    <a:latin typeface="Lucida Sans Unicode"/>
                    <a:cs typeface="Lucida Sans Unicode"/>
                  </a:rPr>
                  <a:t> </a:t>
                </a:r>
                <a14:m>
                  <m:oMath xmlns:m="http://schemas.openxmlformats.org/officeDocument/2006/math">
                    <m:f>
                      <m:fPr>
                        <m:ctrlPr>
                          <a:rPr lang="en-US" i="1" spc="80" smtClean="0">
                            <a:latin typeface="Cambria Math" panose="02040503050406030204" pitchFamily="18" charset="0"/>
                            <a:cs typeface="Lucida Sans Unicode"/>
                          </a:rPr>
                        </m:ctrlPr>
                      </m:fPr>
                      <m:num>
                        <m:r>
                          <a:rPr lang="en-US" b="0" i="1" spc="80" smtClean="0">
                            <a:latin typeface="Cambria Math" panose="02040503050406030204" pitchFamily="18" charset="0"/>
                            <a:cs typeface="Lucida Sans Unicode"/>
                          </a:rPr>
                          <m:t>1</m:t>
                        </m:r>
                      </m:num>
                      <m:den>
                        <m:sSup>
                          <m:sSupPr>
                            <m:ctrlPr>
                              <a:rPr lang="en-US" i="1" spc="80" smtClean="0">
                                <a:latin typeface="Cambria Math" panose="02040503050406030204" pitchFamily="18" charset="0"/>
                                <a:cs typeface="Lucida Sans Unicode"/>
                              </a:rPr>
                            </m:ctrlPr>
                          </m:sSupPr>
                          <m:e>
                            <m:r>
                              <a:rPr lang="en-US" b="0" i="1" spc="80" smtClean="0">
                                <a:latin typeface="Cambria Math" panose="02040503050406030204" pitchFamily="18" charset="0"/>
                                <a:cs typeface="Lucida Sans Unicode"/>
                              </a:rPr>
                              <m:t>2</m:t>
                            </m:r>
                          </m:e>
                          <m:sup>
                            <m:r>
                              <a:rPr lang="en-US" b="0" i="1" spc="80" smtClean="0">
                                <a:latin typeface="Cambria Math" panose="02040503050406030204" pitchFamily="18" charset="0"/>
                                <a:cs typeface="Lucida Sans Unicode"/>
                              </a:rPr>
                              <m:t>𝑛</m:t>
                            </m:r>
                          </m:sup>
                        </m:sSup>
                      </m:den>
                    </m:f>
                  </m:oMath>
                </a14:m>
                <a:r>
                  <a:rPr lang="en-US" i="1" baseline="-29629"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genera</a:t>
                </a:r>
                <a:r>
                  <a:rPr lang="en-US" spc="-5" dirty="0">
                    <a:latin typeface="Times New Roman"/>
                    <a:cs typeface="Times New Roman"/>
                  </a:rPr>
                  <a:t>l</a:t>
                </a:r>
                <a:r>
                  <a:rPr lang="en-US" spc="-15" dirty="0">
                    <a:latin typeface="Times New Roman"/>
                    <a:cs typeface="Times New Roman"/>
                  </a:rPr>
                  <a:t> </a:t>
                </a:r>
                <a:r>
                  <a:rPr lang="en-US" spc="-10" dirty="0">
                    <a:latin typeface="Times New Roman"/>
                    <a:cs typeface="Times New Roman"/>
                  </a:rPr>
                  <a:t>term</a:t>
                </a:r>
                <a:r>
                  <a:rPr lang="en-US" spc="-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domai</a:t>
                </a:r>
                <a:r>
                  <a:rPr lang="en-US" spc="-5" dirty="0">
                    <a:latin typeface="Times New Roman"/>
                    <a:cs typeface="Times New Roman"/>
                  </a:rPr>
                  <a:t>n</a:t>
                </a:r>
                <a:r>
                  <a:rPr lang="en-US" spc="-15" dirty="0">
                    <a:latin typeface="Times New Roman"/>
                    <a:cs typeface="Times New Roman"/>
                  </a:rPr>
                  <a:t> </a:t>
                </a:r>
                <a:r>
                  <a:rPr lang="en-US" spc="-5" dirty="0">
                    <a:latin typeface="Times New Roman"/>
                    <a:cs typeface="Times New Roman"/>
                  </a:rPr>
                  <a:t>is</a:t>
                </a:r>
                <a:r>
                  <a:rPr lang="en-US" spc="-20" dirty="0">
                    <a:latin typeface="Times New Roman"/>
                    <a:cs typeface="Times New Roman"/>
                  </a:rPr>
                  <a:t> </a:t>
                </a:r>
                <a:r>
                  <a:rPr lang="en-US" i="1" spc="-5" dirty="0">
                    <a:latin typeface="Times New Roman"/>
                    <a:cs typeface="Times New Roman"/>
                  </a:rPr>
                  <a:t>n</a:t>
                </a:r>
                <a:r>
                  <a:rPr lang="en-US" i="1" spc="70" dirty="0">
                    <a:latin typeface="Times New Roman"/>
                    <a:cs typeface="Times New Roman"/>
                  </a:rPr>
                  <a:t> </a:t>
                </a:r>
                <a:r>
                  <a:rPr lang="en-US" spc="-50"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09675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29 </a:t>
            </a:r>
            <a:r>
              <a:rPr lang="en-US" sz="3100" dirty="0"/>
              <a:t>of 29)</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We consider the sequence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r>
                      <a:rPr lang="en-US" i="1">
                        <a:solidFill>
                          <a:schemeClr val="tx1"/>
                        </a:solidFill>
                        <a:latin typeface="Cambria Math" panose="02040503050406030204" pitchFamily="18" charset="0"/>
                      </a:rPr>
                      <m:t>}</m:t>
                    </m:r>
                  </m:oMath>
                </a14:m>
                <a:r>
                  <a:rPr lang="en-US" dirty="0">
                    <a:solidFill>
                      <a:schemeClr val="tx1"/>
                    </a:solidFill>
                  </a:rPr>
                  <a:t>, which is defined recursively by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ad>
                      <m:radPr>
                        <m:degHide m:val="on"/>
                        <m:ctrlPr>
                          <a:rPr lang="en-US" i="1">
                            <a:solidFill>
                              <a:schemeClr val="tx1"/>
                            </a:solidFill>
                            <a:latin typeface="Cambria Math" panose="02040503050406030204" pitchFamily="18" charset="0"/>
                          </a:rPr>
                        </m:ctrlPr>
                      </m:radPr>
                      <m:deg/>
                      <m:e>
                        <m:r>
                          <a:rPr lang="en-US" i="1">
                            <a:solidFill>
                              <a:schemeClr val="tx1"/>
                            </a:solidFill>
                            <a:latin typeface="Cambria Math" panose="02040503050406030204" pitchFamily="18" charset="0"/>
                          </a:rPr>
                          <m:t>2</m:t>
                        </m:r>
                      </m:e>
                    </m:rad>
                  </m:oMath>
                </a14:m>
                <a:r>
                  <a:rPr lang="en-US" sz="2400" dirty="0"/>
                  <a:t> </a:t>
                </a:r>
                <a:r>
                  <a:rPr lang="en-US" dirty="0">
                    <a:solidFill>
                      <a:schemeClr val="tx1"/>
                    </a:solidFill>
                  </a:rPr>
                  <a:t>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ad>
                      <m:radPr>
                        <m:degHide m:val="on"/>
                        <m:ctrlPr>
                          <a:rPr lang="en-US" i="1">
                            <a:solidFill>
                              <a:schemeClr val="tx1"/>
                            </a:solidFill>
                            <a:latin typeface="Cambria Math" panose="02040503050406030204" pitchFamily="18" charset="0"/>
                          </a:rPr>
                        </m:ctrlPr>
                      </m:radPr>
                      <m:deg/>
                      <m:e>
                        <m:r>
                          <a:rPr lang="en-US" i="1">
                            <a:solidFill>
                              <a:schemeClr val="tx1"/>
                            </a:solidFill>
                            <a:latin typeface="Cambria Math" panose="02040503050406030204" pitchFamily="18" charset="0"/>
                          </a:rPr>
                          <m:t>2</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e>
                    </m:rad>
                    <m:r>
                      <a:rPr lang="en-US" i="1">
                        <a:solidFill>
                          <a:schemeClr val="tx1"/>
                        </a:solidFill>
                        <a:latin typeface="Cambria Math" panose="02040503050406030204" pitchFamily="18" charset="0"/>
                      </a:rPr>
                      <m:t>.</m:t>
                    </m:r>
                  </m:oMath>
                </a14:m>
                <a:r>
                  <a:rPr lang="en-US" dirty="0">
                    <a:solidFill>
                      <a:schemeClr val="tx1"/>
                    </a:solidFill>
                  </a:rPr>
                  <a:t> To see that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r>
                      <a:rPr lang="en-US" i="1">
                        <a:solidFill>
                          <a:schemeClr val="tx1"/>
                        </a:solidFill>
                        <a:latin typeface="Cambria Math" panose="02040503050406030204" pitchFamily="18" charset="0"/>
                      </a:rPr>
                      <m:t>} </m:t>
                    </m:r>
                  </m:oMath>
                </a14:m>
                <a:r>
                  <a:rPr lang="en-US" dirty="0">
                    <a:solidFill>
                      <a:schemeClr val="tx1"/>
                    </a:solidFill>
                  </a:rPr>
                  <a:t>converges, we show that it is increasing and bounded.</a:t>
                </a:r>
              </a:p>
              <a:p>
                <a:pPr marR="5080" algn="just">
                  <a:lnSpc>
                    <a:spcPct val="100000"/>
                  </a:lnSpc>
                </a:pPr>
                <a:r>
                  <a:rPr lang="en-US" dirty="0">
                    <a:solidFill>
                      <a:schemeClr val="tx1"/>
                    </a:solidFill>
                  </a:rPr>
                  <a:t>To see that </a:t>
                </a:r>
                <a14:m>
                  <m:oMath xmlns:m="http://schemas.openxmlformats.org/officeDocument/2006/math">
                    <m:r>
                      <a:rPr lang="en-US" b="0" i="1" smtClean="0">
                        <a:solidFill>
                          <a:schemeClr val="tx1"/>
                        </a:solidFill>
                        <a:latin typeface="Cambria Math" panose="02040503050406030204" pitchFamily="18" charset="0"/>
                      </a:rPr>
                      <m:t>𝑀</m:t>
                    </m:r>
                    <m:r>
                      <a:rPr lang="en-US" b="0" i="1" smtClean="0">
                        <a:solidFill>
                          <a:schemeClr val="tx1"/>
                        </a:solidFill>
                        <a:latin typeface="Cambria Math" panose="02040503050406030204" pitchFamily="18" charset="0"/>
                      </a:rPr>
                      <m:t>=2</m:t>
                    </m:r>
                  </m:oMath>
                </a14:m>
                <a:r>
                  <a:rPr lang="en-US" dirty="0">
                    <a:solidFill>
                      <a:schemeClr val="tx1"/>
                    </a:solidFill>
                  </a:rPr>
                  <a:t> is an upper bound, observe that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2</m:t>
                        </m:r>
                      </m:e>
                    </m:rad>
                    <m:r>
                      <a:rPr lang="en-US" b="0" i="1" smtClean="0">
                        <a:solidFill>
                          <a:schemeClr val="tx1"/>
                        </a:solidFill>
                        <a:latin typeface="Cambria Math" panose="02040503050406030204" pitchFamily="18" charset="0"/>
                      </a:rPr>
                      <m:t>&lt;2.</m:t>
                    </m:r>
                  </m:oMath>
                </a14:m>
                <a:r>
                  <a:rPr lang="en-US" dirty="0">
                    <a:solidFill>
                      <a:schemeClr val="tx1"/>
                    </a:solidFill>
                  </a:rPr>
                  <a:t> If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&lt;2,</m:t>
                    </m:r>
                    <m:r>
                      <a:rPr lang="en-US" b="0" i="0" smtClean="0">
                        <a:solidFill>
                          <a:schemeClr val="tx1"/>
                        </a:solidFill>
                        <a:latin typeface="Cambria Math" panose="02040503050406030204" pitchFamily="18" charset="0"/>
                      </a:rPr>
                      <m:t> </m:t>
                    </m:r>
                  </m:oMath>
                </a14:m>
                <a:r>
                  <a:rPr lang="en-US" dirty="0">
                    <a:solidFill>
                      <a:schemeClr val="tx1"/>
                    </a:solidFill>
                  </a:rPr>
                  <a:t>then </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2</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e>
                      </m:rad>
                      <m:r>
                        <a:rPr lang="en-US" b="0" i="1" smtClean="0">
                          <a:solidFill>
                            <a:schemeClr val="tx1"/>
                          </a:solidFill>
                          <a:latin typeface="Cambria Math" panose="02040503050406030204" pitchFamily="18" charset="0"/>
                        </a:rPr>
                        <m:t>&lt;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∙2</m:t>
                          </m:r>
                        </m:e>
                      </m:rad>
                      <m:r>
                        <a:rPr lang="en-US" b="0" i="1" smtClean="0">
                          <a:solidFill>
                            <a:schemeClr val="tx1"/>
                          </a:solidFill>
                          <a:latin typeface="Cambria Math" panose="02040503050406030204" pitchFamily="18" charset="0"/>
                        </a:rPr>
                        <m:t>=2</m:t>
                      </m:r>
                    </m:oMath>
                  </m:oMathPara>
                </a14:m>
                <a:endParaRPr lang="en-US" b="0" i="1" dirty="0">
                  <a:solidFill>
                    <a:schemeClr val="tx1"/>
                  </a:solidFill>
                </a:endParaRPr>
              </a:p>
              <a:p>
                <a:pPr>
                  <a:lnSpc>
                    <a:spcPct val="100000"/>
                  </a:lnSpc>
                </a:pPr>
                <a:r>
                  <a:rPr lang="en-US" spc="-10" dirty="0">
                    <a:solidFill>
                      <a:schemeClr val="tx1"/>
                    </a:solidFill>
                  </a:rPr>
                  <a:t>Sinc</a:t>
                </a:r>
                <a:r>
                  <a:rPr lang="en-US" spc="-5" dirty="0">
                    <a:solidFill>
                      <a:schemeClr val="tx1"/>
                    </a:solidFill>
                  </a:rPr>
                  <a:t>e </a:t>
                </a:r>
                <a:r>
                  <a:rPr lang="en-US" i="1" spc="-5" dirty="0">
                    <a:solidFill>
                      <a:schemeClr val="tx1"/>
                    </a:solidFill>
                  </a:rPr>
                  <a:t>a</a:t>
                </a:r>
                <a:r>
                  <a:rPr lang="en-US" i="1" spc="-7" baseline="-11111" dirty="0">
                    <a:solidFill>
                      <a:schemeClr val="tx1"/>
                    </a:solidFill>
                  </a:rPr>
                  <a:t>n </a:t>
                </a:r>
                <a:r>
                  <a:rPr lang="en-US" spc="-5" dirty="0">
                    <a:solidFill>
                      <a:schemeClr val="tx1"/>
                    </a:solidFill>
                  </a:rPr>
                  <a:t>is positive and </a:t>
                </a:r>
                <a:r>
                  <a:rPr lang="en-US" i="1" spc="-5" dirty="0">
                    <a:solidFill>
                      <a:schemeClr val="tx1"/>
                    </a:solidFill>
                  </a:rPr>
                  <a:t>a</a:t>
                </a:r>
                <a:r>
                  <a:rPr lang="en-US" i="1" spc="-7" baseline="-11111" dirty="0">
                    <a:solidFill>
                      <a:schemeClr val="tx1"/>
                    </a:solidFill>
                  </a:rPr>
                  <a:t>n </a:t>
                </a:r>
                <a:r>
                  <a:rPr lang="en-US" i="1" spc="190" dirty="0">
                    <a:solidFill>
                      <a:schemeClr val="tx1"/>
                    </a:solidFill>
                  </a:rPr>
                  <a:t>&lt;</a:t>
                </a:r>
                <a:r>
                  <a:rPr lang="en-US" i="1" spc="-5" dirty="0">
                    <a:solidFill>
                      <a:schemeClr val="tx1"/>
                    </a:solidFill>
                  </a:rPr>
                  <a:t> </a:t>
                </a:r>
                <a:r>
                  <a:rPr lang="en-US" spc="-10" dirty="0">
                    <a:solidFill>
                      <a:schemeClr val="tx1"/>
                    </a:solidFill>
                  </a:rPr>
                  <a:t>2</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 </a:t>
                </a:r>
                <a14:m>
                  <m:oMath xmlns:m="http://schemas.openxmlformats.org/officeDocument/2006/math">
                    <m:sSub>
                      <m:sSubPr>
                        <m:ctrlPr>
                          <a:rPr lang="en-US" i="1" spc="-10" smtClean="0">
                            <a:solidFill>
                              <a:schemeClr val="tx1"/>
                            </a:solidFill>
                            <a:latin typeface="Cambria Math" panose="02040503050406030204" pitchFamily="18" charset="0"/>
                          </a:rPr>
                        </m:ctrlPr>
                      </m:sSubPr>
                      <m:e>
                        <m:r>
                          <a:rPr lang="en-US" b="0" i="1" spc="-10" smtClean="0">
                            <a:solidFill>
                              <a:schemeClr val="tx1"/>
                            </a:solidFill>
                            <a:latin typeface="Cambria Math" panose="02040503050406030204" pitchFamily="18" charset="0"/>
                          </a:rPr>
                          <m:t>𝑎</m:t>
                        </m:r>
                      </m:e>
                      <m:sub>
                        <m:r>
                          <a:rPr lang="en-US" b="0" i="1" spc="-10" smtClean="0">
                            <a:solidFill>
                              <a:schemeClr val="tx1"/>
                            </a:solidFill>
                            <a:latin typeface="Cambria Math" panose="02040503050406030204" pitchFamily="18" charset="0"/>
                          </a:rPr>
                          <m:t>𝑛</m:t>
                        </m:r>
                        <m:r>
                          <a:rPr lang="en-US" b="0" i="1" spc="-10" smtClean="0">
                            <a:solidFill>
                              <a:schemeClr val="tx1"/>
                            </a:solidFill>
                            <a:latin typeface="Cambria Math" panose="02040503050406030204" pitchFamily="18" charset="0"/>
                          </a:rPr>
                          <m:t>+1</m:t>
                        </m:r>
                      </m:sub>
                    </m:sSub>
                    <m:r>
                      <a:rPr lang="en-US" b="0" i="1" spc="-10" smtClean="0">
                        <a:solidFill>
                          <a:schemeClr val="tx1"/>
                        </a:solidFill>
                        <a:latin typeface="Cambria Math" panose="02040503050406030204" pitchFamily="18" charset="0"/>
                      </a:rPr>
                      <m:t>=</m:t>
                    </m:r>
                    <m:rad>
                      <m:radPr>
                        <m:degHide m:val="on"/>
                        <m:ctrlPr>
                          <a:rPr lang="en-US" b="0" i="1" spc="-10" smtClean="0">
                            <a:solidFill>
                              <a:schemeClr val="tx1"/>
                            </a:solidFill>
                            <a:latin typeface="Cambria Math" panose="02040503050406030204" pitchFamily="18" charset="0"/>
                          </a:rPr>
                        </m:ctrlPr>
                      </m:radPr>
                      <m:deg/>
                      <m:e>
                        <m:r>
                          <a:rPr lang="en-US" b="0" i="1" spc="-10" smtClean="0">
                            <a:solidFill>
                              <a:schemeClr val="tx1"/>
                            </a:solidFill>
                            <a:latin typeface="Cambria Math" panose="02040503050406030204" pitchFamily="18" charset="0"/>
                          </a:rPr>
                          <m:t>2</m:t>
                        </m:r>
                        <m:sSub>
                          <m:sSubPr>
                            <m:ctrlPr>
                              <a:rPr lang="en-US" b="0" i="1" spc="-10" smtClean="0">
                                <a:solidFill>
                                  <a:schemeClr val="tx1"/>
                                </a:solidFill>
                                <a:latin typeface="Cambria Math" panose="02040503050406030204" pitchFamily="18" charset="0"/>
                              </a:rPr>
                            </m:ctrlPr>
                          </m:sSubPr>
                          <m:e>
                            <m:r>
                              <a:rPr lang="en-US" b="0" i="1" spc="-10" smtClean="0">
                                <a:solidFill>
                                  <a:schemeClr val="tx1"/>
                                </a:solidFill>
                                <a:latin typeface="Cambria Math" panose="02040503050406030204" pitchFamily="18" charset="0"/>
                              </a:rPr>
                              <m:t>𝑎</m:t>
                            </m:r>
                          </m:e>
                          <m:sub>
                            <m:r>
                              <a:rPr lang="en-US" b="0" i="1" spc="-10" smtClean="0">
                                <a:solidFill>
                                  <a:schemeClr val="tx1"/>
                                </a:solidFill>
                                <a:latin typeface="Cambria Math" panose="02040503050406030204" pitchFamily="18" charset="0"/>
                              </a:rPr>
                              <m:t>𝑛</m:t>
                            </m:r>
                          </m:sub>
                        </m:sSub>
                      </m:e>
                    </m:rad>
                    <m:r>
                      <a:rPr lang="en-US" b="0" i="1" spc="-10" smtClean="0">
                        <a:solidFill>
                          <a:schemeClr val="tx1"/>
                        </a:solidFill>
                        <a:latin typeface="Cambria Math" panose="02040503050406030204" pitchFamily="18" charset="0"/>
                      </a:rPr>
                      <m:t>&gt;</m:t>
                    </m:r>
                    <m:rad>
                      <m:radPr>
                        <m:degHide m:val="on"/>
                        <m:ctrlPr>
                          <a:rPr lang="en-US" b="0" i="1" spc="-10" smtClean="0">
                            <a:solidFill>
                              <a:schemeClr val="tx1"/>
                            </a:solidFill>
                            <a:latin typeface="Cambria Math" panose="02040503050406030204" pitchFamily="18" charset="0"/>
                          </a:rPr>
                        </m:ctrlPr>
                      </m:radPr>
                      <m:deg/>
                      <m:e>
                        <m:sSub>
                          <m:sSubPr>
                            <m:ctrlPr>
                              <a:rPr lang="en-US" b="0" i="1" spc="-10" smtClean="0">
                                <a:solidFill>
                                  <a:schemeClr val="tx1"/>
                                </a:solidFill>
                                <a:latin typeface="Cambria Math" panose="02040503050406030204" pitchFamily="18" charset="0"/>
                              </a:rPr>
                            </m:ctrlPr>
                          </m:sSubPr>
                          <m:e>
                            <m:r>
                              <a:rPr lang="en-US" b="0" i="1" spc="-10" smtClean="0">
                                <a:solidFill>
                                  <a:schemeClr val="tx1"/>
                                </a:solidFill>
                                <a:latin typeface="Cambria Math" panose="02040503050406030204" pitchFamily="18" charset="0"/>
                              </a:rPr>
                              <m:t>𝑎</m:t>
                            </m:r>
                          </m:e>
                          <m:sub>
                            <m:r>
                              <a:rPr lang="en-US" b="0" i="1" spc="-10" smtClean="0">
                                <a:solidFill>
                                  <a:schemeClr val="tx1"/>
                                </a:solidFill>
                                <a:latin typeface="Cambria Math" panose="02040503050406030204" pitchFamily="18" charset="0"/>
                              </a:rPr>
                              <m:t>𝑛</m:t>
                            </m:r>
                          </m:sub>
                        </m:sSub>
                        <m:r>
                          <a:rPr lang="en-US" b="0" i="1" spc="-10" smtClean="0">
                            <a:solidFill>
                              <a:schemeClr val="tx1"/>
                            </a:solidFill>
                            <a:latin typeface="Cambria Math" panose="02040503050406030204" pitchFamily="18" charset="0"/>
                            <a:ea typeface="Cambria Math" panose="02040503050406030204" pitchFamily="18" charset="0"/>
                          </a:rPr>
                          <m:t>∙</m:t>
                        </m:r>
                        <m:sSub>
                          <m:sSubPr>
                            <m:ctrlPr>
                              <a:rPr lang="en-US" b="0" i="1" spc="-10" smtClean="0">
                                <a:solidFill>
                                  <a:schemeClr val="tx1"/>
                                </a:solidFill>
                                <a:latin typeface="Cambria Math" panose="02040503050406030204" pitchFamily="18" charset="0"/>
                                <a:ea typeface="Cambria Math" panose="02040503050406030204" pitchFamily="18" charset="0"/>
                              </a:rPr>
                            </m:ctrlPr>
                          </m:sSubPr>
                          <m:e>
                            <m:r>
                              <a:rPr lang="en-US" b="0" i="1" spc="-10" smtClean="0">
                                <a:solidFill>
                                  <a:schemeClr val="tx1"/>
                                </a:solidFill>
                                <a:latin typeface="Cambria Math" panose="02040503050406030204" pitchFamily="18" charset="0"/>
                                <a:ea typeface="Cambria Math" panose="02040503050406030204" pitchFamily="18" charset="0"/>
                              </a:rPr>
                              <m:t>𝑎</m:t>
                            </m:r>
                          </m:e>
                          <m:sub>
                            <m:r>
                              <a:rPr lang="en-US" b="0" i="1" spc="-10" smtClean="0">
                                <a:solidFill>
                                  <a:schemeClr val="tx1"/>
                                </a:solidFill>
                                <a:latin typeface="Cambria Math" panose="02040503050406030204" pitchFamily="18" charset="0"/>
                                <a:ea typeface="Cambria Math" panose="02040503050406030204" pitchFamily="18" charset="0"/>
                              </a:rPr>
                              <m:t>𝑛</m:t>
                            </m:r>
                          </m:sub>
                        </m:sSub>
                      </m:e>
                    </m:rad>
                    <m:r>
                      <a:rPr lang="en-US" b="0" i="1" spc="-10" smtClean="0">
                        <a:solidFill>
                          <a:schemeClr val="tx1"/>
                        </a:solidFill>
                        <a:latin typeface="Cambria Math" panose="02040503050406030204" pitchFamily="18" charset="0"/>
                      </a:rPr>
                      <m:t>=</m:t>
                    </m:r>
                    <m:sSub>
                      <m:sSubPr>
                        <m:ctrlPr>
                          <a:rPr lang="en-US" b="0" i="1" spc="-10" smtClean="0">
                            <a:solidFill>
                              <a:schemeClr val="tx1"/>
                            </a:solidFill>
                            <a:latin typeface="Cambria Math" panose="02040503050406030204" pitchFamily="18" charset="0"/>
                          </a:rPr>
                        </m:ctrlPr>
                      </m:sSubPr>
                      <m:e>
                        <m:r>
                          <a:rPr lang="en-US" b="0" i="1" spc="-10" smtClean="0">
                            <a:solidFill>
                              <a:schemeClr val="tx1"/>
                            </a:solidFill>
                            <a:latin typeface="Cambria Math" panose="02040503050406030204" pitchFamily="18" charset="0"/>
                          </a:rPr>
                          <m:t>𝑎</m:t>
                        </m:r>
                      </m:e>
                      <m:sub>
                        <m:r>
                          <a:rPr lang="en-US" b="0" i="1" spc="-10" smtClean="0">
                            <a:solidFill>
                              <a:schemeClr val="tx1"/>
                            </a:solidFill>
                            <a:latin typeface="Cambria Math" panose="02040503050406030204" pitchFamily="18" charset="0"/>
                          </a:rPr>
                          <m:t>𝑛</m:t>
                        </m:r>
                      </m:sub>
                    </m:sSub>
                    <m:r>
                      <a:rPr lang="en-US" b="0" i="1" spc="-10" smtClean="0">
                        <a:solidFill>
                          <a:schemeClr val="tx1"/>
                        </a:solidFill>
                        <a:latin typeface="Cambria Math" panose="02040503050406030204" pitchFamily="18" charset="0"/>
                      </a:rPr>
                      <m:t>.</m:t>
                    </m:r>
                    <m:r>
                      <a:rPr lang="en-US" b="0" i="0" spc="-10" smtClean="0">
                        <a:solidFill>
                          <a:schemeClr val="tx1"/>
                        </a:solidFill>
                        <a:latin typeface="Cambria Math" panose="02040503050406030204" pitchFamily="18" charset="0"/>
                      </a:rPr>
                      <m:t> </m:t>
                    </m:r>
                  </m:oMath>
                </a14:m>
                <a:r>
                  <a:rPr lang="en-US" spc="-10" dirty="0">
                    <a:solidFill>
                      <a:schemeClr val="tx1"/>
                    </a:solidFill>
                  </a:rPr>
                  <a:t>Thi</a:t>
                </a:r>
                <a:r>
                  <a:rPr lang="en-US" spc="-5" dirty="0">
                    <a:solidFill>
                      <a:schemeClr val="tx1"/>
                    </a:solidFill>
                  </a:rPr>
                  <a:t>s</a:t>
                </a:r>
                <a:r>
                  <a:rPr lang="en-US" spc="15" dirty="0">
                    <a:solidFill>
                      <a:schemeClr val="tx1"/>
                    </a:solidFill>
                  </a:rPr>
                  <a:t> </a:t>
                </a:r>
                <a:r>
                  <a:rPr lang="en-US" spc="-15" dirty="0">
                    <a:solidFill>
                      <a:schemeClr val="tx1"/>
                    </a:solidFill>
                  </a:rPr>
                  <a:t>show</a:t>
                </a:r>
                <a:r>
                  <a:rPr lang="en-US" spc="-5" dirty="0">
                    <a:solidFill>
                      <a:schemeClr val="tx1"/>
                    </a:solidFill>
                  </a:rPr>
                  <a:t>s</a:t>
                </a:r>
                <a:r>
                  <a:rPr lang="en-US" spc="1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5" dirty="0">
                    <a:solidFill>
                      <a:schemeClr val="tx1"/>
                    </a:solidFill>
                  </a:rPr>
                  <a:t>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50" dirty="0">
                    <a:solidFill>
                      <a:schemeClr val="tx1"/>
                    </a:solidFill>
                  </a:rPr>
                  <a:t> </a:t>
                </a:r>
                <a:r>
                  <a:rPr lang="en-US" spc="-10" dirty="0">
                    <a:solidFill>
                      <a:schemeClr val="tx1"/>
                    </a:solidFill>
                  </a:rPr>
                  <a:t>i</a:t>
                </a:r>
                <a:r>
                  <a:rPr lang="en-US" spc="-5" dirty="0">
                    <a:solidFill>
                      <a:schemeClr val="tx1"/>
                    </a:solidFill>
                  </a:rPr>
                  <a:t>s</a:t>
                </a:r>
                <a:r>
                  <a:rPr lang="en-US" spc="15" dirty="0">
                    <a:solidFill>
                      <a:schemeClr val="tx1"/>
                    </a:solidFill>
                  </a:rPr>
                  <a:t> </a:t>
                </a:r>
                <a:r>
                  <a:rPr lang="en-US" spc="-10" dirty="0">
                    <a:solidFill>
                      <a:schemeClr val="tx1"/>
                    </a:solidFill>
                  </a:rPr>
                  <a:t>increasing</a:t>
                </a:r>
                <a:r>
                  <a:rPr lang="en-US" spc="-5" dirty="0">
                    <a:solidFill>
                      <a:schemeClr val="tx1"/>
                    </a:solidFill>
                  </a:rPr>
                  <a:t>.</a:t>
                </a:r>
                <a:r>
                  <a:rPr lang="en-US" spc="15" dirty="0">
                    <a:solidFill>
                      <a:schemeClr val="tx1"/>
                    </a:solidFill>
                  </a:rPr>
                  <a:t> </a:t>
                </a:r>
              </a:p>
              <a:p>
                <a:pPr>
                  <a:lnSpc>
                    <a:spcPct val="100000"/>
                  </a:lnSpc>
                </a:pPr>
                <a:r>
                  <a:rPr lang="en-US" spc="-10" dirty="0">
                    <a:solidFill>
                      <a:schemeClr val="tx1"/>
                    </a:solidFill>
                  </a:rPr>
                  <a:t>Sinc</a:t>
                </a:r>
                <a:r>
                  <a:rPr lang="en-US" spc="-5" dirty="0">
                    <a:solidFill>
                      <a:schemeClr val="tx1"/>
                    </a:solidFill>
                  </a:rPr>
                  <a:t>e</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s</a:t>
                </a:r>
                <a:r>
                  <a:rPr lang="en-US" spc="-10" dirty="0">
                    <a:solidFill>
                      <a:schemeClr val="tx1"/>
                    </a:solidFill>
                  </a:rPr>
                  <a:t>equenc</a:t>
                </a:r>
                <a:r>
                  <a:rPr lang="en-US" spc="-5" dirty="0">
                    <a:solidFill>
                      <a:schemeClr val="tx1"/>
                    </a:solidFill>
                  </a:rPr>
                  <a:t>e</a:t>
                </a:r>
                <a:r>
                  <a:rPr lang="en-US" spc="15" dirty="0">
                    <a:solidFill>
                      <a:schemeClr val="tx1"/>
                    </a:solidFill>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bounde</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abov</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increasing</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conclud</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limi</a:t>
                </a:r>
                <a:r>
                  <a:rPr lang="en-US" spc="-5" dirty="0">
                    <a:solidFill>
                      <a:schemeClr val="tx1"/>
                    </a:solidFill>
                    <a:latin typeface="Times New Roman"/>
                    <a:cs typeface="Times New Roman"/>
                  </a:rPr>
                  <a:t>t</a:t>
                </a:r>
                <a:r>
                  <a:rPr lang="en-US" spc="55" dirty="0">
                    <a:solidFill>
                      <a:schemeClr val="tx1"/>
                    </a:solidFill>
                    <a:latin typeface="Times New Roman"/>
                    <a:cs typeface="Times New Roman"/>
                  </a:rPr>
                  <a:t> </a:t>
                </a:r>
                <a:r>
                  <a:rPr lang="en-US" i="1" spc="-10" dirty="0">
                    <a:solidFill>
                      <a:schemeClr val="tx1"/>
                    </a:solidFill>
                    <a:latin typeface="Times New Roman"/>
                    <a:cs typeface="Times New Roman"/>
                  </a:rPr>
                  <a:t>L</a:t>
                </a:r>
                <a:r>
                  <a:rPr lang="en-US" i="1" spc="75" dirty="0">
                    <a:solidFill>
                      <a:schemeClr val="tx1"/>
                    </a:solidFill>
                    <a:latin typeface="Times New Roman"/>
                    <a:cs typeface="Times New Roman"/>
                  </a:rPr>
                  <a:t> </a:t>
                </a:r>
                <a:r>
                  <a:rPr lang="en-US" spc="-5" dirty="0">
                    <a:solidFill>
                      <a:schemeClr val="tx1"/>
                    </a:solidFill>
                    <a:latin typeface="Times New Roman"/>
                    <a:cs typeface="Times New Roman"/>
                  </a:rPr>
                  <a:t>exists.</a:t>
                </a:r>
                <a:endParaRPr lang="en-US" dirty="0">
                  <a:solidFill>
                    <a:schemeClr val="tx1"/>
                  </a:solidFill>
                  <a:latin typeface="Times New Roman"/>
                  <a:cs typeface="Times New Roman"/>
                </a:endParaRPr>
              </a:p>
              <a:p>
                <a:pPr marL="0" marR="5080" indent="0" algn="just">
                  <a:lnSpc>
                    <a:spcPct val="100000"/>
                  </a:lnSpc>
                  <a:buNone/>
                </a:pPr>
                <a:r>
                  <a:rPr lang="en-US" dirty="0"/>
                  <a:t>By the Limit Laws,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r>
                              <a:rPr lang="en-US" i="1">
                                <a:latin typeface="Cambria Math" panose="02040503050406030204" pitchFamily="18" charset="0"/>
                              </a:rPr>
                              <m:t>+1</m:t>
                            </m:r>
                          </m:sub>
                        </m:sSub>
                      </m:e>
                    </m:func>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func>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rPr>
                          <m:t>𝐿</m:t>
                        </m:r>
                      </m:e>
                    </m:rad>
                    <m:r>
                      <a:rPr lang="en-US" b="0" i="1" smtClean="0">
                        <a:solidFill>
                          <a:schemeClr val="tx1"/>
                        </a:solidFill>
                        <a:latin typeface="Cambria Math" panose="02040503050406030204" pitchFamily="18" charset="0"/>
                      </a:rPr>
                      <m:t>.</m:t>
                    </m:r>
                  </m:oMath>
                </a14:m>
                <a:r>
                  <a:rPr lang="en-US" dirty="0">
                    <a:solidFill>
                      <a:schemeClr val="tx1"/>
                    </a:solidFill>
                  </a:rPr>
                  <a:t> </a:t>
                </a:r>
                <a:r>
                  <a:rPr lang="en-US" dirty="0"/>
                  <a:t>Hence,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𝐿</m:t>
                    </m:r>
                  </m:oMath>
                </a14:m>
                <a:r>
                  <a:rPr lang="en-US" dirty="0">
                    <a:solidFill>
                      <a:schemeClr val="tx1"/>
                    </a:solidFill>
                  </a:rPr>
                  <a:t>, that is, </a:t>
                </a:r>
                <a:r>
                  <a:rPr lang="en-US" i="1" dirty="0">
                    <a:solidFill>
                      <a:schemeClr val="tx1"/>
                    </a:solidFill>
                  </a:rPr>
                  <a:t>L</a:t>
                </a:r>
                <a:r>
                  <a:rPr lang="en-US" dirty="0">
                    <a:solidFill>
                      <a:schemeClr val="tx1"/>
                    </a:solidFill>
                  </a:rPr>
                  <a:t> = 0 or </a:t>
                </a:r>
                <a:r>
                  <a:rPr lang="en-US" i="1" dirty="0">
                    <a:solidFill>
                      <a:schemeClr val="tx1"/>
                    </a:solidFill>
                  </a:rPr>
                  <a:t>L</a:t>
                </a:r>
                <a:r>
                  <a:rPr lang="en-US" dirty="0">
                    <a:solidFill>
                      <a:schemeClr val="tx1"/>
                    </a:solidFill>
                  </a:rPr>
                  <a:t> = 2. Since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i="1" smtClean="0">
                        <a:solidFill>
                          <a:schemeClr val="tx1"/>
                        </a:solidFill>
                        <a:latin typeface="Cambria Math" panose="02040503050406030204" pitchFamily="18" charset="0"/>
                        <a:ea typeface="Cambria Math" panose="02040503050406030204" pitchFamily="18" charset="0"/>
                      </a:rPr>
                      <m:t>≥</m:t>
                    </m:r>
                    <m:rad>
                      <m:radPr>
                        <m:degHide m:val="on"/>
                        <m:ctrlPr>
                          <a:rPr lang="en-US" i="1" smtClean="0">
                            <a:solidFill>
                              <a:schemeClr val="tx1"/>
                            </a:solidFill>
                            <a:latin typeface="Cambria Math" panose="02040503050406030204" pitchFamily="18" charset="0"/>
                            <a:ea typeface="Cambria Math" panose="02040503050406030204" pitchFamily="18" charset="0"/>
                          </a:rPr>
                        </m:ctrlPr>
                      </m:radPr>
                      <m:deg/>
                      <m:e>
                        <m:r>
                          <a:rPr lang="en-US" b="0" i="1" smtClean="0">
                            <a:solidFill>
                              <a:schemeClr val="tx1"/>
                            </a:solidFill>
                            <a:latin typeface="Cambria Math" panose="02040503050406030204" pitchFamily="18" charset="0"/>
                            <a:ea typeface="Cambria Math" panose="02040503050406030204" pitchFamily="18" charset="0"/>
                          </a:rPr>
                          <m:t>2</m:t>
                        </m:r>
                      </m:e>
                    </m:rad>
                  </m:oMath>
                </a14:m>
                <a:r>
                  <a:rPr lang="en-US" dirty="0">
                    <a:solidFill>
                      <a:schemeClr val="tx1"/>
                    </a:solidFill>
                  </a:rPr>
                  <a:t> for all </a:t>
                </a:r>
                <a:r>
                  <a:rPr lang="en-US" i="1" dirty="0">
                    <a:solidFill>
                      <a:schemeClr val="tx1"/>
                    </a:solidFill>
                  </a:rPr>
                  <a:t>n</a:t>
                </a:r>
                <a:r>
                  <a:rPr lang="en-US" dirty="0">
                    <a:solidFill>
                      <a:schemeClr val="tx1"/>
                    </a:solidFill>
                  </a:rPr>
                  <a:t>, we have </a:t>
                </a:r>
                <a:r>
                  <a:rPr lang="en-US" i="1" dirty="0">
                    <a:solidFill>
                      <a:schemeClr val="tx1"/>
                    </a:solidFill>
                  </a:rPr>
                  <a:t>L</a:t>
                </a:r>
                <a:r>
                  <a:rPr lang="en-US" dirty="0">
                    <a:solidFill>
                      <a:schemeClr val="tx1"/>
                    </a:solidFill>
                  </a:rPr>
                  <a:t> = 2.</a:t>
                </a: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279" r="-677" b="-697"/>
                </a:stretch>
              </a:blipFill>
            </p:spPr>
            <p:txBody>
              <a:bodyPr/>
              <a:lstStyle/>
              <a:p>
                <a:r>
                  <a:rPr lang="en-US">
                    <a:noFill/>
                  </a:rPr>
                  <a:t> </a:t>
                </a:r>
              </a:p>
            </p:txBody>
          </p:sp>
        </mc:Fallback>
      </mc:AlternateContent>
    </p:spTree>
    <p:extLst>
      <p:ext uri="{BB962C8B-B14F-4D97-AF65-F5344CB8AC3E}">
        <p14:creationId xmlns:p14="http://schemas.microsoft.com/office/powerpoint/2010/main" val="667990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smtClean="0"/>
              <a:t>Series (1 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t>Man</a:t>
                </a:r>
                <a:r>
                  <a:rPr lang="en-US" spc="-5" dirty="0"/>
                  <a:t>y</a:t>
                </a:r>
                <a:r>
                  <a:rPr lang="en-US" spc="75" dirty="0"/>
                  <a:t> </a:t>
                </a:r>
                <a:r>
                  <a:rPr lang="en-US" spc="-10" dirty="0"/>
                  <a:t>quantitie</a:t>
                </a:r>
                <a:r>
                  <a:rPr lang="en-US" spc="-5" dirty="0"/>
                  <a:t>s</a:t>
                </a:r>
                <a:r>
                  <a:rPr lang="en-US" spc="75" dirty="0"/>
                  <a:t> </a:t>
                </a:r>
                <a:r>
                  <a:rPr lang="en-US" spc="-5" dirty="0"/>
                  <a:t>t</a:t>
                </a:r>
                <a:r>
                  <a:rPr lang="en-US" spc="-10" dirty="0"/>
                  <a:t>ha</a:t>
                </a:r>
                <a:r>
                  <a:rPr lang="en-US" spc="-5" dirty="0"/>
                  <a:t>t</a:t>
                </a:r>
                <a:r>
                  <a:rPr lang="en-US" spc="70" dirty="0"/>
                  <a:t> </a:t>
                </a:r>
                <a:r>
                  <a:rPr lang="en-US" spc="-10" dirty="0"/>
                  <a:t>aris</a:t>
                </a:r>
                <a:r>
                  <a:rPr lang="en-US" spc="-5" dirty="0"/>
                  <a:t>e</a:t>
                </a:r>
                <a:r>
                  <a:rPr lang="en-US" spc="70" dirty="0"/>
                  <a:t> </a:t>
                </a:r>
                <a:r>
                  <a:rPr lang="en-US" spc="-5" dirty="0"/>
                  <a:t>in</a:t>
                </a:r>
                <a:r>
                  <a:rPr lang="en-US" spc="70" dirty="0"/>
                  <a:t> </a:t>
                </a:r>
                <a:r>
                  <a:rPr lang="en-US" spc="-10" dirty="0"/>
                  <a:t>mathematic</a:t>
                </a:r>
                <a:r>
                  <a:rPr lang="en-US" spc="-5" dirty="0"/>
                  <a:t>s</a:t>
                </a:r>
                <a:r>
                  <a:rPr lang="en-US" spc="75" dirty="0"/>
                  <a:t> </a:t>
                </a:r>
                <a:r>
                  <a:rPr lang="en-US" spc="-10" dirty="0"/>
                  <a:t>an</a:t>
                </a:r>
                <a:r>
                  <a:rPr lang="en-US" spc="-5" dirty="0"/>
                  <a:t>d</a:t>
                </a:r>
                <a:r>
                  <a:rPr lang="en-US" spc="75" dirty="0"/>
                  <a:t> </a:t>
                </a:r>
                <a:r>
                  <a:rPr lang="en-US" spc="-10" dirty="0"/>
                  <a:t>it</a:t>
                </a:r>
                <a:r>
                  <a:rPr lang="en-US" spc="-5" dirty="0"/>
                  <a:t>s</a:t>
                </a:r>
                <a:r>
                  <a:rPr lang="en-US" spc="70" dirty="0"/>
                  <a:t> </a:t>
                </a:r>
                <a:r>
                  <a:rPr lang="en-US" spc="-10" dirty="0"/>
                  <a:t>application</a:t>
                </a:r>
                <a:r>
                  <a:rPr lang="en-US" spc="-5" dirty="0"/>
                  <a:t>s</a:t>
                </a:r>
                <a:r>
                  <a:rPr lang="en-US" spc="75" dirty="0"/>
                  <a:t> </a:t>
                </a:r>
                <a:r>
                  <a:rPr lang="en-US" spc="-10" dirty="0"/>
                  <a:t>canno</a:t>
                </a:r>
                <a:r>
                  <a:rPr lang="en-US" spc="-5" dirty="0"/>
                  <a:t>t</a:t>
                </a:r>
                <a:r>
                  <a:rPr lang="en-US" spc="75" dirty="0"/>
                  <a:t> </a:t>
                </a:r>
                <a:r>
                  <a:rPr lang="en-US" spc="-10" dirty="0"/>
                  <a:t>b</a:t>
                </a:r>
                <a:r>
                  <a:rPr lang="en-US" spc="-5" dirty="0"/>
                  <a:t>e</a:t>
                </a:r>
                <a:r>
                  <a:rPr lang="en-US" spc="70" dirty="0"/>
                  <a:t> </a:t>
                </a:r>
                <a:r>
                  <a:rPr lang="en-US" spc="-10" dirty="0"/>
                  <a:t>compute</a:t>
                </a:r>
                <a:r>
                  <a:rPr lang="en-US" spc="-5" dirty="0"/>
                  <a:t>d</a:t>
                </a:r>
                <a:r>
                  <a:rPr lang="en-US" spc="75" dirty="0"/>
                  <a:t> </a:t>
                </a:r>
                <a:r>
                  <a:rPr lang="en-US" spc="-10" dirty="0"/>
                  <a:t>exactly</a:t>
                </a:r>
                <a:r>
                  <a:rPr lang="en-US" spc="-5" dirty="0"/>
                  <a:t>. </a:t>
                </a:r>
                <a:r>
                  <a:rPr lang="en-US" spc="-10" dirty="0"/>
                  <a:t>We canno</a:t>
                </a:r>
                <a:r>
                  <a:rPr lang="en-US" spc="-5" dirty="0"/>
                  <a:t>t </a:t>
                </a:r>
                <a:r>
                  <a:rPr lang="en-US" spc="-10" dirty="0"/>
                  <a:t>writ</a:t>
                </a:r>
                <a:r>
                  <a:rPr lang="en-US" spc="-5" dirty="0"/>
                  <a:t>e</a:t>
                </a:r>
                <a:r>
                  <a:rPr lang="en-US" spc="-10" dirty="0"/>
                  <a:t> a</a:t>
                </a:r>
                <a:r>
                  <a:rPr lang="en-US" spc="-5" dirty="0"/>
                  <a:t>n</a:t>
                </a:r>
                <a:r>
                  <a:rPr lang="en-US" spc="-10" dirty="0"/>
                  <a:t> exac</a:t>
                </a:r>
                <a:r>
                  <a:rPr lang="en-US" spc="-5" dirty="0"/>
                  <a:t>t </a:t>
                </a:r>
                <a:r>
                  <a:rPr lang="en-US" spc="-10" dirty="0"/>
                  <a:t>decima</a:t>
                </a:r>
                <a:r>
                  <a:rPr lang="en-US" spc="-5" dirty="0"/>
                  <a:t>l </a:t>
                </a:r>
                <a:r>
                  <a:rPr lang="en-US" spc="-10" dirty="0"/>
                  <a:t>expressio</a:t>
                </a:r>
                <a:r>
                  <a:rPr lang="en-US" spc="-5" dirty="0"/>
                  <a:t>n </a:t>
                </a:r>
                <a:r>
                  <a:rPr lang="en-US" spc="-10" dirty="0"/>
                  <a:t>fo</a:t>
                </a:r>
                <a:r>
                  <a:rPr lang="en-US" spc="-5" dirty="0"/>
                  <a:t>r t</a:t>
                </a:r>
                <a:r>
                  <a:rPr lang="en-US" spc="-10" dirty="0"/>
                  <a:t>h</a:t>
                </a:r>
                <a:r>
                  <a:rPr lang="en-US" spc="-5" dirty="0"/>
                  <a:t>e</a:t>
                </a:r>
                <a:r>
                  <a:rPr lang="en-US" spc="-10" dirty="0"/>
                  <a:t> </a:t>
                </a:r>
                <a:r>
                  <a:rPr lang="en-US" spc="-15" dirty="0"/>
                  <a:t>numbe</a:t>
                </a:r>
                <a:r>
                  <a:rPr lang="en-US" spc="-5" dirty="0"/>
                  <a:t>r</a:t>
                </a:r>
                <a:r>
                  <a:rPr lang="en-US" spc="-10" dirty="0"/>
                  <a:t> </a:t>
                </a:r>
                <a:r>
                  <a:rPr lang="en-US" i="1" spc="-75" dirty="0"/>
                  <a:t>π</a:t>
                </a:r>
                <a:r>
                  <a:rPr lang="en-US" i="1" spc="65" dirty="0"/>
                  <a:t> </a:t>
                </a:r>
                <a:r>
                  <a:rPr lang="en-US" spc="-10" dirty="0"/>
                  <a:t>o</a:t>
                </a:r>
                <a:r>
                  <a:rPr lang="en-US" spc="-5" dirty="0"/>
                  <a:t>r </a:t>
                </a:r>
                <a:r>
                  <a:rPr lang="en-US" spc="-10" dirty="0"/>
                  <a:t>fo</a:t>
                </a:r>
                <a:r>
                  <a:rPr lang="en-US" spc="-5" dirty="0"/>
                  <a:t>r</a:t>
                </a:r>
                <a:r>
                  <a:rPr lang="en-US" spc="-10" dirty="0"/>
                  <a:t> values o</a:t>
                </a:r>
                <a:r>
                  <a:rPr lang="en-US" spc="-5" dirty="0"/>
                  <a:t>f</a:t>
                </a:r>
                <a:r>
                  <a:rPr lang="en-US" spc="-55" dirty="0"/>
                  <a:t> </a:t>
                </a:r>
                <a:r>
                  <a:rPr lang="en-US" spc="-10" dirty="0"/>
                  <a:t>th</a:t>
                </a:r>
                <a:r>
                  <a:rPr lang="en-US" spc="-5" dirty="0"/>
                  <a:t>e</a:t>
                </a:r>
                <a:r>
                  <a:rPr lang="en-US" spc="-55" dirty="0"/>
                  <a:t> </a:t>
                </a:r>
                <a:r>
                  <a:rPr lang="en-US" spc="-5" dirty="0"/>
                  <a:t>s</a:t>
                </a:r>
                <a:r>
                  <a:rPr lang="en-US" spc="-10" dirty="0"/>
                  <a:t>in</a:t>
                </a:r>
                <a:r>
                  <a:rPr lang="en-US" spc="-5" dirty="0"/>
                  <a:t>e</a:t>
                </a:r>
                <a:r>
                  <a:rPr lang="en-US" spc="-55" dirty="0"/>
                  <a:t> </a:t>
                </a:r>
                <a:r>
                  <a:rPr lang="en-US" spc="-5" dirty="0"/>
                  <a:t>f</a:t>
                </a:r>
                <a:r>
                  <a:rPr lang="en-US" spc="-10" dirty="0"/>
                  <a:t>unctio</a:t>
                </a:r>
                <a:r>
                  <a:rPr lang="en-US" spc="-5" dirty="0"/>
                  <a:t>n</a:t>
                </a:r>
                <a:r>
                  <a:rPr lang="en-US" spc="-55" dirty="0"/>
                  <a:t> </a:t>
                </a:r>
                <a:r>
                  <a:rPr lang="en-US" spc="-5" dirty="0"/>
                  <a:t>s</a:t>
                </a:r>
                <a:r>
                  <a:rPr lang="en-US" spc="-10" dirty="0"/>
                  <a:t>uc</a:t>
                </a:r>
                <a:r>
                  <a:rPr lang="en-US" spc="-5" dirty="0"/>
                  <a:t>h</a:t>
                </a:r>
                <a:r>
                  <a:rPr lang="en-US" spc="-55" dirty="0"/>
                  <a:t> </a:t>
                </a:r>
                <a:r>
                  <a:rPr lang="en-US" spc="-10" dirty="0"/>
                  <a:t>a</a:t>
                </a:r>
                <a:r>
                  <a:rPr lang="en-US" spc="-5" dirty="0"/>
                  <a:t>s</a:t>
                </a:r>
                <a:r>
                  <a:rPr lang="en-US" spc="-55" dirty="0"/>
                  <a:t> </a:t>
                </a:r>
                <a:r>
                  <a:rPr lang="en-US" spc="-5" dirty="0"/>
                  <a:t>sin</a:t>
                </a:r>
                <a:r>
                  <a:rPr lang="en-US" spc="-85" dirty="0"/>
                  <a:t> </a:t>
                </a:r>
                <a:r>
                  <a:rPr lang="en-US" spc="-10" dirty="0"/>
                  <a:t>1</a:t>
                </a:r>
                <a:r>
                  <a:rPr lang="en-US" spc="-5" dirty="0"/>
                  <a:t>.</a:t>
                </a:r>
                <a:r>
                  <a:rPr lang="en-US" spc="-55" dirty="0"/>
                  <a:t> </a:t>
                </a:r>
                <a:r>
                  <a:rPr lang="en-US" spc="-15" dirty="0"/>
                  <a:t>However</a:t>
                </a:r>
                <a:r>
                  <a:rPr lang="en-US" spc="-5" dirty="0"/>
                  <a:t>,</a:t>
                </a:r>
                <a:r>
                  <a:rPr lang="en-US" spc="-55" dirty="0"/>
                  <a:t> </a:t>
                </a:r>
                <a:r>
                  <a:rPr lang="en-US" spc="-5" dirty="0"/>
                  <a:t>s</a:t>
                </a:r>
                <a:r>
                  <a:rPr lang="en-US" spc="-10" dirty="0"/>
                  <a:t>ometime</a:t>
                </a:r>
                <a:r>
                  <a:rPr lang="en-US" spc="-5" dirty="0"/>
                  <a:t>s</a:t>
                </a:r>
                <a:r>
                  <a:rPr lang="en-US" spc="-55" dirty="0"/>
                  <a:t> </a:t>
                </a:r>
                <a:r>
                  <a:rPr lang="en-US" spc="-10" dirty="0"/>
                  <a:t>thes</a:t>
                </a:r>
                <a:r>
                  <a:rPr lang="en-US" spc="-5" dirty="0"/>
                  <a:t>e</a:t>
                </a:r>
                <a:r>
                  <a:rPr lang="en-US" spc="-55" dirty="0"/>
                  <a:t> </a:t>
                </a:r>
                <a:r>
                  <a:rPr lang="en-US" spc="-10" dirty="0"/>
                  <a:t>quantitie</a:t>
                </a:r>
                <a:r>
                  <a:rPr lang="en-US" spc="-5" dirty="0"/>
                  <a:t>s</a:t>
                </a:r>
                <a:r>
                  <a:rPr lang="en-US" spc="-55" dirty="0"/>
                  <a:t> </a:t>
                </a:r>
                <a:r>
                  <a:rPr lang="en-US" spc="-10" dirty="0"/>
                  <a:t>ca</a:t>
                </a:r>
                <a:r>
                  <a:rPr lang="en-US" spc="-5" dirty="0"/>
                  <a:t>n</a:t>
                </a:r>
                <a:r>
                  <a:rPr lang="en-US" spc="-55" dirty="0"/>
                  <a:t> </a:t>
                </a:r>
                <a:r>
                  <a:rPr lang="en-US" spc="-10" dirty="0"/>
                  <a:t>b</a:t>
                </a:r>
                <a:r>
                  <a:rPr lang="en-US" spc="-5" dirty="0"/>
                  <a:t>e</a:t>
                </a:r>
                <a:r>
                  <a:rPr lang="en-US" spc="-55" dirty="0"/>
                  <a:t> </a:t>
                </a:r>
                <a:r>
                  <a:rPr lang="en-US" spc="-10" dirty="0"/>
                  <a:t>represented a</a:t>
                </a:r>
                <a:r>
                  <a:rPr lang="en-US" spc="-5" dirty="0"/>
                  <a:t>s </a:t>
                </a:r>
                <a:r>
                  <a:rPr lang="en-US" spc="-10" dirty="0"/>
                  <a:t>infinit</a:t>
                </a:r>
                <a:r>
                  <a:rPr lang="en-US" spc="-5" dirty="0"/>
                  <a:t>e </a:t>
                </a:r>
                <a:r>
                  <a:rPr lang="en-US" spc="-10" dirty="0"/>
                  <a:t>sums</a:t>
                </a:r>
                <a:r>
                  <a:rPr lang="en-US" spc="-5" dirty="0"/>
                  <a:t>. </a:t>
                </a:r>
                <a:r>
                  <a:rPr lang="en-US" spc="-15" dirty="0"/>
                  <a:t>Fo</a:t>
                </a:r>
                <a:r>
                  <a:rPr lang="en-US" spc="-5" dirty="0"/>
                  <a:t>r </a:t>
                </a:r>
                <a:r>
                  <a:rPr lang="en-US" spc="-10" dirty="0"/>
                  <a:t>example</a:t>
                </a:r>
                <a:r>
                  <a:rPr lang="en-US" spc="-5" dirty="0"/>
                  <a:t>, </a:t>
                </a:r>
                <a:r>
                  <a:rPr lang="en-US" spc="-10" dirty="0"/>
                  <a:t>usin</a:t>
                </a:r>
                <a:r>
                  <a:rPr lang="en-US" spc="-5" dirty="0"/>
                  <a:t>g </a:t>
                </a:r>
                <a:r>
                  <a:rPr lang="en-US" spc="-10" dirty="0"/>
                  <a:t>Taylo</a:t>
                </a:r>
                <a:r>
                  <a:rPr lang="en-US" spc="-5" dirty="0"/>
                  <a:t>r </a:t>
                </a:r>
                <a:r>
                  <a:rPr lang="en-US" spc="-10" dirty="0"/>
                  <a:t>serie</a:t>
                </a:r>
                <a:r>
                  <a:rPr lang="en-US" spc="-5" dirty="0"/>
                  <a:t>s </a:t>
                </a:r>
                <a:r>
                  <a:rPr lang="en-US" spc="-10" dirty="0"/>
                  <a:t>(Sectio</a:t>
                </a:r>
                <a:r>
                  <a:rPr lang="en-US" spc="-5" dirty="0"/>
                  <a:t>n </a:t>
                </a:r>
                <a:r>
                  <a:rPr lang="en-US" spc="-10" dirty="0"/>
                  <a:t>10.8)</a:t>
                </a:r>
                <a:r>
                  <a:rPr lang="en-US" spc="-5" dirty="0"/>
                  <a:t>, </a:t>
                </a:r>
                <a:r>
                  <a:rPr lang="en-US" spc="-15" dirty="0"/>
                  <a:t>w</a:t>
                </a:r>
                <a:r>
                  <a:rPr lang="en-US" spc="-5" dirty="0"/>
                  <a:t>e </a:t>
                </a:r>
                <a:r>
                  <a:rPr lang="en-US" spc="-10" dirty="0"/>
                  <a:t>ca</a:t>
                </a:r>
                <a:r>
                  <a:rPr lang="en-US" spc="-5" dirty="0"/>
                  <a:t>n </a:t>
                </a:r>
                <a:r>
                  <a:rPr lang="en-US" spc="-10" dirty="0"/>
                  <a:t>show</a:t>
                </a:r>
                <a:r>
                  <a:rPr lang="en-US" spc="-5" dirty="0"/>
                  <a:t> </a:t>
                </a:r>
                <a:r>
                  <a:rPr lang="en-US" spc="-10" dirty="0"/>
                  <a:t>that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1</m:t>
                          </m:r>
                        </m:e>
                      </m:func>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ea typeface="Cambria Math" panose="02040503050406030204" pitchFamily="18" charset="0"/>
                        </a:rPr>
                        <m:t>±⋯  (1)</m:t>
                      </m:r>
                    </m:oMath>
                  </m:oMathPara>
                </a14:m>
                <a:endParaRPr lang="en-US" dirty="0"/>
              </a:p>
              <a:p>
                <a:pPr marL="0" marR="5080" indent="0" algn="just">
                  <a:lnSpc>
                    <a:spcPct val="100000"/>
                  </a:lnSpc>
                  <a:buNone/>
                </a:pPr>
                <a:r>
                  <a:rPr lang="en-US" spc="-5" dirty="0">
                    <a:latin typeface="Times New Roman"/>
                    <a:cs typeface="Times New Roman"/>
                  </a:rPr>
                  <a:t>Infinite</a:t>
                </a:r>
                <a:r>
                  <a:rPr lang="en-US" spc="-15" dirty="0">
                    <a:latin typeface="Times New Roman"/>
                    <a:cs typeface="Times New Roman"/>
                  </a:rPr>
                  <a:t> </a:t>
                </a:r>
                <a:r>
                  <a:rPr lang="en-US" spc="-5" dirty="0">
                    <a:latin typeface="Times New Roman"/>
                    <a:cs typeface="Times New Roman"/>
                  </a:rPr>
                  <a:t>sums</a:t>
                </a:r>
                <a:r>
                  <a:rPr lang="en-US" spc="-15" dirty="0">
                    <a:latin typeface="Times New Roman"/>
                    <a:cs typeface="Times New Roman"/>
                  </a:rPr>
                  <a:t> </a:t>
                </a:r>
                <a:r>
                  <a:rPr lang="en-US" spc="-5" dirty="0">
                    <a:latin typeface="Times New Roman"/>
                    <a:cs typeface="Times New Roman"/>
                  </a:rPr>
                  <a:t>of</a:t>
                </a:r>
                <a:r>
                  <a:rPr lang="en-US" spc="-15" dirty="0">
                    <a:latin typeface="Times New Roman"/>
                    <a:cs typeface="Times New Roman"/>
                  </a:rPr>
                  <a:t> </a:t>
                </a:r>
                <a:r>
                  <a:rPr lang="en-US" spc="-5" dirty="0">
                    <a:latin typeface="Times New Roman"/>
                    <a:cs typeface="Times New Roman"/>
                  </a:rPr>
                  <a:t>this</a:t>
                </a:r>
                <a:r>
                  <a:rPr lang="en-US" spc="-15" dirty="0">
                    <a:latin typeface="Times New Roman"/>
                    <a:cs typeface="Times New Roman"/>
                  </a:rPr>
                  <a:t> </a:t>
                </a:r>
                <a:r>
                  <a:rPr lang="en-US" spc="-5" dirty="0">
                    <a:latin typeface="Times New Roman"/>
                    <a:cs typeface="Times New Roman"/>
                  </a:rPr>
                  <a:t>type</a:t>
                </a:r>
                <a:r>
                  <a:rPr lang="en-US" spc="-15" dirty="0">
                    <a:latin typeface="Times New Roman"/>
                    <a:cs typeface="Times New Roman"/>
                  </a:rPr>
                  <a:t> </a:t>
                </a:r>
                <a:r>
                  <a:rPr lang="en-US" spc="-5" dirty="0">
                    <a:latin typeface="Times New Roman"/>
                    <a:cs typeface="Times New Roman"/>
                  </a:rPr>
                  <a:t>are</a:t>
                </a:r>
                <a:r>
                  <a:rPr lang="en-US" spc="-15" dirty="0">
                    <a:latin typeface="Times New Roman"/>
                    <a:cs typeface="Times New Roman"/>
                  </a:rPr>
                  <a:t> </a:t>
                </a:r>
                <a:r>
                  <a:rPr lang="en-US" spc="-5" dirty="0">
                    <a:latin typeface="Times New Roman"/>
                    <a:cs typeface="Times New Roman"/>
                  </a:rPr>
                  <a:t>called</a:t>
                </a:r>
                <a:r>
                  <a:rPr lang="en-US" spc="-15" dirty="0">
                    <a:latin typeface="Times New Roman"/>
                    <a:cs typeface="Times New Roman"/>
                  </a:rPr>
                  <a:t> </a:t>
                </a:r>
                <a:r>
                  <a:rPr lang="en-US" b="1" i="1" spc="-5" dirty="0">
                    <a:latin typeface="Times New Roman"/>
                    <a:cs typeface="Times New Roman"/>
                  </a:rPr>
                  <a:t>infinite</a:t>
                </a:r>
                <a:r>
                  <a:rPr lang="en-US" b="1" i="1" spc="-15" dirty="0">
                    <a:latin typeface="Times New Roman"/>
                    <a:cs typeface="Times New Roman"/>
                  </a:rPr>
                  <a:t> </a:t>
                </a:r>
                <a:r>
                  <a:rPr lang="en-US" b="1" i="1" spc="-5" dirty="0">
                    <a:latin typeface="Times New Roman"/>
                    <a:cs typeface="Times New Roman"/>
                  </a:rPr>
                  <a:t>series</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We</a:t>
                </a:r>
                <a:r>
                  <a:rPr lang="en-US" spc="-1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hin</a:t>
                </a:r>
                <a:r>
                  <a:rPr lang="en-US" spc="-5" dirty="0">
                    <a:latin typeface="Times New Roman"/>
                    <a:cs typeface="Times New Roman"/>
                  </a:rPr>
                  <a:t>k</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0" dirty="0">
                    <a:latin typeface="Times New Roman"/>
                    <a:cs typeface="Times New Roman"/>
                  </a:rPr>
                  <a:t>them</a:t>
                </a:r>
                <a:r>
                  <a:rPr lang="en-US" spc="-1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havin</a:t>
                </a:r>
                <a:r>
                  <a:rPr lang="en-US" spc="-5" dirty="0">
                    <a:latin typeface="Times New Roman"/>
                    <a:cs typeface="Times New Roman"/>
                  </a:rPr>
                  <a:t>g</a:t>
                </a:r>
                <a:r>
                  <a:rPr lang="en-US" spc="-15" dirty="0">
                    <a:latin typeface="Times New Roman"/>
                    <a:cs typeface="Times New Roman"/>
                  </a:rPr>
                  <a:t> </a:t>
                </a:r>
                <a:r>
                  <a:rPr lang="en-US" spc="-10" dirty="0">
                    <a:latin typeface="Times New Roman"/>
                    <a:cs typeface="Times New Roman"/>
                  </a:rPr>
                  <a:t>been obtaine</a:t>
                </a:r>
                <a:r>
                  <a:rPr lang="en-US" spc="-5" dirty="0">
                    <a:latin typeface="Times New Roman"/>
                    <a:cs typeface="Times New Roman"/>
                  </a:rPr>
                  <a:t>d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addin</a:t>
                </a:r>
                <a:r>
                  <a:rPr lang="en-US" spc="-5" dirty="0">
                    <a:latin typeface="Times New Roman"/>
                    <a:cs typeface="Times New Roman"/>
                  </a:rPr>
                  <a:t>g </a:t>
                </a:r>
                <a:r>
                  <a:rPr lang="en-US" spc="-10" dirty="0">
                    <a:latin typeface="Times New Roman"/>
                    <a:cs typeface="Times New Roman"/>
                  </a:rPr>
                  <a:t>u</a:t>
                </a:r>
                <a:r>
                  <a:rPr lang="en-US" spc="-5" dirty="0">
                    <a:latin typeface="Times New Roman"/>
                    <a:cs typeface="Times New Roman"/>
                  </a:rPr>
                  <a:t>p </a:t>
                </a:r>
                <a:r>
                  <a:rPr lang="en-US" spc="-10" dirty="0">
                    <a:latin typeface="Times New Roman"/>
                    <a:cs typeface="Times New Roman"/>
                  </a:rPr>
                  <a:t>al</a:t>
                </a:r>
                <a:r>
                  <a:rPr lang="en-US" spc="-5" dirty="0">
                    <a:latin typeface="Times New Roman"/>
                    <a:cs typeface="Times New Roman"/>
                  </a:rPr>
                  <a:t>l </a:t>
                </a:r>
                <a:r>
                  <a:rPr lang="en-US" spc="-10" dirty="0">
                    <a:latin typeface="Times New Roman"/>
                    <a:cs typeface="Times New Roman"/>
                  </a:rPr>
                  <a:t>o</a:t>
                </a:r>
                <a:r>
                  <a:rPr lang="en-US" spc="-5" dirty="0">
                    <a:latin typeface="Times New Roman"/>
                    <a:cs typeface="Times New Roman"/>
                  </a:rPr>
                  <a:t>f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term</a:t>
                </a:r>
                <a:r>
                  <a:rPr lang="en-US" spc="-5" dirty="0">
                    <a:latin typeface="Times New Roman"/>
                    <a:cs typeface="Times New Roman"/>
                  </a:rPr>
                  <a:t>s in a s</a:t>
                </a:r>
                <a:r>
                  <a:rPr lang="en-US" spc="-10" dirty="0">
                    <a:latin typeface="Times New Roman"/>
                    <a:cs typeface="Times New Roman"/>
                  </a:rPr>
                  <a:t>equenc</a:t>
                </a:r>
                <a:r>
                  <a:rPr lang="en-US" spc="-5" dirty="0">
                    <a:latin typeface="Times New Roman"/>
                    <a:cs typeface="Times New Roman"/>
                  </a:rPr>
                  <a:t>e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numbers.</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99207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(2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606119"/>
          </a:xfrm>
        </p:spPr>
        <p:txBody>
          <a:bodyPr>
            <a:noAutofit/>
          </a:bodyPr>
          <a:lstStyle/>
          <a:p>
            <a:pPr marL="11429" indent="0">
              <a:lnSpc>
                <a:spcPct val="100000"/>
              </a:lnSpc>
              <a:buNone/>
            </a:pPr>
            <a:r>
              <a:rPr lang="en-US" spc="-15" dirty="0"/>
              <a:t>Bu</a:t>
            </a:r>
            <a:r>
              <a:rPr lang="en-US" spc="-5" dirty="0"/>
              <a:t>t</a:t>
            </a:r>
            <a:r>
              <a:rPr lang="en-US" spc="-20" dirty="0"/>
              <a:t> </a:t>
            </a:r>
            <a:r>
              <a:rPr lang="en-US" spc="-15" dirty="0"/>
              <a:t>wha</a:t>
            </a:r>
            <a:r>
              <a:rPr lang="en-US" spc="-5" dirty="0"/>
              <a:t>t</a:t>
            </a:r>
            <a:r>
              <a:rPr lang="en-US" spc="-20" dirty="0"/>
              <a:t> </a:t>
            </a:r>
            <a:r>
              <a:rPr lang="en-US" spc="-10" dirty="0"/>
              <a:t>precisel</a:t>
            </a:r>
            <a:r>
              <a:rPr lang="en-US" spc="-5" dirty="0"/>
              <a:t>y</a:t>
            </a:r>
            <a:r>
              <a:rPr lang="en-US" spc="-20" dirty="0"/>
              <a:t> </a:t>
            </a:r>
            <a:r>
              <a:rPr lang="en-US" spc="-10" dirty="0"/>
              <a:t>doe</a:t>
            </a:r>
            <a:r>
              <a:rPr lang="en-US" spc="-5" dirty="0"/>
              <a:t>s</a:t>
            </a:r>
            <a:r>
              <a:rPr lang="en-US" spc="-20" dirty="0"/>
              <a:t> </a:t>
            </a:r>
            <a:r>
              <a:rPr lang="en-US" spc="-15" dirty="0"/>
              <a:t>Eq</a:t>
            </a:r>
            <a:r>
              <a:rPr lang="en-US" spc="-5" dirty="0"/>
              <a:t>.</a:t>
            </a:r>
            <a:r>
              <a:rPr lang="en-US" spc="-20" dirty="0"/>
              <a:t> </a:t>
            </a:r>
            <a:r>
              <a:rPr lang="en-US" spc="-5" dirty="0"/>
              <a:t>(</a:t>
            </a:r>
            <a:r>
              <a:rPr lang="en-US" spc="-10" dirty="0"/>
              <a:t>1</a:t>
            </a:r>
            <a:r>
              <a:rPr lang="en-US" spc="-5" dirty="0"/>
              <a:t>)</a:t>
            </a:r>
            <a:r>
              <a:rPr lang="en-US" spc="-20" dirty="0"/>
              <a:t> </a:t>
            </a:r>
            <a:r>
              <a:rPr lang="en-US" spc="-15" dirty="0"/>
              <a:t>mean</a:t>
            </a:r>
            <a:r>
              <a:rPr lang="en-US" spc="-5" dirty="0"/>
              <a:t>?</a:t>
            </a:r>
            <a:r>
              <a:rPr lang="en-US" spc="-20" dirty="0"/>
              <a:t> </a:t>
            </a:r>
            <a:r>
              <a:rPr lang="en-US" spc="-15" dirty="0"/>
              <a:t>Ho</a:t>
            </a:r>
            <a:r>
              <a:rPr lang="en-US" spc="-10" dirty="0"/>
              <a:t>w</a:t>
            </a:r>
            <a:r>
              <a:rPr lang="en-US" spc="-20" dirty="0"/>
              <a:t> </a:t>
            </a:r>
            <a:r>
              <a:rPr lang="en-US" spc="-10" dirty="0"/>
              <a:t>d</a:t>
            </a:r>
            <a:r>
              <a:rPr lang="en-US" spc="-5" dirty="0"/>
              <a:t>o</a:t>
            </a:r>
            <a:r>
              <a:rPr lang="en-US" spc="-20" dirty="0"/>
              <a:t> </a:t>
            </a:r>
            <a:r>
              <a:rPr lang="en-US" spc="-15" dirty="0"/>
              <a:t>w</a:t>
            </a:r>
            <a:r>
              <a:rPr lang="en-US" spc="-5" dirty="0"/>
              <a:t>e</a:t>
            </a:r>
            <a:r>
              <a:rPr lang="en-US" spc="-20" dirty="0"/>
              <a:t> </a:t>
            </a:r>
            <a:r>
              <a:rPr lang="en-US" spc="-15" dirty="0"/>
              <a:t>mak</a:t>
            </a:r>
            <a:r>
              <a:rPr lang="en-US" spc="-5" dirty="0"/>
              <a:t>e</a:t>
            </a:r>
            <a:r>
              <a:rPr lang="en-US" spc="-20" dirty="0"/>
              <a:t> </a:t>
            </a:r>
            <a:r>
              <a:rPr lang="en-US" spc="-10" dirty="0"/>
              <a:t>sens</a:t>
            </a:r>
            <a:r>
              <a:rPr lang="en-US" spc="-5" dirty="0"/>
              <a:t>e</a:t>
            </a:r>
            <a:r>
              <a:rPr lang="en-US" spc="-20" dirty="0"/>
              <a:t> </a:t>
            </a:r>
            <a:r>
              <a:rPr lang="en-US" spc="-10" dirty="0"/>
              <a:t>o</a:t>
            </a:r>
            <a:r>
              <a:rPr lang="en-US" spc="-5" dirty="0"/>
              <a:t>f</a:t>
            </a:r>
            <a:r>
              <a:rPr lang="en-US" spc="-20" dirty="0"/>
              <a:t> </a:t>
            </a:r>
            <a:r>
              <a:rPr lang="en-US" spc="-5" dirty="0"/>
              <a:t>a</a:t>
            </a:r>
            <a:r>
              <a:rPr lang="en-US" spc="-20" dirty="0"/>
              <a:t> </a:t>
            </a:r>
            <a:r>
              <a:rPr lang="en-US" spc="-10" dirty="0"/>
              <a:t>sum</a:t>
            </a:r>
            <a:r>
              <a:rPr lang="en-US" spc="-20" dirty="0"/>
              <a:t> </a:t>
            </a:r>
            <a:r>
              <a:rPr lang="en-US" spc="-10" dirty="0"/>
              <a:t>o</a:t>
            </a:r>
            <a:r>
              <a:rPr lang="en-US" spc="-5" dirty="0"/>
              <a:t>f</a:t>
            </a:r>
            <a:r>
              <a:rPr lang="en-US" spc="-20" dirty="0"/>
              <a:t> </a:t>
            </a:r>
            <a:r>
              <a:rPr lang="en-US" spc="-5" dirty="0"/>
              <a:t>i</a:t>
            </a:r>
            <a:r>
              <a:rPr lang="en-US" spc="-10" dirty="0"/>
              <a:t>nfinitely many </a:t>
            </a:r>
            <a:r>
              <a:rPr lang="en-US" spc="-5" dirty="0"/>
              <a:t>terms? </a:t>
            </a:r>
            <a:r>
              <a:rPr lang="en-US" spc="-10" dirty="0"/>
              <a:t>The </a:t>
            </a:r>
            <a:r>
              <a:rPr lang="en-US" spc="-5" dirty="0"/>
              <a:t>idea is to examine finite sums of terms </a:t>
            </a:r>
            <a:r>
              <a:rPr lang="en-US" spc="-10" dirty="0"/>
              <a:t>a</a:t>
            </a:r>
            <a:r>
              <a:rPr lang="en-US" spc="-5" dirty="0"/>
              <a:t>t the start </a:t>
            </a:r>
            <a:r>
              <a:rPr lang="en-US" spc="-10" dirty="0"/>
              <a:t>o</a:t>
            </a:r>
            <a:r>
              <a:rPr lang="en-US" spc="-5" dirty="0"/>
              <a:t>f the series and see </a:t>
            </a:r>
            <a:r>
              <a:rPr lang="en-US" spc="-10" dirty="0"/>
              <a:t>how</a:t>
            </a:r>
            <a:r>
              <a:rPr lang="en-US" spc="85" dirty="0"/>
              <a:t> </a:t>
            </a:r>
            <a:r>
              <a:rPr lang="en-US" spc="-10" dirty="0"/>
              <a:t>the</a:t>
            </a:r>
            <a:r>
              <a:rPr lang="en-US" spc="-5" dirty="0"/>
              <a:t>y</a:t>
            </a:r>
            <a:r>
              <a:rPr lang="en-US" spc="85" dirty="0"/>
              <a:t> </a:t>
            </a:r>
            <a:r>
              <a:rPr lang="en-US" spc="-10" dirty="0"/>
              <a:t>behave</a:t>
            </a:r>
            <a:r>
              <a:rPr lang="en-US" spc="-5" dirty="0"/>
              <a:t>.</a:t>
            </a:r>
            <a:r>
              <a:rPr lang="en-US" spc="85" dirty="0"/>
              <a:t> </a:t>
            </a:r>
            <a:r>
              <a:rPr lang="en-US" spc="-15" dirty="0"/>
              <a:t>W</a:t>
            </a:r>
            <a:r>
              <a:rPr lang="en-US" spc="-5" dirty="0"/>
              <a:t>e</a:t>
            </a:r>
            <a:r>
              <a:rPr lang="en-US" spc="85" dirty="0"/>
              <a:t> </a:t>
            </a:r>
            <a:r>
              <a:rPr lang="en-US" spc="-10" dirty="0"/>
              <a:t>ad</a:t>
            </a:r>
            <a:r>
              <a:rPr lang="en-US" spc="-5" dirty="0"/>
              <a:t>d</a:t>
            </a:r>
            <a:r>
              <a:rPr lang="en-US" spc="85" dirty="0"/>
              <a:t> </a:t>
            </a:r>
            <a:r>
              <a:rPr lang="en-US" spc="-10" dirty="0"/>
              <a:t>progressivel</a:t>
            </a:r>
            <a:r>
              <a:rPr lang="en-US" spc="-5" dirty="0"/>
              <a:t>y</a:t>
            </a:r>
            <a:r>
              <a:rPr lang="en-US" spc="85" dirty="0"/>
              <a:t> </a:t>
            </a:r>
            <a:r>
              <a:rPr lang="en-US" spc="-15" dirty="0"/>
              <a:t>mor</a:t>
            </a:r>
            <a:r>
              <a:rPr lang="en-US" spc="-5" dirty="0"/>
              <a:t>e</a:t>
            </a:r>
            <a:r>
              <a:rPr lang="en-US" spc="85" dirty="0"/>
              <a:t> </a:t>
            </a:r>
            <a:r>
              <a:rPr lang="en-US" spc="-5" dirty="0"/>
              <a:t>t</a:t>
            </a:r>
            <a:r>
              <a:rPr lang="en-US" spc="-15" dirty="0"/>
              <a:t>erm</a:t>
            </a:r>
            <a:r>
              <a:rPr lang="en-US" spc="-5" dirty="0"/>
              <a:t>s</a:t>
            </a:r>
            <a:r>
              <a:rPr lang="en-US" spc="85" dirty="0"/>
              <a:t> </a:t>
            </a:r>
            <a:r>
              <a:rPr lang="en-US" spc="-10" dirty="0"/>
              <a:t>an</a:t>
            </a:r>
            <a:r>
              <a:rPr lang="en-US" spc="-5" dirty="0"/>
              <a:t>d</a:t>
            </a:r>
            <a:r>
              <a:rPr lang="en-US" spc="85" dirty="0"/>
              <a:t> </a:t>
            </a:r>
            <a:r>
              <a:rPr lang="en-US" spc="-10" dirty="0"/>
              <a:t>determin</a:t>
            </a:r>
            <a:r>
              <a:rPr lang="en-US" spc="-5" dirty="0"/>
              <a:t>e</a:t>
            </a:r>
            <a:r>
              <a:rPr lang="en-US" spc="85" dirty="0"/>
              <a:t> </a:t>
            </a:r>
            <a:r>
              <a:rPr lang="en-US" spc="-10" dirty="0"/>
              <a:t>whethe</a:t>
            </a:r>
            <a:r>
              <a:rPr lang="en-US" spc="-5" dirty="0"/>
              <a:t>r</a:t>
            </a:r>
            <a:r>
              <a:rPr lang="en-US" spc="85" dirty="0"/>
              <a:t> </a:t>
            </a:r>
            <a:r>
              <a:rPr lang="en-US" spc="-10" dirty="0"/>
              <a:t>o</a:t>
            </a:r>
            <a:r>
              <a:rPr lang="en-US" spc="-5" dirty="0"/>
              <a:t>r</a:t>
            </a:r>
            <a:r>
              <a:rPr lang="en-US" spc="85" dirty="0"/>
              <a:t> </a:t>
            </a:r>
            <a:r>
              <a:rPr lang="en-US" spc="-10" dirty="0"/>
              <a:t>no</a:t>
            </a:r>
            <a:r>
              <a:rPr lang="en-US" spc="-5" dirty="0"/>
              <a:t>t</a:t>
            </a:r>
            <a:r>
              <a:rPr lang="en-US" spc="85" dirty="0"/>
              <a:t> </a:t>
            </a:r>
            <a:r>
              <a:rPr lang="en-US" spc="-10" dirty="0"/>
              <a:t>the </a:t>
            </a:r>
            <a:r>
              <a:rPr lang="en-US" spc="-5" dirty="0"/>
              <a:t>sums approach a limiting value. </a:t>
            </a:r>
            <a:r>
              <a:rPr lang="en-US" spc="-10" dirty="0"/>
              <a:t>More</a:t>
            </a:r>
            <a:r>
              <a:rPr lang="en-US" spc="-5" dirty="0"/>
              <a:t> specifically, for the infinite series</a:t>
            </a:r>
            <a:endParaRPr lang="en-US" dirty="0"/>
          </a:p>
          <a:p>
            <a:pPr marL="0" indent="0" algn="ctr">
              <a:lnSpc>
                <a:spcPct val="100000"/>
              </a:lnSpc>
              <a:spcBef>
                <a:spcPts val="450"/>
              </a:spcBef>
              <a:buNone/>
            </a:pPr>
            <a:r>
              <a:rPr lang="en-US" i="1" spc="-5" dirty="0"/>
              <a:t>a</a:t>
            </a:r>
            <a:r>
              <a:rPr lang="en-US" spc="-7" baseline="-25000" dirty="0"/>
              <a:t>1</a:t>
            </a:r>
            <a:r>
              <a:rPr lang="en-US" spc="120" baseline="-11111" dirty="0"/>
              <a:t> </a:t>
            </a:r>
            <a:r>
              <a:rPr lang="en-US" spc="-25" dirty="0"/>
              <a:t>+</a:t>
            </a:r>
            <a:r>
              <a:rPr lang="en-US" spc="-100" dirty="0"/>
              <a:t> </a:t>
            </a:r>
            <a:r>
              <a:rPr lang="en-US" i="1" spc="-5" dirty="0"/>
              <a:t>a</a:t>
            </a:r>
            <a:r>
              <a:rPr lang="en-US" spc="-7" baseline="-25000" dirty="0"/>
              <a:t>2</a:t>
            </a:r>
            <a:r>
              <a:rPr lang="en-US" spc="120" baseline="-11111" dirty="0"/>
              <a:t> </a:t>
            </a:r>
            <a:r>
              <a:rPr lang="en-US" spc="-25" dirty="0"/>
              <a:t>+</a:t>
            </a:r>
            <a:r>
              <a:rPr lang="en-US" spc="-100" dirty="0"/>
              <a:t> </a:t>
            </a:r>
            <a:r>
              <a:rPr lang="en-US" i="1" spc="-5" dirty="0"/>
              <a:t>a</a:t>
            </a:r>
            <a:r>
              <a:rPr lang="en-US" spc="-7" baseline="-25000" dirty="0"/>
              <a:t>3</a:t>
            </a:r>
            <a:r>
              <a:rPr lang="en-US" spc="120" baseline="-11111" dirty="0"/>
              <a:t> </a:t>
            </a:r>
            <a:r>
              <a:rPr lang="en-US" spc="-25" dirty="0"/>
              <a:t>+</a:t>
            </a:r>
            <a:r>
              <a:rPr lang="en-US" spc="-100" dirty="0"/>
              <a:t> </a:t>
            </a:r>
            <a:r>
              <a:rPr lang="en-US" i="1" spc="-5" dirty="0"/>
              <a:t>a</a:t>
            </a:r>
            <a:r>
              <a:rPr lang="en-US" spc="-7" baseline="-25000" dirty="0"/>
              <a:t>4</a:t>
            </a:r>
            <a:r>
              <a:rPr lang="en-US" spc="120" baseline="-11111" dirty="0"/>
              <a:t> </a:t>
            </a:r>
            <a:r>
              <a:rPr lang="en-US" spc="-25" dirty="0"/>
              <a:t>+</a:t>
            </a:r>
            <a:r>
              <a:rPr lang="en-US" spc="-95" dirty="0"/>
              <a:t> </a:t>
            </a:r>
            <a:r>
              <a:rPr lang="en-US" i="1" spc="155" dirty="0"/>
              <a:t>..</a:t>
            </a:r>
            <a:r>
              <a:rPr lang="en-US" i="1" spc="-10" dirty="0"/>
              <a:t>.</a:t>
            </a:r>
            <a:r>
              <a:rPr lang="en-US" i="1" spc="-55" dirty="0"/>
              <a:t> </a:t>
            </a:r>
            <a:r>
              <a:rPr lang="en-US" spc="-25" dirty="0"/>
              <a:t>+</a:t>
            </a:r>
            <a:r>
              <a:rPr lang="en-US" spc="-100" dirty="0"/>
              <a:t> </a:t>
            </a:r>
            <a:r>
              <a:rPr lang="en-US" i="1" spc="-5" dirty="0"/>
              <a:t>a</a:t>
            </a:r>
            <a:r>
              <a:rPr lang="en-US" i="1" spc="-7" baseline="-25000" dirty="0"/>
              <a:t>n</a:t>
            </a:r>
            <a:r>
              <a:rPr lang="en-US" i="1" spc="-7" baseline="-11111" dirty="0"/>
              <a:t> </a:t>
            </a:r>
            <a:r>
              <a:rPr lang="en-US" spc="-25" dirty="0"/>
              <a:t>+</a:t>
            </a:r>
            <a:r>
              <a:rPr lang="en-US" spc="-95" dirty="0"/>
              <a:t> </a:t>
            </a:r>
            <a:r>
              <a:rPr lang="en-US" i="1" spc="155" dirty="0"/>
              <a:t>..</a:t>
            </a:r>
            <a:r>
              <a:rPr lang="en-US" i="1" spc="-10" dirty="0"/>
              <a:t>.</a:t>
            </a:r>
            <a:r>
              <a:rPr lang="en-US" i="1" spc="-114" dirty="0"/>
              <a:t> </a:t>
            </a:r>
            <a:endParaRPr lang="en-US" dirty="0"/>
          </a:p>
          <a:p>
            <a:pPr marL="0" marR="3250565" indent="0" algn="just">
              <a:lnSpc>
                <a:spcPct val="100000"/>
              </a:lnSpc>
              <a:spcBef>
                <a:spcPts val="490"/>
              </a:spcBef>
              <a:buNone/>
            </a:pPr>
            <a:r>
              <a:rPr lang="en-US" spc="-10" dirty="0"/>
              <a:t>defin</a:t>
            </a:r>
            <a:r>
              <a:rPr lang="en-US" spc="-5" dirty="0"/>
              <a:t>e t</a:t>
            </a:r>
            <a:r>
              <a:rPr lang="en-US" spc="-10" dirty="0"/>
              <a:t>h</a:t>
            </a:r>
            <a:r>
              <a:rPr lang="en-US" spc="-5" dirty="0"/>
              <a:t>e </a:t>
            </a:r>
            <a:r>
              <a:rPr lang="en-US" b="1" i="1" spc="-10" dirty="0"/>
              <a:t>partia</a:t>
            </a:r>
            <a:r>
              <a:rPr lang="en-US" b="1" i="1" spc="-5" dirty="0"/>
              <a:t>l s</a:t>
            </a:r>
            <a:r>
              <a:rPr lang="en-US" b="1" i="1" spc="-15" dirty="0"/>
              <a:t>um</a:t>
            </a:r>
            <a:r>
              <a:rPr lang="en-US" b="1" i="1" spc="-5" dirty="0"/>
              <a:t>s</a:t>
            </a:r>
            <a:r>
              <a:rPr lang="en-US" spc="-5" dirty="0"/>
              <a:t>:</a:t>
            </a:r>
            <a:endParaRPr lang="en-US" dirty="0"/>
          </a:p>
          <a:p>
            <a:pPr marL="0" marR="0" indent="0" algn="ctr">
              <a:lnSpc>
                <a:spcPct val="100000"/>
              </a:lnSpc>
              <a:spcBef>
                <a:spcPts val="390"/>
              </a:spcBef>
              <a:buNone/>
            </a:pPr>
            <a:r>
              <a:rPr lang="en-US" i="1" spc="-20" dirty="0"/>
              <a:t>S</a:t>
            </a:r>
            <a:r>
              <a:rPr lang="en-US" baseline="-25000" dirty="0"/>
              <a:t>1</a:t>
            </a:r>
            <a:r>
              <a:rPr lang="en-US" baseline="-11111" dirty="0"/>
              <a:t> </a:t>
            </a:r>
            <a:r>
              <a:rPr lang="en-US" spc="-25" dirty="0"/>
              <a:t>=</a:t>
            </a:r>
            <a:r>
              <a:rPr lang="en-US" spc="-45" dirty="0"/>
              <a:t> </a:t>
            </a:r>
            <a:r>
              <a:rPr lang="en-US" i="1" spc="-5" dirty="0"/>
              <a:t>a</a:t>
            </a:r>
            <a:r>
              <a:rPr lang="en-US" spc="-7" baseline="-25000" dirty="0"/>
              <a:t>1</a:t>
            </a:r>
            <a:endParaRPr lang="en-US" baseline="-25000" dirty="0"/>
          </a:p>
          <a:p>
            <a:pPr marL="0" marR="0" indent="0" algn="ctr">
              <a:lnSpc>
                <a:spcPct val="100000"/>
              </a:lnSpc>
              <a:buNone/>
            </a:pPr>
            <a:r>
              <a:rPr lang="en-US" i="1" spc="-20" dirty="0"/>
              <a:t>S</a:t>
            </a:r>
            <a:r>
              <a:rPr lang="en-US" baseline="-25000" dirty="0"/>
              <a:t>2</a:t>
            </a:r>
            <a:r>
              <a:rPr lang="en-US" baseline="-11111" dirty="0"/>
              <a:t> </a:t>
            </a:r>
            <a:r>
              <a:rPr lang="en-US" spc="-25" dirty="0"/>
              <a:t>=</a:t>
            </a:r>
            <a:r>
              <a:rPr lang="en-US" spc="-45" dirty="0"/>
              <a:t> </a:t>
            </a:r>
            <a:r>
              <a:rPr lang="en-US" i="1" spc="-5" dirty="0"/>
              <a:t>a</a:t>
            </a:r>
            <a:r>
              <a:rPr lang="en-US" spc="-7" baseline="-25000" dirty="0"/>
              <a:t>1</a:t>
            </a:r>
            <a:r>
              <a:rPr lang="en-US" spc="120" baseline="-11111" dirty="0"/>
              <a:t> </a:t>
            </a:r>
            <a:r>
              <a:rPr lang="en-US" spc="-25" dirty="0"/>
              <a:t>+</a:t>
            </a:r>
            <a:r>
              <a:rPr lang="en-US" spc="-100" dirty="0"/>
              <a:t> </a:t>
            </a:r>
            <a:r>
              <a:rPr lang="en-US" i="1" spc="-5" dirty="0"/>
              <a:t>a</a:t>
            </a:r>
            <a:r>
              <a:rPr lang="en-US" spc="-7" baseline="-25000" dirty="0"/>
              <a:t>2</a:t>
            </a:r>
            <a:endParaRPr lang="en-US" baseline="-25000" dirty="0"/>
          </a:p>
          <a:p>
            <a:pPr marL="0" marR="0" indent="0" algn="ctr">
              <a:lnSpc>
                <a:spcPct val="100000"/>
              </a:lnSpc>
              <a:buNone/>
            </a:pPr>
            <a:r>
              <a:rPr lang="en-US" i="1" spc="-20" dirty="0"/>
              <a:t>S</a:t>
            </a:r>
            <a:r>
              <a:rPr lang="en-US" baseline="-25000" dirty="0"/>
              <a:t>3</a:t>
            </a:r>
            <a:r>
              <a:rPr lang="en-US" baseline="-11111" dirty="0"/>
              <a:t> </a:t>
            </a:r>
            <a:r>
              <a:rPr lang="en-US" spc="-25" dirty="0"/>
              <a:t>=</a:t>
            </a:r>
            <a:r>
              <a:rPr lang="en-US" spc="-45" dirty="0"/>
              <a:t> </a:t>
            </a:r>
            <a:r>
              <a:rPr lang="en-US" i="1" spc="-5" dirty="0"/>
              <a:t>a</a:t>
            </a:r>
            <a:r>
              <a:rPr lang="en-US" spc="-7" baseline="-25000" dirty="0"/>
              <a:t>1</a:t>
            </a:r>
            <a:r>
              <a:rPr lang="en-US" spc="120" baseline="-11111" dirty="0"/>
              <a:t> </a:t>
            </a:r>
            <a:r>
              <a:rPr lang="en-US" spc="-25" dirty="0"/>
              <a:t>+</a:t>
            </a:r>
            <a:r>
              <a:rPr lang="en-US" spc="-100" dirty="0"/>
              <a:t> </a:t>
            </a:r>
            <a:r>
              <a:rPr lang="en-US" i="1" spc="-5" dirty="0"/>
              <a:t>a</a:t>
            </a:r>
            <a:r>
              <a:rPr lang="en-US" spc="-7" baseline="-25000" dirty="0"/>
              <a:t>2</a:t>
            </a:r>
            <a:r>
              <a:rPr lang="en-US" spc="120" baseline="-11111" dirty="0"/>
              <a:t> </a:t>
            </a:r>
            <a:r>
              <a:rPr lang="en-US" spc="-25" dirty="0"/>
              <a:t>+</a:t>
            </a:r>
            <a:r>
              <a:rPr lang="en-US" spc="-100" dirty="0"/>
              <a:t> </a:t>
            </a:r>
            <a:r>
              <a:rPr lang="en-US" i="1" spc="-5" dirty="0"/>
              <a:t>a</a:t>
            </a:r>
            <a:r>
              <a:rPr lang="en-US" spc="-7" baseline="-25000" dirty="0"/>
              <a:t>3</a:t>
            </a:r>
            <a:endParaRPr lang="en-US" baseline="-25000" dirty="0"/>
          </a:p>
          <a:p>
            <a:pPr marL="0" indent="0" algn="ctr">
              <a:lnSpc>
                <a:spcPct val="100000"/>
              </a:lnSpc>
              <a:buNone/>
            </a:pPr>
            <a:r>
              <a:rPr lang="en-US" i="1" spc="155" dirty="0"/>
              <a:t>..</a:t>
            </a:r>
            <a:r>
              <a:rPr lang="en-US" i="1" spc="-10" dirty="0"/>
              <a:t>.</a:t>
            </a:r>
            <a:r>
              <a:rPr lang="en-US" i="1" spc="-114" dirty="0"/>
              <a:t> </a:t>
            </a:r>
            <a:endParaRPr lang="en-US" dirty="0"/>
          </a:p>
          <a:p>
            <a:pPr marL="0" marR="10795" indent="0" algn="ctr">
              <a:lnSpc>
                <a:spcPct val="100000"/>
              </a:lnSpc>
              <a:buNone/>
            </a:pPr>
            <a:r>
              <a:rPr lang="en-US" i="1" spc="25" dirty="0"/>
              <a:t>S</a:t>
            </a:r>
            <a:r>
              <a:rPr lang="en-US" i="1" baseline="-25000" dirty="0"/>
              <a:t>N</a:t>
            </a:r>
            <a:r>
              <a:rPr lang="en-US" i="1" baseline="-11111" dirty="0"/>
              <a:t> </a:t>
            </a:r>
            <a:r>
              <a:rPr lang="en-US" spc="-25" dirty="0"/>
              <a:t>=</a:t>
            </a:r>
            <a:r>
              <a:rPr lang="en-US" spc="-45" dirty="0"/>
              <a:t> </a:t>
            </a:r>
            <a:r>
              <a:rPr lang="en-US" i="1" spc="-5" dirty="0"/>
              <a:t>a</a:t>
            </a:r>
            <a:r>
              <a:rPr lang="en-US" spc="-7" baseline="-25000" dirty="0"/>
              <a:t>1</a:t>
            </a:r>
            <a:r>
              <a:rPr lang="en-US" spc="120" baseline="-11111" dirty="0"/>
              <a:t> </a:t>
            </a:r>
            <a:r>
              <a:rPr lang="en-US" spc="-25" dirty="0"/>
              <a:t>+</a:t>
            </a:r>
            <a:r>
              <a:rPr lang="en-US" spc="-100" dirty="0"/>
              <a:t> </a:t>
            </a:r>
            <a:r>
              <a:rPr lang="en-US" i="1" spc="-5" dirty="0"/>
              <a:t>a</a:t>
            </a:r>
            <a:r>
              <a:rPr lang="en-US" spc="-7" baseline="-25000" dirty="0"/>
              <a:t>2</a:t>
            </a:r>
            <a:r>
              <a:rPr lang="en-US" spc="120" baseline="-11111" dirty="0"/>
              <a:t> </a:t>
            </a:r>
            <a:r>
              <a:rPr lang="en-US" spc="-25" dirty="0"/>
              <a:t>+</a:t>
            </a:r>
            <a:r>
              <a:rPr lang="en-US" spc="-100" dirty="0"/>
              <a:t> </a:t>
            </a:r>
            <a:r>
              <a:rPr lang="en-US" i="1" spc="-5" dirty="0"/>
              <a:t>a</a:t>
            </a:r>
            <a:r>
              <a:rPr lang="en-US" spc="-7" baseline="-25000" dirty="0"/>
              <a:t>3</a:t>
            </a:r>
            <a:r>
              <a:rPr lang="en-US" spc="120" baseline="-11111" dirty="0"/>
              <a:t> </a:t>
            </a:r>
            <a:r>
              <a:rPr lang="en-US" spc="-25" dirty="0"/>
              <a:t>+</a:t>
            </a:r>
            <a:r>
              <a:rPr lang="en-US" spc="-95" dirty="0"/>
              <a:t> </a:t>
            </a:r>
            <a:r>
              <a:rPr lang="en-US" i="1" spc="155" dirty="0"/>
              <a:t>..</a:t>
            </a:r>
            <a:r>
              <a:rPr lang="en-US" i="1" spc="-10" dirty="0"/>
              <a:t>.</a:t>
            </a:r>
            <a:r>
              <a:rPr lang="en-US" i="1" spc="-60" dirty="0"/>
              <a:t> </a:t>
            </a:r>
            <a:r>
              <a:rPr lang="en-US" spc="-25" dirty="0"/>
              <a:t>+</a:t>
            </a:r>
            <a:r>
              <a:rPr lang="en-US" spc="-100" dirty="0"/>
              <a:t> </a:t>
            </a:r>
            <a:r>
              <a:rPr lang="en-US" i="1" spc="45" dirty="0" err="1"/>
              <a:t>a</a:t>
            </a:r>
            <a:r>
              <a:rPr lang="en-US" i="1" baseline="-25000" dirty="0" err="1"/>
              <a:t>N</a:t>
            </a:r>
            <a:endParaRPr lang="en-US" baseline="-25000" dirty="0"/>
          </a:p>
          <a:p>
            <a:pPr marL="0" marR="5080" indent="0" algn="just">
              <a:lnSpc>
                <a:spcPct val="100000"/>
              </a:lnSpc>
              <a:buNone/>
            </a:pPr>
            <a:endParaRPr lang="en-US" dirty="0"/>
          </a:p>
        </p:txBody>
      </p:sp>
    </p:spTree>
    <p:extLst>
      <p:ext uri="{BB962C8B-B14F-4D97-AF65-F5344CB8AC3E}">
        <p14:creationId xmlns:p14="http://schemas.microsoft.com/office/powerpoint/2010/main" val="1461034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(3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065" marR="1270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de</a:t>
            </a:r>
            <a:r>
              <a:rPr lang="en-US" spc="-5" dirty="0">
                <a:latin typeface="Times New Roman"/>
                <a:cs typeface="Times New Roman"/>
              </a:rPr>
              <a:t>a</a:t>
            </a:r>
            <a:r>
              <a:rPr lang="en-US" spc="40"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35"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i="1" spc="-10" dirty="0">
                <a:latin typeface="Times New Roman"/>
                <a:cs typeface="Times New Roman"/>
              </a:rPr>
              <a:t>sequenc</a:t>
            </a:r>
            <a:r>
              <a:rPr lang="en-US" i="1" spc="-5" dirty="0">
                <a:latin typeface="Times New Roman"/>
                <a:cs typeface="Times New Roman"/>
              </a:rPr>
              <a:t>e</a:t>
            </a:r>
            <a:r>
              <a:rPr lang="en-US" i="1"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10" dirty="0">
                <a:latin typeface="Times New Roman"/>
                <a:cs typeface="Times New Roman"/>
              </a:rPr>
              <a:t>values</a:t>
            </a:r>
            <a:r>
              <a:rPr lang="en-US" spc="-5" dirty="0">
                <a:latin typeface="Times New Roman"/>
                <a:cs typeface="Times New Roman"/>
              </a:rPr>
              <a:t>,</a:t>
            </a:r>
            <a:r>
              <a:rPr lang="en-US" spc="90" dirty="0">
                <a:latin typeface="Times New Roman"/>
                <a:cs typeface="Times New Roman"/>
              </a:rPr>
              <a:t> </a:t>
            </a:r>
            <a:r>
              <a:rPr lang="en-US" i="1" spc="-20" dirty="0">
                <a:latin typeface="Times New Roman"/>
                <a:cs typeface="Times New Roman"/>
              </a:rPr>
              <a:t>S</a:t>
            </a:r>
            <a:r>
              <a:rPr lang="en-US" spc="75" baseline="-25000" dirty="0">
                <a:latin typeface="Times New Roman"/>
                <a:cs typeface="Times New Roman"/>
              </a:rPr>
              <a:t>1</a:t>
            </a:r>
            <a:r>
              <a:rPr lang="en-US" spc="-5" dirty="0">
                <a:latin typeface="Times New Roman"/>
                <a:cs typeface="Times New Roman"/>
              </a:rPr>
              <a:t>,</a:t>
            </a:r>
            <a:r>
              <a:rPr lang="en-US" spc="-35" dirty="0">
                <a:latin typeface="Times New Roman"/>
                <a:cs typeface="Times New Roman"/>
              </a:rPr>
              <a:t> </a:t>
            </a:r>
            <a:r>
              <a:rPr lang="en-US" i="1" spc="-20" dirty="0">
                <a:latin typeface="Times New Roman"/>
                <a:cs typeface="Times New Roman"/>
              </a:rPr>
              <a:t>S</a:t>
            </a:r>
            <a:r>
              <a:rPr lang="en-US" spc="67" baseline="-25000" dirty="0">
                <a:latin typeface="Times New Roman"/>
                <a:cs typeface="Times New Roman"/>
              </a:rPr>
              <a:t>2</a:t>
            </a:r>
            <a:r>
              <a:rPr lang="en-US" spc="-5" dirty="0">
                <a:latin typeface="Times New Roman"/>
                <a:cs typeface="Times New Roman"/>
              </a:rPr>
              <a:t>,</a:t>
            </a:r>
            <a:r>
              <a:rPr lang="en-US" spc="-35" dirty="0">
                <a:latin typeface="Times New Roman"/>
                <a:cs typeface="Times New Roman"/>
              </a:rPr>
              <a:t> </a:t>
            </a:r>
            <a:r>
              <a:rPr lang="en-US" i="1" spc="-20" dirty="0">
                <a:latin typeface="Times New Roman"/>
                <a:cs typeface="Times New Roman"/>
              </a:rPr>
              <a:t>S</a:t>
            </a:r>
            <a:r>
              <a:rPr lang="en-US" spc="75" baseline="-25000" dirty="0">
                <a:latin typeface="Times New Roman"/>
                <a:cs typeface="Times New Roman"/>
              </a:rPr>
              <a:t>3</a:t>
            </a:r>
            <a:r>
              <a:rPr lang="en-US" spc="-5" dirty="0">
                <a:latin typeface="Times New Roman"/>
                <a:cs typeface="Times New Roman"/>
              </a:rPr>
              <a:t>,</a:t>
            </a:r>
            <a:r>
              <a:rPr lang="en-US" spc="-85" dirty="0">
                <a:latin typeface="Times New Roman"/>
                <a:cs typeface="Times New Roman"/>
              </a:rPr>
              <a:t> </a:t>
            </a:r>
            <a:r>
              <a:rPr lang="en-US" i="1" spc="155" dirty="0">
                <a:latin typeface="Arial"/>
                <a:cs typeface="Arial"/>
              </a:rPr>
              <a:t>..</a:t>
            </a:r>
            <a:r>
              <a:rPr lang="en-US" i="1" spc="-10" dirty="0">
                <a:latin typeface="Arial"/>
                <a:cs typeface="Arial"/>
              </a:rPr>
              <a:t>.</a:t>
            </a:r>
            <a:r>
              <a:rPr lang="en-US" i="1" spc="-114" dirty="0">
                <a:latin typeface="Arial"/>
                <a:cs typeface="Arial"/>
              </a:rPr>
              <a:t> </a:t>
            </a:r>
            <a:r>
              <a:rPr lang="en-US" spc="-5" dirty="0">
                <a:latin typeface="Times New Roman"/>
                <a:cs typeface="Times New Roman"/>
              </a:rPr>
              <a:t>,</a:t>
            </a:r>
            <a:r>
              <a:rPr lang="en-US" spc="-35" dirty="0">
                <a:latin typeface="Times New Roman"/>
                <a:cs typeface="Times New Roman"/>
              </a:rPr>
              <a:t> </a:t>
            </a:r>
            <a:r>
              <a:rPr lang="en-US" i="1" spc="25" dirty="0">
                <a:latin typeface="Times New Roman"/>
                <a:cs typeface="Times New Roman"/>
              </a:rPr>
              <a:t>S</a:t>
            </a:r>
            <a:r>
              <a:rPr lang="en-US" i="1" baseline="-25000" dirty="0">
                <a:latin typeface="Times New Roman"/>
                <a:cs typeface="Times New Roman"/>
              </a:rPr>
              <a:t>N</a:t>
            </a:r>
            <a:r>
              <a:rPr lang="en-US" i="1" spc="-75" baseline="-11111" dirty="0">
                <a:latin typeface="Times New Roman"/>
                <a:cs typeface="Times New Roman"/>
              </a:rPr>
              <a:t> </a:t>
            </a:r>
            <a:r>
              <a:rPr lang="en-US" spc="-5" dirty="0">
                <a:latin typeface="Times New Roman"/>
                <a:cs typeface="Times New Roman"/>
              </a:rPr>
              <a:t>,</a:t>
            </a:r>
            <a:r>
              <a:rPr lang="en-US" spc="-85" dirty="0">
                <a:latin typeface="Times New Roman"/>
                <a:cs typeface="Times New Roman"/>
              </a:rPr>
              <a:t> </a:t>
            </a:r>
            <a:r>
              <a:rPr lang="en-US" i="1" spc="155" dirty="0">
                <a:latin typeface="Arial"/>
                <a:cs typeface="Arial"/>
              </a:rPr>
              <a:t>.</a:t>
            </a:r>
            <a:r>
              <a:rPr lang="en-US" i="1" spc="-10" dirty="0">
                <a:latin typeface="Arial"/>
                <a:cs typeface="Arial"/>
              </a:rPr>
              <a:t>.</a:t>
            </a:r>
            <a:r>
              <a:rPr lang="en-US" i="1" spc="-114" dirty="0">
                <a:latin typeface="Arial"/>
                <a:cs typeface="Arial"/>
              </a:rPr>
              <a:t> </a:t>
            </a:r>
            <a:r>
              <a:rPr lang="en-US" i="1" spc="-10" dirty="0">
                <a:latin typeface="Arial"/>
                <a:cs typeface="Arial"/>
              </a:rPr>
              <a:t>.</a:t>
            </a:r>
            <a:r>
              <a:rPr lang="en-US" spc="-5" dirty="0">
                <a:latin typeface="Times New Roman"/>
                <a:cs typeface="Times New Roman"/>
              </a:rPr>
              <a:t>,</a:t>
            </a:r>
            <a:r>
              <a:rPr lang="en-US" spc="3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40" dirty="0">
                <a:latin typeface="Times New Roman"/>
                <a:cs typeface="Times New Roman"/>
              </a:rPr>
              <a:t> </a:t>
            </a:r>
            <a:r>
              <a:rPr lang="en-US" spc="-10" dirty="0">
                <a:latin typeface="Times New Roman"/>
                <a:cs typeface="Times New Roman"/>
              </a:rPr>
              <a:t>whether </a:t>
            </a:r>
            <a:r>
              <a:rPr lang="en-US" spc="-5" dirty="0">
                <a:latin typeface="Times New Roman"/>
                <a:cs typeface="Times New Roman"/>
              </a:rPr>
              <a:t>the limit of this sequence exists.</a:t>
            </a:r>
            <a:endParaRPr lang="en-US" dirty="0">
              <a:latin typeface="Times New Roman"/>
              <a:cs typeface="Times New Roman"/>
            </a:endParaRPr>
          </a:p>
          <a:p>
            <a:pPr marL="11429" indent="0">
              <a:lnSpc>
                <a:spcPct val="100000"/>
              </a:lnSpc>
              <a:buNone/>
            </a:pPr>
            <a:r>
              <a:rPr lang="en-US" spc="-5" dirty="0">
                <a:latin typeface="Times New Roman"/>
                <a:cs typeface="Times New Roman"/>
              </a:rPr>
              <a:t>For example, here </a:t>
            </a:r>
            <a:r>
              <a:rPr lang="en-US" spc="-10" dirty="0">
                <a:latin typeface="Times New Roman"/>
                <a:cs typeface="Times New Roman"/>
              </a:rPr>
              <a:t>a</a:t>
            </a:r>
            <a:r>
              <a:rPr lang="en-US" spc="-5" dirty="0">
                <a:latin typeface="Times New Roman"/>
                <a:cs typeface="Times New Roman"/>
              </a:rPr>
              <a:t>re the first five partial sums </a:t>
            </a:r>
            <a:r>
              <a:rPr lang="en-US" spc="-10" dirty="0">
                <a:latin typeface="Times New Roman"/>
                <a:cs typeface="Times New Roman"/>
              </a:rPr>
              <a:t>o</a:t>
            </a:r>
            <a:r>
              <a:rPr lang="en-US" spc="-5" dirty="0">
                <a:latin typeface="Times New Roman"/>
                <a:cs typeface="Times New Roman"/>
              </a:rPr>
              <a:t>f the infinite series for sin</a:t>
            </a:r>
            <a:r>
              <a:rPr lang="en-US" spc="-85" dirty="0">
                <a:latin typeface="Times New Roman"/>
                <a:cs typeface="Times New Roman"/>
              </a:rPr>
              <a:t> </a:t>
            </a:r>
            <a:r>
              <a:rPr lang="en-US" spc="-10" dirty="0">
                <a:latin typeface="Times New Roman"/>
                <a:cs typeface="Times New Roman"/>
              </a:rPr>
              <a:t>1</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0.8414709848 (</a:t>
            </a:r>
            <a:r>
              <a:rPr lang="en-US" spc="-10" dirty="0">
                <a:latin typeface="Times New Roman"/>
                <a:cs typeface="Times New Roman"/>
              </a:rPr>
              <a:t>calculato</a:t>
            </a:r>
            <a:r>
              <a:rPr lang="en-US" spc="-5" dirty="0">
                <a:latin typeface="Times New Roman"/>
                <a:cs typeface="Times New Roman"/>
              </a:rPr>
              <a:t>r </a:t>
            </a:r>
            <a:r>
              <a:rPr lang="en-US" spc="-10" dirty="0">
                <a:latin typeface="Times New Roman"/>
                <a:cs typeface="Times New Roman"/>
              </a:rPr>
              <a:t>value)</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690982302"/>
                  </p:ext>
                </p:extLst>
              </p:nvPr>
            </p:nvGraphicFramePr>
            <p:xfrm>
              <a:off x="2897949" y="3319301"/>
              <a:ext cx="5707127" cy="2822132"/>
            </p:xfrm>
            <a:graphic>
              <a:graphicData uri="http://schemas.openxmlformats.org/drawingml/2006/table">
                <a:tbl>
                  <a:tblPr firstRow="1" firstCol="1" bandRow="1">
                    <a:tableStyleId>{5C22544A-7EE6-4342-B048-85BDC9FD1C3A}</a:tableStyleId>
                  </a:tblPr>
                  <a:tblGrid>
                    <a:gridCol w="3795459"/>
                    <a:gridCol w="1911668"/>
                  </a:tblGrid>
                  <a:tr h="0">
                    <a:tc>
                      <a:txBody>
                        <a:bodyPr/>
                        <a:lstStyle/>
                        <a:p>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solidFill>
                          <a:schemeClr val="tx1"/>
                        </a:solidFill>
                      </a:tcPr>
                    </a:tc>
                    <a:tc>
                      <a:txBody>
                        <a:bodyPr/>
                        <a:lstStyle/>
                        <a:p>
                          <a:endParaRPr lang="en-US" b="0" dirty="0">
                            <a:solidFill>
                              <a:schemeClr val="bg1"/>
                            </a:solidFill>
                          </a:endParaRPr>
                        </a:p>
                      </a:txBody>
                      <a:tcPr>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m:t>
                                </m:r>
                                <m:r>
                                  <a:rPr lang="en-US" b="0" i="0"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m:t>
                                    </m:r>
                                  </m:den>
                                </m:f>
                              </m:oMath>
                            </m:oMathPara>
                          </a14:m>
                          <a:endParaRPr lang="en-US" b="0" dirty="0">
                            <a:solidFill>
                              <a:schemeClr val="bg1"/>
                            </a:solidFill>
                          </a:endParaRPr>
                        </a:p>
                      </a:txBody>
                      <a:tcPr>
                        <a:solidFill>
                          <a:schemeClr val="tx1"/>
                        </a:solidFill>
                      </a:tcPr>
                    </a:tc>
                    <a:tc>
                      <a:txBody>
                        <a:bodyPr/>
                        <a:lstStyle/>
                        <a:p>
                          <a:pPr algn="l"/>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≈0.833</m:t>
                                </m:r>
                              </m:oMath>
                            </m:oMathPara>
                          </a14:m>
                          <a:endParaRPr lang="en-US" b="0" dirty="0">
                            <a:solidFill>
                              <a:schemeClr val="bg1"/>
                            </a:solidFill>
                          </a:endParaRPr>
                        </a:p>
                      </a:txBody>
                      <a:tcPr>
                        <a:solidFill>
                          <a:schemeClr val="tx1"/>
                        </a:solidFill>
                      </a:tcPr>
                    </a:tc>
                  </a:tr>
                  <a:tr h="370840">
                    <a:tc>
                      <a:txBody>
                        <a:bodyPr/>
                        <a:lstStyle/>
                        <a:p>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m:t>
                                </m:r>
                                <m:r>
                                  <a:rPr lang="en-US" b="0" i="0"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120</m:t>
                                    </m:r>
                                  </m:den>
                                </m:f>
                              </m:oMath>
                            </m:oMathPara>
                          </a14:m>
                          <a:endParaRPr lang="en-US" b="0" dirty="0">
                            <a:solidFill>
                              <a:schemeClr val="bg1"/>
                            </a:solidFill>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0.8</m:t>
                                </m:r>
                                <m:r>
                                  <a:rPr lang="en-US" b="0" i="1" smtClean="0">
                                    <a:solidFill>
                                      <a:schemeClr val="bg1"/>
                                    </a:solidFill>
                                    <a:latin typeface="Cambria Math" panose="02040503050406030204" pitchFamily="18" charset="0"/>
                                    <a:ea typeface="Cambria Math" panose="02040503050406030204" pitchFamily="18" charset="0"/>
                                  </a:rPr>
                                  <m:t>41667</m:t>
                                </m:r>
                              </m:oMath>
                            </m:oMathPara>
                          </a14:m>
                          <a:endParaRPr lang="en-US" b="0" dirty="0">
                            <a:solidFill>
                              <a:schemeClr val="bg1"/>
                            </a:solidFill>
                          </a:endParaRPr>
                        </a:p>
                      </a:txBody>
                      <a:tcPr>
                        <a:solidFill>
                          <a:schemeClr val="tx1"/>
                        </a:solidFill>
                      </a:tcPr>
                    </a:tc>
                  </a:tr>
                  <a:tr h="370840">
                    <a:tc>
                      <a:txBody>
                        <a:bodyPr/>
                        <a:lstStyle/>
                        <a:p>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=1</m:t>
                                </m:r>
                                <m:r>
                                  <a:rPr lang="en-US" b="0" i="0"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120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5040</m:t>
                                    </m:r>
                                  </m:den>
                                </m:f>
                              </m:oMath>
                            </m:oMathPara>
                          </a14:m>
                          <a:endParaRPr lang="en-US" b="0" dirty="0">
                            <a:solidFill>
                              <a:schemeClr val="bg1"/>
                            </a:solidFill>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0.8</m:t>
                                </m:r>
                                <m:r>
                                  <a:rPr lang="en-US" b="0" i="1" smtClean="0">
                                    <a:solidFill>
                                      <a:schemeClr val="bg1"/>
                                    </a:solidFill>
                                    <a:latin typeface="Cambria Math" panose="02040503050406030204" pitchFamily="18" charset="0"/>
                                    <a:ea typeface="Cambria Math" panose="02040503050406030204" pitchFamily="18" charset="0"/>
                                  </a:rPr>
                                  <m:t>41468</m:t>
                                </m:r>
                              </m:oMath>
                            </m:oMathPara>
                          </a14:m>
                          <a:endParaRPr lang="en-US" b="0" dirty="0">
                            <a:solidFill>
                              <a:schemeClr val="bg1"/>
                            </a:solidFill>
                          </a:endParaRPr>
                        </a:p>
                      </a:txBody>
                      <a:tcPr>
                        <a:solidFill>
                          <a:schemeClr val="tx1"/>
                        </a:solidFill>
                      </a:tcPr>
                    </a:tc>
                  </a:tr>
                  <a:tr h="370840">
                    <a:tc>
                      <a:txBody>
                        <a:bodyPr/>
                        <a:lstStyle/>
                        <a:p>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=1</m:t>
                                </m:r>
                                <m:r>
                                  <a:rPr lang="en-US" b="0" i="0"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120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5040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362,880</m:t>
                                    </m:r>
                                  </m:den>
                                </m:f>
                              </m:oMath>
                            </m:oMathPara>
                          </a14:m>
                          <a:endParaRPr lang="en-US" b="0" dirty="0">
                            <a:solidFill>
                              <a:schemeClr val="bg1"/>
                            </a:solidFill>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0.8</m:t>
                                </m:r>
                                <m:r>
                                  <a:rPr lang="en-US" b="0" i="1" smtClean="0">
                                    <a:solidFill>
                                      <a:schemeClr val="bg1"/>
                                    </a:solidFill>
                                    <a:latin typeface="Cambria Math" panose="02040503050406030204" pitchFamily="18" charset="0"/>
                                    <a:ea typeface="Cambria Math" panose="02040503050406030204" pitchFamily="18" charset="0"/>
                                  </a:rPr>
                                  <m:t>414709846</m:t>
                                </m:r>
                              </m:oMath>
                            </m:oMathPara>
                          </a14:m>
                          <a:endParaRPr lang="en-US" b="0" dirty="0">
                            <a:solidFill>
                              <a:schemeClr val="bg1"/>
                            </a:solidFill>
                          </a:endParaRPr>
                        </a:p>
                      </a:txBody>
                      <a:tcPr>
                        <a:solidFill>
                          <a:schemeClr val="tx1"/>
                        </a:solidFill>
                      </a:tcP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690982302"/>
                  </p:ext>
                </p:extLst>
              </p:nvPr>
            </p:nvGraphicFramePr>
            <p:xfrm>
              <a:off x="2897949" y="3319301"/>
              <a:ext cx="5707127" cy="2822132"/>
            </p:xfrm>
            <a:graphic>
              <a:graphicData uri="http://schemas.openxmlformats.org/drawingml/2006/table">
                <a:tbl>
                  <a:tblPr firstRow="1" firstCol="1" bandRow="1">
                    <a:tableStyleId>{5C22544A-7EE6-4342-B048-85BDC9FD1C3A}</a:tableStyleId>
                  </a:tblPr>
                  <a:tblGrid>
                    <a:gridCol w="3795459"/>
                    <a:gridCol w="1911668"/>
                  </a:tblGrid>
                  <a:tr h="365760">
                    <a:tc>
                      <a:txBody>
                        <a:bodyPr/>
                        <a:lstStyle/>
                        <a:p>
                          <a:endParaRPr lang="en-US"/>
                        </a:p>
                      </a:txBody>
                      <a:tcPr>
                        <a:blipFill rotWithShape="0">
                          <a:blip r:embed="rId2"/>
                          <a:stretch>
                            <a:fillRect l="-161" t="-1667" r="-51043" b="-676667"/>
                          </a:stretch>
                        </a:blipFill>
                      </a:tcPr>
                    </a:tc>
                    <a:tc>
                      <a:txBody>
                        <a:bodyPr/>
                        <a:lstStyle/>
                        <a:p>
                          <a:endParaRPr lang="en-US" b="0" dirty="0">
                            <a:solidFill>
                              <a:schemeClr val="bg1"/>
                            </a:solidFill>
                          </a:endParaRPr>
                        </a:p>
                      </a:txBody>
                      <a:tcPr>
                        <a:solidFill>
                          <a:schemeClr val="tx1"/>
                        </a:solidFill>
                      </a:tcPr>
                    </a:tc>
                  </a:tr>
                  <a:tr h="606806">
                    <a:tc>
                      <a:txBody>
                        <a:bodyPr/>
                        <a:lstStyle/>
                        <a:p>
                          <a:endParaRPr lang="en-US"/>
                        </a:p>
                      </a:txBody>
                      <a:tcPr>
                        <a:blipFill rotWithShape="0">
                          <a:blip r:embed="rId2"/>
                          <a:stretch>
                            <a:fillRect l="-161" t="-61000" r="-51043" b="-306000"/>
                          </a:stretch>
                        </a:blipFill>
                      </a:tcPr>
                    </a:tc>
                    <a:tc>
                      <a:txBody>
                        <a:bodyPr/>
                        <a:lstStyle/>
                        <a:p>
                          <a:endParaRPr lang="en-US"/>
                        </a:p>
                      </a:txBody>
                      <a:tcPr>
                        <a:blipFill rotWithShape="0">
                          <a:blip r:embed="rId2"/>
                          <a:stretch>
                            <a:fillRect l="-198726" t="-61000" r="-1274" b="-306000"/>
                          </a:stretch>
                        </a:blipFill>
                      </a:tcPr>
                    </a:tc>
                  </a:tr>
                  <a:tr h="606870">
                    <a:tc>
                      <a:txBody>
                        <a:bodyPr/>
                        <a:lstStyle/>
                        <a:p>
                          <a:endParaRPr lang="en-US"/>
                        </a:p>
                      </a:txBody>
                      <a:tcPr>
                        <a:blipFill rotWithShape="0">
                          <a:blip r:embed="rId2"/>
                          <a:stretch>
                            <a:fillRect l="-161" t="-161000" r="-51043" b="-206000"/>
                          </a:stretch>
                        </a:blipFill>
                      </a:tcPr>
                    </a:tc>
                    <a:tc>
                      <a:txBody>
                        <a:bodyPr/>
                        <a:lstStyle/>
                        <a:p>
                          <a:endParaRPr lang="en-US"/>
                        </a:p>
                      </a:txBody>
                      <a:tcPr>
                        <a:blipFill rotWithShape="0">
                          <a:blip r:embed="rId2"/>
                          <a:stretch>
                            <a:fillRect l="-198726" t="-161000" r="-1274" b="-206000"/>
                          </a:stretch>
                        </a:blipFill>
                      </a:tcPr>
                    </a:tc>
                  </a:tr>
                  <a:tr h="606870">
                    <a:tc>
                      <a:txBody>
                        <a:bodyPr/>
                        <a:lstStyle/>
                        <a:p>
                          <a:endParaRPr lang="en-US"/>
                        </a:p>
                      </a:txBody>
                      <a:tcPr>
                        <a:blipFill rotWithShape="0">
                          <a:blip r:embed="rId2"/>
                          <a:stretch>
                            <a:fillRect l="-161" t="-263636" r="-51043" b="-108081"/>
                          </a:stretch>
                        </a:blipFill>
                      </a:tcPr>
                    </a:tc>
                    <a:tc>
                      <a:txBody>
                        <a:bodyPr/>
                        <a:lstStyle/>
                        <a:p>
                          <a:endParaRPr lang="en-US"/>
                        </a:p>
                      </a:txBody>
                      <a:tcPr>
                        <a:blipFill rotWithShape="0">
                          <a:blip r:embed="rId2"/>
                          <a:stretch>
                            <a:fillRect l="-198726" t="-263636" r="-1274" b="-108081"/>
                          </a:stretch>
                        </a:blipFill>
                      </a:tcPr>
                    </a:tc>
                  </a:tr>
                  <a:tr h="635826">
                    <a:tc>
                      <a:txBody>
                        <a:bodyPr/>
                        <a:lstStyle/>
                        <a:p>
                          <a:endParaRPr lang="en-US"/>
                        </a:p>
                      </a:txBody>
                      <a:tcPr>
                        <a:blipFill rotWithShape="0">
                          <a:blip r:embed="rId2"/>
                          <a:stretch>
                            <a:fillRect l="-161" t="-342857" r="-51043" b="-1905"/>
                          </a:stretch>
                        </a:blipFill>
                      </a:tcPr>
                    </a:tc>
                    <a:tc>
                      <a:txBody>
                        <a:bodyPr/>
                        <a:lstStyle/>
                        <a:p>
                          <a:endParaRPr lang="en-US"/>
                        </a:p>
                      </a:txBody>
                      <a:tcPr>
                        <a:blipFill rotWithShape="0">
                          <a:blip r:embed="rId2"/>
                          <a:stretch>
                            <a:fillRect l="-198726" t="-342857" r="-1274" b="-1905"/>
                          </a:stretch>
                        </a:blipFill>
                      </a:tcPr>
                    </a:tc>
                  </a:tr>
                </a:tbl>
              </a:graphicData>
            </a:graphic>
          </p:graphicFrame>
        </mc:Fallback>
      </mc:AlternateContent>
    </p:spTree>
    <p:extLst>
      <p:ext uri="{BB962C8B-B14F-4D97-AF65-F5344CB8AC3E}">
        <p14:creationId xmlns:p14="http://schemas.microsoft.com/office/powerpoint/2010/main" val="1969334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(4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a:solidFill>
                      <a:schemeClr val="tx1"/>
                    </a:solidFill>
                  </a:rPr>
                  <a:t>W</a:t>
                </a:r>
                <a:r>
                  <a:rPr lang="en-US" spc="-5" dirty="0">
                    <a:solidFill>
                      <a:schemeClr val="tx1"/>
                    </a:solidFill>
                  </a:rPr>
                  <a:t>e</a:t>
                </a:r>
                <a:r>
                  <a:rPr lang="en-US" spc="50" dirty="0">
                    <a:solidFill>
                      <a:schemeClr val="tx1"/>
                    </a:solidFill>
                  </a:rPr>
                  <a:t> </a:t>
                </a:r>
                <a:r>
                  <a:rPr lang="en-US" spc="-10" dirty="0">
                    <a:solidFill>
                      <a:schemeClr val="tx1"/>
                    </a:solidFill>
                  </a:rPr>
                  <a:t>se</a:t>
                </a:r>
                <a:r>
                  <a:rPr lang="en-US" spc="-5" dirty="0">
                    <a:solidFill>
                      <a:schemeClr val="tx1"/>
                    </a:solidFill>
                  </a:rPr>
                  <a:t>e</a:t>
                </a:r>
                <a:r>
                  <a:rPr lang="en-US" spc="5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05" dirty="0">
                    <a:solidFill>
                      <a:schemeClr val="tx1"/>
                    </a:solidFill>
                  </a:rPr>
                  <a:t> </a:t>
                </a:r>
                <a:r>
                  <a:rPr lang="en-US" i="1" spc="-20" dirty="0">
                    <a:solidFill>
                      <a:schemeClr val="tx1"/>
                    </a:solidFill>
                  </a:rPr>
                  <a:t>S</a:t>
                </a:r>
                <a:r>
                  <a:rPr lang="en-US" baseline="-25000" dirty="0">
                    <a:solidFill>
                      <a:schemeClr val="tx1"/>
                    </a:solidFill>
                  </a:rPr>
                  <a:t>5</a:t>
                </a:r>
                <a:r>
                  <a:rPr lang="en-US" baseline="-11111" dirty="0">
                    <a:solidFill>
                      <a:schemeClr val="tx1"/>
                    </a:solidFill>
                  </a:rPr>
                  <a:t> </a:t>
                </a:r>
                <a:r>
                  <a:rPr lang="en-US" spc="-5" dirty="0">
                    <a:solidFill>
                      <a:schemeClr val="tx1"/>
                    </a:solidFill>
                  </a:rPr>
                  <a:t>differs</a:t>
                </a:r>
                <a:r>
                  <a:rPr lang="en-US" spc="50" dirty="0">
                    <a:solidFill>
                      <a:schemeClr val="tx1"/>
                    </a:solidFill>
                  </a:rPr>
                  <a:t> </a:t>
                </a:r>
                <a:r>
                  <a:rPr lang="en-US" spc="-5" dirty="0">
                    <a:solidFill>
                      <a:schemeClr val="tx1"/>
                    </a:solidFill>
                  </a:rPr>
                  <a:t>from</a:t>
                </a:r>
                <a:r>
                  <a:rPr lang="en-US" spc="50" dirty="0">
                    <a:solidFill>
                      <a:schemeClr val="tx1"/>
                    </a:solidFill>
                  </a:rPr>
                  <a:t> </a:t>
                </a:r>
                <a:r>
                  <a:rPr lang="en-US" spc="-5" dirty="0">
                    <a:solidFill>
                      <a:schemeClr val="tx1"/>
                    </a:solidFill>
                  </a:rPr>
                  <a:t>sin</a:t>
                </a:r>
                <a:r>
                  <a:rPr lang="en-US" spc="-85" dirty="0">
                    <a:solidFill>
                      <a:schemeClr val="tx1"/>
                    </a:solidFill>
                  </a:rPr>
                  <a:t> </a:t>
                </a:r>
                <a:r>
                  <a:rPr lang="en-US" spc="-5" dirty="0">
                    <a:solidFill>
                      <a:schemeClr val="tx1"/>
                    </a:solidFill>
                  </a:rPr>
                  <a:t>1</a:t>
                </a:r>
                <a:r>
                  <a:rPr lang="en-US" spc="50" dirty="0">
                    <a:solidFill>
                      <a:schemeClr val="tx1"/>
                    </a:solidFill>
                  </a:rPr>
                  <a:t> </a:t>
                </a:r>
                <a:r>
                  <a:rPr lang="en-US" spc="-5" dirty="0">
                    <a:solidFill>
                      <a:schemeClr val="tx1"/>
                    </a:solidFill>
                  </a:rPr>
                  <a:t>by</a:t>
                </a:r>
                <a:r>
                  <a:rPr lang="en-US" spc="50" dirty="0">
                    <a:solidFill>
                      <a:schemeClr val="tx1"/>
                    </a:solidFill>
                  </a:rPr>
                  <a:t> </a:t>
                </a:r>
                <a:r>
                  <a:rPr lang="en-US" spc="-5" dirty="0">
                    <a:solidFill>
                      <a:schemeClr val="tx1"/>
                    </a:solidFill>
                  </a:rPr>
                  <a:t>less</a:t>
                </a:r>
                <a:r>
                  <a:rPr lang="en-US" spc="50" dirty="0">
                    <a:solidFill>
                      <a:schemeClr val="tx1"/>
                    </a:solidFill>
                  </a:rPr>
                  <a:t> </a:t>
                </a:r>
                <a:r>
                  <a:rPr lang="en-US" spc="-5" dirty="0">
                    <a:solidFill>
                      <a:schemeClr val="tx1"/>
                    </a:solidFill>
                  </a:rPr>
                  <a:t>than</a:t>
                </a:r>
                <a:r>
                  <a:rPr lang="en-US" spc="50" dirty="0">
                    <a:solidFill>
                      <a:schemeClr val="tx1"/>
                    </a:solidFill>
                  </a:rPr>
                  <a:t> </a:t>
                </a:r>
                <a:r>
                  <a:rPr lang="en-US" spc="-10" dirty="0">
                    <a:solidFill>
                      <a:schemeClr val="tx1"/>
                    </a:solidFill>
                  </a:rPr>
                  <a:t>10</a:t>
                </a:r>
                <a:r>
                  <a:rPr lang="en-US" spc="-209" baseline="25925" dirty="0">
                    <a:solidFill>
                      <a:schemeClr val="tx1"/>
                    </a:solidFill>
                  </a:rPr>
                  <a:t>−</a:t>
                </a:r>
                <a:r>
                  <a:rPr lang="en-US" spc="75" baseline="25925" dirty="0">
                    <a:solidFill>
                      <a:schemeClr val="tx1"/>
                    </a:solidFill>
                  </a:rPr>
                  <a:t>9</a:t>
                </a:r>
                <a:r>
                  <a:rPr lang="en-US" spc="-5" dirty="0">
                    <a:solidFill>
                      <a:schemeClr val="tx1"/>
                    </a:solidFill>
                  </a:rPr>
                  <a:t>.</a:t>
                </a:r>
                <a:r>
                  <a:rPr lang="en-US" spc="55" dirty="0">
                    <a:solidFill>
                      <a:schemeClr val="tx1"/>
                    </a:solidFill>
                  </a:rPr>
                  <a:t> </a:t>
                </a:r>
                <a:r>
                  <a:rPr lang="en-US" spc="-15" dirty="0">
                    <a:solidFill>
                      <a:schemeClr val="tx1"/>
                    </a:solidFill>
                  </a:rPr>
                  <a:t>T</a:t>
                </a:r>
                <a:r>
                  <a:rPr lang="en-US" spc="-5" dirty="0">
                    <a:solidFill>
                      <a:schemeClr val="tx1"/>
                    </a:solidFill>
                  </a:rPr>
                  <a:t>his</a:t>
                </a:r>
                <a:r>
                  <a:rPr lang="en-US" spc="50" dirty="0">
                    <a:solidFill>
                      <a:schemeClr val="tx1"/>
                    </a:solidFill>
                  </a:rPr>
                  <a:t> </a:t>
                </a:r>
                <a:r>
                  <a:rPr lang="en-US" spc="-5" dirty="0">
                    <a:solidFill>
                      <a:schemeClr val="tx1"/>
                    </a:solidFill>
                  </a:rPr>
                  <a:t>suggests</a:t>
                </a:r>
                <a:r>
                  <a:rPr lang="en-US" spc="50" dirty="0">
                    <a:solidFill>
                      <a:schemeClr val="tx1"/>
                    </a:solidFill>
                  </a:rPr>
                  <a:t> </a:t>
                </a:r>
                <a:r>
                  <a:rPr lang="en-US" spc="-5" dirty="0">
                    <a:solidFill>
                      <a:schemeClr val="tx1"/>
                    </a:solidFill>
                  </a:rPr>
                  <a:t>that</a:t>
                </a:r>
                <a:r>
                  <a:rPr lang="en-US" spc="55" dirty="0">
                    <a:solidFill>
                      <a:schemeClr val="tx1"/>
                    </a:solidFill>
                  </a:rPr>
                  <a:t> </a:t>
                </a:r>
                <a:r>
                  <a:rPr lang="en-US" spc="-5" dirty="0">
                    <a:solidFill>
                      <a:schemeClr val="tx1"/>
                    </a:solidFill>
                  </a:rPr>
                  <a:t>the</a:t>
                </a:r>
                <a:r>
                  <a:rPr lang="en-US" spc="50" dirty="0">
                    <a:solidFill>
                      <a:schemeClr val="tx1"/>
                    </a:solidFill>
                  </a:rPr>
                  <a:t> </a:t>
                </a:r>
                <a:r>
                  <a:rPr lang="en-US" spc="-5" dirty="0">
                    <a:solidFill>
                      <a:schemeClr val="tx1"/>
                    </a:solidFill>
                  </a:rPr>
                  <a:t>partial</a:t>
                </a:r>
                <a:r>
                  <a:rPr lang="en-US" spc="50" dirty="0">
                    <a:solidFill>
                      <a:schemeClr val="tx1"/>
                    </a:solidFill>
                  </a:rPr>
                  <a:t> </a:t>
                </a:r>
                <a:r>
                  <a:rPr lang="en-US" spc="-5" dirty="0">
                    <a:solidFill>
                      <a:schemeClr val="tx1"/>
                    </a:solidFill>
                  </a:rPr>
                  <a:t>sums </a:t>
                </a:r>
                <a:r>
                  <a:rPr lang="en-US" spc="-10" dirty="0">
                    <a:solidFill>
                      <a:schemeClr val="tx1"/>
                    </a:solidFill>
                  </a:rPr>
                  <a:t>converg</a:t>
                </a:r>
                <a:r>
                  <a:rPr lang="en-US" spc="-5" dirty="0">
                    <a:solidFill>
                      <a:schemeClr val="tx1"/>
                    </a:solidFill>
                  </a:rPr>
                  <a:t>e </a:t>
                </a:r>
                <a:r>
                  <a:rPr lang="en-US" spc="-10" dirty="0">
                    <a:solidFill>
                      <a:schemeClr val="tx1"/>
                    </a:solidFill>
                  </a:rPr>
                  <a:t>t</a:t>
                </a:r>
                <a:r>
                  <a:rPr lang="en-US" spc="-5" dirty="0">
                    <a:solidFill>
                      <a:schemeClr val="tx1"/>
                    </a:solidFill>
                  </a:rPr>
                  <a:t>o sin</a:t>
                </a:r>
                <a:r>
                  <a:rPr lang="en-US" spc="-85" dirty="0">
                    <a:solidFill>
                      <a:schemeClr val="tx1"/>
                    </a:solidFill>
                  </a:rPr>
                  <a:t> </a:t>
                </a:r>
                <a:r>
                  <a:rPr lang="en-US" spc="-10" dirty="0">
                    <a:solidFill>
                      <a:schemeClr val="tx1"/>
                    </a:solidFill>
                  </a:rPr>
                  <a:t>1</a:t>
                </a:r>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i</a:t>
                </a:r>
                <a:r>
                  <a:rPr lang="en-US" spc="-5" dirty="0">
                    <a:solidFill>
                      <a:schemeClr val="tx1"/>
                    </a:solidFill>
                  </a:rPr>
                  <a:t>n </a:t>
                </a:r>
                <a:r>
                  <a:rPr lang="en-US" spc="-10" dirty="0">
                    <a:solidFill>
                      <a:schemeClr val="tx1"/>
                    </a:solidFill>
                  </a:rPr>
                  <a:t>fact</a:t>
                </a:r>
                <a:r>
                  <a:rPr lang="en-US" spc="-5" dirty="0">
                    <a:solidFill>
                      <a:schemeClr val="tx1"/>
                    </a:solidFill>
                  </a:rPr>
                  <a:t>, in </a:t>
                </a:r>
                <a:r>
                  <a:rPr lang="en-US" spc="-10" dirty="0">
                    <a:solidFill>
                      <a:schemeClr val="tx1"/>
                    </a:solidFill>
                  </a:rPr>
                  <a:t>Sectio</a:t>
                </a:r>
                <a:r>
                  <a:rPr lang="en-US" spc="-5" dirty="0">
                    <a:solidFill>
                      <a:schemeClr val="tx1"/>
                    </a:solidFill>
                  </a:rPr>
                  <a:t>n </a:t>
                </a:r>
                <a:r>
                  <a:rPr lang="en-US" spc="-10" dirty="0">
                    <a:solidFill>
                      <a:schemeClr val="tx1"/>
                    </a:solidFill>
                  </a:rPr>
                  <a:t>10.</a:t>
                </a:r>
                <a:r>
                  <a:rPr lang="en-US" spc="-5" dirty="0">
                    <a:solidFill>
                      <a:schemeClr val="tx1"/>
                    </a:solidFill>
                  </a:rPr>
                  <a:t>8, </a:t>
                </a:r>
                <a:r>
                  <a:rPr lang="en-US" spc="-15" dirty="0">
                    <a:solidFill>
                      <a:schemeClr val="tx1"/>
                    </a:solidFill>
                  </a:rPr>
                  <a:t>w</a:t>
                </a:r>
                <a:r>
                  <a:rPr lang="en-US" spc="-5" dirty="0">
                    <a:solidFill>
                      <a:schemeClr val="tx1"/>
                    </a:solidFill>
                  </a:rPr>
                  <a:t>e </a:t>
                </a:r>
                <a:r>
                  <a:rPr lang="en-US" spc="-10" dirty="0">
                    <a:solidFill>
                      <a:schemeClr val="tx1"/>
                    </a:solidFill>
                  </a:rPr>
                  <a:t>wil</a:t>
                </a:r>
                <a:r>
                  <a:rPr lang="en-US" spc="-5" dirty="0">
                    <a:solidFill>
                      <a:schemeClr val="tx1"/>
                    </a:solidFill>
                  </a:rPr>
                  <a:t>l </a:t>
                </a:r>
                <a:r>
                  <a:rPr lang="en-US" spc="-10" dirty="0">
                    <a:solidFill>
                      <a:schemeClr val="tx1"/>
                    </a:solidFill>
                  </a:rPr>
                  <a:t>prov</a:t>
                </a:r>
                <a:r>
                  <a:rPr lang="en-US" spc="-5" dirty="0">
                    <a:solidFill>
                      <a:schemeClr val="tx1"/>
                    </a:solidFill>
                  </a:rPr>
                  <a:t>e </a:t>
                </a:r>
                <a:r>
                  <a:rPr lang="en-US" spc="-10" dirty="0">
                    <a:solidFill>
                      <a:schemeClr val="tx1"/>
                    </a:solidFill>
                  </a:rPr>
                  <a:t>that </a:t>
                </a:r>
                <a14:m>
                  <m:oMath xmlns:m="http://schemas.openxmlformats.org/officeDocument/2006/math">
                    <m:func>
                      <m:funcPr>
                        <m:ctrlPr>
                          <a:rPr lang="en-US" i="1" spc="-10">
                            <a:latin typeface="Cambria Math" panose="02040503050406030204" pitchFamily="18" charset="0"/>
                            <a:cs typeface="Times New Roman"/>
                          </a:rPr>
                        </m:ctrlPr>
                      </m:funcPr>
                      <m:fName>
                        <m:r>
                          <m:rPr>
                            <m:sty m:val="p"/>
                          </m:rPr>
                          <a:rPr lang="en-US" spc="-10">
                            <a:latin typeface="Cambria Math" panose="02040503050406030204" pitchFamily="18" charset="0"/>
                            <a:cs typeface="Times New Roman"/>
                          </a:rPr>
                          <m:t>sin</m:t>
                        </m:r>
                      </m:fName>
                      <m:e>
                        <m:r>
                          <a:rPr lang="en-US" i="1" spc="-10">
                            <a:latin typeface="Cambria Math" panose="02040503050406030204" pitchFamily="18" charset="0"/>
                            <a:cs typeface="Times New Roman"/>
                          </a:rPr>
                          <m:t>1</m:t>
                        </m:r>
                      </m:e>
                    </m:func>
                    <m:r>
                      <a:rPr lang="en-US" i="1" spc="-10">
                        <a:latin typeface="Cambria Math" panose="02040503050406030204" pitchFamily="18" charset="0"/>
                        <a:cs typeface="Times New Roman"/>
                      </a:rPr>
                      <m:t>=</m:t>
                    </m:r>
                    <m:func>
                      <m:funcPr>
                        <m:ctrlPr>
                          <a:rPr lang="en-US" i="1" spc="-10">
                            <a:latin typeface="Cambria Math" panose="02040503050406030204" pitchFamily="18" charset="0"/>
                            <a:cs typeface="Times New Roman"/>
                          </a:rPr>
                        </m:ctrlPr>
                      </m:funcPr>
                      <m:fName>
                        <m:limLow>
                          <m:limLowPr>
                            <m:ctrlPr>
                              <a:rPr lang="en-US" i="1" spc="-10">
                                <a:latin typeface="Cambria Math" panose="02040503050406030204" pitchFamily="18" charset="0"/>
                                <a:cs typeface="Times New Roman"/>
                              </a:rPr>
                            </m:ctrlPr>
                          </m:limLowPr>
                          <m:e>
                            <m:r>
                              <m:rPr>
                                <m:sty m:val="p"/>
                              </m:rPr>
                              <a:rPr lang="en-US" spc="-10">
                                <a:latin typeface="Cambria Math" panose="02040503050406030204" pitchFamily="18" charset="0"/>
                                <a:cs typeface="Times New Roman"/>
                              </a:rPr>
                              <m:t>lim</m:t>
                            </m:r>
                          </m:e>
                          <m:lim>
                            <m:r>
                              <a:rPr lang="en-US" i="1" spc="-10">
                                <a:latin typeface="Cambria Math" panose="02040503050406030204" pitchFamily="18" charset="0"/>
                                <a:cs typeface="Times New Roman"/>
                              </a:rPr>
                              <m:t>𝑛</m:t>
                            </m:r>
                            <m:r>
                              <a:rPr lang="en-US" i="1" spc="-10">
                                <a:latin typeface="Cambria Math" panose="02040503050406030204" pitchFamily="18" charset="0"/>
                                <a:ea typeface="Cambria Math" panose="02040503050406030204" pitchFamily="18" charset="0"/>
                                <a:cs typeface="Times New Roman"/>
                              </a:rPr>
                              <m:t>→∞</m:t>
                            </m:r>
                          </m:lim>
                        </m:limLow>
                      </m:fName>
                      <m:e>
                        <m:sSub>
                          <m:sSubPr>
                            <m:ctrlPr>
                              <a:rPr lang="en-US" i="1" spc="-10">
                                <a:latin typeface="Cambria Math" panose="02040503050406030204" pitchFamily="18" charset="0"/>
                                <a:cs typeface="Times New Roman"/>
                              </a:rPr>
                            </m:ctrlPr>
                          </m:sSubPr>
                          <m:e>
                            <m:r>
                              <a:rPr lang="en-US" i="1" spc="-10">
                                <a:latin typeface="Cambria Math" panose="02040503050406030204" pitchFamily="18" charset="0"/>
                                <a:cs typeface="Times New Roman"/>
                              </a:rPr>
                              <m:t>𝑆</m:t>
                            </m:r>
                          </m:e>
                          <m:sub>
                            <m:r>
                              <a:rPr lang="en-US" i="1" spc="-10">
                                <a:latin typeface="Cambria Math" panose="02040503050406030204" pitchFamily="18" charset="0"/>
                                <a:cs typeface="Times New Roman"/>
                              </a:rPr>
                              <m:t>𝑛</m:t>
                            </m:r>
                          </m:sub>
                        </m:sSub>
                      </m:e>
                    </m:func>
                  </m:oMath>
                </a14:m>
                <a:r>
                  <a:rPr lang="en-US" spc="-10" dirty="0">
                    <a:solidFill>
                      <a:schemeClr val="tx1"/>
                    </a:solidFill>
                  </a:rPr>
                  <a:t>. </a:t>
                </a:r>
                <a:r>
                  <a:rPr lang="en-US" spc="-5" dirty="0">
                    <a:solidFill>
                      <a:schemeClr val="tx1"/>
                    </a:solidFill>
                  </a:rPr>
                  <a:t>It</a:t>
                </a:r>
                <a:r>
                  <a:rPr lang="en-US" spc="25" dirty="0">
                    <a:solidFill>
                      <a:schemeClr val="tx1"/>
                    </a:solidFill>
                  </a:rPr>
                  <a:t> </a:t>
                </a:r>
                <a:r>
                  <a:rPr lang="en-US" spc="-5" dirty="0">
                    <a:solidFill>
                      <a:schemeClr val="tx1"/>
                    </a:solidFill>
                  </a:rPr>
                  <a:t>makes</a:t>
                </a:r>
                <a:r>
                  <a:rPr lang="en-US" spc="30" dirty="0">
                    <a:solidFill>
                      <a:schemeClr val="tx1"/>
                    </a:solidFill>
                  </a:rPr>
                  <a:t> </a:t>
                </a:r>
                <a:r>
                  <a:rPr lang="en-US" spc="-5" dirty="0">
                    <a:solidFill>
                      <a:schemeClr val="tx1"/>
                    </a:solidFill>
                  </a:rPr>
                  <a:t>sense</a:t>
                </a:r>
                <a:r>
                  <a:rPr lang="en-US" spc="25" dirty="0">
                    <a:solidFill>
                      <a:schemeClr val="tx1"/>
                    </a:solidFill>
                  </a:rPr>
                  <a:t> </a:t>
                </a:r>
                <a:r>
                  <a:rPr lang="en-US" spc="-5" dirty="0">
                    <a:solidFill>
                      <a:schemeClr val="tx1"/>
                    </a:solidFill>
                  </a:rPr>
                  <a:t>then</a:t>
                </a:r>
                <a:r>
                  <a:rPr lang="en-US" spc="30" dirty="0">
                    <a:solidFill>
                      <a:schemeClr val="tx1"/>
                    </a:solidFill>
                  </a:rPr>
                  <a:t> </a:t>
                </a:r>
                <a:r>
                  <a:rPr lang="en-US" spc="-5" dirty="0">
                    <a:solidFill>
                      <a:schemeClr val="tx1"/>
                    </a:solidFill>
                  </a:rPr>
                  <a:t>to</a:t>
                </a:r>
                <a:r>
                  <a:rPr lang="en-US" spc="25" dirty="0">
                    <a:solidFill>
                      <a:schemeClr val="tx1"/>
                    </a:solidFill>
                  </a:rPr>
                  <a:t> </a:t>
                </a:r>
                <a:r>
                  <a:rPr lang="en-US" i="1" spc="-10" dirty="0">
                    <a:solidFill>
                      <a:schemeClr val="tx1"/>
                    </a:solidFill>
                  </a:rPr>
                  <a:t>defin</a:t>
                </a:r>
                <a:r>
                  <a:rPr lang="en-US" i="1" spc="-5" dirty="0">
                    <a:solidFill>
                      <a:schemeClr val="tx1"/>
                    </a:solidFill>
                  </a:rPr>
                  <a:t>e</a:t>
                </a:r>
                <a:r>
                  <a:rPr lang="en-US" i="1" spc="30" dirty="0">
                    <a:solidFill>
                      <a:schemeClr val="tx1"/>
                    </a:solidFill>
                  </a:rPr>
                  <a:t> </a:t>
                </a:r>
                <a:r>
                  <a:rPr lang="en-US" spc="-5" dirty="0">
                    <a:solidFill>
                      <a:schemeClr val="tx1"/>
                    </a:solidFill>
                  </a:rPr>
                  <a:t>the</a:t>
                </a:r>
                <a:r>
                  <a:rPr lang="en-US" spc="25" dirty="0">
                    <a:solidFill>
                      <a:schemeClr val="tx1"/>
                    </a:solidFill>
                  </a:rPr>
                  <a:t> </a:t>
                </a:r>
                <a:r>
                  <a:rPr lang="en-US" spc="-10" dirty="0">
                    <a:solidFill>
                      <a:schemeClr val="tx1"/>
                    </a:solidFill>
                  </a:rPr>
                  <a:t>sum</a:t>
                </a:r>
                <a:r>
                  <a:rPr lang="en-US" spc="25" dirty="0">
                    <a:solidFill>
                      <a:schemeClr val="tx1"/>
                    </a:solidFill>
                  </a:rPr>
                  <a:t> </a:t>
                </a:r>
                <a:r>
                  <a:rPr lang="en-US" spc="-5" dirty="0">
                    <a:solidFill>
                      <a:schemeClr val="tx1"/>
                    </a:solidFill>
                  </a:rPr>
                  <a:t>of</a:t>
                </a:r>
                <a:r>
                  <a:rPr lang="en-US" spc="25" dirty="0">
                    <a:solidFill>
                      <a:schemeClr val="tx1"/>
                    </a:solidFill>
                  </a:rPr>
                  <a:t> </a:t>
                </a:r>
                <a:r>
                  <a:rPr lang="en-US" spc="-5" dirty="0">
                    <a:solidFill>
                      <a:schemeClr val="tx1"/>
                    </a:solidFill>
                  </a:rPr>
                  <a:t>an</a:t>
                </a:r>
                <a:r>
                  <a:rPr lang="en-US" spc="30" dirty="0">
                    <a:solidFill>
                      <a:schemeClr val="tx1"/>
                    </a:solidFill>
                  </a:rPr>
                  <a:t> </a:t>
                </a:r>
                <a:r>
                  <a:rPr lang="en-US" spc="-5" dirty="0">
                    <a:solidFill>
                      <a:schemeClr val="tx1"/>
                    </a:solidFill>
                  </a:rPr>
                  <a:t>infinite</a:t>
                </a:r>
                <a:r>
                  <a:rPr lang="en-US" spc="25" dirty="0">
                    <a:solidFill>
                      <a:schemeClr val="tx1"/>
                    </a:solidFill>
                  </a:rPr>
                  <a:t> </a:t>
                </a:r>
                <a:r>
                  <a:rPr lang="en-US" spc="-5" dirty="0">
                    <a:solidFill>
                      <a:schemeClr val="tx1"/>
                    </a:solidFill>
                  </a:rPr>
                  <a:t>series</a:t>
                </a:r>
                <a:r>
                  <a:rPr lang="en-US" spc="25" dirty="0">
                    <a:solidFill>
                      <a:schemeClr val="tx1"/>
                    </a:solidFill>
                  </a:rPr>
                  <a:t> </a:t>
                </a:r>
                <a:r>
                  <a:rPr lang="en-US" spc="-5" dirty="0">
                    <a:solidFill>
                      <a:schemeClr val="tx1"/>
                    </a:solidFill>
                  </a:rPr>
                  <a:t>as</a:t>
                </a:r>
                <a:r>
                  <a:rPr lang="en-US" spc="25" dirty="0">
                    <a:solidFill>
                      <a:schemeClr val="tx1"/>
                    </a:solidFill>
                  </a:rPr>
                  <a:t> </a:t>
                </a:r>
                <a:r>
                  <a:rPr lang="en-US" spc="-5" dirty="0">
                    <a:solidFill>
                      <a:schemeClr val="tx1"/>
                    </a:solidFill>
                  </a:rPr>
                  <a:t>a</a:t>
                </a:r>
                <a:r>
                  <a:rPr lang="en-US" spc="25" dirty="0">
                    <a:solidFill>
                      <a:schemeClr val="tx1"/>
                    </a:solidFill>
                  </a:rPr>
                  <a:t> </a:t>
                </a:r>
                <a:r>
                  <a:rPr lang="en-US" spc="-5" dirty="0">
                    <a:solidFill>
                      <a:schemeClr val="tx1"/>
                    </a:solidFill>
                  </a:rPr>
                  <a:t>limit</a:t>
                </a:r>
                <a:r>
                  <a:rPr lang="en-US" spc="25" dirty="0">
                    <a:solidFill>
                      <a:schemeClr val="tx1"/>
                    </a:solidFill>
                  </a:rPr>
                  <a:t> </a:t>
                </a:r>
                <a:r>
                  <a:rPr lang="en-US" spc="-5" dirty="0">
                    <a:solidFill>
                      <a:schemeClr val="tx1"/>
                    </a:solidFill>
                  </a:rPr>
                  <a:t>of partial sums.</a:t>
                </a:r>
                <a:endParaRPr lang="en-US" dirty="0">
                  <a:solidFill>
                    <a:schemeClr val="tx1"/>
                  </a:solidFill>
                </a:endParaRPr>
              </a:p>
              <a:p>
                <a:pPr marL="11429" indent="0">
                  <a:lnSpc>
                    <a:spcPct val="100000"/>
                  </a:lnSpc>
                  <a:buNone/>
                </a:pPr>
                <a:r>
                  <a:rPr lang="en-US" spc="-5" dirty="0">
                    <a:solidFill>
                      <a:schemeClr val="tx1"/>
                    </a:solidFill>
                  </a:rPr>
                  <a:t>In general, </a:t>
                </a:r>
                <a:r>
                  <a:rPr lang="en-US" spc="-10" dirty="0">
                    <a:solidFill>
                      <a:schemeClr val="tx1"/>
                    </a:solidFill>
                  </a:rPr>
                  <a:t>a</a:t>
                </a:r>
                <a:r>
                  <a:rPr lang="en-US" spc="-5" dirty="0">
                    <a:solidFill>
                      <a:schemeClr val="tx1"/>
                    </a:solidFill>
                  </a:rPr>
                  <a:t>n </a:t>
                </a:r>
                <a:r>
                  <a:rPr lang="en-US" b="1" i="1" spc="-5" dirty="0">
                    <a:solidFill>
                      <a:schemeClr val="tx1"/>
                    </a:solidFill>
                  </a:rPr>
                  <a:t>infinite series </a:t>
                </a:r>
                <a:r>
                  <a:rPr lang="en-US" spc="-5" dirty="0">
                    <a:solidFill>
                      <a:schemeClr val="tx1"/>
                    </a:solidFill>
                  </a:rPr>
                  <a:t>is an expression of the form</a:t>
                </a:r>
                <a:endParaRPr lang="en-US" dirty="0">
                  <a:solidFill>
                    <a:schemeClr val="tx1"/>
                  </a:solidFill>
                </a:endParaRPr>
              </a:p>
              <a:p>
                <a:pPr marL="0" marR="5080" indent="0" algn="just">
                  <a:lnSpc>
                    <a:spcPct val="100000"/>
                  </a:lnSpc>
                  <a:buNone/>
                </a:pPr>
                <a14:m>
                  <m:oMathPara xmlns:m="http://schemas.openxmlformats.org/officeDocument/2006/math">
                    <m:oMathParaPr>
                      <m:jc m:val="left"/>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e>
                      </m:nary>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4</m:t>
                          </m:r>
                        </m:sub>
                      </m:sSub>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gn="just">
                  <a:lnSpc>
                    <a:spcPct val="100000"/>
                  </a:lnSpc>
                  <a:buNone/>
                </a:pPr>
                <a:r>
                  <a:rPr lang="en-US" spc="-10" dirty="0">
                    <a:solidFill>
                      <a:schemeClr val="tx1"/>
                    </a:solidFill>
                  </a:rPr>
                  <a:t>wher</a:t>
                </a:r>
                <a:r>
                  <a:rPr lang="en-US" spc="-5" dirty="0">
                    <a:solidFill>
                      <a:schemeClr val="tx1"/>
                    </a:solidFill>
                  </a:rPr>
                  <a:t>e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70"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an</a:t>
                </a:r>
                <a:r>
                  <a:rPr lang="en-US" spc="-5" dirty="0">
                    <a:solidFill>
                      <a:schemeClr val="tx1"/>
                    </a:solidFill>
                  </a:rPr>
                  <a:t>y </a:t>
                </a:r>
                <a:r>
                  <a:rPr lang="en-US" spc="-10" dirty="0">
                    <a:solidFill>
                      <a:schemeClr val="tx1"/>
                    </a:solidFill>
                  </a:rPr>
                  <a:t>sequence</a:t>
                </a:r>
                <a:r>
                  <a:rPr lang="en-US" spc="-5" dirty="0">
                    <a:solidFill>
                      <a:schemeClr val="tx1"/>
                    </a:solidFill>
                  </a:rPr>
                  <a:t>.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10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3042996147"/>
                  </p:ext>
                </p:extLst>
              </p:nvPr>
            </p:nvGraphicFramePr>
            <p:xfrm>
              <a:off x="1780852" y="4482179"/>
              <a:ext cx="8615510" cy="2044574"/>
            </p:xfrm>
            <a:graphic>
              <a:graphicData uri="http://schemas.openxmlformats.org/drawingml/2006/table">
                <a:tbl>
                  <a:tblPr firstRow="1" bandRow="1">
                    <a:tableStyleId>{5C22544A-7EE6-4342-B048-85BDC9FD1C3A}</a:tableStyleId>
                  </a:tblPr>
                  <a:tblGrid>
                    <a:gridCol w="2709333"/>
                    <a:gridCol w="2709333"/>
                    <a:gridCol w="3196844"/>
                  </a:tblGrid>
                  <a:tr h="0">
                    <a:tc>
                      <a:txBody>
                        <a:bodyPr/>
                        <a:lstStyle/>
                        <a:p>
                          <a:r>
                            <a:rPr lang="en-US" dirty="0" smtClean="0">
                              <a:solidFill>
                                <a:schemeClr val="bg1"/>
                              </a:solidFill>
                            </a:rPr>
                            <a:t>Sequence</a:t>
                          </a:r>
                          <a:endParaRPr lang="en-US"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General term</a:t>
                          </a:r>
                          <a:endParaRPr lang="en-US" dirty="0">
                            <a:solidFill>
                              <a:schemeClr val="bg1"/>
                            </a:solidFill>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Infinite series</a:t>
                          </a:r>
                          <a:endParaRPr lang="en-US"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27</m:t>
                                    </m:r>
                                  </m:den>
                                </m:f>
                                <m:r>
                                  <a:rPr lang="en-US" b="0" i="1" smtClean="0">
                                    <a:solidFill>
                                      <a:schemeClr val="bg1"/>
                                    </a:solidFill>
                                    <a:latin typeface="Cambria Math" panose="02040503050406030204" pitchFamily="18" charset="0"/>
                                  </a:rPr>
                                  <m:t>, …</m:t>
                                </m:r>
                              </m:oMath>
                            </m:oMathPara>
                          </a14:m>
                          <a:endParaRPr lang="en-US"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3</m:t>
                                        </m:r>
                                      </m:e>
                                      <m:sup>
                                        <m:r>
                                          <a:rPr lang="en-US" b="0" i="1" smtClean="0">
                                            <a:solidFill>
                                              <a:schemeClr val="bg1"/>
                                            </a:solidFill>
                                            <a:latin typeface="Cambria Math" panose="02040503050406030204" pitchFamily="18" charset="0"/>
                                          </a:rPr>
                                          <m:t>𝑛</m:t>
                                        </m:r>
                                      </m:sup>
                                    </m:sSup>
                                  </m:den>
                                </m:f>
                              </m:oMath>
                            </m:oMathPara>
                          </a14:m>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lang="en-US"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=1</m:t>
                                    </m:r>
                                  </m:sub>
                                  <m:sup>
                                    <m:r>
                                      <a:rPr lang="en-US" i="1" smtClean="0">
                                        <a:solidFill>
                                          <a:schemeClr val="bg1"/>
                                        </a:solidFill>
                                        <a:latin typeface="Cambria Math" panose="02040503050406030204" pitchFamily="18" charset="0"/>
                                        <a:ea typeface="Cambria Math" panose="02040503050406030204" pitchFamily="18" charset="0"/>
                                      </a:rPr>
                                      <m:t>∞</m:t>
                                    </m:r>
                                  </m:sup>
                                  <m:e>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3</m:t>
                                            </m:r>
                                          </m:e>
                                          <m:sup>
                                            <m:r>
                                              <a:rPr lang="en-US" b="0" i="1" smtClean="0">
                                                <a:solidFill>
                                                  <a:schemeClr val="bg1"/>
                                                </a:solidFill>
                                                <a:latin typeface="Cambria Math" panose="02040503050406030204" pitchFamily="18" charset="0"/>
                                              </a:rPr>
                                              <m:t>𝑛</m:t>
                                            </m:r>
                                          </m:sup>
                                        </m:sSup>
                                      </m:den>
                                    </m:f>
                                  </m:e>
                                </m:nary>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27</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81</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oMath>
                            </m:oMathPara>
                          </a14:m>
                          <a:endParaRPr lang="en-US"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m:t>
                                    </m:r>
                                  </m:den>
                                </m:f>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16</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oMath>
                            </m:oMathPara>
                          </a14:m>
                          <a:endParaRPr lang="en-US" dirty="0">
                            <a:solidFill>
                              <a:schemeClr val="bg1"/>
                            </a:solidFill>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𝑛</m:t>
                                        </m:r>
                                      </m:e>
                                      <m:sup>
                                        <m:r>
                                          <a:rPr lang="en-US" b="0" i="1" smtClean="0">
                                            <a:solidFill>
                                              <a:schemeClr val="bg1"/>
                                            </a:solidFill>
                                            <a:latin typeface="Cambria Math" panose="02040503050406030204" pitchFamily="18" charset="0"/>
                                          </a:rPr>
                                          <m:t>2</m:t>
                                        </m:r>
                                      </m:sup>
                                    </m:sSup>
                                  </m:den>
                                </m:f>
                              </m:oMath>
                            </m:oMathPara>
                          </a14:m>
                          <a:endParaRPr lang="en-US" dirty="0">
                            <a:solidFill>
                              <a:schemeClr val="bg1"/>
                            </a:solidFill>
                          </a:endParaRPr>
                        </a:p>
                      </a:txBody>
                      <a:tcPr>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lang="en-US"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=1</m:t>
                                    </m:r>
                                  </m:sub>
                                  <m:sup>
                                    <m:r>
                                      <a:rPr lang="en-US" i="1" smtClean="0">
                                        <a:solidFill>
                                          <a:schemeClr val="bg1"/>
                                        </a:solidFill>
                                        <a:latin typeface="Cambria Math" panose="02040503050406030204" pitchFamily="18" charset="0"/>
                                        <a:ea typeface="Cambria Math" panose="02040503050406030204" pitchFamily="18" charset="0"/>
                                      </a:rPr>
                                      <m:t>∞</m:t>
                                    </m:r>
                                  </m:sup>
                                  <m:e>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𝑛</m:t>
                                            </m:r>
                                          </m:e>
                                          <m:sup>
                                            <m:r>
                                              <a:rPr lang="en-US" b="0" i="1" smtClean="0">
                                                <a:solidFill>
                                                  <a:schemeClr val="bg1"/>
                                                </a:solidFill>
                                                <a:latin typeface="Cambria Math" panose="02040503050406030204" pitchFamily="18" charset="0"/>
                                              </a:rPr>
                                              <m:t>2</m:t>
                                            </m:r>
                                          </m:sup>
                                        </m:sSup>
                                      </m:den>
                                    </m:f>
                                  </m:e>
                                </m:nary>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16</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oMath>
                            </m:oMathPara>
                          </a14:m>
                          <a:endParaRPr lang="en-US" dirty="0">
                            <a:solidFill>
                              <a:schemeClr val="bg1"/>
                            </a:solidFill>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3042996147"/>
                  </p:ext>
                </p:extLst>
              </p:nvPr>
            </p:nvGraphicFramePr>
            <p:xfrm>
              <a:off x="1780852" y="4482179"/>
              <a:ext cx="8615510" cy="2044574"/>
            </p:xfrm>
            <a:graphic>
              <a:graphicData uri="http://schemas.openxmlformats.org/drawingml/2006/table">
                <a:tbl>
                  <a:tblPr firstRow="1" bandRow="1">
                    <a:tableStyleId>{5C22544A-7EE6-4342-B048-85BDC9FD1C3A}</a:tableStyleId>
                  </a:tblPr>
                  <a:tblGrid>
                    <a:gridCol w="2709333"/>
                    <a:gridCol w="2709333"/>
                    <a:gridCol w="3196844"/>
                  </a:tblGrid>
                  <a:tr h="365760">
                    <a:tc>
                      <a:txBody>
                        <a:bodyPr/>
                        <a:lstStyle/>
                        <a:p>
                          <a:r>
                            <a:rPr lang="en-US" dirty="0" smtClean="0">
                              <a:solidFill>
                                <a:schemeClr val="bg1"/>
                              </a:solidFill>
                            </a:rPr>
                            <a:t>Sequence</a:t>
                          </a:r>
                          <a:endParaRPr lang="en-US"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General term</a:t>
                          </a:r>
                          <a:endParaRPr lang="en-US" dirty="0">
                            <a:solidFill>
                              <a:schemeClr val="bg1"/>
                            </a:solidFill>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Infinite series</a:t>
                          </a:r>
                          <a:endParaRPr lang="en-US"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839407">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rotWithShape="0">
                          <a:blip r:embed="rId3"/>
                          <a:stretch>
                            <a:fillRect l="-225" t="-47101" r="-218202" b="-101449"/>
                          </a:stretch>
                        </a:blipFill>
                      </a:tcPr>
                    </a:tc>
                    <a:tc>
                      <a:txBody>
                        <a:bodyPr/>
                        <a:lstStyle/>
                        <a:p>
                          <a:endParaRPr lang="en-US"/>
                        </a:p>
                      </a:txBody>
                      <a:tcPr>
                        <a:lnT w="12700" cap="flat" cmpd="sng" algn="ctr">
                          <a:solidFill>
                            <a:schemeClr val="bg1"/>
                          </a:solidFill>
                          <a:prstDash val="solid"/>
                          <a:round/>
                          <a:headEnd type="none" w="med" len="med"/>
                          <a:tailEnd type="none" w="med" len="med"/>
                        </a:lnT>
                        <a:blipFill rotWithShape="0">
                          <a:blip r:embed="rId3"/>
                          <a:stretch>
                            <a:fillRect l="-100450" t="-47101" r="-118694" b="-101449"/>
                          </a:stretch>
                        </a:blipFill>
                      </a:tcPr>
                    </a:tc>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rotWithShape="0">
                          <a:blip r:embed="rId3"/>
                          <a:stretch>
                            <a:fillRect l="-169524" t="-47101" r="-381" b="-101449"/>
                          </a:stretch>
                        </a:blipFill>
                      </a:tcPr>
                    </a:tc>
                  </a:tr>
                  <a:tr h="839407">
                    <a:tc>
                      <a:txBody>
                        <a:bodyPr/>
                        <a:lstStyle/>
                        <a:p>
                          <a:endParaRPr lang="en-US"/>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rotWithShape="0">
                          <a:blip r:embed="rId3"/>
                          <a:stretch>
                            <a:fillRect l="-225" t="-147101" r="-218202" b="-1449"/>
                          </a:stretch>
                        </a:blipFill>
                      </a:tcPr>
                    </a:tc>
                    <a:tc>
                      <a:txBody>
                        <a:bodyPr/>
                        <a:lstStyle/>
                        <a:p>
                          <a:endParaRPr lang="en-US"/>
                        </a:p>
                      </a:txBody>
                      <a:tcPr>
                        <a:lnB w="12700" cap="flat" cmpd="sng" algn="ctr">
                          <a:solidFill>
                            <a:schemeClr val="bg1"/>
                          </a:solidFill>
                          <a:prstDash val="solid"/>
                          <a:round/>
                          <a:headEnd type="none" w="med" len="med"/>
                          <a:tailEnd type="none" w="med" len="med"/>
                        </a:lnB>
                        <a:blipFill rotWithShape="0">
                          <a:blip r:embed="rId3"/>
                          <a:stretch>
                            <a:fillRect l="-100450" t="-147101" r="-118694" b="-1449"/>
                          </a:stretch>
                        </a:blipFill>
                      </a:tcPr>
                    </a:tc>
                    <a:tc>
                      <a:txBody>
                        <a:bodyPr/>
                        <a:lstStyle/>
                        <a:p>
                          <a:endParaRPr lang="en-US"/>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rotWithShape="0">
                          <a:blip r:embed="rId3"/>
                          <a:stretch>
                            <a:fillRect l="-169524" t="-147101" r="-381" b="-1449"/>
                          </a:stretch>
                        </a:blipFill>
                      </a:tcPr>
                    </a:tc>
                  </a:tr>
                </a:tbl>
              </a:graphicData>
            </a:graphic>
          </p:graphicFrame>
        </mc:Fallback>
      </mc:AlternateContent>
    </p:spTree>
    <p:extLst>
      <p:ext uri="{BB962C8B-B14F-4D97-AF65-F5344CB8AC3E}">
        <p14:creationId xmlns:p14="http://schemas.microsoft.com/office/powerpoint/2010/main" val="3803835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(5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dirty="0"/>
                  <a:t>The </a:t>
                </a:r>
                <a:r>
                  <a:rPr lang="en-US" i="1" dirty="0"/>
                  <a:t>N</a:t>
                </a:r>
                <a:r>
                  <a:rPr lang="en-US" dirty="0"/>
                  <a:t>th partial sum </a:t>
                </a:r>
                <a:r>
                  <a:rPr lang="en-US" i="1" dirty="0"/>
                  <a:t>S</a:t>
                </a:r>
                <a:r>
                  <a:rPr lang="en-US" i="1" baseline="-25000" dirty="0"/>
                  <a:t>N</a:t>
                </a:r>
                <a:r>
                  <a:rPr lang="en-US" i="1" dirty="0"/>
                  <a:t> </a:t>
                </a:r>
                <a:r>
                  <a:rPr lang="en-US" dirty="0"/>
                  <a:t>is the finite sum of the terms up to and including </a:t>
                </a:r>
                <a:r>
                  <a:rPr lang="en-US" i="1" dirty="0" err="1"/>
                  <a:t>a</a:t>
                </a:r>
                <a:r>
                  <a:rPr lang="en-US" i="1" baseline="-25000" dirty="0" err="1"/>
                  <a:t>N</a:t>
                </a:r>
                <a:r>
                  <a:rPr lang="en-US" dirty="0"/>
                  <a:t>:</a:t>
                </a:r>
              </a:p>
              <a:p>
                <a:pPr marL="0" marR="5080" indent="0" algn="just">
                  <a:lnSpc>
                    <a:spcPct val="100000"/>
                  </a:lnSpc>
                  <a:buNone/>
                </a:pPr>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𝑁</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𝑁</m:t>
                          </m:r>
                        </m:sub>
                      </m:sSub>
                    </m:oMath>
                  </m:oMathPara>
                </a14:m>
                <a:endParaRPr lang="en-US" dirty="0"/>
              </a:p>
              <a:p>
                <a:pPr marL="0" marR="5080" indent="0" algn="just">
                  <a:lnSpc>
                    <a:spcPct val="100000"/>
                  </a:lnSpc>
                  <a:buNone/>
                </a:pPr>
                <a:endParaRPr lang="en-US" dirty="0">
                  <a:solidFill>
                    <a:schemeClr val="tx1"/>
                  </a:solidFill>
                </a:endParaRPr>
              </a:p>
              <a:p>
                <a:pPr marL="0" marR="5080" indent="0" algn="just">
                  <a:lnSpc>
                    <a:spcPct val="100000"/>
                  </a:lnSpc>
                  <a:buNone/>
                </a:pPr>
                <a:r>
                  <a:rPr lang="en-US" dirty="0"/>
                  <a:t>If the series begins at </a:t>
                </a:r>
                <a:r>
                  <a:rPr lang="en-US" i="1" dirty="0"/>
                  <a:t>k</a:t>
                </a:r>
                <a:r>
                  <a:rPr lang="en-US" dirty="0"/>
                  <a:t>, then </a:t>
                </a:r>
                <a:r>
                  <a:rPr lang="en-US" i="1" dirty="0"/>
                  <a:t>S</a:t>
                </a:r>
                <a:r>
                  <a:rPr lang="en-US" i="1" baseline="-25000" dirty="0"/>
                  <a:t>N</a:t>
                </a:r>
                <a:r>
                  <a:rPr lang="en-US" i="1" dirty="0"/>
                  <a:t> </a:t>
                </a:r>
                <a:r>
                  <a:rPr lang="en-US" dirty="0"/>
                  <a:t>= </a:t>
                </a:r>
                <a:r>
                  <a:rPr lang="en-US" i="1" dirty="0" err="1"/>
                  <a:t>a</a:t>
                </a:r>
                <a:r>
                  <a:rPr lang="en-US" i="1" baseline="-25000" dirty="0" err="1"/>
                  <a:t>k</a:t>
                </a:r>
                <a:r>
                  <a:rPr lang="en-US" i="1" dirty="0"/>
                  <a:t> </a:t>
                </a:r>
                <a:r>
                  <a:rPr lang="en-US" dirty="0"/>
                  <a:t>+ </a:t>
                </a:r>
                <a:r>
                  <a:rPr lang="en-US" i="1" dirty="0"/>
                  <a:t>a</a:t>
                </a:r>
                <a:r>
                  <a:rPr lang="en-US" i="1" baseline="-25000" dirty="0"/>
                  <a:t>k</a:t>
                </a:r>
                <a:r>
                  <a:rPr lang="en-US" baseline="-25000" dirty="0"/>
                  <a:t>+1</a:t>
                </a:r>
                <a:r>
                  <a:rPr lang="en-US" dirty="0"/>
                  <a:t> + </a:t>
                </a:r>
                <a:r>
                  <a:rPr lang="en-US" dirty="0">
                    <a:latin typeface="Cambria Math" panose="02040503050406030204" pitchFamily="18" charset="0"/>
                    <a:ea typeface="Cambria Math" panose="02040503050406030204" pitchFamily="18" charset="0"/>
                  </a:rPr>
                  <a:t>⋯ </a:t>
                </a:r>
                <a:r>
                  <a:rPr lang="en-US" dirty="0"/>
                  <a:t>+</a:t>
                </a:r>
                <a:r>
                  <a:rPr lang="en-US" i="1" dirty="0" err="1"/>
                  <a:t>a</a:t>
                </a:r>
                <a:r>
                  <a:rPr lang="en-US" i="1" baseline="-25000" dirty="0" err="1"/>
                  <a:t>N</a:t>
                </a:r>
                <a:r>
                  <a:rPr lang="en-US" dirty="0" err="1"/>
                  <a:t>.</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908791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(6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buNone/>
                </a:pPr>
                <a:r>
                  <a:rPr lang="en-US" b="1" u="sng" dirty="0"/>
                  <a:t>DEFINITION</a:t>
                </a:r>
                <a:r>
                  <a:rPr lang="en-US" b="1" dirty="0"/>
                  <a:t>: Convergence of an Infinite Series  </a:t>
                </a:r>
                <a:r>
                  <a:rPr lang="en-US" dirty="0"/>
                  <a:t>An infinite series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nary>
                  </m:oMath>
                </a14:m>
                <a:r>
                  <a:rPr lang="en-US" i="1" dirty="0"/>
                  <a:t> </a:t>
                </a:r>
                <a:r>
                  <a:rPr lang="en-US" b="1" i="1" dirty="0"/>
                  <a:t>converges </a:t>
                </a:r>
                <a:r>
                  <a:rPr lang="en-US" dirty="0"/>
                  <a:t>to the sum </a:t>
                </a:r>
                <a:r>
                  <a:rPr lang="en-US" i="1" dirty="0"/>
                  <a:t>S </a:t>
                </a:r>
                <a:r>
                  <a:rPr lang="en-US" dirty="0"/>
                  <a:t>if the sequence of its partial sums {</a:t>
                </a:r>
                <a:r>
                  <a:rPr lang="en-US" i="1" dirty="0"/>
                  <a:t>S</a:t>
                </a:r>
                <a:r>
                  <a:rPr lang="en-US" i="1" baseline="-25000" dirty="0"/>
                  <a:t>N</a:t>
                </a:r>
                <a:r>
                  <a:rPr lang="en-US" dirty="0"/>
                  <a:t>} converges to </a:t>
                </a:r>
                <a:r>
                  <a:rPr lang="en-US" i="1" dirty="0"/>
                  <a:t>S</a:t>
                </a:r>
                <a:r>
                  <a:rPr lang="en-US" dirty="0"/>
                  <a:t>:</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lim</m:t>
                              </m:r>
                            </m:e>
                            <m:lim>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lim>
                          </m:limLow>
                        </m:fName>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𝑁</m:t>
                              </m:r>
                            </m:sub>
                          </m:sSub>
                        </m:e>
                      </m:func>
                      <m:r>
                        <a:rPr lang="en-US" b="0" i="1" smtClean="0">
                          <a:latin typeface="Cambria Math" panose="02040503050406030204" pitchFamily="18" charset="0"/>
                        </a:rPr>
                        <m:t>=</m:t>
                      </m:r>
                      <m:r>
                        <a:rPr lang="en-US" b="0" i="1" smtClean="0">
                          <a:latin typeface="Cambria Math" panose="02040503050406030204" pitchFamily="18" charset="0"/>
                        </a:rPr>
                        <m:t>𝑆</m:t>
                      </m:r>
                    </m:oMath>
                  </m:oMathPara>
                </a14:m>
                <a:endParaRPr lang="en-US" dirty="0"/>
              </a:p>
              <a:p>
                <a:pPr marL="0" indent="0">
                  <a:buNone/>
                </a:pPr>
                <a:r>
                  <a:rPr lang="en-US" dirty="0"/>
                  <a:t>In this case, we write </a:t>
                </a:r>
                <a:r>
                  <a:rPr lang="en-US" i="1" dirty="0"/>
                  <a:t>S </a:t>
                </a:r>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nary>
                  </m:oMath>
                </a14:m>
                <a:r>
                  <a:rPr lang="en-US" dirty="0"/>
                  <a:t>.</a:t>
                </a:r>
              </a:p>
              <a:p>
                <a:pPr marL="0" indent="0">
                  <a:buNone/>
                </a:pPr>
                <a:r>
                  <a:rPr lang="en-US" dirty="0"/>
                  <a:t>• If the limit does not exist, we say that the infinite series </a:t>
                </a:r>
                <a:r>
                  <a:rPr lang="en-US" b="1" i="1" dirty="0"/>
                  <a:t>diverges</a:t>
                </a:r>
                <a:r>
                  <a:rPr lang="en-US" dirty="0"/>
                  <a:t>.</a:t>
                </a:r>
              </a:p>
              <a:p>
                <a:pPr marL="0" indent="0">
                  <a:buNone/>
                </a:pPr>
                <a:r>
                  <a:rPr lang="en-US" dirty="0"/>
                  <a:t>• If the limit is infinite, we say that the infinite series </a:t>
                </a:r>
                <a:r>
                  <a:rPr lang="en-US" b="1" i="1" dirty="0"/>
                  <a:t>diverges to infinity</a:t>
                </a:r>
                <a:r>
                  <a:rPr lang="en-US" dirty="0"/>
                  <a:t>.</a:t>
                </a:r>
              </a:p>
              <a:p>
                <a:pPr marL="0" indent="0">
                  <a:buNone/>
                </a:pPr>
                <a:endParaRPr lang="en-US" dirty="0">
                  <a:solidFill>
                    <a:schemeClr val="tx1"/>
                  </a:solidFill>
                </a:endParaRPr>
              </a:p>
              <a:p>
                <a:pPr marL="0" indent="0">
                  <a:lnSpc>
                    <a:spcPct val="100000"/>
                  </a:lnSpc>
                  <a:buNone/>
                </a:pPr>
                <a:r>
                  <a:rPr lang="en-US" dirty="0"/>
                  <a:t>We can investigate series numerically by computing several partial sums </a:t>
                </a:r>
                <a:r>
                  <a:rPr lang="en-US" i="1" dirty="0"/>
                  <a:t>S</a:t>
                </a:r>
                <a:r>
                  <a:rPr lang="en-US" i="1" baseline="-25000" dirty="0"/>
                  <a:t>N</a:t>
                </a:r>
                <a:r>
                  <a:rPr lang="en-US" dirty="0"/>
                  <a:t>. If the sequence of partial sums appears to converge to some number </a:t>
                </a:r>
                <a:r>
                  <a:rPr lang="en-US" i="1" dirty="0"/>
                  <a:t>S</a:t>
                </a:r>
                <a:r>
                  <a:rPr lang="en-US" dirty="0"/>
                  <a:t>, then we have evidence (but not proof) that the series converges to </a:t>
                </a:r>
                <a:r>
                  <a:rPr lang="en-US" i="1" dirty="0"/>
                  <a:t>S</a:t>
                </a:r>
                <a:r>
                  <a:rPr lang="en-US" dirty="0"/>
                  <a:t>.</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13110" r="-1297"/>
                </a:stretch>
              </a:blipFill>
            </p:spPr>
            <p:txBody>
              <a:bodyPr/>
              <a:lstStyle/>
              <a:p>
                <a:r>
                  <a:rPr lang="en-US">
                    <a:noFill/>
                  </a:rPr>
                  <a:t> </a:t>
                </a:r>
              </a:p>
            </p:txBody>
          </p:sp>
        </mc:Fallback>
      </mc:AlternateContent>
    </p:spTree>
    <p:extLst>
      <p:ext uri="{BB962C8B-B14F-4D97-AF65-F5344CB8AC3E}">
        <p14:creationId xmlns:p14="http://schemas.microsoft.com/office/powerpoint/2010/main" val="4023559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(7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t>EXAMPLE</a:t>
                </a:r>
                <a:r>
                  <a:rPr lang="en-US" b="1" dirty="0"/>
                  <a:t>: Telescoping Series </a:t>
                </a:r>
                <a:r>
                  <a:rPr lang="en-US" dirty="0"/>
                  <a:t>To investigate </a:t>
                </a: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den>
                          </m:f>
                        </m:e>
                      </m:nary>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∙2</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∙3</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∙4</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indent="0">
                  <a:buNone/>
                </a:pPr>
                <a:r>
                  <a:rPr lang="en-US" dirty="0"/>
                  <a:t>we use the identity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charset="0"/>
                          </a:rPr>
                          <m:t> </m:t>
                        </m:r>
                        <m:r>
                          <a:rPr lang="en-US" b="0" i="1" smtClean="0">
                            <a:latin typeface="Cambria Math" panose="02040503050406030204" pitchFamily="18" charset="0"/>
                          </a:rPr>
                          <m:t>+</m:t>
                        </m:r>
                        <m:r>
                          <a:rPr lang="en-US" b="0" i="1" smtClean="0">
                            <a:latin typeface="Cambria Math" charset="0"/>
                          </a:rPr>
                          <m:t> </m:t>
                        </m:r>
                        <m:r>
                          <a:rPr lang="en-US" b="0" i="1" smtClean="0">
                            <a:latin typeface="Cambria Math" panose="02040503050406030204" pitchFamily="18" charset="0"/>
                          </a:rPr>
                          <m:t>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r>
                          <a:rPr lang="en-US" b="0" i="1" smtClean="0">
                            <a:latin typeface="Cambria Math" charset="0"/>
                          </a:rPr>
                          <m:t> </m:t>
                        </m:r>
                        <m:r>
                          <a:rPr lang="en-US" b="0" i="1" smtClean="0">
                            <a:latin typeface="Cambria Math" panose="02040503050406030204" pitchFamily="18" charset="0"/>
                          </a:rPr>
                          <m:t>+</m:t>
                        </m:r>
                        <m:r>
                          <a:rPr lang="en-US" b="0" i="1" smtClean="0">
                            <a:latin typeface="Cambria Math" charset="0"/>
                          </a:rPr>
                          <m:t> </m:t>
                        </m:r>
                        <m:r>
                          <a:rPr lang="en-US" b="0" i="1" smtClean="0">
                            <a:latin typeface="Cambria Math" panose="02040503050406030204" pitchFamily="18" charset="0"/>
                          </a:rPr>
                          <m:t>1</m:t>
                        </m:r>
                      </m:den>
                    </m:f>
                  </m:oMath>
                </a14:m>
                <a:r>
                  <a:rPr lang="en-US" dirty="0">
                    <a:solidFill>
                      <a:schemeClr val="tx1"/>
                    </a:solidFill>
                  </a:rPr>
                  <a:t> to simplify </a:t>
                </a:r>
                <a:r>
                  <a:rPr lang="en-US" dirty="0"/>
                  <a:t>each partial sum:</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m:t>
                      </m:r>
                      <m:f>
                        <m:fPr>
                          <m:ctrlPr>
                            <a:rPr lang="en-US" sz="1800" b="0" i="1" smtClean="0">
                              <a:solidFill>
                                <a:schemeClr val="tx1"/>
                              </a:solidFill>
                              <a:latin typeface="Cambria Math" panose="02040503050406030204" pitchFamily="18" charset="0"/>
                            </a:rPr>
                          </m:ctrlPr>
                        </m:fPr>
                        <m:num>
                          <m:r>
                            <a:rPr lang="en-US" sz="1800" b="0" i="1" smtClean="0">
                              <a:solidFill>
                                <a:schemeClr val="tx1"/>
                              </a:solidFill>
                              <a:latin typeface="Cambria Math" panose="02040503050406030204" pitchFamily="18" charset="0"/>
                            </a:rPr>
                            <m:t>1</m:t>
                          </m:r>
                        </m:num>
                        <m:den>
                          <m:r>
                            <a:rPr lang="en-US" sz="1800" b="0" i="1" smtClean="0">
                              <a:solidFill>
                                <a:schemeClr val="tx1"/>
                              </a:solidFill>
                              <a:latin typeface="Cambria Math" panose="02040503050406030204" pitchFamily="18" charset="0"/>
                            </a:rPr>
                            <m:t>1</m:t>
                          </m:r>
                        </m:den>
                      </m:f>
                      <m:r>
                        <a:rPr lang="en-US" sz="1800" b="0" i="1" smtClean="0">
                          <a:solidFill>
                            <a:schemeClr val="tx1"/>
                          </a:solidFill>
                          <a:latin typeface="Cambria Math" panose="02040503050406030204" pitchFamily="18" charset="0"/>
                        </a:rPr>
                        <m:t>−</m:t>
                      </m:r>
                      <m:f>
                        <m:fPr>
                          <m:ctrlPr>
                            <a:rPr lang="en-US" sz="1800" b="0" i="1" smtClean="0">
                              <a:solidFill>
                                <a:schemeClr val="tx1"/>
                              </a:solidFill>
                              <a:latin typeface="Cambria Math" panose="02040503050406030204" pitchFamily="18" charset="0"/>
                            </a:rPr>
                          </m:ctrlPr>
                        </m:fPr>
                        <m:num>
                          <m:r>
                            <a:rPr lang="en-US" sz="1800" b="0" i="1" smtClean="0">
                              <a:solidFill>
                                <a:schemeClr val="tx1"/>
                              </a:solidFill>
                              <a:latin typeface="Cambria Math" panose="02040503050406030204" pitchFamily="18" charset="0"/>
                            </a:rPr>
                            <m:t>1</m:t>
                          </m:r>
                        </m:num>
                        <m:den>
                          <m:r>
                            <a:rPr lang="en-US" sz="1800" b="0" i="1" smtClean="0">
                              <a:solidFill>
                                <a:schemeClr val="tx1"/>
                              </a:solidFill>
                              <a:latin typeface="Cambria Math" panose="02040503050406030204" pitchFamily="18" charset="0"/>
                            </a:rPr>
                            <m:t>2</m:t>
                          </m:r>
                        </m:den>
                      </m:f>
                    </m:oMath>
                  </m:oMathPara>
                </a14:m>
                <a:endParaRPr lang="en-US" sz="180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2</m:t>
                          </m:r>
                        </m:sub>
                      </m:sSub>
                      <m:r>
                        <a:rPr lang="en-US" sz="1800" b="0" i="1" smtClean="0">
                          <a:solidFill>
                            <a:schemeClr val="tx1"/>
                          </a:solidFill>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1</m:t>
                          </m:r>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r>
                            <a:rPr lang="en-US" sz="1800" i="1">
                              <a:latin typeface="Cambria Math" panose="02040503050406030204" pitchFamily="18" charset="0"/>
                              <a:ea typeface="Cambria Math" panose="02040503050406030204" pitchFamily="18" charset="0"/>
                            </a:rPr>
                            <m:t>∙3</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1</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2</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2</m:t>
                          </m:r>
                        </m:den>
                      </m:f>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3</m:t>
                          </m:r>
                        </m:den>
                      </m:f>
                      <m:r>
                        <a:rPr lang="en-US" sz="1800" b="0" i="1" smtClean="0">
                          <a:latin typeface="Cambria Math" panose="02040503050406030204" pitchFamily="18" charset="0"/>
                          <a:ea typeface="Cambria Math" panose="02040503050406030204" pitchFamily="18" charset="0"/>
                        </a:rPr>
                        <m:t>=1−</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3</m:t>
                          </m:r>
                        </m:den>
                      </m:f>
                    </m:oMath>
                  </m:oMathPara>
                </a14:m>
                <a:endParaRPr lang="en-US" sz="180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𝑁</m:t>
                          </m:r>
                        </m:sub>
                      </m:sSub>
                      <m:r>
                        <a:rPr lang="en-US" sz="1800" b="0" i="1" smtClean="0">
                          <a:solidFill>
                            <a:schemeClr val="tx1"/>
                          </a:solidFill>
                          <a:latin typeface="Cambria Math" panose="02040503050406030204" pitchFamily="18" charset="0"/>
                        </a:rPr>
                        <m:t>=</m:t>
                      </m:r>
                      <m:d>
                        <m:dPr>
                          <m:ctrlPr>
                            <a:rPr lang="en-US" sz="1800" b="0" i="1" smtClean="0">
                              <a:solidFill>
                                <a:schemeClr val="tx1"/>
                              </a:solidFill>
                              <a:latin typeface="Cambria Math" panose="02040503050406030204" pitchFamily="18" charset="0"/>
                            </a:rPr>
                          </m:ctrlPr>
                        </m:dPr>
                        <m:e>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1</m:t>
                              </m:r>
                            </m:den>
                          </m:f>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2</m:t>
                              </m:r>
                            </m:den>
                          </m:f>
                        </m:e>
                      </m:d>
                      <m:r>
                        <a:rPr lang="en-US" sz="1800" b="0" i="1" smtClean="0">
                          <a:solidFill>
                            <a:schemeClr val="tx1"/>
                          </a:solidFill>
                          <a:latin typeface="Cambria Math" panose="02040503050406030204" pitchFamily="18" charset="0"/>
                        </a:rPr>
                        <m:t>+</m:t>
                      </m:r>
                      <m:d>
                        <m:dPr>
                          <m:ctrlPr>
                            <a:rPr lang="en-US" sz="1800" b="0" i="1" smtClean="0">
                              <a:solidFill>
                                <a:schemeClr val="tx1"/>
                              </a:solidFill>
                              <a:latin typeface="Cambria Math" panose="02040503050406030204" pitchFamily="18" charset="0"/>
                            </a:rPr>
                          </m:ctrlPr>
                        </m:dPr>
                        <m:e>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3</m:t>
                              </m:r>
                            </m:den>
                          </m:f>
                        </m:e>
                      </m:d>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m:t>
                      </m:r>
                      <m:d>
                        <m:dPr>
                          <m:ctrlPr>
                            <a:rPr lang="en-US" sz="1800" b="0" i="1" smtClean="0">
                              <a:solidFill>
                                <a:schemeClr val="tx1"/>
                              </a:solidFill>
                              <a:latin typeface="Cambria Math" panose="02040503050406030204" pitchFamily="18" charset="0"/>
                              <a:ea typeface="Cambria Math" panose="02040503050406030204" pitchFamily="18" charset="0"/>
                            </a:rPr>
                          </m:ctrlPr>
                        </m:dPr>
                        <m:e>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𝑁</m:t>
                              </m:r>
                              <m:r>
                                <a:rPr lang="en-US" sz="1800" b="0" i="1" smtClean="0">
                                  <a:latin typeface="Cambria Math" panose="02040503050406030204" pitchFamily="18" charset="0"/>
                                  <a:ea typeface="Cambria Math" panose="02040503050406030204" pitchFamily="18" charset="0"/>
                                </a:rPr>
                                <m:t>−1</m:t>
                              </m:r>
                            </m:den>
                          </m:f>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𝑁</m:t>
                              </m:r>
                            </m:den>
                          </m:f>
                        </m:e>
                      </m:d>
                      <m:r>
                        <a:rPr lang="en-US" sz="1800" b="0" i="1" smtClean="0">
                          <a:solidFill>
                            <a:schemeClr val="tx1"/>
                          </a:solidFill>
                          <a:latin typeface="Cambria Math" panose="02040503050406030204" pitchFamily="18" charset="0"/>
                          <a:ea typeface="Cambria Math" panose="02040503050406030204" pitchFamily="18" charset="0"/>
                        </a:rPr>
                        <m:t>+</m:t>
                      </m:r>
                      <m:d>
                        <m:dPr>
                          <m:ctrlPr>
                            <a:rPr lang="en-US" sz="1800" b="0" i="1" smtClean="0">
                              <a:solidFill>
                                <a:schemeClr val="tx1"/>
                              </a:solidFill>
                              <a:latin typeface="Cambria Math" panose="02040503050406030204" pitchFamily="18" charset="0"/>
                              <a:ea typeface="Cambria Math" panose="02040503050406030204" pitchFamily="18" charset="0"/>
                            </a:rPr>
                          </m:ctrlPr>
                        </m:dPr>
                        <m:e>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𝑁</m:t>
                              </m:r>
                            </m:den>
                          </m:f>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𝑁</m:t>
                              </m:r>
                              <m:r>
                                <a:rPr lang="en-US" sz="1800" b="0" i="1" smtClean="0">
                                  <a:latin typeface="Cambria Math" panose="02040503050406030204" pitchFamily="18" charset="0"/>
                                  <a:ea typeface="Cambria Math" panose="02040503050406030204" pitchFamily="18" charset="0"/>
                                </a:rPr>
                                <m:t>+1</m:t>
                              </m:r>
                            </m:den>
                          </m:f>
                        </m:e>
                      </m:d>
                      <m:r>
                        <a:rPr lang="en-US" sz="1800" b="0" i="1" smtClean="0">
                          <a:solidFill>
                            <a:schemeClr val="tx1"/>
                          </a:solidFill>
                          <a:latin typeface="Cambria Math" panose="02040503050406030204" pitchFamily="18" charset="0"/>
                          <a:ea typeface="Cambria Math" panose="02040503050406030204" pitchFamily="18" charset="0"/>
                        </a:rPr>
                        <m:t>=1−</m:t>
                      </m:r>
                      <m:f>
                        <m:fPr>
                          <m:ctrlPr>
                            <a:rPr lang="en-US" sz="1800" b="0" i="1" smtClean="0">
                              <a:solidFill>
                                <a:schemeClr val="tx1"/>
                              </a:solidFill>
                              <a:latin typeface="Cambria Math" panose="02040503050406030204" pitchFamily="18" charset="0"/>
                              <a:ea typeface="Cambria Math" panose="02040503050406030204" pitchFamily="18" charset="0"/>
                            </a:rPr>
                          </m:ctrlPr>
                        </m:fPr>
                        <m:num>
                          <m:r>
                            <a:rPr lang="en-US" sz="1800" b="0" i="1" smtClean="0">
                              <a:solidFill>
                                <a:schemeClr val="tx1"/>
                              </a:solidFill>
                              <a:latin typeface="Cambria Math" panose="02040503050406030204" pitchFamily="18" charset="0"/>
                              <a:ea typeface="Cambria Math" panose="02040503050406030204" pitchFamily="18" charset="0"/>
                            </a:rPr>
                            <m:t>1</m:t>
                          </m:r>
                        </m:num>
                        <m:den>
                          <m:r>
                            <a:rPr lang="en-US" sz="1800" b="0" i="1" smtClean="0">
                              <a:solidFill>
                                <a:schemeClr val="tx1"/>
                              </a:solidFill>
                              <a:latin typeface="Cambria Math" panose="02040503050406030204" pitchFamily="18" charset="0"/>
                              <a:ea typeface="Cambria Math" panose="02040503050406030204" pitchFamily="18" charset="0"/>
                            </a:rPr>
                            <m:t>𝑁</m:t>
                          </m:r>
                          <m:r>
                            <a:rPr lang="en-US" sz="1800" b="0" i="1" smtClean="0">
                              <a:solidFill>
                                <a:schemeClr val="tx1"/>
                              </a:solidFill>
                              <a:latin typeface="Cambria Math" panose="02040503050406030204" pitchFamily="18" charset="0"/>
                              <a:ea typeface="Cambria Math" panose="02040503050406030204" pitchFamily="18" charset="0"/>
                            </a:rPr>
                            <m:t>+1</m:t>
                          </m:r>
                        </m:den>
                      </m:f>
                    </m:oMath>
                  </m:oMathPara>
                </a14:m>
                <a:endParaRPr lang="en-US" sz="1800"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996690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(8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dirty="0"/>
                  <a:t>The sum </a:t>
                </a:r>
                <a:r>
                  <a:rPr lang="en-US" i="1" dirty="0"/>
                  <a:t>S </a:t>
                </a:r>
                <a:r>
                  <a:rPr lang="en-US" dirty="0"/>
                  <a:t>is the limit of the sequence of partial sums:</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m:t>
                              </m:r>
                            </m:lim>
                          </m:limLow>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𝑁</m:t>
                              </m:r>
                            </m:sub>
                          </m:sSub>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m:t>
                              </m:r>
                            </m:lim>
                          </m:limLow>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+1</m:t>
                                  </m:r>
                                </m:den>
                              </m:f>
                            </m:e>
                          </m:d>
                        </m:e>
                      </m:func>
                      <m:r>
                        <a:rPr lang="en-US" b="0" i="1" smtClean="0">
                          <a:solidFill>
                            <a:schemeClr val="tx1"/>
                          </a:solidFill>
                          <a:latin typeface="Cambria Math" panose="02040503050406030204" pitchFamily="18" charset="0"/>
                        </a:rPr>
                        <m:t>=1</m:t>
                      </m:r>
                    </m:oMath>
                  </m:oMathPara>
                </a14:m>
                <a:endParaRPr lang="en-US" dirty="0">
                  <a:solidFill>
                    <a:schemeClr val="tx1"/>
                  </a:solidFill>
                </a:endParaRPr>
              </a:p>
              <a:p>
                <a:pPr marL="0" marR="5080" indent="0" algn="just">
                  <a:lnSpc>
                    <a:spcPct val="100000"/>
                  </a:lnSpc>
                  <a:buNone/>
                </a:pPr>
                <a:endParaRPr lang="en-US" dirty="0"/>
              </a:p>
              <a:p>
                <a:pPr marL="0" indent="0">
                  <a:buNone/>
                </a:pPr>
                <a:r>
                  <a:rPr lang="en-US" dirty="0"/>
                  <a:t>It is important to keep in mind the difference between a sequence {</a:t>
                </a:r>
                <a:r>
                  <a:rPr lang="en-US" i="1" dirty="0"/>
                  <a:t>a</a:t>
                </a:r>
                <a:r>
                  <a:rPr lang="en-US" i="1" baseline="-25000" dirty="0"/>
                  <a:t>n</a:t>
                </a:r>
                <a:r>
                  <a:rPr lang="en-US" dirty="0"/>
                  <a:t>} and an infinite</a:t>
                </a:r>
              </a:p>
              <a:p>
                <a:pPr marL="0" indent="0">
                  <a:buNone/>
                </a:pPr>
                <a:r>
                  <a:rPr lang="en-US" dirty="0"/>
                  <a:t>series</a:t>
                </a:r>
              </a:p>
              <a:p>
                <a:pPr marL="0"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nary>
                    </m:oMath>
                  </m:oMathPara>
                </a14:m>
                <a:endParaRPr lang="en-US" dirty="0"/>
              </a:p>
              <a:p>
                <a:pPr marL="0" indent="0">
                  <a:buNone/>
                </a:pPr>
                <a:r>
                  <a:rPr lang="en-US" b="1" u="sng" dirty="0"/>
                  <a:t>EXAMPLE</a:t>
                </a:r>
                <a:r>
                  <a:rPr lang="en-US" b="1" dirty="0"/>
                  <a:t>:</a:t>
                </a:r>
                <a:r>
                  <a:rPr lang="en-US" dirty="0"/>
                  <a:t> </a:t>
                </a:r>
                <a:r>
                  <a:rPr lang="en-US" b="1" dirty="0"/>
                  <a:t>Sequences Versus Series  </a:t>
                </a:r>
                <a:r>
                  <a:rPr lang="en-US" dirty="0"/>
                  <a:t>Discuss the difference between {</a:t>
                </a:r>
                <a:r>
                  <a:rPr lang="en-US" i="1" dirty="0"/>
                  <a:t>a</a:t>
                </a:r>
                <a:r>
                  <a:rPr lang="en-US" i="1" baseline="-25000" dirty="0"/>
                  <a:t>n</a:t>
                </a:r>
                <a:r>
                  <a:rPr lang="en-US" dirty="0"/>
                  <a:t>} and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nary>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𝑛</m:t>
                        </m:r>
                        <m:r>
                          <a:rPr lang="en-US" b="0" i="1" smtClean="0">
                            <a:latin typeface="Cambria Math" charset="0"/>
                          </a:rPr>
                          <m:t> </m:t>
                        </m:r>
                        <m:r>
                          <a:rPr lang="en-US" i="1">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1)</m:t>
                        </m:r>
                      </m:den>
                    </m:f>
                  </m:oMath>
                </a14:m>
                <a:r>
                  <a:rPr lang="en-US" dirty="0"/>
                  <a:t>.</a:t>
                </a: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b="-2232"/>
                </a:stretch>
              </a:blipFill>
            </p:spPr>
            <p:txBody>
              <a:bodyPr/>
              <a:lstStyle/>
              <a:p>
                <a:r>
                  <a:rPr lang="en-US">
                    <a:noFill/>
                  </a:rPr>
                  <a:t> </a:t>
                </a:r>
              </a:p>
            </p:txBody>
          </p:sp>
        </mc:Fallback>
      </mc:AlternateContent>
    </p:spTree>
    <p:extLst>
      <p:ext uri="{BB962C8B-B14F-4D97-AF65-F5344CB8AC3E}">
        <p14:creationId xmlns:p14="http://schemas.microsoft.com/office/powerpoint/2010/main" val="3377274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(9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728949"/>
              </a:xfrm>
            </p:spPr>
            <p:txBody>
              <a:bodyPr>
                <a:noAutofit/>
              </a:bodyPr>
              <a:lstStyle/>
              <a:p>
                <a:pPr marL="0" marR="5080" indent="0" algn="just">
                  <a:lnSpc>
                    <a:spcPct val="100000"/>
                  </a:lnSpc>
                  <a:buNone/>
                </a:pPr>
                <a:r>
                  <a:rPr lang="en-US" b="1" dirty="0">
                    <a:solidFill>
                      <a:schemeClr val="tx1"/>
                    </a:solidFill>
                  </a:rPr>
                  <a:t>Solution </a:t>
                </a:r>
              </a:p>
              <a:p>
                <a:pPr marR="5080" algn="just">
                  <a:lnSpc>
                    <a:spcPct val="100000"/>
                  </a:lnSpc>
                </a:pPr>
                <a:r>
                  <a:rPr lang="en-US" dirty="0">
                    <a:solidFill>
                      <a:schemeClr val="tx1"/>
                    </a:solidFill>
                  </a:rPr>
                  <a:t>The sequence is the list of numbers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2</m:t>
                        </m:r>
                      </m:den>
                    </m:f>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3</m:t>
                        </m:r>
                      </m:den>
                    </m:f>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4</m:t>
                        </m:r>
                      </m:den>
                    </m:f>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sequenc</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zero: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𝑛</m:t>
                            </m:r>
                            <m:r>
                              <a:rPr lang="en-US" b="0" i="1" smtClean="0">
                                <a:latin typeface="Cambria Math" charset="0"/>
                              </a:rPr>
                              <m:t> </m:t>
                            </m:r>
                            <m:r>
                              <a:rPr lang="en-US" i="1">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1)</m:t>
                            </m:r>
                          </m:den>
                        </m:f>
                      </m:e>
                    </m:func>
                    <m:r>
                      <a:rPr lang="en-US" i="1">
                        <a:latin typeface="Cambria Math" panose="02040503050406030204" pitchFamily="18" charset="0"/>
                      </a:rPr>
                      <m:t>=0.</m:t>
                    </m:r>
                  </m:oMath>
                </a14:m>
                <a:endParaRPr lang="en-US" dirty="0"/>
              </a:p>
              <a:p>
                <a:pPr marR="5080">
                  <a:lnSpc>
                    <a:spcPct val="100000"/>
                  </a:lnSpc>
                </a:pPr>
                <a:r>
                  <a:rPr lang="en-US" spc="-10" dirty="0">
                    <a:solidFill>
                      <a:schemeClr val="tx1"/>
                    </a:solidFill>
                    <a:latin typeface="Times New Roman"/>
                    <a:cs typeface="Times New Roman"/>
                  </a:rPr>
                  <a:t>The </a:t>
                </a:r>
                <a:r>
                  <a:rPr lang="en-US" spc="-5" dirty="0">
                    <a:solidFill>
                      <a:schemeClr val="tx1"/>
                    </a:solidFill>
                    <a:latin typeface="Times New Roman"/>
                    <a:cs typeface="Times New Roman"/>
                  </a:rPr>
                  <a:t>infinite</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120" dirty="0">
                    <a:solidFill>
                      <a:schemeClr val="tx1"/>
                    </a:solidFill>
                    <a:latin typeface="Times New Roman"/>
                    <a:cs typeface="Times New Roman"/>
                  </a:rPr>
                  <a:t> </a:t>
                </a:r>
                <a:r>
                  <a:rPr lang="en-US" b="1" i="1" spc="-10" dirty="0">
                    <a:solidFill>
                      <a:schemeClr val="tx1"/>
                    </a:solidFill>
                    <a:latin typeface="Times New Roman"/>
                    <a:cs typeface="Times New Roman"/>
                  </a:rPr>
                  <a:t>sum</a:t>
                </a:r>
                <a:r>
                  <a:rPr lang="en-US" i="1" spc="12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number</a:t>
                </a:r>
                <a:r>
                  <a:rPr lang="en-US" spc="-5" dirty="0">
                    <a:solidFill>
                      <a:schemeClr val="tx1"/>
                    </a:solidFill>
                    <a:latin typeface="Times New Roman"/>
                    <a:cs typeface="Times New Roman"/>
                  </a:rPr>
                  <a:t>s</a:t>
                </a:r>
                <a:r>
                  <a:rPr lang="en-US" spc="12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a:t>
                </a:r>
                <a:r>
                  <a:rPr lang="en-US" spc="-5" dirty="0">
                    <a:solidFill>
                      <a:schemeClr val="tx1"/>
                    </a:solidFill>
                    <a:latin typeface="Times New Roman"/>
                    <a:cs typeface="Times New Roman"/>
                  </a:rPr>
                  <a:t>,</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defined formally</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as the</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limit</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of the </a:t>
                </a:r>
                <a:r>
                  <a:rPr lang="en-US" spc="-10" dirty="0">
                    <a:solidFill>
                      <a:schemeClr val="tx1"/>
                    </a:solidFill>
                    <a:latin typeface="Times New Roman"/>
                    <a:cs typeface="Times New Roman"/>
                  </a:rPr>
                  <a:t>sequenc</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partia</a:t>
                </a:r>
                <a:r>
                  <a:rPr lang="en-US" spc="-5" dirty="0">
                    <a:solidFill>
                      <a:schemeClr val="tx1"/>
                    </a:solidFill>
                    <a:latin typeface="Times New Roman"/>
                    <a:cs typeface="Times New Roman"/>
                  </a:rPr>
                  <a:t>l</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ums</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sum</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zero</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fact</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sum</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equa</a:t>
                </a:r>
                <a:r>
                  <a:rPr lang="en-US" spc="-5" dirty="0">
                    <a:solidFill>
                      <a:schemeClr val="tx1"/>
                    </a:solidFill>
                    <a:latin typeface="Times New Roman"/>
                    <a:cs typeface="Times New Roman"/>
                  </a:rPr>
                  <a:t>l</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1</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55" dirty="0">
                    <a:solidFill>
                      <a:schemeClr val="tx1"/>
                    </a:solidFill>
                    <a:latin typeface="Times New Roman"/>
                    <a:cs typeface="Times New Roman"/>
                  </a:rPr>
                  <a:t> the last e</a:t>
                </a:r>
                <a:r>
                  <a:rPr lang="en-US" spc="-15" dirty="0">
                    <a:solidFill>
                      <a:schemeClr val="tx1"/>
                    </a:solidFill>
                    <a:latin typeface="Times New Roman"/>
                    <a:cs typeface="Times New Roman"/>
                  </a:rPr>
                  <a:t>xampl</a:t>
                </a:r>
                <a:r>
                  <a:rPr lang="en-US" spc="-5" dirty="0">
                    <a:solidFill>
                      <a:schemeClr val="tx1"/>
                    </a:solidFill>
                    <a:latin typeface="Times New Roman"/>
                    <a:cs typeface="Times New Roman"/>
                  </a:rPr>
                  <a:t>e:</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den>
                          </m:f>
                        </m:e>
                      </m:nary>
                      <m:r>
                        <a:rPr lang="en-US" b="0" i="1"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728949"/>
              </a:xfrm>
              <a:blipFill rotWithShape="0">
                <a:blip r:embed="rId2"/>
                <a:stretch>
                  <a:fillRect l="-677" t="-902" r="-677"/>
                </a:stretch>
              </a:blipFill>
            </p:spPr>
            <p:txBody>
              <a:bodyPr/>
              <a:lstStyle/>
              <a:p>
                <a:r>
                  <a:rPr lang="en-US">
                    <a:noFill/>
                  </a:rPr>
                  <a:t> </a:t>
                </a:r>
              </a:p>
            </p:txBody>
          </p:sp>
        </mc:Fallback>
      </mc:AlternateContent>
    </p:spTree>
    <p:extLst>
      <p:ext uri="{BB962C8B-B14F-4D97-AF65-F5344CB8AC3E}">
        <p14:creationId xmlns:p14="http://schemas.microsoft.com/office/powerpoint/2010/main" val="77777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(3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spcBef>
                <a:spcPts val="325"/>
              </a:spcBef>
              <a:buNone/>
            </a:pPr>
            <a:r>
              <a:rPr lang="en-US" spc="-15" dirty="0">
                <a:latin typeface="Times New Roman"/>
                <a:cs typeface="Times New Roman"/>
              </a:rPr>
              <a:t>No</a:t>
            </a:r>
            <a:r>
              <a:rPr lang="en-US" spc="-5" dirty="0">
                <a:latin typeface="Times New Roman"/>
                <a:cs typeface="Times New Roman"/>
              </a:rPr>
              <a:t>t </a:t>
            </a:r>
            <a:r>
              <a:rPr lang="en-US" spc="-10" dirty="0">
                <a:latin typeface="Times New Roman"/>
                <a:cs typeface="Times New Roman"/>
              </a:rPr>
              <a:t>al</a:t>
            </a:r>
            <a:r>
              <a:rPr lang="en-US" spc="-5" dirty="0">
                <a:latin typeface="Times New Roman"/>
                <a:cs typeface="Times New Roman"/>
              </a:rPr>
              <a:t>l </a:t>
            </a:r>
            <a:r>
              <a:rPr lang="en-US" spc="-10" dirty="0">
                <a:latin typeface="Times New Roman"/>
                <a:cs typeface="Times New Roman"/>
              </a:rPr>
              <a:t>sequence</a:t>
            </a:r>
            <a:r>
              <a:rPr lang="en-US" spc="-5" dirty="0">
                <a:latin typeface="Times New Roman"/>
                <a:cs typeface="Times New Roman"/>
              </a:rPr>
              <a:t>s </a:t>
            </a:r>
            <a:r>
              <a:rPr lang="en-US" spc="-10" dirty="0">
                <a:latin typeface="Times New Roman"/>
                <a:cs typeface="Times New Roman"/>
              </a:rPr>
              <a:t>ar</a:t>
            </a:r>
            <a:r>
              <a:rPr lang="en-US" spc="-5" dirty="0">
                <a:latin typeface="Times New Roman"/>
                <a:cs typeface="Times New Roman"/>
              </a:rPr>
              <a:t>e </a:t>
            </a:r>
            <a:r>
              <a:rPr lang="en-US" spc="-10" dirty="0">
                <a:latin typeface="Times New Roman"/>
                <a:cs typeface="Times New Roman"/>
              </a:rPr>
              <a:t>generate</a:t>
            </a:r>
            <a:r>
              <a:rPr lang="en-US" spc="-5" dirty="0">
                <a:latin typeface="Times New Roman"/>
                <a:cs typeface="Times New Roman"/>
              </a:rPr>
              <a:t>d </a:t>
            </a:r>
            <a:r>
              <a:rPr lang="en-US" spc="-10" dirty="0">
                <a:latin typeface="Times New Roman"/>
                <a:cs typeface="Times New Roman"/>
              </a:rPr>
              <a:t>b</a:t>
            </a:r>
            <a:r>
              <a:rPr lang="en-US" spc="-5" dirty="0">
                <a:latin typeface="Times New Roman"/>
                <a:cs typeface="Times New Roman"/>
              </a:rPr>
              <a:t>y a</a:t>
            </a:r>
            <a:r>
              <a:rPr lang="en-US" spc="-1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ormula</a:t>
            </a:r>
            <a:r>
              <a:rPr lang="en-US" spc="-5" dirty="0">
                <a:latin typeface="Times New Roman"/>
                <a:cs typeface="Times New Roman"/>
              </a:rPr>
              <a:t>. </a:t>
            </a:r>
            <a:r>
              <a:rPr lang="en-US" spc="-15" dirty="0">
                <a:latin typeface="Times New Roman"/>
                <a:cs typeface="Times New Roman"/>
              </a:rPr>
              <a:t>Fo</a:t>
            </a:r>
            <a:r>
              <a:rPr lang="en-US" spc="-5" dirty="0">
                <a:latin typeface="Times New Roman"/>
                <a:cs typeface="Times New Roman"/>
              </a:rPr>
              <a:t>r </a:t>
            </a:r>
            <a:r>
              <a:rPr lang="en-US" spc="-10" dirty="0">
                <a:latin typeface="Times New Roman"/>
                <a:cs typeface="Times New Roman"/>
              </a:rPr>
              <a:t>instance</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s</a:t>
            </a:r>
            <a:r>
              <a:rPr lang="en-US" spc="-10" dirty="0">
                <a:latin typeface="Times New Roman"/>
                <a:cs typeface="Times New Roman"/>
              </a:rPr>
              <a:t>equenc</a:t>
            </a:r>
            <a:r>
              <a:rPr lang="en-US" spc="-5" dirty="0">
                <a:latin typeface="Times New Roman"/>
                <a:cs typeface="Times New Roman"/>
              </a:rPr>
              <a:t>e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digit</a:t>
            </a:r>
            <a:r>
              <a:rPr lang="en-US" spc="-5" dirty="0">
                <a:latin typeface="Times New Roman"/>
                <a:cs typeface="Times New Roman"/>
              </a:rPr>
              <a:t>s </a:t>
            </a:r>
            <a:r>
              <a:rPr lang="en-US" spc="-10" dirty="0">
                <a:latin typeface="Times New Roman"/>
                <a:cs typeface="Times New Roman"/>
              </a:rPr>
              <a:t>in th</a:t>
            </a:r>
            <a:r>
              <a:rPr lang="en-US" spc="-5" dirty="0">
                <a:latin typeface="Times New Roman"/>
                <a:cs typeface="Times New Roman"/>
              </a:rPr>
              <a:t>e </a:t>
            </a:r>
            <a:r>
              <a:rPr lang="en-US" spc="-10" dirty="0">
                <a:latin typeface="Times New Roman"/>
                <a:cs typeface="Times New Roman"/>
              </a:rPr>
              <a:t>decima</a:t>
            </a:r>
            <a:r>
              <a:rPr lang="en-US" spc="-5" dirty="0">
                <a:latin typeface="Times New Roman"/>
                <a:cs typeface="Times New Roman"/>
              </a:rPr>
              <a:t>l </a:t>
            </a:r>
            <a:r>
              <a:rPr lang="en-US" spc="-10" dirty="0">
                <a:latin typeface="Times New Roman"/>
                <a:cs typeface="Times New Roman"/>
              </a:rPr>
              <a:t>expansio</a:t>
            </a:r>
            <a:r>
              <a:rPr lang="en-US" spc="-5" dirty="0">
                <a:latin typeface="Times New Roman"/>
                <a:cs typeface="Times New Roman"/>
              </a:rPr>
              <a:t>n </a:t>
            </a:r>
            <a:r>
              <a:rPr lang="en-US" spc="-10" dirty="0">
                <a:latin typeface="Times New Roman"/>
                <a:cs typeface="Times New Roman"/>
              </a:rPr>
              <a:t>o</a:t>
            </a:r>
            <a:r>
              <a:rPr lang="en-US" spc="-5" dirty="0">
                <a:latin typeface="Times New Roman"/>
                <a:cs typeface="Times New Roman"/>
              </a:rPr>
              <a:t>f </a:t>
            </a:r>
            <a:r>
              <a:rPr lang="en-US" i="1" spc="-75" dirty="0"/>
              <a:t>π</a:t>
            </a:r>
            <a:r>
              <a:rPr lang="en-US" i="1" spc="70" dirty="0">
                <a:latin typeface="Arial"/>
                <a:cs typeface="Arial"/>
              </a:rPr>
              <a:t> </a:t>
            </a:r>
            <a:r>
              <a:rPr lang="en-US" spc="-5" dirty="0">
                <a:latin typeface="Times New Roman"/>
                <a:cs typeface="Times New Roman"/>
              </a:rPr>
              <a:t>is </a:t>
            </a:r>
          </a:p>
          <a:p>
            <a:pPr marL="12700" marR="12700" indent="0" algn="ctr">
              <a:lnSpc>
                <a:spcPct val="100000"/>
              </a:lnSpc>
              <a:spcBef>
                <a:spcPts val="325"/>
              </a:spcBef>
              <a:buNone/>
            </a:pPr>
            <a:r>
              <a:rPr lang="en-US" spc="-10" dirty="0">
                <a:latin typeface="Times New Roman"/>
                <a:cs typeface="Times New Roman"/>
              </a:rPr>
              <a:t>3</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1</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4</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1</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5</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9</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2</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6</a:t>
            </a:r>
            <a:r>
              <a:rPr lang="en-US" spc="-5" dirty="0">
                <a:latin typeface="Times New Roman"/>
                <a:cs typeface="Times New Roman"/>
              </a:rPr>
              <a:t>,</a:t>
            </a:r>
            <a:r>
              <a:rPr lang="en-US" spc="-85" dirty="0">
                <a:latin typeface="Times New Roman"/>
                <a:cs typeface="Times New Roman"/>
              </a:rPr>
              <a:t> </a:t>
            </a:r>
            <a:r>
              <a:rPr lang="en-US" i="1" spc="155" dirty="0">
                <a:latin typeface="Arial"/>
                <a:cs typeface="Arial"/>
              </a:rPr>
              <a:t>..</a:t>
            </a:r>
            <a:r>
              <a:rPr lang="en-US" i="1" spc="-10" dirty="0">
                <a:latin typeface="Arial"/>
                <a:cs typeface="Arial"/>
              </a:rPr>
              <a:t>.</a:t>
            </a:r>
            <a:r>
              <a:rPr lang="en-US" i="1" spc="-114" dirty="0">
                <a:latin typeface="Arial"/>
                <a:cs typeface="Arial"/>
              </a:rPr>
              <a:t> </a:t>
            </a:r>
            <a:endParaRPr lang="en-US" dirty="0"/>
          </a:p>
          <a:p>
            <a:pPr marL="12700" marR="12700" indent="0">
              <a:lnSpc>
                <a:spcPct val="100000"/>
              </a:lnSpc>
              <a:buNone/>
            </a:pPr>
            <a:r>
              <a:rPr lang="en-US" spc="-5" dirty="0">
                <a:latin typeface="Times New Roman"/>
                <a:cs typeface="Times New Roman"/>
              </a:rPr>
              <a:t>There</a:t>
            </a:r>
            <a:r>
              <a:rPr lang="en-US" spc="5" dirty="0">
                <a:latin typeface="Times New Roman"/>
                <a:cs typeface="Times New Roman"/>
              </a:rPr>
              <a:t> </a:t>
            </a:r>
            <a:r>
              <a:rPr lang="en-US" spc="-5" dirty="0">
                <a:latin typeface="Times New Roman"/>
                <a:cs typeface="Times New Roman"/>
              </a:rPr>
              <a:t>is</a:t>
            </a:r>
            <a:r>
              <a:rPr lang="en-US" spc="5" dirty="0">
                <a:latin typeface="Times New Roman"/>
                <a:cs typeface="Times New Roman"/>
              </a:rPr>
              <a:t> </a:t>
            </a:r>
            <a:r>
              <a:rPr lang="en-US" spc="-10" dirty="0">
                <a:latin typeface="Times New Roman"/>
                <a:cs typeface="Times New Roman"/>
              </a:rPr>
              <a:t>n</a:t>
            </a:r>
            <a:r>
              <a:rPr lang="en-US" spc="-5" dirty="0">
                <a:latin typeface="Times New Roman"/>
                <a:cs typeface="Times New Roman"/>
              </a:rPr>
              <a:t>o</a:t>
            </a:r>
            <a:r>
              <a:rPr lang="en-US" spc="5" dirty="0">
                <a:latin typeface="Times New Roman"/>
                <a:cs typeface="Times New Roman"/>
              </a:rPr>
              <a:t> </a:t>
            </a:r>
            <a:r>
              <a:rPr lang="en-US" spc="-5" dirty="0">
                <a:latin typeface="Times New Roman"/>
                <a:cs typeface="Times New Roman"/>
              </a:rPr>
              <a:t>specific</a:t>
            </a:r>
            <a:r>
              <a:rPr lang="en-US" spc="5" dirty="0">
                <a:latin typeface="Times New Roman"/>
                <a:cs typeface="Times New Roman"/>
              </a:rPr>
              <a:t> </a:t>
            </a:r>
            <a:r>
              <a:rPr lang="en-US" spc="-5" dirty="0">
                <a:latin typeface="Times New Roman"/>
                <a:cs typeface="Times New Roman"/>
              </a:rPr>
              <a:t>formula</a:t>
            </a:r>
            <a:r>
              <a:rPr lang="en-US" spc="5" dirty="0">
                <a:latin typeface="Times New Roman"/>
                <a:cs typeface="Times New Roman"/>
              </a:rPr>
              <a:t> </a:t>
            </a:r>
            <a:r>
              <a:rPr lang="en-US" spc="-5" dirty="0">
                <a:latin typeface="Times New Roman"/>
                <a:cs typeface="Times New Roman"/>
              </a:rPr>
              <a:t>for</a:t>
            </a:r>
            <a:r>
              <a:rPr lang="en-US" spc="5" dirty="0">
                <a:latin typeface="Times New Roman"/>
                <a:cs typeface="Times New Roman"/>
              </a:rPr>
              <a:t> </a:t>
            </a:r>
            <a:r>
              <a:rPr lang="en-US" spc="-5" dirty="0">
                <a:latin typeface="Times New Roman"/>
                <a:cs typeface="Times New Roman"/>
              </a:rPr>
              <a:t>the</a:t>
            </a:r>
            <a:r>
              <a:rPr lang="en-US" spc="5" dirty="0">
                <a:latin typeface="Times New Roman"/>
                <a:cs typeface="Times New Roman"/>
              </a:rPr>
              <a:t> </a:t>
            </a:r>
            <a:r>
              <a:rPr lang="en-US" i="1" spc="30" dirty="0">
                <a:latin typeface="Times New Roman"/>
                <a:cs typeface="Times New Roman"/>
              </a:rPr>
              <a:t>n</a:t>
            </a:r>
            <a:r>
              <a:rPr lang="en-US" spc="5" dirty="0">
                <a:latin typeface="Times New Roman"/>
                <a:cs typeface="Times New Roman"/>
              </a:rPr>
              <a:t>th </a:t>
            </a:r>
            <a:r>
              <a:rPr lang="en-US" spc="-5" dirty="0">
                <a:latin typeface="Times New Roman"/>
                <a:cs typeface="Times New Roman"/>
              </a:rPr>
              <a:t>digit</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 dirty="0">
                <a:latin typeface="Times New Roman"/>
                <a:cs typeface="Times New Roman"/>
              </a:rPr>
              <a:t> </a:t>
            </a:r>
            <a:r>
              <a:rPr lang="en-US" i="1" spc="-75" dirty="0"/>
              <a:t>π</a:t>
            </a:r>
            <a:r>
              <a:rPr lang="en-US" spc="75" dirty="0">
                <a:latin typeface="Arial"/>
                <a:cs typeface="Arial"/>
              </a:rPr>
              <a:t>,</a:t>
            </a:r>
            <a:r>
              <a:rPr lang="en-US" i="1" spc="75" dirty="0">
                <a:latin typeface="Arial"/>
                <a:cs typeface="Arial"/>
              </a:rPr>
              <a:t> </a:t>
            </a:r>
            <a:r>
              <a:rPr lang="en-US" spc="-5" dirty="0">
                <a:latin typeface="Times New Roman"/>
                <a:cs typeface="Times New Roman"/>
              </a:rPr>
              <a:t>and</a:t>
            </a:r>
            <a:r>
              <a:rPr lang="en-US" spc="5" dirty="0">
                <a:latin typeface="Times New Roman"/>
                <a:cs typeface="Times New Roman"/>
              </a:rPr>
              <a:t> </a:t>
            </a:r>
            <a:r>
              <a:rPr lang="en-US" spc="-5" dirty="0">
                <a:latin typeface="Times New Roman"/>
                <a:cs typeface="Times New Roman"/>
              </a:rPr>
              <a:t>therefore</a:t>
            </a:r>
            <a:r>
              <a:rPr lang="en-US" spc="5" dirty="0">
                <a:latin typeface="Times New Roman"/>
                <a:cs typeface="Times New Roman"/>
              </a:rPr>
              <a:t> </a:t>
            </a:r>
            <a:r>
              <a:rPr lang="en-US" spc="-5" dirty="0">
                <a:latin typeface="Times New Roman"/>
                <a:cs typeface="Times New Roman"/>
              </a:rPr>
              <a:t>there</a:t>
            </a:r>
            <a:r>
              <a:rPr lang="en-US" spc="5" dirty="0">
                <a:latin typeface="Times New Roman"/>
                <a:cs typeface="Times New Roman"/>
              </a:rPr>
              <a:t> </a:t>
            </a:r>
            <a:r>
              <a:rPr lang="en-US" spc="-5" dirty="0">
                <a:latin typeface="Times New Roman"/>
                <a:cs typeface="Times New Roman"/>
              </a:rPr>
              <a:t>is</a:t>
            </a:r>
            <a:r>
              <a:rPr lang="en-US" spc="5" dirty="0">
                <a:latin typeface="Times New Roman"/>
                <a:cs typeface="Times New Roman"/>
              </a:rPr>
              <a:t> </a:t>
            </a:r>
            <a:r>
              <a:rPr lang="en-US" spc="-10" dirty="0">
                <a:latin typeface="Times New Roman"/>
                <a:cs typeface="Times New Roman"/>
              </a:rPr>
              <a:t>n</a:t>
            </a:r>
            <a:r>
              <a:rPr lang="en-US" spc="-5" dirty="0">
                <a:latin typeface="Times New Roman"/>
                <a:cs typeface="Times New Roman"/>
              </a:rPr>
              <a:t>o</a:t>
            </a:r>
            <a:r>
              <a:rPr lang="en-US" spc="5" dirty="0">
                <a:latin typeface="Times New Roman"/>
                <a:cs typeface="Times New Roman"/>
              </a:rPr>
              <a:t> </a:t>
            </a:r>
            <a:r>
              <a:rPr lang="en-US" spc="-5" dirty="0">
                <a:latin typeface="Times New Roman"/>
                <a:cs typeface="Times New Roman"/>
              </a:rPr>
              <a:t>formula </a:t>
            </a:r>
            <a:r>
              <a:rPr lang="en-US" spc="-10" dirty="0">
                <a:latin typeface="Times New Roman"/>
                <a:cs typeface="Times New Roman"/>
              </a:rPr>
              <a:t>fo</a:t>
            </a:r>
            <a:r>
              <a:rPr lang="en-US" spc="-5" dirty="0">
                <a:latin typeface="Times New Roman"/>
                <a:cs typeface="Times New Roman"/>
              </a:rPr>
              <a:t>r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genera</a:t>
            </a:r>
            <a:r>
              <a:rPr lang="en-US" spc="-5" dirty="0">
                <a:latin typeface="Times New Roman"/>
                <a:cs typeface="Times New Roman"/>
              </a:rPr>
              <a:t>l </a:t>
            </a:r>
            <a:r>
              <a:rPr lang="en-US" spc="-10" dirty="0">
                <a:latin typeface="Times New Roman"/>
                <a:cs typeface="Times New Roman"/>
              </a:rPr>
              <a:t>term</a:t>
            </a:r>
            <a:r>
              <a:rPr lang="en-US" spc="-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 </a:t>
            </a:r>
            <a:r>
              <a:rPr lang="en-US" spc="-10" dirty="0">
                <a:latin typeface="Times New Roman"/>
                <a:cs typeface="Times New Roman"/>
              </a:rPr>
              <a:t>thi</a:t>
            </a:r>
            <a:r>
              <a:rPr lang="en-US" spc="-5" dirty="0">
                <a:latin typeface="Times New Roman"/>
                <a:cs typeface="Times New Roman"/>
              </a:rPr>
              <a:t>s </a:t>
            </a:r>
            <a:r>
              <a:rPr lang="en-US" spc="-10" dirty="0">
                <a:latin typeface="Times New Roman"/>
                <a:cs typeface="Times New Roman"/>
              </a:rPr>
              <a:t>sequence.</a:t>
            </a:r>
          </a:p>
          <a:p>
            <a:pPr marL="12700" marR="12700" indent="0">
              <a:lnSpc>
                <a:spcPct val="100000"/>
              </a:lnSpc>
              <a:buNone/>
            </a:pPr>
            <a:endParaRPr lang="en-US" spc="-10" dirty="0">
              <a:latin typeface="Times New Roman"/>
              <a:cs typeface="Times New Roman"/>
            </a:endParaRPr>
          </a:p>
          <a:p>
            <a:pPr marL="12700" marR="12700" indent="0">
              <a:lnSpc>
                <a:spcPct val="100000"/>
              </a:lnSpc>
              <a:buNone/>
            </a:pPr>
            <a:endParaRPr lang="en-US" spc="-10" dirty="0">
              <a:latin typeface="Times New Roman"/>
              <a:cs typeface="Times New Roman"/>
            </a:endParaRPr>
          </a:p>
          <a:p>
            <a:pPr marL="12700" marR="12700" indent="0">
              <a:lnSpc>
                <a:spcPct val="100000"/>
              </a:lnSpc>
              <a:buNone/>
            </a:pP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706631023"/>
                  </p:ext>
                </p:extLst>
              </p:nvPr>
            </p:nvGraphicFramePr>
            <p:xfrm>
              <a:off x="3163447" y="3800595"/>
              <a:ext cx="5850320" cy="2566925"/>
            </p:xfrm>
            <a:graphic>
              <a:graphicData uri="http://schemas.openxmlformats.org/drawingml/2006/table">
                <a:tbl>
                  <a:tblPr firstRow="1" bandRow="1">
                    <a:tableStyleId>{5C22544A-7EE6-4342-B048-85BDC9FD1C3A}</a:tableStyleId>
                  </a:tblPr>
                  <a:tblGrid>
                    <a:gridCol w="1607884"/>
                    <a:gridCol w="978218"/>
                    <a:gridCol w="3264218"/>
                  </a:tblGrid>
                  <a:tr h="370840">
                    <a:tc>
                      <a:txBody>
                        <a:bodyPr/>
                        <a:lstStyle/>
                        <a:p>
                          <a:r>
                            <a:rPr lang="en-US" dirty="0" smtClean="0">
                              <a:solidFill>
                                <a:schemeClr val="bg1"/>
                              </a:solidFill>
                            </a:rPr>
                            <a:t>General term</a:t>
                          </a:r>
                          <a:endParaRPr lang="en-US"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Domain</a:t>
                          </a:r>
                          <a:endParaRPr lang="en-US" dirty="0">
                            <a:solidFill>
                              <a:schemeClr val="bg1"/>
                            </a:solidFill>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Sequence</a:t>
                          </a:r>
                          <a:endParaRPr lang="en-US"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𝑛</m:t>
                                    </m:r>
                                  </m:den>
                                </m:f>
                              </m:oMath>
                            </m:oMathPara>
                          </a14:m>
                          <a:endParaRPr lang="en-US"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ea typeface="Cambria Math" panose="02040503050406030204" pitchFamily="18" charset="0"/>
                                  </a:rPr>
                                  <m:t>≥1</m:t>
                                </m:r>
                              </m:oMath>
                            </m:oMathPara>
                          </a14:m>
                          <a:endParaRPr lang="en-US"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5</m:t>
                                    </m:r>
                                  </m:den>
                                </m:f>
                                <m:r>
                                  <a:rPr lang="en-US" b="0" i="1" smtClean="0">
                                    <a:solidFill>
                                      <a:schemeClr val="bg1"/>
                                    </a:solidFill>
                                    <a:latin typeface="Cambria Math" panose="02040503050406030204" pitchFamily="18" charset="0"/>
                                  </a:rPr>
                                  <m:t>, …</m:t>
                                </m:r>
                              </m:oMath>
                            </m:oMathPara>
                          </a14:m>
                          <a:endParaRPr lang="en-US"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364.5</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𝑛</m:t>
                                        </m:r>
                                      </m:e>
                                      <m:sup>
                                        <m:r>
                                          <a:rPr lang="en-US" b="0" i="1" smtClean="0">
                                            <a:solidFill>
                                              <a:schemeClr val="bg1"/>
                                            </a:solidFill>
                                            <a:latin typeface="Cambria Math" panose="02040503050406030204" pitchFamily="18" charset="0"/>
                                          </a:rPr>
                                          <m:t>2</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𝑛</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−4</m:t>
                                    </m:r>
                                  </m:den>
                                </m:f>
                              </m:oMath>
                            </m:oMathPara>
                          </a14:m>
                          <a:endParaRPr lang="en-US"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ea typeface="Cambria Math" panose="02040503050406030204" pitchFamily="18" charset="0"/>
                                  </a:rPr>
                                  <m:t>≥3</m:t>
                                </m:r>
                              </m:oMath>
                            </m:oMathPara>
                          </a14:m>
                          <a:endParaRPr lang="en-US" dirty="0">
                            <a:solidFill>
                              <a:schemeClr val="bg1"/>
                            </a:solidFill>
                          </a:endParaRPr>
                        </a:p>
                      </a:txBody>
                      <a:tcPr>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656.1, 486, 433.9, 410.1, 396,…</m:t>
                                </m:r>
                              </m:oMath>
                            </m:oMathPara>
                          </a14:m>
                          <a:endParaRPr lang="en-US"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cos</m:t>
                                    </m:r>
                                  </m:fName>
                                  <m:e>
                                    <m:d>
                                      <m:dPr>
                                        <m:ctrlPr>
                                          <a:rPr lang="en-US" b="0" i="1" smtClean="0">
                                            <a:solidFill>
                                              <a:schemeClr val="bg1"/>
                                            </a:solidFill>
                                            <a:latin typeface="Cambria Math" panose="02040503050406030204" pitchFamily="18" charset="0"/>
                                          </a:rPr>
                                        </m:ctrlPr>
                                      </m:dPr>
                                      <m:e>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ea typeface="Cambria Math" panose="02040503050406030204" pitchFamily="18" charset="0"/>
                                              </a:rPr>
                                              <m:t>𝜋</m:t>
                                            </m:r>
                                          </m:num>
                                          <m:den>
                                            <m:r>
                                              <a:rPr lang="en-US" b="0" i="1" smtClean="0">
                                                <a:solidFill>
                                                  <a:schemeClr val="bg1"/>
                                                </a:solidFill>
                                                <a:latin typeface="Cambria Math" panose="02040503050406030204" pitchFamily="18" charset="0"/>
                                              </a:rPr>
                                              <m:t>2</m:t>
                                            </m:r>
                                          </m:den>
                                        </m:f>
                                      </m:e>
                                    </m:d>
                                  </m:e>
                                </m:func>
                              </m:oMath>
                            </m:oMathPara>
                          </a14:m>
                          <a:endParaRPr lang="en-US"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ea typeface="Cambria Math" panose="02040503050406030204" pitchFamily="18" charset="0"/>
                                  </a:rPr>
                                  <m:t>≥0</m:t>
                                </m:r>
                              </m:oMath>
                            </m:oMathPara>
                          </a14:m>
                          <a:endParaRPr lang="en-US" dirty="0">
                            <a:solidFill>
                              <a:schemeClr val="bg1"/>
                            </a:solidFill>
                          </a:endParaRPr>
                        </a:p>
                      </a:txBody>
                      <a:tcPr>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 0, −1, 0, 1, 0, …</m:t>
                                </m:r>
                              </m:oMath>
                            </m:oMathPara>
                          </a14:m>
                          <a:endParaRPr lang="en-US"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𝑑</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e>
                                  <m:sup>
                                    <m:r>
                                      <a:rPr lang="en-US" b="0" i="1" smtClean="0">
                                        <a:solidFill>
                                          <a:schemeClr val="bg1"/>
                                        </a:solidFill>
                                        <a:latin typeface="Cambria Math" panose="02040503050406030204" pitchFamily="18" charset="0"/>
                                      </a:rPr>
                                      <m:t>𝑛</m:t>
                                    </m:r>
                                  </m:sup>
                                </m:sSup>
                                <m:r>
                                  <a:rPr lang="en-US" b="0" i="1" smtClean="0">
                                    <a:solidFill>
                                      <a:schemeClr val="bg1"/>
                                    </a:solidFill>
                                    <a:latin typeface="Cambria Math" panose="02040503050406030204" pitchFamily="18" charset="0"/>
                                  </a:rPr>
                                  <m:t>𝑛</m:t>
                                </m:r>
                              </m:oMath>
                            </m:oMathPara>
                          </a14:m>
                          <a:endParaRPr lang="en-US" dirty="0">
                            <a:solidFill>
                              <a:schemeClr val="bg1"/>
                            </a:solidFill>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ea typeface="Cambria Math" panose="02040503050406030204" pitchFamily="18" charset="0"/>
                                  </a:rPr>
                                  <m:t>≥0</m:t>
                                </m:r>
                              </m:oMath>
                            </m:oMathPara>
                          </a14:m>
                          <a:endParaRPr lang="en-US" dirty="0">
                            <a:solidFill>
                              <a:schemeClr val="bg1"/>
                            </a:solidFill>
                          </a:endParaRPr>
                        </a:p>
                      </a:txBody>
                      <a:tcPr>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 −1, 2, −3, 4, …</m:t>
                                </m:r>
                              </m:oMath>
                            </m:oMathPara>
                          </a14:m>
                          <a:endParaRPr lang="en-US" dirty="0">
                            <a:solidFill>
                              <a:schemeClr val="bg1"/>
                            </a:solidFill>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706631023"/>
                  </p:ext>
                </p:extLst>
              </p:nvPr>
            </p:nvGraphicFramePr>
            <p:xfrm>
              <a:off x="3163447" y="3800595"/>
              <a:ext cx="5850320" cy="2566925"/>
            </p:xfrm>
            <a:graphic>
              <a:graphicData uri="http://schemas.openxmlformats.org/drawingml/2006/table">
                <a:tbl>
                  <a:tblPr firstRow="1" bandRow="1">
                    <a:tableStyleId>{5C22544A-7EE6-4342-B048-85BDC9FD1C3A}</a:tableStyleId>
                  </a:tblPr>
                  <a:tblGrid>
                    <a:gridCol w="1607884"/>
                    <a:gridCol w="978218"/>
                    <a:gridCol w="3264218"/>
                  </a:tblGrid>
                  <a:tr h="370840">
                    <a:tc>
                      <a:txBody>
                        <a:bodyPr/>
                        <a:lstStyle/>
                        <a:p>
                          <a:r>
                            <a:rPr lang="en-US" dirty="0" smtClean="0">
                              <a:solidFill>
                                <a:schemeClr val="bg1"/>
                              </a:solidFill>
                            </a:rPr>
                            <a:t>General term</a:t>
                          </a:r>
                          <a:endParaRPr lang="en-US"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Domain</a:t>
                          </a:r>
                          <a:endParaRPr lang="en-US" dirty="0">
                            <a:solidFill>
                              <a:schemeClr val="bg1"/>
                            </a:solidFill>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dirty="0" smtClean="0">
                              <a:solidFill>
                                <a:schemeClr val="bg1"/>
                              </a:solidFill>
                            </a:rPr>
                            <a:t>Sequence</a:t>
                          </a:r>
                          <a:endParaRPr lang="en-US"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606870">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rotWithShape="0">
                          <a:blip r:embed="rId2"/>
                          <a:stretch>
                            <a:fillRect l="-379" t="-66000" r="-264773" b="-263000"/>
                          </a:stretch>
                        </a:blipFill>
                      </a:tcPr>
                    </a:tc>
                    <a:tc>
                      <a:txBody>
                        <a:bodyPr/>
                        <a:lstStyle/>
                        <a:p>
                          <a:endParaRPr lang="en-US"/>
                        </a:p>
                      </a:txBody>
                      <a:tcPr>
                        <a:lnT w="12700" cap="flat" cmpd="sng" algn="ctr">
                          <a:solidFill>
                            <a:schemeClr val="bg1"/>
                          </a:solidFill>
                          <a:prstDash val="solid"/>
                          <a:round/>
                          <a:headEnd type="none" w="med" len="med"/>
                          <a:tailEnd type="none" w="med" len="med"/>
                        </a:lnT>
                        <a:blipFill rotWithShape="0">
                          <a:blip r:embed="rId2"/>
                          <a:stretch>
                            <a:fillRect l="-164596" t="-66000" r="-334161" b="-263000"/>
                          </a:stretch>
                        </a:blipFill>
                      </a:tcPr>
                    </a:tc>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rotWithShape="0">
                          <a:blip r:embed="rId2"/>
                          <a:stretch>
                            <a:fillRect l="-79478" t="-66000" r="-373" b="-263000"/>
                          </a:stretch>
                        </a:blipFill>
                      </a:tcPr>
                    </a:tc>
                  </a:tr>
                  <a:tr h="641858">
                    <a:tc>
                      <a:txBody>
                        <a:bodyPr/>
                        <a:lstStyle/>
                        <a:p>
                          <a:endParaRPr lang="en-US"/>
                        </a:p>
                      </a:txBody>
                      <a:tcPr>
                        <a:lnL w="12700" cap="flat" cmpd="sng" algn="ctr">
                          <a:solidFill>
                            <a:schemeClr val="bg1"/>
                          </a:solidFill>
                          <a:prstDash val="solid"/>
                          <a:round/>
                          <a:headEnd type="none" w="med" len="med"/>
                          <a:tailEnd type="none" w="med" len="med"/>
                        </a:lnL>
                        <a:blipFill rotWithShape="0">
                          <a:blip r:embed="rId2"/>
                          <a:stretch>
                            <a:fillRect l="-379" t="-158095" r="-264773" b="-150476"/>
                          </a:stretch>
                        </a:blipFill>
                      </a:tcPr>
                    </a:tc>
                    <a:tc>
                      <a:txBody>
                        <a:bodyPr/>
                        <a:lstStyle/>
                        <a:p>
                          <a:endParaRPr lang="en-US"/>
                        </a:p>
                      </a:txBody>
                      <a:tcPr>
                        <a:blipFill rotWithShape="0">
                          <a:blip r:embed="rId2"/>
                          <a:stretch>
                            <a:fillRect l="-164596" t="-158095" r="-334161" b="-150476"/>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2"/>
                          <a:stretch>
                            <a:fillRect l="-79478" t="-158095" r="-373" b="-150476"/>
                          </a:stretch>
                        </a:blipFill>
                      </a:tcPr>
                    </a:tc>
                  </a:tr>
                  <a:tr h="576517">
                    <a:tc>
                      <a:txBody>
                        <a:bodyPr/>
                        <a:lstStyle/>
                        <a:p>
                          <a:endParaRPr lang="en-US"/>
                        </a:p>
                      </a:txBody>
                      <a:tcPr>
                        <a:lnL w="12700" cap="flat" cmpd="sng" algn="ctr">
                          <a:solidFill>
                            <a:schemeClr val="bg1"/>
                          </a:solidFill>
                          <a:prstDash val="solid"/>
                          <a:round/>
                          <a:headEnd type="none" w="med" len="med"/>
                          <a:tailEnd type="none" w="med" len="med"/>
                        </a:lnL>
                        <a:blipFill rotWithShape="0">
                          <a:blip r:embed="rId2"/>
                          <a:stretch>
                            <a:fillRect l="-379" t="-285263" r="-264773" b="-66316"/>
                          </a:stretch>
                        </a:blipFill>
                      </a:tcPr>
                    </a:tc>
                    <a:tc>
                      <a:txBody>
                        <a:bodyPr/>
                        <a:lstStyle/>
                        <a:p>
                          <a:endParaRPr lang="en-US"/>
                        </a:p>
                      </a:txBody>
                      <a:tcPr>
                        <a:blipFill rotWithShape="0">
                          <a:blip r:embed="rId2"/>
                          <a:stretch>
                            <a:fillRect l="-164596" t="-285263" r="-334161" b="-66316"/>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2"/>
                          <a:stretch>
                            <a:fillRect l="-79478" t="-285263" r="-373" b="-66316"/>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rotWithShape="0">
                          <a:blip r:embed="rId2"/>
                          <a:stretch>
                            <a:fillRect l="-379" t="-600000" r="-264773" b="-3279"/>
                          </a:stretch>
                        </a:blipFill>
                      </a:tcPr>
                    </a:tc>
                    <a:tc>
                      <a:txBody>
                        <a:bodyPr/>
                        <a:lstStyle/>
                        <a:p>
                          <a:endParaRPr lang="en-US"/>
                        </a:p>
                      </a:txBody>
                      <a:tcPr>
                        <a:lnB w="12700" cap="flat" cmpd="sng" algn="ctr">
                          <a:solidFill>
                            <a:schemeClr val="bg1"/>
                          </a:solidFill>
                          <a:prstDash val="solid"/>
                          <a:round/>
                          <a:headEnd type="none" w="med" len="med"/>
                          <a:tailEnd type="none" w="med" len="med"/>
                        </a:lnB>
                        <a:blipFill rotWithShape="0">
                          <a:blip r:embed="rId2"/>
                          <a:stretch>
                            <a:fillRect l="-164596" t="-600000" r="-334161" b="-3279"/>
                          </a:stretch>
                        </a:blipFill>
                      </a:tcPr>
                    </a:tc>
                    <a:tc>
                      <a:txBody>
                        <a:bodyPr/>
                        <a:lstStyle/>
                        <a:p>
                          <a:endParaRPr lang="en-US"/>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rotWithShape="0">
                          <a:blip r:embed="rId2"/>
                          <a:stretch>
                            <a:fillRect l="-79478" t="-600000" r="-373" b="-3279"/>
                          </a:stretch>
                        </a:blipFill>
                      </a:tcPr>
                    </a:tc>
                  </a:tr>
                </a:tbl>
              </a:graphicData>
            </a:graphic>
          </p:graphicFrame>
        </mc:Fallback>
      </mc:AlternateContent>
    </p:spTree>
    <p:extLst>
      <p:ext uri="{BB962C8B-B14F-4D97-AF65-F5344CB8AC3E}">
        <p14:creationId xmlns:p14="http://schemas.microsoft.com/office/powerpoint/2010/main" val="2368614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10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u="sng" spc="-105" dirty="0">
                    <a:solidFill>
                      <a:schemeClr val="tx1"/>
                    </a:solidFill>
                  </a:rPr>
                  <a:t>THEORE</a:t>
                </a:r>
                <a:r>
                  <a:rPr lang="en-US" b="1" u="sng" spc="-175" dirty="0">
                    <a:solidFill>
                      <a:schemeClr val="tx1"/>
                    </a:solidFill>
                  </a:rPr>
                  <a:t>M</a:t>
                </a:r>
                <a:r>
                  <a:rPr lang="en-US" b="1" spc="-175" dirty="0">
                    <a:solidFill>
                      <a:schemeClr val="tx1"/>
                    </a:solidFill>
                  </a:rPr>
                  <a:t>: </a:t>
                </a:r>
                <a:r>
                  <a:rPr lang="en-US" b="1" spc="-60" dirty="0">
                    <a:solidFill>
                      <a:schemeClr val="tx1"/>
                    </a:solidFill>
                  </a:rPr>
                  <a:t> </a:t>
                </a:r>
                <a:r>
                  <a:rPr lang="en-US" b="1" spc="-75" dirty="0">
                    <a:solidFill>
                      <a:schemeClr val="tx1"/>
                    </a:solidFill>
                  </a:rPr>
                  <a:t>Linearity </a:t>
                </a:r>
                <a:r>
                  <a:rPr lang="en-US" b="1" spc="-85" dirty="0">
                    <a:solidFill>
                      <a:schemeClr val="tx1"/>
                    </a:solidFill>
                  </a:rPr>
                  <a:t>of </a:t>
                </a:r>
                <a:r>
                  <a:rPr lang="en-US" b="1" spc="-60" dirty="0">
                    <a:solidFill>
                      <a:schemeClr val="tx1"/>
                    </a:solidFill>
                  </a:rPr>
                  <a:t>Infinite </a:t>
                </a:r>
                <a:r>
                  <a:rPr lang="en-US" b="1" spc="-70" dirty="0">
                    <a:solidFill>
                      <a:schemeClr val="tx1"/>
                    </a:solidFill>
                  </a:rPr>
                  <a:t>Series  </a:t>
                </a:r>
                <a:r>
                  <a:rPr lang="en-US" spc="-5" dirty="0">
                    <a:solidFill>
                      <a:schemeClr val="tx1"/>
                    </a:solidFill>
                  </a:rPr>
                  <a:t>If </a:t>
                </a:r>
                <a:r>
                  <a:rPr lang="en-US" spc="-50" dirty="0">
                    <a:solidFill>
                      <a:schemeClr val="tx1"/>
                    </a:solidFill>
                  </a:rPr>
                  <a:t> </a:t>
                </a:r>
                <a14:m>
                  <m:oMath xmlns:m="http://schemas.openxmlformats.org/officeDocument/2006/math">
                    <m:nary>
                      <m:naryPr>
                        <m:chr m:val="∑"/>
                        <m:limLoc m:val="subSup"/>
                        <m:ctrlPr>
                          <a:rPr lang="en-US" i="1" spc="-50" smtClean="0">
                            <a:solidFill>
                              <a:schemeClr val="tx1"/>
                            </a:solidFill>
                            <a:latin typeface="Cambria Math" panose="02040503050406030204" pitchFamily="18" charset="0"/>
                            <a:cs typeface="Times New Roman"/>
                          </a:rPr>
                        </m:ctrlPr>
                      </m:naryPr>
                      <m:sub>
                        <m:r>
                          <m:rPr>
                            <m:brk m:alnAt="25"/>
                          </m:rPr>
                          <a:rPr lang="en-US" b="0" i="1" spc="-50" smtClean="0">
                            <a:solidFill>
                              <a:schemeClr val="tx1"/>
                            </a:solidFill>
                            <a:latin typeface="Cambria Math" panose="02040503050406030204" pitchFamily="18" charset="0"/>
                            <a:cs typeface="Times New Roman"/>
                          </a:rPr>
                          <m:t>𝑛</m:t>
                        </m:r>
                        <m:r>
                          <a:rPr lang="en-US" b="0" i="1" spc="-50" smtClean="0">
                            <a:solidFill>
                              <a:schemeClr val="tx1"/>
                            </a:solidFill>
                            <a:latin typeface="Cambria Math" panose="02040503050406030204" pitchFamily="18" charset="0"/>
                            <a:cs typeface="Times New Roman"/>
                          </a:rPr>
                          <m:t>=1</m:t>
                        </m:r>
                      </m:sub>
                      <m:sup>
                        <m:r>
                          <a:rPr lang="en-US" i="1" spc="-50" smtClean="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0" smtClean="0">
                                <a:solidFill>
                                  <a:schemeClr val="tx1"/>
                                </a:solidFill>
                                <a:latin typeface="Cambria Math" panose="02040503050406030204" pitchFamily="18" charset="0"/>
                                <a:cs typeface="Times New Roman"/>
                              </a:rPr>
                            </m:ctrlPr>
                          </m:sSubPr>
                          <m:e>
                            <m:r>
                              <a:rPr lang="en-US" b="0" i="1" spc="-50" smtClean="0">
                                <a:solidFill>
                                  <a:schemeClr val="tx1"/>
                                </a:solidFill>
                                <a:latin typeface="Cambria Math" panose="02040503050406030204" pitchFamily="18" charset="0"/>
                                <a:cs typeface="Times New Roman"/>
                              </a:rPr>
                              <m:t>𝑎</m:t>
                            </m:r>
                          </m:e>
                          <m:sub>
                            <m:r>
                              <a:rPr lang="en-US" b="0" i="1" spc="-50" smtClean="0">
                                <a:solidFill>
                                  <a:schemeClr val="tx1"/>
                                </a:solidFill>
                                <a:latin typeface="Cambria Math" panose="02040503050406030204" pitchFamily="18" charset="0"/>
                                <a:cs typeface="Times New Roman"/>
                              </a:rPr>
                              <m:t>𝑛</m:t>
                            </m:r>
                          </m:sub>
                        </m:sSub>
                      </m:e>
                    </m:nary>
                  </m:oMath>
                </a14:m>
                <a:r>
                  <a:rPr lang="en-US" i="1" spc="89" baseline="-11111" dirty="0">
                    <a:solidFill>
                      <a:schemeClr val="tx1"/>
                    </a:solidFill>
                  </a:rPr>
                  <a:t> </a:t>
                </a:r>
                <a:r>
                  <a:rPr lang="en-US" spc="-10" dirty="0">
                    <a:solidFill>
                      <a:schemeClr val="tx1"/>
                    </a:solidFill>
                  </a:rPr>
                  <a:t>an</a:t>
                </a:r>
                <a:r>
                  <a:rPr lang="en-US" spc="-5" dirty="0">
                    <a:solidFill>
                      <a:schemeClr val="tx1"/>
                    </a:solidFill>
                  </a:rPr>
                  <a:t>d </a:t>
                </a:r>
                <a14:m>
                  <m:oMath xmlns:m="http://schemas.openxmlformats.org/officeDocument/2006/math">
                    <m:nary>
                      <m:naryPr>
                        <m:chr m:val="∑"/>
                        <m:limLoc m:val="subSup"/>
                        <m:ctrlPr>
                          <a:rPr lang="en-US" i="1" spc="-5" smtClean="0">
                            <a:solidFill>
                              <a:schemeClr val="tx1"/>
                            </a:solidFill>
                            <a:latin typeface="Cambria Math" panose="02040503050406030204" pitchFamily="18" charset="0"/>
                            <a:cs typeface="Times New Roman"/>
                          </a:rPr>
                        </m:ctrlPr>
                      </m:naryPr>
                      <m:sub>
                        <m:r>
                          <m:rPr>
                            <m:brk m:alnAt="25"/>
                          </m:rP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=1</m:t>
                        </m:r>
                      </m:sub>
                      <m:sup>
                        <m:r>
                          <a:rPr lang="en-US" i="1" spc="-5" smtClean="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𝑏</m:t>
                            </m:r>
                          </m:e>
                          <m:sub>
                            <m:r>
                              <a:rPr lang="en-US" b="0" i="1" spc="-5" smtClean="0">
                                <a:solidFill>
                                  <a:schemeClr val="tx1"/>
                                </a:solidFill>
                                <a:latin typeface="Cambria Math" panose="02040503050406030204" pitchFamily="18" charset="0"/>
                                <a:cs typeface="Times New Roman"/>
                              </a:rPr>
                              <m:t>𝑛</m:t>
                            </m:r>
                          </m:sub>
                        </m:sSub>
                      </m:e>
                    </m:nary>
                  </m:oMath>
                </a14:m>
                <a:r>
                  <a:rPr lang="en-US" spc="40" dirty="0">
                    <a:solidFill>
                      <a:schemeClr val="tx1"/>
                    </a:solidFill>
                  </a:rPr>
                  <a:t> </a:t>
                </a:r>
                <a:r>
                  <a:rPr lang="en-US" spc="-10" dirty="0">
                    <a:solidFill>
                      <a:schemeClr val="tx1"/>
                    </a:solidFill>
                  </a:rPr>
                  <a:t>converge</a:t>
                </a:r>
                <a:r>
                  <a:rPr lang="en-US" spc="-5" dirty="0">
                    <a:solidFill>
                      <a:schemeClr val="tx1"/>
                    </a:solidFill>
                  </a:rPr>
                  <a:t>, </a:t>
                </a:r>
                <a:r>
                  <a:rPr lang="en-US" spc="-10" dirty="0">
                    <a:solidFill>
                      <a:schemeClr val="tx1"/>
                    </a:solidFill>
                  </a:rPr>
                  <a:t>then the sequences </a:t>
                </a:r>
                <a14:m>
                  <m:oMath xmlns:m="http://schemas.openxmlformats.org/officeDocument/2006/math">
                    <m:nary>
                      <m:naryPr>
                        <m:chr m:val="∑"/>
                        <m:limLoc m:val="subSup"/>
                        <m:ctrlPr>
                          <a:rPr lang="en-US" i="1" spc="-5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r>
                          <a:rPr lang="en-US" b="0" i="1" spc="-50"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𝑎</m:t>
                            </m:r>
                          </m:e>
                          <m:sub>
                            <m:r>
                              <a:rPr lang="en-US" i="1" spc="-50">
                                <a:solidFill>
                                  <a:schemeClr val="tx1"/>
                                </a:solidFill>
                                <a:latin typeface="Cambria Math" panose="02040503050406030204" pitchFamily="18" charset="0"/>
                                <a:cs typeface="Times New Roman"/>
                              </a:rPr>
                              <m:t>𝑛</m:t>
                            </m:r>
                          </m:sub>
                        </m:sSub>
                        <m:r>
                          <a:rPr lang="en-US" b="0" i="1" spc="-50" smtClean="0">
                            <a:solidFill>
                              <a:schemeClr val="tx1"/>
                            </a:solidFill>
                            <a:latin typeface="Cambria Math" panose="02040503050406030204" pitchFamily="18" charset="0"/>
                            <a:cs typeface="Times New Roman"/>
                          </a:rPr>
                          <m:t>+</m:t>
                        </m:r>
                        <m:sSub>
                          <m:sSubPr>
                            <m:ctrlPr>
                              <a:rPr lang="en-US" b="0" i="1" spc="-50" smtClean="0">
                                <a:solidFill>
                                  <a:schemeClr val="tx1"/>
                                </a:solidFill>
                                <a:latin typeface="Cambria Math" panose="02040503050406030204" pitchFamily="18" charset="0"/>
                                <a:cs typeface="Times New Roman"/>
                              </a:rPr>
                            </m:ctrlPr>
                          </m:sSubPr>
                          <m:e>
                            <m:r>
                              <a:rPr lang="en-US" b="0" i="1" spc="-50" smtClean="0">
                                <a:solidFill>
                                  <a:schemeClr val="tx1"/>
                                </a:solidFill>
                                <a:latin typeface="Cambria Math" panose="02040503050406030204" pitchFamily="18" charset="0"/>
                                <a:cs typeface="Times New Roman"/>
                              </a:rPr>
                              <m:t>𝑏</m:t>
                            </m:r>
                          </m:e>
                          <m:sub>
                            <m:r>
                              <a:rPr lang="en-US" b="0" i="1" spc="-50" smtClean="0">
                                <a:solidFill>
                                  <a:schemeClr val="tx1"/>
                                </a:solidFill>
                                <a:latin typeface="Cambria Math" panose="02040503050406030204" pitchFamily="18" charset="0"/>
                                <a:cs typeface="Times New Roman"/>
                              </a:rPr>
                              <m:t>𝑛</m:t>
                            </m:r>
                          </m:sub>
                        </m:sSub>
                      </m:e>
                    </m:nary>
                    <m:r>
                      <a:rPr lang="en-US" b="0" i="1" spc="-50" smtClean="0">
                        <a:solidFill>
                          <a:schemeClr val="tx1"/>
                        </a:solidFill>
                        <a:latin typeface="Cambria Math" panose="02040503050406030204" pitchFamily="18" charset="0"/>
                        <a:cs typeface="Times New Roman"/>
                      </a:rPr>
                      <m:t>)</m:t>
                    </m:r>
                  </m:oMath>
                </a14:m>
                <a:r>
                  <a:rPr lang="en-US" dirty="0">
                    <a:solidFill>
                      <a:schemeClr val="tx1"/>
                    </a:solidFill>
                  </a:rPr>
                  <a:t>, </a:t>
                </a:r>
                <a14:m>
                  <m:oMath xmlns:m="http://schemas.openxmlformats.org/officeDocument/2006/math">
                    <m:nary>
                      <m:naryPr>
                        <m:chr m:val="∑"/>
                        <m:limLoc m:val="subSup"/>
                        <m:ctrlPr>
                          <a:rPr lang="en-US" i="1" spc="-5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r>
                          <a:rPr lang="en-US" i="1" spc="-50">
                            <a:solidFill>
                              <a:schemeClr val="tx1"/>
                            </a:solidFill>
                            <a:latin typeface="Cambria Math" panose="02040503050406030204" pitchFamily="18" charset="0"/>
                            <a:ea typeface="Cambria Math" panose="02040503050406030204" pitchFamily="18" charset="0"/>
                            <a:cs typeface="Times New Roman"/>
                          </a:rPr>
                          <m:t>(</m:t>
                        </m:r>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𝑎</m:t>
                            </m:r>
                          </m:e>
                          <m:sub>
                            <m:r>
                              <a:rPr lang="en-US" i="1" spc="-50">
                                <a:solidFill>
                                  <a:schemeClr val="tx1"/>
                                </a:solidFill>
                                <a:latin typeface="Cambria Math" panose="02040503050406030204" pitchFamily="18" charset="0"/>
                                <a:cs typeface="Times New Roman"/>
                              </a:rPr>
                              <m:t>𝑛</m:t>
                            </m:r>
                          </m:sub>
                        </m:sSub>
                        <m:r>
                          <a:rPr lang="en-US" b="0" i="1" spc="-50" smtClean="0">
                            <a:solidFill>
                              <a:schemeClr val="tx1"/>
                            </a:solidFill>
                            <a:latin typeface="Cambria Math" panose="02040503050406030204" pitchFamily="18" charset="0"/>
                            <a:cs typeface="Times New Roman"/>
                          </a:rPr>
                          <m:t>−</m:t>
                        </m:r>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𝑏</m:t>
                            </m:r>
                          </m:e>
                          <m:sub>
                            <m:r>
                              <a:rPr lang="en-US" i="1" spc="-50">
                                <a:solidFill>
                                  <a:schemeClr val="tx1"/>
                                </a:solidFill>
                                <a:latin typeface="Cambria Math" panose="02040503050406030204" pitchFamily="18" charset="0"/>
                                <a:cs typeface="Times New Roman"/>
                              </a:rPr>
                              <m:t>𝑛</m:t>
                            </m:r>
                          </m:sub>
                        </m:sSub>
                      </m:e>
                    </m:nary>
                    <m:r>
                      <a:rPr lang="en-US" i="1" spc="-50">
                        <a:solidFill>
                          <a:schemeClr val="tx1"/>
                        </a:solidFill>
                        <a:latin typeface="Cambria Math" panose="02040503050406030204" pitchFamily="18" charset="0"/>
                        <a:cs typeface="Times New Roman"/>
                      </a:rPr>
                      <m:t>)</m:t>
                    </m:r>
                  </m:oMath>
                </a14:m>
                <a:r>
                  <a:rPr lang="en-US" dirty="0">
                    <a:solidFill>
                      <a:schemeClr val="tx1"/>
                    </a:solidFill>
                  </a:rPr>
                  <a:t>, and </a:t>
                </a:r>
                <a14:m>
                  <m:oMath xmlns:m="http://schemas.openxmlformats.org/officeDocument/2006/math">
                    <m:nary>
                      <m:naryPr>
                        <m:chr m:val="∑"/>
                        <m:limLoc m:val="subSup"/>
                        <m:ctrlPr>
                          <a:rPr lang="en-US" i="1" spc="-5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r>
                          <a:rPr lang="en-US" b="0" i="1" spc="-50" smtClean="0">
                            <a:solidFill>
                              <a:schemeClr val="tx1"/>
                            </a:solidFill>
                            <a:latin typeface="Cambria Math" panose="02040503050406030204" pitchFamily="18" charset="0"/>
                            <a:ea typeface="Cambria Math" panose="02040503050406030204" pitchFamily="18" charset="0"/>
                            <a:cs typeface="Times New Roman"/>
                          </a:rPr>
                          <m:t>𝑐</m:t>
                        </m:r>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𝑎</m:t>
                            </m:r>
                          </m:e>
                          <m:sub>
                            <m:r>
                              <a:rPr lang="en-US" i="1" spc="-50">
                                <a:solidFill>
                                  <a:schemeClr val="tx1"/>
                                </a:solidFill>
                                <a:latin typeface="Cambria Math" panose="02040503050406030204" pitchFamily="18" charset="0"/>
                                <a:cs typeface="Times New Roman"/>
                              </a:rPr>
                              <m:t>𝑛</m:t>
                            </m:r>
                          </m:sub>
                        </m:sSub>
                      </m:e>
                    </m:nary>
                  </m:oMath>
                </a14:m>
                <a:r>
                  <a:rPr lang="en-US" spc="-5" dirty="0">
                    <a:solidFill>
                      <a:schemeClr val="tx1"/>
                    </a:solidFill>
                  </a:rPr>
                  <a:t> also converge,</a:t>
                </a:r>
                <a:r>
                  <a:rPr lang="en-US" spc="55" dirty="0">
                    <a:solidFill>
                      <a:schemeClr val="tx1"/>
                    </a:solidFill>
                  </a:rPr>
                  <a:t> </a:t>
                </a:r>
                <a:r>
                  <a:rPr lang="en-US" spc="-10" dirty="0">
                    <a:solidFill>
                      <a:schemeClr val="tx1"/>
                    </a:solidFill>
                  </a:rPr>
                  <a:t>th</a:t>
                </a:r>
                <a:r>
                  <a:rPr lang="en-US" spc="-5" dirty="0">
                    <a:solidFill>
                      <a:schemeClr val="tx1"/>
                    </a:solidFill>
                  </a:rPr>
                  <a:t>e</a:t>
                </a:r>
                <a:r>
                  <a:rPr lang="en-US" spc="55" dirty="0">
                    <a:solidFill>
                      <a:schemeClr val="tx1"/>
                    </a:solidFill>
                  </a:rPr>
                  <a:t> </a:t>
                </a:r>
                <a:r>
                  <a:rPr lang="en-US" spc="-5" dirty="0">
                    <a:solidFill>
                      <a:schemeClr val="tx1"/>
                    </a:solidFill>
                  </a:rPr>
                  <a:t>l</a:t>
                </a:r>
                <a:r>
                  <a:rPr lang="en-US" spc="-10" dirty="0">
                    <a:solidFill>
                      <a:schemeClr val="tx1"/>
                    </a:solidFill>
                  </a:rPr>
                  <a:t>atte</a:t>
                </a:r>
                <a:r>
                  <a:rPr lang="en-US" spc="-5" dirty="0">
                    <a:solidFill>
                      <a:schemeClr val="tx1"/>
                    </a:solidFill>
                  </a:rPr>
                  <a:t>r</a:t>
                </a:r>
                <a:r>
                  <a:rPr lang="en-US" spc="55"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55" dirty="0">
                    <a:solidFill>
                      <a:schemeClr val="tx1"/>
                    </a:solidFill>
                  </a:rPr>
                  <a:t> </a:t>
                </a:r>
                <a:r>
                  <a:rPr lang="en-US" spc="-10" dirty="0">
                    <a:solidFill>
                      <a:schemeClr val="tx1"/>
                    </a:solidFill>
                  </a:rPr>
                  <a:t>an</a:t>
                </a:r>
                <a:r>
                  <a:rPr lang="en-US" spc="-5" dirty="0">
                    <a:solidFill>
                      <a:schemeClr val="tx1"/>
                    </a:solidFill>
                  </a:rPr>
                  <a:t>y</a:t>
                </a:r>
                <a:r>
                  <a:rPr lang="en-US" spc="55" dirty="0">
                    <a:solidFill>
                      <a:schemeClr val="tx1"/>
                    </a:solidFill>
                  </a:rPr>
                  <a:t> </a:t>
                </a:r>
                <a:r>
                  <a:rPr lang="en-US" spc="-10" dirty="0">
                    <a:solidFill>
                      <a:schemeClr val="tx1"/>
                    </a:solidFill>
                  </a:rPr>
                  <a:t>constan</a:t>
                </a:r>
                <a:r>
                  <a:rPr lang="en-US" spc="-5" dirty="0">
                    <a:solidFill>
                      <a:schemeClr val="tx1"/>
                    </a:solidFill>
                  </a:rPr>
                  <a:t>t</a:t>
                </a:r>
                <a:r>
                  <a:rPr lang="en-US" spc="55" dirty="0">
                    <a:solidFill>
                      <a:schemeClr val="tx1"/>
                    </a:solidFill>
                  </a:rPr>
                  <a:t> </a:t>
                </a:r>
                <a:r>
                  <a:rPr lang="en-US" i="1" spc="10" dirty="0">
                    <a:solidFill>
                      <a:schemeClr val="tx1"/>
                    </a:solidFill>
                  </a:rPr>
                  <a:t>c</a:t>
                </a:r>
                <a:r>
                  <a:rPr lang="en-US" spc="-5" dirty="0">
                    <a:solidFill>
                      <a:schemeClr val="tx1"/>
                    </a:solidFill>
                  </a:rPr>
                  <a:t>. Furthermore,</a:t>
                </a:r>
                <a:endParaRPr lang="en-US" dirty="0">
                  <a:solidFill>
                    <a:schemeClr val="tx1"/>
                  </a:solidFill>
                </a:endParaRPr>
              </a:p>
              <a:p>
                <a:pPr marL="0" indent="0">
                  <a:lnSpc>
                    <a:spcPct val="100000"/>
                  </a:lnSpc>
                  <a:spcBef>
                    <a:spcPts val="42"/>
                  </a:spcBef>
                  <a:buNone/>
                </a:pPr>
                <a:endParaRPr lang="en-US" dirty="0">
                  <a:solidFill>
                    <a:schemeClr val="tx1"/>
                  </a:solidFill>
                </a:endParaRPr>
              </a:p>
              <a:p>
                <a:pPr marL="676275" indent="0">
                  <a:lnSpc>
                    <a:spcPct val="100000"/>
                  </a:lnSpc>
                  <a:buNone/>
                </a:pPr>
                <a14:m>
                  <m:oMathPara xmlns:m="http://schemas.openxmlformats.org/officeDocument/2006/math">
                    <m:oMathParaPr>
                      <m:jc m:val="centerGroup"/>
                    </m:oMathParaPr>
                    <m:oMath xmlns:m="http://schemas.openxmlformats.org/officeDocument/2006/math">
                      <m:nary>
                        <m:naryPr>
                          <m:chr m:val="∑"/>
                          <m:limLoc m:val="subSup"/>
                          <m:ctrlPr>
                            <a:rPr lang="en-US" i="1" spc="-5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r>
                            <a:rPr lang="en-US" i="1" spc="-50">
                              <a:solidFill>
                                <a:schemeClr val="tx1"/>
                              </a:solidFill>
                              <a:latin typeface="Cambria Math" panose="02040503050406030204" pitchFamily="18" charset="0"/>
                              <a:ea typeface="Cambria Math" panose="02040503050406030204" pitchFamily="18" charset="0"/>
                              <a:cs typeface="Times New Roman"/>
                            </a:rPr>
                            <m:t>(</m:t>
                          </m:r>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𝑎</m:t>
                              </m:r>
                            </m:e>
                            <m:sub>
                              <m:r>
                                <a:rPr lang="en-US" i="1" spc="-50">
                                  <a:solidFill>
                                    <a:schemeClr val="tx1"/>
                                  </a:solidFill>
                                  <a:latin typeface="Cambria Math" panose="02040503050406030204" pitchFamily="18" charset="0"/>
                                  <a:cs typeface="Times New Roman"/>
                                </a:rPr>
                                <m:t>𝑛</m:t>
                              </m:r>
                            </m:sub>
                          </m:sSub>
                          <m:r>
                            <a:rPr lang="en-US" i="1" spc="-50">
                              <a:solidFill>
                                <a:schemeClr val="tx1"/>
                              </a:solidFill>
                              <a:latin typeface="Cambria Math" panose="02040503050406030204" pitchFamily="18" charset="0"/>
                              <a:cs typeface="Times New Roman"/>
                            </a:rPr>
                            <m:t>+</m:t>
                          </m:r>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𝑏</m:t>
                              </m:r>
                            </m:e>
                            <m:sub>
                              <m:r>
                                <a:rPr lang="en-US" i="1" spc="-50">
                                  <a:solidFill>
                                    <a:schemeClr val="tx1"/>
                                  </a:solidFill>
                                  <a:latin typeface="Cambria Math" panose="02040503050406030204" pitchFamily="18" charset="0"/>
                                  <a:cs typeface="Times New Roman"/>
                                </a:rPr>
                                <m:t>𝑛</m:t>
                              </m:r>
                            </m:sub>
                          </m:sSub>
                        </m:e>
                      </m:nary>
                      <m:r>
                        <a:rPr lang="en-US" i="1" spc="-50">
                          <a:solidFill>
                            <a:schemeClr val="tx1"/>
                          </a:solidFill>
                          <a:latin typeface="Cambria Math" panose="02040503050406030204" pitchFamily="18" charset="0"/>
                          <a:cs typeface="Times New Roman"/>
                        </a:rPr>
                        <m:t>)</m:t>
                      </m:r>
                      <m:r>
                        <a:rPr lang="en-US" b="0" i="0" spc="-50" smtClean="0">
                          <a:solidFill>
                            <a:schemeClr val="tx1"/>
                          </a:solidFill>
                          <a:latin typeface="Cambria Math" panose="02040503050406030204" pitchFamily="18" charset="0"/>
                          <a:cs typeface="Times New Roman"/>
                        </a:rPr>
                        <m:t>=</m:t>
                      </m:r>
                      <m:nary>
                        <m:naryPr>
                          <m:chr m:val="∑"/>
                          <m:limLoc m:val="subSup"/>
                          <m:ctrlPr>
                            <a:rPr lang="en-US" i="1" spc="-50" smtClean="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𝑎</m:t>
                              </m:r>
                            </m:e>
                            <m:sub>
                              <m:r>
                                <a:rPr lang="en-US" i="1" spc="-50">
                                  <a:solidFill>
                                    <a:schemeClr val="tx1"/>
                                  </a:solidFill>
                                  <a:latin typeface="Cambria Math" panose="02040503050406030204" pitchFamily="18" charset="0"/>
                                  <a:cs typeface="Times New Roman"/>
                                </a:rPr>
                                <m:t>𝑛</m:t>
                              </m:r>
                            </m:sub>
                          </m:sSub>
                          <m:r>
                            <a:rPr lang="en-US" i="1" spc="-50">
                              <a:solidFill>
                                <a:schemeClr val="tx1"/>
                              </a:solidFill>
                              <a:latin typeface="Cambria Math" panose="02040503050406030204" pitchFamily="18" charset="0"/>
                              <a:cs typeface="Times New Roman"/>
                            </a:rPr>
                            <m:t>+</m:t>
                          </m:r>
                        </m:e>
                      </m:nary>
                      <m:nary>
                        <m:naryPr>
                          <m:chr m:val="∑"/>
                          <m:limLoc m:val="subSup"/>
                          <m:ctrlPr>
                            <a:rPr lang="en-US" i="1" spc="-5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𝑏</m:t>
                              </m:r>
                            </m:e>
                            <m:sub>
                              <m:r>
                                <a:rPr lang="en-US" i="1" spc="-50">
                                  <a:solidFill>
                                    <a:schemeClr val="tx1"/>
                                  </a:solidFill>
                                  <a:latin typeface="Cambria Math" panose="02040503050406030204" pitchFamily="18" charset="0"/>
                                  <a:cs typeface="Times New Roman"/>
                                </a:rPr>
                                <m:t>𝑛</m:t>
                              </m:r>
                            </m:sub>
                          </m:sSub>
                        </m:e>
                      </m:nary>
                    </m:oMath>
                  </m:oMathPara>
                </a14:m>
                <a:endParaRPr lang="en-US" dirty="0">
                  <a:solidFill>
                    <a:schemeClr val="tx1"/>
                  </a:solidFill>
                </a:endParaRPr>
              </a:p>
              <a:p>
                <a:pPr marL="676275" indent="0">
                  <a:lnSpc>
                    <a:spcPct val="100000"/>
                  </a:lnSpc>
                  <a:buNone/>
                </a:pPr>
                <a14:m>
                  <m:oMathPara xmlns:m="http://schemas.openxmlformats.org/officeDocument/2006/math">
                    <m:oMathParaPr>
                      <m:jc m:val="centerGroup"/>
                    </m:oMathParaPr>
                    <m:oMath xmlns:m="http://schemas.openxmlformats.org/officeDocument/2006/math">
                      <m:nary>
                        <m:naryPr>
                          <m:chr m:val="∑"/>
                          <m:limLoc m:val="subSup"/>
                          <m:ctrlPr>
                            <a:rPr lang="en-US" i="1" spc="-5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r>
                            <a:rPr lang="en-US" i="1" spc="-50">
                              <a:solidFill>
                                <a:schemeClr val="tx1"/>
                              </a:solidFill>
                              <a:latin typeface="Cambria Math" panose="02040503050406030204" pitchFamily="18" charset="0"/>
                              <a:ea typeface="Cambria Math" panose="02040503050406030204" pitchFamily="18" charset="0"/>
                              <a:cs typeface="Times New Roman"/>
                            </a:rPr>
                            <m:t>(</m:t>
                          </m:r>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𝑎</m:t>
                              </m:r>
                            </m:e>
                            <m:sub>
                              <m:r>
                                <a:rPr lang="en-US" i="1" spc="-50">
                                  <a:solidFill>
                                    <a:schemeClr val="tx1"/>
                                  </a:solidFill>
                                  <a:latin typeface="Cambria Math" panose="02040503050406030204" pitchFamily="18" charset="0"/>
                                  <a:cs typeface="Times New Roman"/>
                                </a:rPr>
                                <m:t>𝑛</m:t>
                              </m:r>
                            </m:sub>
                          </m:sSub>
                          <m:r>
                            <a:rPr lang="en-US" b="0" i="1" spc="-50" smtClean="0">
                              <a:solidFill>
                                <a:schemeClr val="tx1"/>
                              </a:solidFill>
                              <a:latin typeface="Cambria Math" panose="02040503050406030204" pitchFamily="18" charset="0"/>
                              <a:cs typeface="Times New Roman"/>
                            </a:rPr>
                            <m:t>−</m:t>
                          </m:r>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𝑏</m:t>
                              </m:r>
                            </m:e>
                            <m:sub>
                              <m:r>
                                <a:rPr lang="en-US" i="1" spc="-50">
                                  <a:solidFill>
                                    <a:schemeClr val="tx1"/>
                                  </a:solidFill>
                                  <a:latin typeface="Cambria Math" panose="02040503050406030204" pitchFamily="18" charset="0"/>
                                  <a:cs typeface="Times New Roman"/>
                                </a:rPr>
                                <m:t>𝑛</m:t>
                              </m:r>
                            </m:sub>
                          </m:sSub>
                        </m:e>
                      </m:nary>
                      <m:r>
                        <a:rPr lang="en-US" i="1" spc="-50">
                          <a:solidFill>
                            <a:schemeClr val="tx1"/>
                          </a:solidFill>
                          <a:latin typeface="Cambria Math" panose="02040503050406030204" pitchFamily="18" charset="0"/>
                          <a:cs typeface="Times New Roman"/>
                        </a:rPr>
                        <m:t>)</m:t>
                      </m:r>
                      <m:r>
                        <a:rPr lang="en-US" spc="-50">
                          <a:solidFill>
                            <a:schemeClr val="tx1"/>
                          </a:solidFill>
                          <a:latin typeface="Cambria Math" panose="02040503050406030204" pitchFamily="18" charset="0"/>
                          <a:cs typeface="Times New Roman"/>
                        </a:rPr>
                        <m:t>=</m:t>
                      </m:r>
                      <m:nary>
                        <m:naryPr>
                          <m:chr m:val="∑"/>
                          <m:limLoc m:val="subSup"/>
                          <m:ctrlPr>
                            <a:rPr lang="en-US" i="1" spc="-5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𝑎</m:t>
                              </m:r>
                            </m:e>
                            <m:sub>
                              <m:r>
                                <a:rPr lang="en-US" i="1" spc="-50">
                                  <a:solidFill>
                                    <a:schemeClr val="tx1"/>
                                  </a:solidFill>
                                  <a:latin typeface="Cambria Math" panose="02040503050406030204" pitchFamily="18" charset="0"/>
                                  <a:cs typeface="Times New Roman"/>
                                </a:rPr>
                                <m:t>𝑛</m:t>
                              </m:r>
                            </m:sub>
                          </m:sSub>
                          <m:r>
                            <a:rPr lang="en-US" b="0" i="1" spc="-50" smtClean="0">
                              <a:solidFill>
                                <a:schemeClr val="tx1"/>
                              </a:solidFill>
                              <a:latin typeface="Cambria Math" panose="02040503050406030204" pitchFamily="18" charset="0"/>
                              <a:cs typeface="Times New Roman"/>
                            </a:rPr>
                            <m:t>−</m:t>
                          </m:r>
                        </m:e>
                      </m:nary>
                      <m:nary>
                        <m:naryPr>
                          <m:chr m:val="∑"/>
                          <m:limLoc m:val="subSup"/>
                          <m:ctrlPr>
                            <a:rPr lang="en-US" i="1" spc="-5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𝑏</m:t>
                              </m:r>
                            </m:e>
                            <m:sub>
                              <m:r>
                                <a:rPr lang="en-US" i="1" spc="-50">
                                  <a:solidFill>
                                    <a:schemeClr val="tx1"/>
                                  </a:solidFill>
                                  <a:latin typeface="Cambria Math" panose="02040503050406030204" pitchFamily="18" charset="0"/>
                                  <a:cs typeface="Times New Roman"/>
                                </a:rPr>
                                <m:t>𝑛</m:t>
                              </m:r>
                            </m:sub>
                          </m:sSub>
                        </m:e>
                      </m:nary>
                    </m:oMath>
                  </m:oMathPara>
                </a14:m>
                <a:endParaRPr lang="en-US" dirty="0">
                  <a:solidFill>
                    <a:schemeClr val="tx1"/>
                  </a:solidFill>
                </a:endParaRPr>
              </a:p>
              <a:p>
                <a:pPr marL="676275" indent="0">
                  <a:lnSpc>
                    <a:spcPct val="100000"/>
                  </a:lnSpc>
                  <a:buNone/>
                </a:pPr>
                <a14:m>
                  <m:oMathPara xmlns:m="http://schemas.openxmlformats.org/officeDocument/2006/math">
                    <m:oMathParaPr>
                      <m:jc m:val="centerGroup"/>
                    </m:oMathParaPr>
                    <m:oMath xmlns:m="http://schemas.openxmlformats.org/officeDocument/2006/math">
                      <m:nary>
                        <m:naryPr>
                          <m:chr m:val="∑"/>
                          <m:limLoc m:val="subSup"/>
                          <m:ctrlPr>
                            <a:rPr lang="en-US" i="1" spc="-50" smtClean="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r>
                            <a:rPr lang="en-US" b="0" i="1" spc="-50" smtClean="0">
                              <a:solidFill>
                                <a:schemeClr val="tx1"/>
                              </a:solidFill>
                              <a:latin typeface="Cambria Math" panose="02040503050406030204" pitchFamily="18" charset="0"/>
                              <a:ea typeface="Cambria Math" panose="02040503050406030204" pitchFamily="18" charset="0"/>
                              <a:cs typeface="Times New Roman"/>
                            </a:rPr>
                            <m:t>𝑐</m:t>
                          </m:r>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𝑎</m:t>
                              </m:r>
                            </m:e>
                            <m:sub>
                              <m:r>
                                <a:rPr lang="en-US" i="1" spc="-50">
                                  <a:solidFill>
                                    <a:schemeClr val="tx1"/>
                                  </a:solidFill>
                                  <a:latin typeface="Cambria Math" panose="02040503050406030204" pitchFamily="18" charset="0"/>
                                  <a:cs typeface="Times New Roman"/>
                                </a:rPr>
                                <m:t>𝑛</m:t>
                              </m:r>
                            </m:sub>
                          </m:sSub>
                        </m:e>
                      </m:nary>
                      <m:r>
                        <a:rPr lang="en-US" spc="-50">
                          <a:solidFill>
                            <a:schemeClr val="tx1"/>
                          </a:solidFill>
                          <a:latin typeface="Cambria Math" panose="02040503050406030204" pitchFamily="18" charset="0"/>
                          <a:cs typeface="Times New Roman"/>
                        </a:rPr>
                        <m:t>=</m:t>
                      </m:r>
                      <m:r>
                        <a:rPr lang="en-US" b="0" i="1" spc="-50" smtClean="0">
                          <a:solidFill>
                            <a:schemeClr val="tx1"/>
                          </a:solidFill>
                          <a:latin typeface="Cambria Math" panose="02040503050406030204" pitchFamily="18" charset="0"/>
                          <a:cs typeface="Times New Roman"/>
                        </a:rPr>
                        <m:t>𝑐</m:t>
                      </m:r>
                      <m:nary>
                        <m:naryPr>
                          <m:chr m:val="∑"/>
                          <m:limLoc m:val="subSup"/>
                          <m:ctrlPr>
                            <a:rPr lang="en-US" i="1" spc="-50">
                              <a:solidFill>
                                <a:schemeClr val="tx1"/>
                              </a:solidFill>
                              <a:latin typeface="Cambria Math" panose="02040503050406030204" pitchFamily="18" charset="0"/>
                              <a:cs typeface="Times New Roman"/>
                            </a:rPr>
                          </m:ctrlPr>
                        </m:naryPr>
                        <m:sub>
                          <m:r>
                            <m:rPr>
                              <m:brk m:alnAt="25"/>
                            </m:rPr>
                            <a:rPr lang="en-US" i="1" spc="-50">
                              <a:solidFill>
                                <a:schemeClr val="tx1"/>
                              </a:solidFill>
                              <a:latin typeface="Cambria Math" panose="02040503050406030204" pitchFamily="18" charset="0"/>
                              <a:cs typeface="Times New Roman"/>
                            </a:rPr>
                            <m:t>𝑛</m:t>
                          </m:r>
                          <m:r>
                            <a:rPr lang="en-US" i="1" spc="-50">
                              <a:solidFill>
                                <a:schemeClr val="tx1"/>
                              </a:solidFill>
                              <a:latin typeface="Cambria Math" panose="02040503050406030204" pitchFamily="18" charset="0"/>
                              <a:cs typeface="Times New Roman"/>
                            </a:rPr>
                            <m:t>=1</m:t>
                          </m:r>
                        </m:sub>
                        <m:sup>
                          <m:r>
                            <a:rPr lang="en-US" i="1" spc="-5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0">
                                  <a:solidFill>
                                    <a:schemeClr val="tx1"/>
                                  </a:solidFill>
                                  <a:latin typeface="Cambria Math" panose="02040503050406030204" pitchFamily="18" charset="0"/>
                                  <a:cs typeface="Times New Roman"/>
                                </a:rPr>
                              </m:ctrlPr>
                            </m:sSubPr>
                            <m:e>
                              <m:r>
                                <a:rPr lang="en-US" i="1" spc="-50">
                                  <a:solidFill>
                                    <a:schemeClr val="tx1"/>
                                  </a:solidFill>
                                  <a:latin typeface="Cambria Math" panose="02040503050406030204" pitchFamily="18" charset="0"/>
                                  <a:cs typeface="Times New Roman"/>
                                </a:rPr>
                                <m:t>𝑎</m:t>
                              </m:r>
                            </m:e>
                            <m:sub>
                              <m:r>
                                <a:rPr lang="en-US" i="1" spc="-50">
                                  <a:solidFill>
                                    <a:schemeClr val="tx1"/>
                                  </a:solidFill>
                                  <a:latin typeface="Cambria Math" panose="02040503050406030204" pitchFamily="18" charset="0"/>
                                  <a:cs typeface="Times New Roman"/>
                                </a:rPr>
                                <m:t>𝑛</m:t>
                              </m:r>
                            </m:sub>
                          </m:sSub>
                        </m:e>
                      </m:nary>
                      <m:r>
                        <a:rPr lang="en-US" b="0" i="1" spc="-50" smtClean="0">
                          <a:solidFill>
                            <a:schemeClr val="tx1"/>
                          </a:solidFill>
                          <a:latin typeface="Cambria Math" panose="02040503050406030204" pitchFamily="18" charset="0"/>
                          <a:cs typeface="Times New Roman"/>
                        </a:rPr>
                        <m:t> </m:t>
                      </m:r>
                      <m:d>
                        <m:dPr>
                          <m:ctrlPr>
                            <a:rPr lang="en-US" b="0" i="1" spc="-50" smtClean="0">
                              <a:solidFill>
                                <a:schemeClr val="tx1"/>
                              </a:solidFill>
                              <a:latin typeface="Cambria Math" panose="02040503050406030204" pitchFamily="18" charset="0"/>
                              <a:cs typeface="Times New Roman"/>
                            </a:rPr>
                          </m:ctrlPr>
                        </m:dPr>
                        <m:e>
                          <m:r>
                            <a:rPr lang="en-US" b="0" i="1" spc="-50" smtClean="0">
                              <a:solidFill>
                                <a:schemeClr val="tx1"/>
                              </a:solidFill>
                              <a:latin typeface="Cambria Math" panose="02040503050406030204" pitchFamily="18" charset="0"/>
                              <a:cs typeface="Times New Roman"/>
                            </a:rPr>
                            <m:t>𝑐</m:t>
                          </m:r>
                          <m:r>
                            <a:rPr lang="en-US" b="0" i="0" spc="-50" smtClean="0">
                              <a:solidFill>
                                <a:schemeClr val="tx1"/>
                              </a:solidFill>
                              <a:latin typeface="Cambria Math" panose="02040503050406030204" pitchFamily="18" charset="0"/>
                              <a:cs typeface="Times New Roman"/>
                            </a:rPr>
                            <m:t> </m:t>
                          </m:r>
                          <m:r>
                            <m:rPr>
                              <m:sty m:val="p"/>
                            </m:rPr>
                            <a:rPr lang="en-US" b="0" i="0" spc="-50" smtClean="0">
                              <a:solidFill>
                                <a:schemeClr val="tx1"/>
                              </a:solidFill>
                              <a:latin typeface="Cambria Math" panose="02040503050406030204" pitchFamily="18" charset="0"/>
                              <a:cs typeface="Times New Roman"/>
                            </a:rPr>
                            <m:t>any</m:t>
                          </m:r>
                          <m:r>
                            <a:rPr lang="en-US" b="0" i="0" spc="-50" smtClean="0">
                              <a:solidFill>
                                <a:schemeClr val="tx1"/>
                              </a:solidFill>
                              <a:latin typeface="Cambria Math" panose="02040503050406030204" pitchFamily="18" charset="0"/>
                              <a:cs typeface="Times New Roman"/>
                            </a:rPr>
                            <m:t> </m:t>
                          </m:r>
                          <m:r>
                            <m:rPr>
                              <m:sty m:val="p"/>
                            </m:rPr>
                            <a:rPr lang="en-US" b="0" i="0" spc="-50" smtClean="0">
                              <a:solidFill>
                                <a:schemeClr val="tx1"/>
                              </a:solidFill>
                              <a:latin typeface="Cambria Math" panose="02040503050406030204" pitchFamily="18" charset="0"/>
                              <a:cs typeface="Times New Roman"/>
                            </a:rPr>
                            <m:t>constant</m:t>
                          </m:r>
                        </m:e>
                      </m:d>
                    </m:oMath>
                  </m:oMathPara>
                </a14:m>
                <a:endParaRPr lang="en-US" b="0" spc="-50" dirty="0">
                  <a:solidFill>
                    <a:schemeClr val="tx1"/>
                  </a:solidFill>
                  <a:cs typeface="Times New Roman"/>
                </a:endParaRPr>
              </a:p>
              <a:p>
                <a:pPr marL="676275" indent="0">
                  <a:lnSpc>
                    <a:spcPct val="100000"/>
                  </a:lnSpc>
                  <a:buNone/>
                </a:pPr>
                <a:endParaRPr lang="en-US" dirty="0"/>
              </a:p>
              <a:p>
                <a:pPr marL="0" indent="0">
                  <a:lnSpc>
                    <a:spcPct val="100000"/>
                  </a:lnSpc>
                  <a:buNone/>
                </a:pPr>
                <a:r>
                  <a:rPr lang="en-US" dirty="0"/>
                  <a:t>These rules follow from the corresponding linearity rules for limits.</a:t>
                </a:r>
                <a:endParaRPr lang="en-US" dirty="0">
                  <a:solidFill>
                    <a:schemeClr val="tx1"/>
                  </a:solidFill>
                </a:endParaRPr>
              </a:p>
              <a:p>
                <a:pPr marL="676275"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3892" t="-12413" r="-733" b="-1953"/>
                </a:stretch>
              </a:blipFill>
            </p:spPr>
            <p:txBody>
              <a:bodyPr/>
              <a:lstStyle/>
              <a:p>
                <a:r>
                  <a:rPr lang="en-US">
                    <a:noFill/>
                  </a:rPr>
                  <a:t> </a:t>
                </a:r>
              </a:p>
            </p:txBody>
          </p:sp>
        </mc:Fallback>
      </mc:AlternateContent>
    </p:spTree>
    <p:extLst>
      <p:ext uri="{BB962C8B-B14F-4D97-AF65-F5344CB8AC3E}">
        <p14:creationId xmlns:p14="http://schemas.microsoft.com/office/powerpoint/2010/main" val="3903931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(11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buNone/>
                </a:pPr>
                <a:r>
                  <a:rPr lang="en-US" dirty="0"/>
                  <a:t>A main goal in this chapter is to develop techniques for determining whether a series</a:t>
                </a:r>
              </a:p>
              <a:p>
                <a:pPr marL="0" indent="0">
                  <a:buNone/>
                </a:pPr>
                <a:r>
                  <a:rPr lang="en-US" dirty="0"/>
                  <a:t>converges or diverges. It is easy to give examples of series that diverge:</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1</m:t>
                        </m:r>
                      </m:e>
                    </m:nary>
                  </m:oMath>
                </a14:m>
                <a:r>
                  <a:rPr lang="en-US" dirty="0"/>
                  <a:t> diverges to infinity (the partial sums increase without bound):</a:t>
                </a:r>
              </a:p>
              <a:p>
                <a:pPr marL="0" indent="0" algn="ctr">
                  <a:buNone/>
                </a:pPr>
                <a:r>
                  <a:rPr lang="en-US" i="1" dirty="0"/>
                  <a:t>S</a:t>
                </a:r>
                <a:r>
                  <a:rPr lang="en-US" baseline="-25000" dirty="0"/>
                  <a:t>1</a:t>
                </a:r>
                <a:r>
                  <a:rPr lang="en-US" dirty="0"/>
                  <a:t> = 1, </a:t>
                </a:r>
                <a:r>
                  <a:rPr lang="en-US" i="1" dirty="0"/>
                  <a:t>S</a:t>
                </a:r>
                <a:r>
                  <a:rPr lang="en-US" baseline="-25000" dirty="0"/>
                  <a:t>2</a:t>
                </a:r>
                <a:r>
                  <a:rPr lang="en-US" dirty="0"/>
                  <a:t> = 1 + 1 = 2, </a:t>
                </a:r>
                <a:r>
                  <a:rPr lang="en-US" i="1" dirty="0"/>
                  <a:t>S</a:t>
                </a:r>
                <a:r>
                  <a:rPr lang="en-US" baseline="-25000" dirty="0"/>
                  <a:t>3</a:t>
                </a:r>
                <a:r>
                  <a:rPr lang="en-US" dirty="0"/>
                  <a:t> = 1 + 1 + 1 = 3, </a:t>
                </a:r>
                <a:r>
                  <a:rPr lang="en-US" i="1" dirty="0"/>
                  <a:t>S</a:t>
                </a:r>
                <a:r>
                  <a:rPr lang="en-US" baseline="-25000" dirty="0"/>
                  <a:t>4</a:t>
                </a:r>
                <a:r>
                  <a:rPr lang="en-US" dirty="0"/>
                  <a:t> = 1 + 1 + 1 + 1 = 4, </a:t>
                </a:r>
                <a:r>
                  <a:rPr lang="en-US" i="1" dirty="0"/>
                  <a:t>. . .</a:t>
                </a:r>
              </a:p>
              <a:p>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𝑛</m:t>
                            </m:r>
                            <m:r>
                              <a:rPr lang="en-US" b="0" i="1" smtClean="0">
                                <a:latin typeface="Cambria Math" panose="02040503050406030204" pitchFamily="18" charset="0"/>
                              </a:rPr>
                              <m:t>−1</m:t>
                            </m:r>
                          </m:sup>
                        </m:sSup>
                      </m:e>
                    </m:nary>
                  </m:oMath>
                </a14:m>
                <a:r>
                  <a:rPr lang="en-US" dirty="0"/>
                  <a:t> diverges (the partial sums jump between 1 and 0):</a:t>
                </a:r>
              </a:p>
              <a:p>
                <a:pPr marL="0" indent="0" algn="ctr">
                  <a:buNone/>
                </a:pPr>
                <a:r>
                  <a:rPr lang="en-US" i="1" dirty="0"/>
                  <a:t>S</a:t>
                </a:r>
                <a:r>
                  <a:rPr lang="en-US" baseline="-25000" dirty="0"/>
                  <a:t>1</a:t>
                </a:r>
                <a:r>
                  <a:rPr lang="en-US" dirty="0"/>
                  <a:t> = 1, </a:t>
                </a:r>
                <a:r>
                  <a:rPr lang="en-US" i="1" dirty="0"/>
                  <a:t>S</a:t>
                </a:r>
                <a:r>
                  <a:rPr lang="en-US" baseline="-25000" dirty="0"/>
                  <a:t>2</a:t>
                </a:r>
                <a:r>
                  <a:rPr lang="en-US" dirty="0"/>
                  <a:t> = 1 − 1 = 0, </a:t>
                </a:r>
                <a:r>
                  <a:rPr lang="en-US" i="1" dirty="0"/>
                  <a:t>S</a:t>
                </a:r>
                <a:r>
                  <a:rPr lang="en-US" baseline="-25000" dirty="0"/>
                  <a:t>3</a:t>
                </a:r>
                <a:r>
                  <a:rPr lang="en-US" dirty="0"/>
                  <a:t> = 1 − 1 + 1 = 1, </a:t>
                </a:r>
                <a:r>
                  <a:rPr lang="en-US" i="1" dirty="0"/>
                  <a:t>S</a:t>
                </a:r>
                <a:r>
                  <a:rPr lang="en-US" baseline="-25000" dirty="0"/>
                  <a:t>4</a:t>
                </a:r>
                <a:r>
                  <a:rPr lang="en-US" dirty="0"/>
                  <a:t> = 1 − 1 + 1 − 1 = 0, </a:t>
                </a:r>
                <a:r>
                  <a:rPr lang="en-US" i="1" dirty="0"/>
                  <a:t>. . .</a:t>
                </a:r>
              </a:p>
              <a:p>
                <a:pPr marL="0" indent="0" algn="ctr">
                  <a:buNone/>
                </a:pPr>
                <a:endParaRPr lang="en-US" i="1"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1748" t="-1674"/>
                </a:stretch>
              </a:blipFill>
            </p:spPr>
            <p:txBody>
              <a:bodyPr/>
              <a:lstStyle/>
              <a:p>
                <a:r>
                  <a:rPr lang="en-US">
                    <a:noFill/>
                  </a:rPr>
                  <a:t> </a:t>
                </a:r>
              </a:p>
            </p:txBody>
          </p:sp>
        </mc:Fallback>
      </mc:AlternateContent>
    </p:spTree>
    <p:extLst>
      <p:ext uri="{BB962C8B-B14F-4D97-AF65-F5344CB8AC3E}">
        <p14:creationId xmlns:p14="http://schemas.microsoft.com/office/powerpoint/2010/main" val="275215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12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gn="ctr">
                  <a:buNone/>
                </a:pPr>
                <a:endParaRPr lang="en-US" i="1" dirty="0">
                  <a:solidFill>
                    <a:schemeClr val="tx1"/>
                  </a:solidFill>
                </a:endParaRPr>
              </a:p>
              <a:p>
                <a:pPr marL="0" indent="0">
                  <a:buNone/>
                </a:pPr>
                <a:r>
                  <a:rPr lang="en-US" spc="-10" dirty="0">
                    <a:latin typeface="Times New Roman"/>
                    <a:cs typeface="Times New Roman"/>
                  </a:rPr>
                  <a:t>Next</a:t>
                </a:r>
                <a:r>
                  <a:rPr lang="en-US" spc="-5" dirty="0">
                    <a:latin typeface="Times New Roman"/>
                    <a:cs typeface="Times New Roman"/>
                  </a:rPr>
                  <a:t>,</a:t>
                </a:r>
                <a:r>
                  <a:rPr lang="en-US" spc="4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tud</a:t>
                </a:r>
                <a:r>
                  <a:rPr lang="en-US" spc="-5" dirty="0">
                    <a:latin typeface="Times New Roman"/>
                    <a:cs typeface="Times New Roman"/>
                  </a:rPr>
                  <a:t>y</a:t>
                </a:r>
                <a:r>
                  <a:rPr lang="en-US" spc="40" dirty="0">
                    <a:latin typeface="Times New Roman"/>
                    <a:cs typeface="Times New Roman"/>
                  </a:rPr>
                  <a:t> </a:t>
                </a:r>
                <a:r>
                  <a:rPr lang="en-US" spc="-10" dirty="0">
                    <a:latin typeface="Times New Roman"/>
                    <a:cs typeface="Times New Roman"/>
                  </a:rPr>
                  <a:t>geometri</a:t>
                </a:r>
                <a:r>
                  <a:rPr lang="en-US" spc="-5" dirty="0">
                    <a:latin typeface="Times New Roman"/>
                    <a:cs typeface="Times New Roman"/>
                  </a:rPr>
                  <a:t>c</a:t>
                </a:r>
                <a:r>
                  <a:rPr lang="en-US" spc="4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eries</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whic</a:t>
                </a:r>
                <a:r>
                  <a:rPr lang="en-US" spc="-5" dirty="0">
                    <a:latin typeface="Times New Roman"/>
                    <a:cs typeface="Times New Roman"/>
                  </a:rPr>
                  <a:t>h</a:t>
                </a:r>
                <a:r>
                  <a:rPr lang="en-US" spc="40" dirty="0">
                    <a:latin typeface="Times New Roman"/>
                    <a:cs typeface="Times New Roman"/>
                  </a:rPr>
                  <a:t> </a:t>
                </a:r>
                <a:r>
                  <a:rPr lang="en-US" spc="-10" dirty="0">
                    <a:latin typeface="Times New Roman"/>
                    <a:cs typeface="Times New Roman"/>
                  </a:rPr>
                  <a:t>converg</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diverg</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dependin</a:t>
                </a:r>
                <a:r>
                  <a:rPr lang="en-US" spc="-5" dirty="0">
                    <a:latin typeface="Times New Roman"/>
                    <a:cs typeface="Times New Roman"/>
                  </a:rPr>
                  <a:t>g</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5" dirty="0">
                    <a:latin typeface="Times New Roman"/>
                    <a:cs typeface="Times New Roman"/>
                  </a:rPr>
                  <a:t>common</a:t>
                </a:r>
                <a:r>
                  <a:rPr lang="en-US" spc="-10" dirty="0">
                    <a:latin typeface="Times New Roman"/>
                    <a:cs typeface="Times New Roman"/>
                  </a:rPr>
                  <a:t> </a:t>
                </a:r>
                <a:r>
                  <a:rPr lang="en-US" spc="-5" dirty="0">
                    <a:latin typeface="Times New Roman"/>
                    <a:cs typeface="Times New Roman"/>
                  </a:rPr>
                  <a:t>ratio</a:t>
                </a:r>
                <a:r>
                  <a:rPr lang="en-US" spc="-25" dirty="0">
                    <a:latin typeface="Times New Roman"/>
                    <a:cs typeface="Times New Roman"/>
                  </a:rPr>
                  <a:t> </a:t>
                </a:r>
                <a:r>
                  <a:rPr lang="en-US" i="1" spc="-5" dirty="0">
                    <a:latin typeface="Times New Roman"/>
                    <a:cs typeface="Times New Roman"/>
                  </a:rPr>
                  <a:t>r</a:t>
                </a:r>
                <a:r>
                  <a:rPr lang="en-US" i="1" spc="-150" dirty="0">
                    <a:latin typeface="Times New Roman"/>
                    <a:cs typeface="Times New Roman"/>
                  </a:rPr>
                  <a:t> </a:t>
                </a:r>
                <a:r>
                  <a:rPr lang="en-US" spc="-5" dirty="0">
                    <a:latin typeface="Times New Roman"/>
                    <a:cs typeface="Times New Roman"/>
                  </a:rPr>
                  <a:t>.</a:t>
                </a:r>
                <a:endParaRPr lang="en-US" dirty="0">
                  <a:latin typeface="Times New Roman"/>
                  <a:cs typeface="Times New Roman"/>
                </a:endParaRPr>
              </a:p>
              <a:p>
                <a:pPr marL="0" indent="0">
                  <a:buNone/>
                </a:pPr>
                <a:endParaRPr lang="en-US" dirty="0">
                  <a:solidFill>
                    <a:schemeClr val="tx1"/>
                  </a:solidFill>
                </a:endParaRPr>
              </a:p>
              <a:p>
                <a:pPr marL="0" marR="5080" indent="0" algn="just">
                  <a:lnSpc>
                    <a:spcPct val="100000"/>
                  </a:lnSpc>
                  <a:buNone/>
                </a:pPr>
                <a:r>
                  <a:rPr lang="en-US" spc="-10" dirty="0">
                    <a:latin typeface="Times New Roman"/>
                    <a:cs typeface="Times New Roman"/>
                  </a:rPr>
                  <a:t>A </a:t>
                </a:r>
                <a:r>
                  <a:rPr lang="en-US" b="1" spc="-10" dirty="0">
                    <a:latin typeface="Times New Roman"/>
                    <a:cs typeface="Times New Roman"/>
                  </a:rPr>
                  <a:t>geometri</a:t>
                </a:r>
                <a:r>
                  <a:rPr lang="en-US" b="1" spc="-5" dirty="0">
                    <a:latin typeface="Times New Roman"/>
                    <a:cs typeface="Times New Roman"/>
                  </a:rPr>
                  <a:t>c s</a:t>
                </a:r>
                <a:r>
                  <a:rPr lang="en-US" b="1" spc="-10" dirty="0">
                    <a:latin typeface="Times New Roman"/>
                    <a:cs typeface="Times New Roman"/>
                  </a:rPr>
                  <a:t>erie</a:t>
                </a:r>
                <a:r>
                  <a:rPr lang="en-US" b="1" spc="-5" dirty="0">
                    <a:latin typeface="Times New Roman"/>
                    <a:cs typeface="Times New Roman"/>
                  </a:rPr>
                  <a:t>s </a:t>
                </a:r>
                <a:r>
                  <a:rPr lang="en-US" spc="-5" dirty="0">
                    <a:latin typeface="Times New Roman"/>
                    <a:cs typeface="Times New Roman"/>
                  </a:rPr>
                  <a:t>with </a:t>
                </a:r>
                <a:r>
                  <a:rPr lang="en-US" spc="-10" dirty="0">
                    <a:latin typeface="Times New Roman"/>
                    <a:cs typeface="Times New Roman"/>
                  </a:rPr>
                  <a:t>common </a:t>
                </a:r>
                <a:r>
                  <a:rPr lang="en-US" spc="-5" dirty="0">
                    <a:latin typeface="Times New Roman"/>
                    <a:cs typeface="Times New Roman"/>
                  </a:rPr>
                  <a:t>ratio</a:t>
                </a:r>
                <a:r>
                  <a:rPr lang="en-US" spc="110" dirty="0">
                    <a:latin typeface="Times New Roman"/>
                    <a:cs typeface="Times New Roman"/>
                  </a:rPr>
                  <a:t> </a:t>
                </a:r>
                <a:r>
                  <a:rPr lang="en-US" i="1" spc="-5" dirty="0">
                    <a:latin typeface="Times New Roman"/>
                    <a:cs typeface="Times New Roman"/>
                  </a:rPr>
                  <a:t>r </a:t>
                </a:r>
                <a:r>
                  <a:rPr lang="en-US" spc="-15" dirty="0">
                    <a:latin typeface="Cambria Math" panose="02040503050406030204" pitchFamily="18" charset="0"/>
                    <a:ea typeface="Cambria Math" panose="02040503050406030204" pitchFamily="18" charset="0"/>
                    <a:cs typeface="Lucida Sans Unicode"/>
                  </a:rPr>
                  <a:t>≠ </a:t>
                </a:r>
                <a:r>
                  <a:rPr lang="en-US" spc="-5" dirty="0">
                    <a:latin typeface="Times New Roman"/>
                    <a:cs typeface="Times New Roman"/>
                  </a:rPr>
                  <a:t>0 is a series defined by a geometric </a:t>
                </a:r>
                <a:r>
                  <a:rPr lang="en-US" spc="-10" dirty="0">
                    <a:latin typeface="Times New Roman"/>
                    <a:cs typeface="Times New Roman"/>
                  </a:rPr>
                  <a:t>sequenc</a:t>
                </a:r>
                <a:r>
                  <a:rPr lang="en-US" spc="-5" dirty="0">
                    <a:latin typeface="Times New Roman"/>
                    <a:cs typeface="Times New Roman"/>
                  </a:rPr>
                  <a:t>e </a:t>
                </a:r>
                <a:r>
                  <a:rPr lang="en-US" i="1" spc="-10" dirty="0" err="1">
                    <a:latin typeface="Times New Roman"/>
                    <a:cs typeface="Times New Roman"/>
                  </a:rPr>
                  <a:t>c</a:t>
                </a:r>
                <a:r>
                  <a:rPr lang="en-US" i="1" spc="-5" dirty="0" err="1">
                    <a:latin typeface="Times New Roman"/>
                    <a:cs typeface="Times New Roman"/>
                  </a:rPr>
                  <a:t>r</a:t>
                </a:r>
                <a:r>
                  <a:rPr lang="en-US" i="1" baseline="25925" dirty="0" err="1">
                    <a:latin typeface="Times New Roman"/>
                    <a:cs typeface="Times New Roman"/>
                  </a:rPr>
                  <a:t>n</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here </a:t>
                </a:r>
                <a:r>
                  <a:rPr lang="en-US" i="1" spc="-5" dirty="0">
                    <a:latin typeface="Times New Roman"/>
                    <a:cs typeface="Times New Roman"/>
                  </a:rPr>
                  <a:t>c</a:t>
                </a:r>
                <a:r>
                  <a:rPr lang="en-US" i="1" spc="45" dirty="0">
                    <a:latin typeface="Times New Roman"/>
                    <a:cs typeface="Times New Roman"/>
                  </a:rPr>
                  <a:t> </a:t>
                </a:r>
                <a:r>
                  <a:rPr lang="en-US" spc="-15" dirty="0">
                    <a:latin typeface="Cambria Math" panose="02040503050406030204" pitchFamily="18" charset="0"/>
                    <a:ea typeface="Cambria Math" panose="02040503050406030204" pitchFamily="18" charset="0"/>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 If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serie</a:t>
                </a:r>
                <a:r>
                  <a:rPr lang="en-US" spc="-5" dirty="0">
                    <a:latin typeface="Times New Roman"/>
                    <a:cs typeface="Times New Roman"/>
                  </a:rPr>
                  <a:t>s </a:t>
                </a:r>
                <a:r>
                  <a:rPr lang="en-US" spc="-10" dirty="0">
                    <a:latin typeface="Times New Roman"/>
                    <a:cs typeface="Times New Roman"/>
                  </a:rPr>
                  <a:t>begin</a:t>
                </a:r>
                <a:r>
                  <a:rPr lang="en-US" spc="-5" dirty="0">
                    <a:latin typeface="Times New Roman"/>
                    <a:cs typeface="Times New Roman"/>
                  </a:rPr>
                  <a:t>s </a:t>
                </a:r>
                <a:r>
                  <a:rPr lang="en-US" spc="-10" dirty="0">
                    <a:latin typeface="Times New Roman"/>
                    <a:cs typeface="Times New Roman"/>
                  </a:rPr>
                  <a:t>a</a:t>
                </a:r>
                <a:r>
                  <a:rPr lang="en-US" spc="-5" dirty="0">
                    <a:latin typeface="Times New Roman"/>
                    <a:cs typeface="Times New Roman"/>
                  </a:rPr>
                  <a:t>t </a:t>
                </a:r>
                <a:r>
                  <a:rPr lang="en-US" i="1" spc="-5" dirty="0">
                    <a:latin typeface="Times New Roman"/>
                    <a:cs typeface="Times New Roman"/>
                  </a:rPr>
                  <a:t>n</a:t>
                </a:r>
                <a:r>
                  <a:rPr lang="en-US" i="1" spc="7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 t</a:t>
                </a:r>
                <a:r>
                  <a:rPr lang="en-US" spc="-10" dirty="0">
                    <a:latin typeface="Times New Roman"/>
                    <a:cs typeface="Times New Roman"/>
                  </a:rPr>
                  <a:t>hen</a:t>
                </a:r>
                <a:endParaRPr lang="en-US" dirty="0">
                  <a:latin typeface="Times New Roman"/>
                  <a:cs typeface="Times New Roman"/>
                </a:endParaRPr>
              </a:p>
              <a:p>
                <a:pPr marL="0" marR="5080" indent="0" algn="ctr">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𝑛</m:t>
                              </m:r>
                            </m:sup>
                          </m:sSup>
                        </m:e>
                      </m:nary>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𝑐𝑟</m:t>
                      </m:r>
                      <m:r>
                        <a:rPr lang="en-US" i="1">
                          <a:latin typeface="Cambria Math" panose="02040503050406030204" pitchFamily="18" charset="0"/>
                        </a:rPr>
                        <m:t>+</m:t>
                      </m:r>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𝑐</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m:oMathPara>
                </a14:m>
                <a:endParaRPr lang="en-US" dirty="0"/>
              </a:p>
              <a:p>
                <a:pPr marL="0" marR="5080" indent="0" algn="ctr">
                  <a:lnSpc>
                    <a:spcPct val="100000"/>
                  </a:lnSpc>
                  <a:buNone/>
                </a:pPr>
                <a:endParaRPr lang="en-US" dirty="0"/>
              </a:p>
              <a:p>
                <a:pPr marL="0" indent="0">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r="-677"/>
                </a:stretch>
              </a:blipFill>
            </p:spPr>
            <p:txBody>
              <a:bodyPr/>
              <a:lstStyle/>
              <a:p>
                <a:r>
                  <a:rPr lang="en-US">
                    <a:noFill/>
                  </a:rPr>
                  <a:t> </a:t>
                </a:r>
              </a:p>
            </p:txBody>
          </p:sp>
        </mc:Fallback>
      </mc:AlternateContent>
    </p:spTree>
    <p:extLst>
      <p:ext uri="{BB962C8B-B14F-4D97-AF65-F5344CB8AC3E}">
        <p14:creationId xmlns:p14="http://schemas.microsoft.com/office/powerpoint/2010/main" val="1882028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13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5728649" cy="4728949"/>
              </a:xfrm>
            </p:spPr>
            <p:txBody>
              <a:bodyPr>
                <a:noAutofit/>
              </a:bodyPr>
              <a:lstStyle/>
              <a:p>
                <a:pPr marL="0" marR="5080" indent="0">
                  <a:lnSpc>
                    <a:spcPct val="100000"/>
                  </a:lnSpc>
                  <a:buNone/>
                </a:pPr>
                <a:r>
                  <a:rPr lang="en-US" dirty="0">
                    <a:solidFill>
                      <a:schemeClr val="tx1"/>
                    </a:solidFill>
                  </a:rPr>
                  <a:t>For </a:t>
                </a:r>
                <a14:m>
                  <m:oMath xmlns:m="http://schemas.openxmlformats.org/officeDocument/2006/math">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oMath>
                </a14:m>
                <a:r>
                  <a:rPr lang="en-US" dirty="0">
                    <a:solidFill>
                      <a:schemeClr val="tx1"/>
                    </a:solidFill>
                  </a:rPr>
                  <a:t> and </a:t>
                </a:r>
                <a:r>
                  <a:rPr lang="en-US" i="1" dirty="0">
                    <a:solidFill>
                      <a:schemeClr val="tx1"/>
                    </a:solidFill>
                  </a:rPr>
                  <a:t>c</a:t>
                </a:r>
                <a:r>
                  <a:rPr lang="en-US" dirty="0">
                    <a:solidFill>
                      <a:schemeClr val="tx1"/>
                    </a:solidFill>
                  </a:rPr>
                  <a:t> = 1,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have the following series:</a:t>
                </a:r>
                <a:endParaRPr lang="en-US" dirty="0">
                  <a:solidFill>
                    <a:schemeClr val="tx1"/>
                  </a:solidFill>
                  <a:latin typeface="Times New Roman"/>
                  <a:cs typeface="Times New Roman"/>
                </a:endParaRPr>
              </a:p>
              <a:p>
                <a:pPr marL="0" marR="5080" indent="0" algn="just">
                  <a:lnSpc>
                    <a:spcPct val="100000"/>
                  </a:lnSpc>
                  <a:buNone/>
                </a:pPr>
                <a14:m>
                  <m:oMath xmlns:m="http://schemas.openxmlformats.org/officeDocument/2006/math">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𝑛</m:t>
                                </m:r>
                              </m:sup>
                            </m:sSup>
                          </m:den>
                        </m:f>
                      </m:e>
                    </m:nary>
                    <m:r>
                      <a:rPr lang="en-US" i="1">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r>
                      <a:rPr lang="en-US" i="1">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8</m:t>
                        </m:r>
                      </m:den>
                    </m:f>
                    <m:r>
                      <a:rPr lang="en-US" i="1">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16</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a:t>
                </a:r>
              </a:p>
              <a:p>
                <a:pPr marL="0" marR="5080" indent="0" algn="just">
                  <a:lnSpc>
                    <a:spcPct val="100000"/>
                  </a:lnSpc>
                  <a:buNone/>
                </a:pPr>
                <a:endParaRPr lang="en-US" dirty="0">
                  <a:solidFill>
                    <a:schemeClr val="tx1"/>
                  </a:solidFill>
                </a:endParaRPr>
              </a:p>
              <a:p>
                <a:pPr marL="0" marR="5080" indent="0">
                  <a:lnSpc>
                    <a:spcPct val="100000"/>
                  </a:lnSpc>
                  <a:buNone/>
                </a:pPr>
                <a:r>
                  <a:rPr lang="en-US" spc="-10" dirty="0">
                    <a:solidFill>
                      <a:schemeClr val="tx1"/>
                    </a:solidFill>
                    <a:latin typeface="Times New Roman"/>
                    <a:cs typeface="Times New Roman"/>
                  </a:rPr>
                  <a:t>The figur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demonstrate</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addin</a:t>
                </a:r>
                <a:r>
                  <a:rPr lang="en-US" spc="-5" dirty="0">
                    <a:solidFill>
                      <a:schemeClr val="tx1"/>
                    </a:solidFill>
                    <a:latin typeface="Times New Roman"/>
                    <a:cs typeface="Times New Roman"/>
                  </a:rPr>
                  <a:t>g</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successiv</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term</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correspond</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moving </a:t>
                </a:r>
                <a:r>
                  <a:rPr lang="en-US" spc="-5" dirty="0">
                    <a:solidFill>
                      <a:schemeClr val="tx1"/>
                    </a:solidFill>
                    <a:latin typeface="Times New Roman"/>
                    <a:cs typeface="Times New Roman"/>
                  </a:rPr>
                  <a:t>stepwise</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from</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1,</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where</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each</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step</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90" dirty="0">
                    <a:solidFill>
                      <a:schemeClr val="tx1"/>
                    </a:solidFill>
                    <a:latin typeface="Times New Roman"/>
                    <a:cs typeface="Times New Roman"/>
                  </a:rPr>
                  <a:t> </a:t>
                </a:r>
                <a:r>
                  <a:rPr lang="en-US" spc="-15" dirty="0">
                    <a:solidFill>
                      <a:schemeClr val="tx1"/>
                    </a:solidFill>
                    <a:latin typeface="Times New Roman"/>
                    <a:cs typeface="Times New Roman"/>
                  </a:rPr>
                  <a:t>m</a:t>
                </a:r>
                <a:r>
                  <a:rPr lang="en-US" spc="-5" dirty="0">
                    <a:solidFill>
                      <a:schemeClr val="tx1"/>
                    </a:solidFill>
                    <a:latin typeface="Times New Roman"/>
                    <a:cs typeface="Times New Roman"/>
                  </a:rPr>
                  <a:t>ove</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right</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by</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half</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remaining </a:t>
                </a:r>
                <a:r>
                  <a:rPr lang="en-US" spc="-10" dirty="0">
                    <a:solidFill>
                      <a:schemeClr val="tx1"/>
                    </a:solidFill>
                    <a:latin typeface="Times New Roman"/>
                    <a:cs typeface="Times New Roman"/>
                  </a:rPr>
                  <a:t>distance</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Thu</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appear</a:t>
                </a:r>
                <a:r>
                  <a:rPr lang="en-US" spc="-5" dirty="0">
                    <a:solidFill>
                      <a:schemeClr val="tx1"/>
                    </a:solidFill>
                    <a:latin typeface="Times New Roman"/>
                    <a:cs typeface="Times New Roman"/>
                  </a:rPr>
                  <a:t>s 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erie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1.</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5728649" cy="4728949"/>
              </a:xfrm>
              <a:blipFill rotWithShape="0">
                <a:blip r:embed="rId2"/>
                <a:stretch>
                  <a:fillRect l="-1277"/>
                </a:stretch>
              </a:blipFill>
            </p:spPr>
            <p:txBody>
              <a:bodyPr/>
              <a:lstStyle/>
              <a:p>
                <a:r>
                  <a:rPr lang="en-US">
                    <a:noFill/>
                  </a:rPr>
                  <a:t> </a:t>
                </a:r>
              </a:p>
            </p:txBody>
          </p:sp>
        </mc:Fallback>
      </mc:AlternateContent>
      <p:pic>
        <p:nvPicPr>
          <p:cNvPr id="5" name="Picture 2" descr="Four graphs show a partial sum and its representation on a number line between 0 and 1. In four graphs, a number line is between, but not touching, 0 and 1. In the top graph, prior to the number line is the fraction one-half. The number line has the point one-half marked, and the line is highlighted along its length to one-half. In the next graph down, prior to the number line is the expression one-half plus one-fourth. The number line has the points one-half and three-fourths marked, and the line is highlighted along its length to three-fourths. In the next graph, prior to the number line is the expression one-half plus one-fourth plus one-eighth. The number line has the points one-half, three-fourths, and seven-eights marked, and the line is highlighted along its length to seven-eights. In the bottom graph, prior to the number line is the expression one-half plus one-fourth plus one-eighth plus one-sixteenth. The number line has the points one-half, three-fourths, seven-eights, and fifteen-sixteenths marked, and the line is highlighted along its length to fifteen-sixteenth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4448" y="1232452"/>
            <a:ext cx="5520741" cy="421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800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14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05" dirty="0">
                    <a:solidFill>
                      <a:schemeClr val="tx1"/>
                    </a:solidFill>
                  </a:rPr>
                  <a:t>THEORE</a:t>
                </a:r>
                <a:r>
                  <a:rPr lang="en-US" b="1" u="sng" spc="-175" dirty="0">
                    <a:solidFill>
                      <a:schemeClr val="tx1"/>
                    </a:solidFill>
                  </a:rPr>
                  <a:t>M</a:t>
                </a:r>
                <a:r>
                  <a:rPr lang="en-US" b="1" spc="-65" dirty="0"/>
                  <a:t>:</a:t>
                </a:r>
                <a:r>
                  <a:rPr lang="en-US" b="1" spc="-10" dirty="0">
                    <a:solidFill>
                      <a:schemeClr val="tx1"/>
                    </a:solidFill>
                  </a:rPr>
                  <a:t> </a:t>
                </a:r>
                <a:r>
                  <a:rPr lang="en-US" b="1" spc="-55" dirty="0">
                    <a:solidFill>
                      <a:schemeClr val="tx1"/>
                    </a:solidFill>
                  </a:rPr>
                  <a:t>Partial</a:t>
                </a:r>
                <a:r>
                  <a:rPr lang="en-US" b="1" spc="-70" dirty="0">
                    <a:solidFill>
                      <a:schemeClr val="tx1"/>
                    </a:solidFill>
                  </a:rPr>
                  <a:t> </a:t>
                </a:r>
                <a:r>
                  <a:rPr lang="en-US" b="1" spc="-130" dirty="0">
                    <a:solidFill>
                      <a:schemeClr val="tx1"/>
                    </a:solidFill>
                  </a:rPr>
                  <a:t>Sums</a:t>
                </a:r>
                <a:r>
                  <a:rPr lang="en-US" b="1" spc="-70" dirty="0">
                    <a:solidFill>
                      <a:schemeClr val="tx1"/>
                    </a:solidFill>
                  </a:rPr>
                  <a:t> </a:t>
                </a:r>
                <a:r>
                  <a:rPr lang="en-US" b="1" spc="-125" dirty="0">
                    <a:solidFill>
                      <a:schemeClr val="tx1"/>
                    </a:solidFill>
                  </a:rPr>
                  <a:t>o</a:t>
                </a:r>
                <a:r>
                  <a:rPr lang="en-US" b="1" spc="-60" dirty="0">
                    <a:solidFill>
                      <a:schemeClr val="tx1"/>
                    </a:solidFill>
                  </a:rPr>
                  <a:t>f</a:t>
                </a:r>
                <a:r>
                  <a:rPr lang="en-US" b="1" spc="-70" dirty="0">
                    <a:solidFill>
                      <a:schemeClr val="tx1"/>
                    </a:solidFill>
                  </a:rPr>
                  <a:t> </a:t>
                </a:r>
                <a:r>
                  <a:rPr lang="en-US" b="1" spc="-65" dirty="0">
                    <a:solidFill>
                      <a:schemeClr val="tx1"/>
                    </a:solidFill>
                  </a:rPr>
                  <a:t>a</a:t>
                </a:r>
                <a:r>
                  <a:rPr lang="en-US" b="1" spc="-70" dirty="0">
                    <a:solidFill>
                      <a:schemeClr val="tx1"/>
                    </a:solidFill>
                  </a:rPr>
                  <a:t> </a:t>
                </a:r>
                <a:r>
                  <a:rPr lang="en-US" b="1" spc="-95" dirty="0">
                    <a:solidFill>
                      <a:schemeClr val="tx1"/>
                    </a:solidFill>
                  </a:rPr>
                  <a:t>Geometric</a:t>
                </a:r>
                <a:r>
                  <a:rPr lang="en-US" b="1" spc="-70" dirty="0">
                    <a:solidFill>
                      <a:schemeClr val="tx1"/>
                    </a:solidFill>
                  </a:rPr>
                  <a:t> Series   </a:t>
                </a:r>
                <a:r>
                  <a:rPr lang="en-US" spc="-15" dirty="0">
                    <a:solidFill>
                      <a:schemeClr val="tx1"/>
                    </a:solidFill>
                  </a:rPr>
                  <a:t>Fo</a:t>
                </a:r>
                <a:r>
                  <a:rPr lang="en-US" spc="-5" dirty="0">
                    <a:solidFill>
                      <a:schemeClr val="tx1"/>
                    </a:solidFill>
                  </a:rPr>
                  <a:t>r</a:t>
                </a:r>
                <a:r>
                  <a:rPr lang="en-US" spc="-60" dirty="0">
                    <a:solidFill>
                      <a:schemeClr val="tx1"/>
                    </a:solidFill>
                  </a:rPr>
                  <a:t> </a:t>
                </a:r>
                <a:r>
                  <a:rPr lang="en-US" spc="-10" dirty="0">
                    <a:solidFill>
                      <a:schemeClr val="tx1"/>
                    </a:solidFill>
                  </a:rPr>
                  <a:t>th</a:t>
                </a:r>
                <a:r>
                  <a:rPr lang="en-US" spc="-5" dirty="0">
                    <a:solidFill>
                      <a:schemeClr val="tx1"/>
                    </a:solidFill>
                  </a:rPr>
                  <a:t>e</a:t>
                </a:r>
                <a:r>
                  <a:rPr lang="en-US" spc="-65" dirty="0">
                    <a:solidFill>
                      <a:schemeClr val="tx1"/>
                    </a:solidFill>
                  </a:rPr>
                  <a:t> </a:t>
                </a:r>
                <a:r>
                  <a:rPr lang="en-US" spc="-10" dirty="0">
                    <a:solidFill>
                      <a:schemeClr val="tx1"/>
                    </a:solidFill>
                  </a:rPr>
                  <a:t>geometri</a:t>
                </a:r>
                <a:r>
                  <a:rPr lang="en-US" spc="-5" dirty="0">
                    <a:solidFill>
                      <a:schemeClr val="tx1"/>
                    </a:solidFill>
                  </a:rPr>
                  <a:t>c</a:t>
                </a:r>
                <a:r>
                  <a:rPr lang="en-US" spc="-60" dirty="0">
                    <a:solidFill>
                      <a:schemeClr val="tx1"/>
                    </a:solidFill>
                  </a:rPr>
                  <a:t> </a:t>
                </a:r>
                <a:r>
                  <a:rPr lang="en-US" spc="-5" dirty="0">
                    <a:solidFill>
                      <a:schemeClr val="tx1"/>
                    </a:solidFill>
                  </a:rPr>
                  <a:t>s</a:t>
                </a:r>
                <a:r>
                  <a:rPr lang="en-US" spc="-10" dirty="0">
                    <a:solidFill>
                      <a:schemeClr val="tx1"/>
                    </a:solidFill>
                  </a:rPr>
                  <a:t>erie</a:t>
                </a:r>
                <a:r>
                  <a:rPr lang="en-US" spc="-5" dirty="0">
                    <a:solidFill>
                      <a:schemeClr val="tx1"/>
                    </a:solidFill>
                  </a:rPr>
                  <a:t>s </a:t>
                </a:r>
                <a14:m>
                  <m:oMath xmlns:m="http://schemas.openxmlformats.org/officeDocument/2006/math">
                    <m:nary>
                      <m:naryPr>
                        <m:chr m:val="∑"/>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=0</m:t>
                        </m:r>
                      </m:sub>
                      <m:sup>
                        <m:r>
                          <a:rPr lang="en-US" i="1" spc="-5" smtClean="0">
                            <a:solidFill>
                              <a:schemeClr val="tx1"/>
                            </a:solidFill>
                            <a:latin typeface="Cambria Math" panose="02040503050406030204" pitchFamily="18" charset="0"/>
                            <a:ea typeface="Cambria Math" panose="02040503050406030204" pitchFamily="18" charset="0"/>
                            <a:cs typeface="Times New Roman"/>
                          </a:rPr>
                          <m:t>∞</m:t>
                        </m:r>
                      </m:sup>
                      <m:e>
                        <m:r>
                          <a:rPr lang="en-US" b="0" i="1" spc="-5" smtClean="0">
                            <a:solidFill>
                              <a:schemeClr val="tx1"/>
                            </a:solidFill>
                            <a:latin typeface="Cambria Math" panose="02040503050406030204" pitchFamily="18" charset="0"/>
                            <a:cs typeface="Times New Roman"/>
                          </a:rPr>
                          <m:t>𝑐</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𝑟</m:t>
                            </m:r>
                          </m:e>
                          <m:sup>
                            <m:r>
                              <a:rPr lang="en-US" b="0" i="1" spc="-5" smtClean="0">
                                <a:solidFill>
                                  <a:schemeClr val="tx1"/>
                                </a:solidFill>
                                <a:latin typeface="Cambria Math" panose="02040503050406030204" pitchFamily="18" charset="0"/>
                                <a:cs typeface="Times New Roman"/>
                              </a:rPr>
                              <m:t>𝑛</m:t>
                            </m:r>
                          </m:sup>
                        </m:sSup>
                      </m:e>
                    </m:nary>
                  </m:oMath>
                </a14:m>
                <a:r>
                  <a:rPr lang="en-US" dirty="0">
                    <a:solidFill>
                      <a:schemeClr val="tx1"/>
                    </a:solidFill>
                  </a:rPr>
                  <a:t> with </a:t>
                </a:r>
                <a:r>
                  <a:rPr lang="en-US" i="1" dirty="0">
                    <a:solidFill>
                      <a:schemeClr val="tx1"/>
                    </a:solidFill>
                  </a:rPr>
                  <a:t>r</a:t>
                </a:r>
                <a:r>
                  <a:rPr lang="en-US" dirty="0">
                    <a:solidFill>
                      <a:schemeClr val="tx1"/>
                    </a:solidFill>
                  </a:rPr>
                  <a:t> </a:t>
                </a:r>
                <a:r>
                  <a:rPr lang="en-US" dirty="0">
                    <a:solidFill>
                      <a:schemeClr val="tx1"/>
                    </a:solidFill>
                    <a:ea typeface="Cambria Math" panose="02040503050406030204" pitchFamily="18" charset="0"/>
                  </a:rPr>
                  <a:t>≠ 1, we have </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𝑁</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𝑐𝑟</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𝑐</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𝑟</m:t>
                          </m:r>
                        </m:e>
                        <m:sup>
                          <m:r>
                            <a:rPr lang="en-US" b="0" i="1" smtClean="0">
                              <a:solidFill>
                                <a:schemeClr val="tx1"/>
                              </a:solidFill>
                              <a:latin typeface="Cambria Math" panose="02040503050406030204" pitchFamily="18" charset="0"/>
                              <a:ea typeface="Cambria Math" panose="02040503050406030204" pitchFamily="18" charset="0"/>
                            </a:rPr>
                            <m:t>𝑁</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𝑐</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1−</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𝑟</m:t>
                                  </m:r>
                                </m:e>
                                <m:sup>
                                  <m:r>
                                    <a:rPr lang="en-US" b="0" i="1" smtClean="0">
                                      <a:solidFill>
                                        <a:schemeClr val="tx1"/>
                                      </a:solidFill>
                                      <a:latin typeface="Cambria Math" panose="02040503050406030204" pitchFamily="18" charset="0"/>
                                      <a:ea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+1</m:t>
                                  </m:r>
                                </m:sup>
                              </m:sSup>
                            </m:e>
                          </m:d>
                        </m:num>
                        <m:den>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𝑟</m:t>
                          </m:r>
                        </m:den>
                      </m:f>
                      <m:r>
                        <a:rPr lang="en-US" b="0" i="1" smtClean="0">
                          <a:solidFill>
                            <a:schemeClr val="tx1"/>
                          </a:solidFill>
                          <a:latin typeface="Cambria Math" charset="0"/>
                          <a:ea typeface="Cambria Math" panose="02040503050406030204" pitchFamily="18" charset="0"/>
                        </a:rPr>
                        <m:t>    </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3</m:t>
                          </m:r>
                        </m:e>
                      </m:d>
                    </m:oMath>
                  </m:oMathPara>
                </a14:m>
                <a:endParaRPr lang="en-US" b="0" dirty="0">
                  <a:solidFill>
                    <a:schemeClr val="tx1"/>
                  </a:solidFill>
                  <a:ea typeface="Cambria Math" panose="02040503050406030204" pitchFamily="18" charset="0"/>
                </a:endParaRPr>
              </a:p>
              <a:p>
                <a:pPr marL="0" marR="5080" indent="0" algn="just">
                  <a:lnSpc>
                    <a:spcPct val="100000"/>
                  </a:lnSpc>
                  <a:buNone/>
                </a:pPr>
                <a:endParaRPr lang="en-US" dirty="0">
                  <a:solidFill>
                    <a:schemeClr val="tx1"/>
                  </a:solidFill>
                </a:endParaRPr>
              </a:p>
              <a:p>
                <a:pPr marL="0" marR="5080" indent="0" algn="just">
                  <a:lnSpc>
                    <a:spcPct val="100000"/>
                  </a:lnSpc>
                  <a:buNone/>
                </a:pPr>
                <a:r>
                  <a:rPr lang="en-US" b="1" dirty="0">
                    <a:solidFill>
                      <a:schemeClr val="tx1"/>
                    </a:solidFill>
                  </a:rPr>
                  <a:t>Proof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𝑁</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𝑟</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𝑟</m:t>
                        </m:r>
                      </m:e>
                      <m:sup>
                        <m:r>
                          <a:rPr lang="en-US" i="1">
                            <a:solidFill>
                              <a:schemeClr val="tx1"/>
                            </a:solidFill>
                            <a:latin typeface="Cambria Math" panose="02040503050406030204" pitchFamily="18" charset="0"/>
                          </a:rPr>
                          <m:t>3</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𝑐</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𝑟</m:t>
                        </m:r>
                      </m:e>
                      <m:sup>
                        <m:r>
                          <a:rPr lang="en-US" i="1">
                            <a:solidFill>
                              <a:schemeClr val="tx1"/>
                            </a:solidFill>
                            <a:latin typeface="Cambria Math" panose="02040503050406030204" pitchFamily="18" charset="0"/>
                            <a:ea typeface="Cambria Math" panose="02040503050406030204" pitchFamily="18" charset="0"/>
                          </a:rPr>
                          <m:t>𝑁</m:t>
                        </m:r>
                      </m:sup>
                    </m:sSup>
                  </m:oMath>
                </a14:m>
                <a:r>
                  <a:rPr lang="en-US" dirty="0">
                    <a:solidFill>
                      <a:schemeClr val="tx1"/>
                    </a:solidFill>
                  </a:rPr>
                  <a:t> and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𝑁</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𝑐𝑟</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𝑐</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𝑟</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𝑐</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𝑟</m:t>
                        </m:r>
                      </m:e>
                      <m:sup>
                        <m:r>
                          <a:rPr lang="en-US" i="1">
                            <a:solidFill>
                              <a:schemeClr val="tx1"/>
                            </a:solidFill>
                            <a:latin typeface="Cambria Math" panose="02040503050406030204" pitchFamily="18" charset="0"/>
                            <a:ea typeface="Cambria Math" panose="02040503050406030204" pitchFamily="18" charset="0"/>
                          </a:rPr>
                          <m:t>𝑁</m:t>
                        </m:r>
                      </m:sup>
                    </m:s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𝑐</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𝑟</m:t>
                        </m:r>
                      </m:e>
                      <m:sup>
                        <m:r>
                          <a:rPr lang="en-US" b="0" i="1" smtClean="0">
                            <a:solidFill>
                              <a:schemeClr val="tx1"/>
                            </a:solidFill>
                            <a:latin typeface="Cambria Math" panose="02040503050406030204" pitchFamily="18" charset="0"/>
                            <a:ea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+1</m:t>
                        </m:r>
                      </m:sup>
                    </m:sSup>
                  </m:oMath>
                </a14:m>
                <a:r>
                  <a:rPr lang="en-US" dirty="0">
                    <a:solidFill>
                      <a:schemeClr val="tx1"/>
                    </a:solidFill>
                  </a:rPr>
                  <a:t>. So,</a:t>
                </a: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𝑟</m:t>
                          </m:r>
                        </m:e>
                      </m:d>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𝑁</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𝑟</m:t>
                          </m:r>
                        </m:e>
                        <m:sup>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+1</m:t>
                          </m:r>
                        </m:sup>
                      </m:sSup>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or</m:t>
                      </m:r>
                      <m:r>
                        <a:rPr lang="en-US" b="0" i="1" smtClean="0">
                          <a:solidFill>
                            <a:schemeClr val="tx1"/>
                          </a:solidFill>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𝑁</m:t>
                          </m:r>
                        </m:sub>
                      </m:sSub>
                      <m:r>
                        <a:rPr lang="en-US" i="1">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𝑐</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+1</m:t>
                                  </m:r>
                                </m:sup>
                              </m:sSup>
                            </m:e>
                          </m:d>
                        </m:num>
                        <m:den>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𝑟</m:t>
                          </m:r>
                        </m:den>
                      </m:f>
                    </m:oMath>
                  </m:oMathPara>
                </a14:m>
                <a:endParaRPr lang="en-US" dirty="0">
                  <a:solidFill>
                    <a:schemeClr val="tx1"/>
                  </a:solidFill>
                </a:endParaRPr>
              </a:p>
              <a:p>
                <a:pPr marL="0" marR="5080" indent="0" algn="just">
                  <a:lnSpc>
                    <a:spcPct val="100000"/>
                  </a:lnSpc>
                  <a:buNone/>
                </a:pPr>
                <a:r>
                  <a:rPr lang="en-US" dirty="0">
                    <a:solidFill>
                      <a:schemeClr val="tx1"/>
                    </a:solidFill>
                  </a:rPr>
                  <a:t>since </a:t>
                </a:r>
                <a:r>
                  <a:rPr lang="en-US" i="1" dirty="0">
                    <a:solidFill>
                      <a:schemeClr val="tx1"/>
                    </a:solidFill>
                  </a:rPr>
                  <a:t>r</a:t>
                </a:r>
                <a:r>
                  <a:rPr lang="en-US" dirty="0">
                    <a:solidFill>
                      <a:schemeClr val="tx1"/>
                    </a:solidFill>
                  </a:rPr>
                  <a:t> </a:t>
                </a:r>
                <a:r>
                  <a:rPr lang="en-US" dirty="0">
                    <a:solidFill>
                      <a:schemeClr val="tx1"/>
                    </a:solidFill>
                    <a:ea typeface="Cambria Math" panose="02040503050406030204" pitchFamily="18" charset="0"/>
                  </a:rPr>
                  <a:t>≠ 1.</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2413" r="-677"/>
                </a:stretch>
              </a:blipFill>
            </p:spPr>
            <p:txBody>
              <a:bodyPr/>
              <a:lstStyle/>
              <a:p>
                <a:r>
                  <a:rPr lang="en-US">
                    <a:noFill/>
                  </a:rPr>
                  <a:t> </a:t>
                </a:r>
              </a:p>
            </p:txBody>
          </p:sp>
        </mc:Fallback>
      </mc:AlternateContent>
    </p:spTree>
    <p:extLst>
      <p:ext uri="{BB962C8B-B14F-4D97-AF65-F5344CB8AC3E}">
        <p14:creationId xmlns:p14="http://schemas.microsoft.com/office/powerpoint/2010/main" val="2448787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15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t>This</a:t>
                </a:r>
                <a:r>
                  <a:rPr lang="en-US" spc="-5" dirty="0"/>
                  <a:t> </a:t>
                </a:r>
                <a:r>
                  <a:rPr lang="en-US" spc="-10" dirty="0"/>
                  <a:t>partia</a:t>
                </a:r>
                <a:r>
                  <a:rPr lang="en-US" spc="-5" dirty="0"/>
                  <a:t>l s</a:t>
                </a:r>
                <a:r>
                  <a:rPr lang="en-US" spc="-10" dirty="0"/>
                  <a:t>um</a:t>
                </a:r>
                <a:r>
                  <a:rPr lang="en-US" spc="-5" dirty="0"/>
                  <a:t> </a:t>
                </a:r>
                <a:r>
                  <a:rPr lang="en-US" spc="-10" dirty="0"/>
                  <a:t>formul</a:t>
                </a:r>
                <a:r>
                  <a:rPr lang="en-US" spc="-5" dirty="0"/>
                  <a:t>a </a:t>
                </a:r>
                <a:r>
                  <a:rPr lang="en-US" spc="-10" dirty="0"/>
                  <a:t>enable</a:t>
                </a:r>
                <a:r>
                  <a:rPr lang="en-US" spc="-5" dirty="0"/>
                  <a:t>s </a:t>
                </a:r>
                <a:r>
                  <a:rPr lang="en-US" spc="-10" dirty="0"/>
                  <a:t>u</a:t>
                </a:r>
                <a:r>
                  <a:rPr lang="en-US" spc="-5" dirty="0"/>
                  <a:t>s </a:t>
                </a:r>
                <a:r>
                  <a:rPr lang="en-US" spc="-10" dirty="0"/>
                  <a:t>t</a:t>
                </a:r>
                <a:r>
                  <a:rPr lang="en-US" spc="-5" dirty="0"/>
                  <a:t>o </a:t>
                </a:r>
                <a:r>
                  <a:rPr lang="en-US" spc="-10" dirty="0"/>
                  <a:t>comput</a:t>
                </a:r>
                <a:r>
                  <a:rPr lang="en-US" spc="-5" dirty="0"/>
                  <a:t>e t</a:t>
                </a:r>
                <a:r>
                  <a:rPr lang="en-US" spc="-10" dirty="0"/>
                  <a:t>h</a:t>
                </a:r>
                <a:r>
                  <a:rPr lang="en-US" spc="-5" dirty="0"/>
                  <a:t>e </a:t>
                </a:r>
                <a:r>
                  <a:rPr lang="en-US" spc="-10" dirty="0"/>
                  <a:t>sum</a:t>
                </a:r>
                <a:r>
                  <a:rPr lang="en-US" spc="-5" dirty="0"/>
                  <a:t> </a:t>
                </a:r>
                <a:r>
                  <a:rPr lang="en-US" spc="-10" dirty="0"/>
                  <a:t>o</a:t>
                </a:r>
                <a:r>
                  <a:rPr lang="en-US" spc="-5" dirty="0"/>
                  <a:t>f t</a:t>
                </a:r>
                <a:r>
                  <a:rPr lang="en-US" spc="-10" dirty="0"/>
                  <a:t>h</a:t>
                </a:r>
                <a:r>
                  <a:rPr lang="en-US" spc="-5" dirty="0"/>
                  <a:t>e </a:t>
                </a:r>
                <a:r>
                  <a:rPr lang="en-US" spc="-10" dirty="0"/>
                  <a:t>geometri</a:t>
                </a:r>
                <a:r>
                  <a:rPr lang="en-US" spc="-5" dirty="0"/>
                  <a:t>c s</a:t>
                </a:r>
                <a:r>
                  <a:rPr lang="en-US" spc="-10" dirty="0"/>
                  <a:t>eries whe</a:t>
                </a:r>
                <a:r>
                  <a:rPr lang="en-US" spc="-5" dirty="0"/>
                  <a:t>n </a:t>
                </a:r>
                <a:r>
                  <a:rPr lang="en-US" spc="-114" dirty="0"/>
                  <a:t>|</a:t>
                </a:r>
                <a:r>
                  <a:rPr lang="en-US" i="1" spc="-5" dirty="0"/>
                  <a:t>r</a:t>
                </a:r>
                <a:r>
                  <a:rPr lang="en-US" spc="-90" dirty="0"/>
                  <a:t>|</a:t>
                </a:r>
                <a:r>
                  <a:rPr lang="en-US" spc="-45" dirty="0"/>
                  <a:t> </a:t>
                </a:r>
                <a:r>
                  <a:rPr lang="en-US" i="1" spc="190" dirty="0"/>
                  <a:t>&lt;</a:t>
                </a:r>
                <a:r>
                  <a:rPr lang="en-US" i="1" spc="-5" dirty="0"/>
                  <a:t> </a:t>
                </a:r>
                <a:r>
                  <a:rPr lang="en-US" spc="-10" dirty="0"/>
                  <a:t>1</a:t>
                </a:r>
                <a:r>
                  <a:rPr lang="en-US" spc="-5" dirty="0"/>
                  <a:t>.</a:t>
                </a:r>
              </a:p>
              <a:p>
                <a:pPr marL="0" marR="5080" indent="0" algn="just">
                  <a:lnSpc>
                    <a:spcPct val="100000"/>
                  </a:lnSpc>
                  <a:buNone/>
                </a:pPr>
                <a:endParaRPr lang="en-US" u="sng" spc="-5" dirty="0"/>
              </a:p>
              <a:p>
                <a:pPr marL="0" marR="5080" indent="0" algn="just">
                  <a:lnSpc>
                    <a:spcPct val="100000"/>
                  </a:lnSpc>
                  <a:buNone/>
                </a:pPr>
                <a:r>
                  <a:rPr lang="en-US" b="1" u="sng" spc="-105" dirty="0"/>
                  <a:t>THEORE</a:t>
                </a:r>
                <a:r>
                  <a:rPr lang="en-US" b="1" u="sng" spc="-175" dirty="0"/>
                  <a:t>M </a:t>
                </a:r>
                <a:r>
                  <a:rPr lang="en-US" b="1" spc="-175" dirty="0"/>
                  <a:t>:</a:t>
                </a:r>
                <a:r>
                  <a:rPr lang="en-US" b="1" spc="-10" dirty="0"/>
                  <a:t> </a:t>
                </a:r>
                <a:r>
                  <a:rPr lang="en-US" b="1" spc="-130" dirty="0"/>
                  <a:t>Su</a:t>
                </a:r>
                <a:r>
                  <a:rPr lang="en-US" b="1" spc="-170" dirty="0"/>
                  <a:t>m</a:t>
                </a:r>
                <a:r>
                  <a:rPr lang="en-US" b="1" spc="-5" dirty="0"/>
                  <a:t> </a:t>
                </a:r>
                <a:r>
                  <a:rPr lang="en-US" b="1" spc="-114" dirty="0"/>
                  <a:t>o</a:t>
                </a:r>
                <a:r>
                  <a:rPr lang="en-US" b="1" spc="-60" dirty="0"/>
                  <a:t>f</a:t>
                </a:r>
                <a:r>
                  <a:rPr lang="en-US" b="1" spc="-5" dirty="0"/>
                  <a:t> </a:t>
                </a:r>
                <a:r>
                  <a:rPr lang="en-US" b="1" spc="-65" dirty="0"/>
                  <a:t>a</a:t>
                </a:r>
                <a:r>
                  <a:rPr lang="en-US" b="1" spc="-5" dirty="0"/>
                  <a:t> </a:t>
                </a:r>
                <a:r>
                  <a:rPr lang="en-US" b="1" spc="-100" dirty="0"/>
                  <a:t>Geometri</a:t>
                </a:r>
                <a:r>
                  <a:rPr lang="en-US" b="1" spc="-95" dirty="0"/>
                  <a:t>c </a:t>
                </a:r>
                <a:r>
                  <a:rPr lang="en-US" b="1" spc="-75" dirty="0"/>
                  <a:t>Serie</a:t>
                </a:r>
                <a:r>
                  <a:rPr lang="en-US" b="1" spc="-80" dirty="0"/>
                  <a:t>s  </a:t>
                </a:r>
                <a:r>
                  <a:rPr lang="en-US" spc="-15" dirty="0"/>
                  <a:t>Le</a:t>
                </a:r>
                <a:r>
                  <a:rPr lang="en-US" spc="-5" dirty="0"/>
                  <a:t>t </a:t>
                </a:r>
                <a:r>
                  <a:rPr lang="en-US" i="1" spc="-5" dirty="0"/>
                  <a:t>c</a:t>
                </a:r>
                <a:r>
                  <a:rPr lang="en-US" i="1" spc="45" dirty="0"/>
                  <a:t> </a:t>
                </a:r>
                <a:r>
                  <a:rPr lang="en-US" spc="-805" dirty="0">
                    <a:ea typeface="Cambria Math" panose="02040503050406030204" pitchFamily="18" charset="0"/>
                  </a:rPr>
                  <a:t>≠ </a:t>
                </a:r>
                <a:r>
                  <a:rPr lang="en-US" spc="-5" dirty="0"/>
                  <a:t>  0. If </a:t>
                </a:r>
                <a:r>
                  <a:rPr lang="en-US" spc="-114" dirty="0"/>
                  <a:t>| </a:t>
                </a:r>
                <a:r>
                  <a:rPr lang="en-US" i="1" spc="-5" dirty="0"/>
                  <a:t>r</a:t>
                </a:r>
                <a:r>
                  <a:rPr lang="en-US" i="1" spc="-150" dirty="0"/>
                  <a:t> </a:t>
                </a:r>
                <a:r>
                  <a:rPr lang="en-US" spc="-90" dirty="0"/>
                  <a:t>|</a:t>
                </a:r>
                <a:r>
                  <a:rPr lang="en-US" spc="-45" dirty="0"/>
                  <a:t> </a:t>
                </a:r>
                <a:r>
                  <a:rPr lang="en-US" i="1" spc="190" dirty="0"/>
                  <a:t>&lt;</a:t>
                </a:r>
                <a:r>
                  <a:rPr lang="en-US" i="1" spc="-5" dirty="0"/>
                  <a:t> </a:t>
                </a:r>
                <a:r>
                  <a:rPr lang="en-US" spc="-10" dirty="0"/>
                  <a:t>1</a:t>
                </a:r>
                <a:r>
                  <a:rPr lang="en-US" spc="-5" dirty="0"/>
                  <a:t>, t</a:t>
                </a:r>
                <a:r>
                  <a:rPr lang="en-US" spc="-10" dirty="0"/>
                  <a:t>hen</a:t>
                </a: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𝑛</m:t>
                              </m:r>
                            </m:sup>
                          </m:sSup>
                        </m:e>
                      </m:nary>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𝑐𝑟</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0" smtClean="0">
                          <a:latin typeface="Cambria Math" charset="0"/>
                        </a:rPr>
                        <m:t>    </m:t>
                      </m:r>
                      <m:r>
                        <a:rPr lang="en-US" b="0" i="0" smtClean="0">
                          <a:latin typeface="Cambria Math" panose="02040503050406030204" pitchFamily="18" charset="0"/>
                        </a:rPr>
                        <m:t>(4)</m:t>
                      </m:r>
                    </m:oMath>
                  </m:oMathPara>
                </a14:m>
                <a:endParaRPr lang="en-US" dirty="0"/>
              </a:p>
              <a:p>
                <a:pPr marL="0" marR="5080" indent="0" algn="just">
                  <a:lnSpc>
                    <a:spcPct val="100000"/>
                  </a:lnSpc>
                  <a:buNone/>
                </a:pPr>
                <a:endParaRPr lang="en-US" dirty="0">
                  <a:latin typeface="Times New Roman"/>
                  <a:cs typeface="Times New Roman"/>
                </a:endParaRPr>
              </a:p>
              <a:p>
                <a:pPr marL="0" marR="5080" indent="0" algn="just">
                  <a:lnSpc>
                    <a:spcPct val="100000"/>
                  </a:lnSpc>
                  <a:buNone/>
                </a:pPr>
                <a:r>
                  <a:rPr lang="en-US" spc="-5" dirty="0">
                    <a:latin typeface="Times New Roman"/>
                    <a:cs typeface="Times New Roman"/>
                  </a:rPr>
                  <a:t>If </a:t>
                </a:r>
                <a:r>
                  <a:rPr lang="en-US" spc="-114" dirty="0">
                    <a:latin typeface="Lucida Sans Unicode"/>
                    <a:cs typeface="Lucida Sans Unicode"/>
                  </a:rPr>
                  <a:t>|</a:t>
                </a:r>
                <a:r>
                  <a:rPr lang="en-US" i="1" spc="-5" dirty="0">
                    <a:latin typeface="Times New Roman"/>
                    <a:cs typeface="Times New Roman"/>
                  </a:rPr>
                  <a:t>r</a:t>
                </a:r>
                <a:r>
                  <a:rPr lang="en-US" spc="229" dirty="0">
                    <a:latin typeface="Lucida Sans Unicode"/>
                    <a:cs typeface="Lucida Sans Unicode"/>
                  </a:rPr>
                  <a:t>|</a:t>
                </a:r>
                <a:r>
                  <a:rPr lang="en-US" spc="-100"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 then the geometric series </a:t>
                </a:r>
                <a:r>
                  <a:rPr lang="en-US" spc="-10" dirty="0">
                    <a:latin typeface="Times New Roman"/>
                    <a:cs typeface="Times New Roman"/>
                  </a:rPr>
                  <a:t>d</a:t>
                </a:r>
                <a:r>
                  <a:rPr lang="en-US" spc="-5" dirty="0">
                    <a:latin typeface="Times New Roman"/>
                    <a:cs typeface="Times New Roman"/>
                  </a:rPr>
                  <a:t>iverges.</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4146494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16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10" dirty="0">
                    <a:solidFill>
                      <a:schemeClr val="tx1"/>
                    </a:solidFill>
                  </a:rPr>
                  <a:t>Proo</a:t>
                </a:r>
                <a:r>
                  <a:rPr lang="en-US" b="1" spc="-5" dirty="0">
                    <a:solidFill>
                      <a:schemeClr val="tx1"/>
                    </a:solidFill>
                  </a:rPr>
                  <a:t>f </a:t>
                </a:r>
                <a:endParaRPr lang="en-US" b="1" spc="95" dirty="0">
                  <a:solidFill>
                    <a:schemeClr val="tx1"/>
                  </a:solidFill>
                </a:endParaRPr>
              </a:p>
              <a:p>
                <a:pPr marR="5080" algn="just">
                  <a:lnSpc>
                    <a:spcPct val="100000"/>
                  </a:lnSpc>
                </a:pPr>
                <a:r>
                  <a:rPr lang="en-US" spc="-5" dirty="0">
                    <a:solidFill>
                      <a:schemeClr val="tx1"/>
                    </a:solidFill>
                  </a:rPr>
                  <a:t>If</a:t>
                </a:r>
                <a:r>
                  <a:rPr lang="en-US" spc="-80" dirty="0">
                    <a:solidFill>
                      <a:schemeClr val="tx1"/>
                    </a:solidFill>
                  </a:rPr>
                  <a:t> </a:t>
                </a:r>
                <a:r>
                  <a:rPr lang="en-US" i="1" spc="-5" dirty="0">
                    <a:solidFill>
                      <a:schemeClr val="tx1"/>
                    </a:solidFill>
                  </a:rPr>
                  <a:t>r</a:t>
                </a:r>
                <a:r>
                  <a:rPr lang="en-US" i="1" spc="-1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a:t>
                </a:r>
                <a:r>
                  <a:rPr lang="en-US" spc="-60"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60" dirty="0">
                    <a:solidFill>
                      <a:schemeClr val="tx1"/>
                    </a:solidFill>
                  </a:rPr>
                  <a:t> </a:t>
                </a:r>
                <a:r>
                  <a:rPr lang="en-US" spc="-10" dirty="0">
                    <a:solidFill>
                      <a:schemeClr val="tx1"/>
                    </a:solidFill>
                  </a:rPr>
                  <a:t>th</a:t>
                </a:r>
                <a:r>
                  <a:rPr lang="en-US" spc="-5" dirty="0">
                    <a:solidFill>
                      <a:schemeClr val="tx1"/>
                    </a:solidFill>
                  </a:rPr>
                  <a:t>e</a:t>
                </a:r>
                <a:r>
                  <a:rPr lang="en-US" spc="-60" dirty="0">
                    <a:solidFill>
                      <a:schemeClr val="tx1"/>
                    </a:solidFill>
                  </a:rPr>
                  <a:t> </a:t>
                </a:r>
                <a:r>
                  <a:rPr lang="en-US" spc="-5" dirty="0">
                    <a:solidFill>
                      <a:schemeClr val="tx1"/>
                    </a:solidFill>
                  </a:rPr>
                  <a:t>s</a:t>
                </a:r>
                <a:r>
                  <a:rPr lang="en-US" spc="-10" dirty="0">
                    <a:solidFill>
                      <a:schemeClr val="tx1"/>
                    </a:solidFill>
                  </a:rPr>
                  <a:t>erie</a:t>
                </a:r>
                <a:r>
                  <a:rPr lang="en-US" spc="-5" dirty="0">
                    <a:solidFill>
                      <a:schemeClr val="tx1"/>
                    </a:solidFill>
                  </a:rPr>
                  <a:t>s</a:t>
                </a:r>
                <a:r>
                  <a:rPr lang="en-US" spc="-60" dirty="0">
                    <a:solidFill>
                      <a:schemeClr val="tx1"/>
                    </a:solidFill>
                  </a:rPr>
                  <a:t> </a:t>
                </a:r>
                <a:r>
                  <a:rPr lang="en-US" spc="-10" dirty="0">
                    <a:solidFill>
                      <a:schemeClr val="tx1"/>
                    </a:solidFill>
                  </a:rPr>
                  <a:t>certainl</a:t>
                </a:r>
                <a:r>
                  <a:rPr lang="en-US" spc="-5" dirty="0">
                    <a:solidFill>
                      <a:schemeClr val="tx1"/>
                    </a:solidFill>
                  </a:rPr>
                  <a:t>y</a:t>
                </a:r>
                <a:r>
                  <a:rPr lang="en-US" spc="-60" dirty="0">
                    <a:solidFill>
                      <a:schemeClr val="tx1"/>
                    </a:solidFill>
                  </a:rPr>
                  <a:t> </a:t>
                </a:r>
                <a:r>
                  <a:rPr lang="en-US" spc="-10" dirty="0">
                    <a:solidFill>
                      <a:schemeClr val="tx1"/>
                    </a:solidFill>
                  </a:rPr>
                  <a:t>diverge</a:t>
                </a:r>
                <a:r>
                  <a:rPr lang="en-US" spc="-5" dirty="0">
                    <a:solidFill>
                      <a:schemeClr val="tx1"/>
                    </a:solidFill>
                  </a:rPr>
                  <a:t>s</a:t>
                </a:r>
                <a:r>
                  <a:rPr lang="en-US" spc="-60" dirty="0">
                    <a:solidFill>
                      <a:schemeClr val="tx1"/>
                    </a:solidFill>
                  </a:rPr>
                  <a:t> </a:t>
                </a:r>
                <a:r>
                  <a:rPr lang="en-US" spc="-10" dirty="0">
                    <a:solidFill>
                      <a:schemeClr val="tx1"/>
                    </a:solidFill>
                  </a:rPr>
                  <a:t>becaus</a:t>
                </a:r>
                <a:r>
                  <a:rPr lang="en-US" spc="-5" dirty="0">
                    <a:solidFill>
                      <a:schemeClr val="tx1"/>
                    </a:solidFill>
                  </a:rPr>
                  <a:t>e</a:t>
                </a:r>
                <a:r>
                  <a:rPr lang="en-US" spc="-6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0" dirty="0">
                    <a:solidFill>
                      <a:schemeClr val="tx1"/>
                    </a:solidFill>
                  </a:rPr>
                  <a:t> </a:t>
                </a:r>
                <a:r>
                  <a:rPr lang="en-US" spc="-10" dirty="0">
                    <a:solidFill>
                      <a:schemeClr val="tx1"/>
                    </a:solidFill>
                  </a:rPr>
                  <a:t>partia</a:t>
                </a:r>
                <a:r>
                  <a:rPr lang="en-US" spc="-5" dirty="0">
                    <a:solidFill>
                      <a:schemeClr val="tx1"/>
                    </a:solidFill>
                  </a:rPr>
                  <a:t>l</a:t>
                </a:r>
                <a:r>
                  <a:rPr lang="en-US" spc="-60" dirty="0">
                    <a:solidFill>
                      <a:schemeClr val="tx1"/>
                    </a:solidFill>
                  </a:rPr>
                  <a:t> </a:t>
                </a:r>
                <a:r>
                  <a:rPr lang="en-US" spc="-5" dirty="0">
                    <a:solidFill>
                      <a:schemeClr val="tx1"/>
                    </a:solidFill>
                  </a:rPr>
                  <a:t>s</a:t>
                </a:r>
                <a:r>
                  <a:rPr lang="en-US" spc="-15" dirty="0">
                    <a:solidFill>
                      <a:schemeClr val="tx1"/>
                    </a:solidFill>
                  </a:rPr>
                  <a:t>um</a:t>
                </a:r>
                <a:r>
                  <a:rPr lang="en-US" spc="-5" dirty="0">
                    <a:solidFill>
                      <a:schemeClr val="tx1"/>
                    </a:solidFill>
                  </a:rPr>
                  <a:t>s</a:t>
                </a:r>
                <a:r>
                  <a:rPr lang="en-US" spc="-10" dirty="0">
                    <a:solidFill>
                      <a:schemeClr val="tx1"/>
                    </a:solidFill>
                  </a:rPr>
                  <a:t> </a:t>
                </a:r>
                <a:r>
                  <a:rPr lang="en-US" i="1" spc="25" dirty="0">
                    <a:solidFill>
                      <a:schemeClr val="tx1"/>
                    </a:solidFill>
                  </a:rPr>
                  <a:t>S</a:t>
                </a:r>
                <a:r>
                  <a:rPr lang="en-US" i="1" baseline="-11111" dirty="0">
                    <a:solidFill>
                      <a:schemeClr val="tx1"/>
                    </a:solidFill>
                  </a:rPr>
                  <a:t>N </a:t>
                </a:r>
                <a:r>
                  <a:rPr lang="en-US" spc="-25" dirty="0">
                    <a:solidFill>
                      <a:schemeClr val="tx1"/>
                    </a:solidFill>
                  </a:rPr>
                  <a:t>=</a:t>
                </a:r>
                <a:r>
                  <a:rPr lang="en-US" spc="25" dirty="0">
                    <a:solidFill>
                      <a:schemeClr val="tx1"/>
                    </a:solidFill>
                  </a:rPr>
                  <a:t> </a:t>
                </a:r>
                <a:r>
                  <a:rPr lang="en-US" i="1" spc="-65" dirty="0" err="1">
                    <a:solidFill>
                      <a:schemeClr val="tx1"/>
                    </a:solidFill>
                  </a:rPr>
                  <a:t>N</a:t>
                </a:r>
                <a:r>
                  <a:rPr lang="en-US" i="1" spc="-5" dirty="0" err="1">
                    <a:solidFill>
                      <a:schemeClr val="tx1"/>
                    </a:solidFill>
                  </a:rPr>
                  <a:t>c</a:t>
                </a:r>
                <a:r>
                  <a:rPr lang="en-US" i="1" spc="-40" dirty="0">
                    <a:solidFill>
                      <a:schemeClr val="tx1"/>
                    </a:solidFill>
                  </a:rPr>
                  <a:t> </a:t>
                </a:r>
                <a:r>
                  <a:rPr lang="en-US" spc="-10" dirty="0">
                    <a:solidFill>
                      <a:schemeClr val="tx1"/>
                    </a:solidFill>
                  </a:rPr>
                  <a:t>grow </a:t>
                </a:r>
                <a:r>
                  <a:rPr lang="en-US" spc="-5" dirty="0">
                    <a:solidFill>
                      <a:schemeClr val="tx1"/>
                    </a:solidFill>
                  </a:rPr>
                  <a:t>arbitrarily large. </a:t>
                </a:r>
              </a:p>
              <a:p>
                <a:pPr marR="5080" algn="just">
                  <a:lnSpc>
                    <a:spcPct val="100000"/>
                  </a:lnSpc>
                </a:pPr>
                <a:r>
                  <a:rPr lang="en-US" spc="-5" dirty="0">
                    <a:solidFill>
                      <a:schemeClr val="tx1"/>
                    </a:solidFill>
                  </a:rPr>
                  <a:t>If</a:t>
                </a:r>
                <a:r>
                  <a:rPr lang="en-US" spc="-25" dirty="0">
                    <a:solidFill>
                      <a:schemeClr val="tx1"/>
                    </a:solidFill>
                  </a:rPr>
                  <a:t> </a:t>
                </a:r>
                <a:r>
                  <a:rPr lang="en-US" i="1" spc="-5" dirty="0">
                    <a:solidFill>
                      <a:schemeClr val="tx1"/>
                    </a:solidFill>
                  </a:rPr>
                  <a:t>r</a:t>
                </a:r>
                <a:r>
                  <a:rPr lang="en-US" i="1" spc="-125" dirty="0">
                    <a:solidFill>
                      <a:schemeClr val="tx1"/>
                    </a:solidFill>
                  </a:rPr>
                  <a:t> </a:t>
                </a:r>
                <a:r>
                  <a:rPr lang="en-US" i="1" spc="-125" dirty="0">
                    <a:solidFill>
                      <a:schemeClr val="tx1"/>
                    </a:solidFill>
                    <a:ea typeface="Cambria Math" panose="02040503050406030204" pitchFamily="18" charset="0"/>
                  </a:rPr>
                  <a:t>≠ </a:t>
                </a:r>
                <a:r>
                  <a:rPr lang="en-US" spc="-10" dirty="0">
                    <a:solidFill>
                      <a:schemeClr val="tx1"/>
                    </a:solidFill>
                  </a:rPr>
                  <a:t>1</a:t>
                </a:r>
                <a:r>
                  <a:rPr lang="en-US" spc="-5" dirty="0">
                    <a:solidFill>
                      <a:schemeClr val="tx1"/>
                    </a:solidFill>
                  </a:rPr>
                  <a:t>, t</a:t>
                </a:r>
                <a:r>
                  <a:rPr lang="en-US" spc="-10" dirty="0">
                    <a:solidFill>
                      <a:schemeClr val="tx1"/>
                    </a:solidFill>
                  </a:rPr>
                  <a:t>he</a:t>
                </a:r>
                <a:r>
                  <a:rPr lang="en-US" spc="-5" dirty="0">
                    <a:solidFill>
                      <a:schemeClr val="tx1"/>
                    </a:solidFill>
                  </a:rPr>
                  <a:t>n </a:t>
                </a:r>
                <a:r>
                  <a:rPr lang="en-US" spc="-15" dirty="0">
                    <a:solidFill>
                      <a:schemeClr val="tx1"/>
                    </a:solidFill>
                  </a:rPr>
                  <a:t>Eq</a:t>
                </a:r>
                <a:r>
                  <a:rPr lang="en-US" spc="-5" dirty="0">
                    <a:solidFill>
                      <a:schemeClr val="tx1"/>
                    </a:solidFill>
                  </a:rPr>
                  <a:t>. (</a:t>
                </a:r>
                <a:r>
                  <a:rPr lang="en-US" spc="-10" dirty="0">
                    <a:solidFill>
                      <a:schemeClr val="tx1"/>
                    </a:solidFill>
                  </a:rPr>
                  <a:t>3</a:t>
                </a:r>
                <a:r>
                  <a:rPr lang="en-US" spc="-5" dirty="0">
                    <a:solidFill>
                      <a:schemeClr val="tx1"/>
                    </a:solidFill>
                  </a:rPr>
                  <a:t>) </a:t>
                </a:r>
                <a:r>
                  <a:rPr lang="en-US" spc="-10" dirty="0">
                    <a:solidFill>
                      <a:schemeClr val="tx1"/>
                    </a:solidFill>
                  </a:rPr>
                  <a:t>yields</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𝑆</m:t>
                              </m:r>
                            </m:e>
                            <m:sub>
                              <m:r>
                                <a:rPr lang="en-US" b="0" i="1" smtClean="0">
                                  <a:solidFill>
                                    <a:schemeClr val="tx1"/>
                                  </a:solidFill>
                                  <a:latin typeface="Cambria Math" panose="02040503050406030204" pitchFamily="18" charset="0"/>
                                  <a:cs typeface="Times New Roman"/>
                                </a:rPr>
                                <m:t>𝑁</m:t>
                              </m:r>
                            </m:sub>
                          </m:sSub>
                        </m:e>
                      </m:func>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limLow>
                            <m:limLowPr>
                              <m:ctrlPr>
                                <a:rPr lang="en-US" b="0" i="1" smtClean="0">
                                  <a:solidFill>
                                    <a:schemeClr val="tx1"/>
                                  </a:solidFill>
                                  <a:latin typeface="Cambria Math" panose="02040503050406030204" pitchFamily="18" charset="0"/>
                                  <a:cs typeface="Times New Roman"/>
                                </a:rPr>
                              </m:ctrlPr>
                            </m:limLowPr>
                            <m:e>
                              <m:r>
                                <m:rPr>
                                  <m:sty m:val="p"/>
                                </m:rPr>
                                <a:rPr lang="en-US" b="0"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𝑐</m:t>
                              </m:r>
                              <m:r>
                                <a:rPr lang="en-US" b="0" i="1" smtClean="0">
                                  <a:solidFill>
                                    <a:schemeClr val="tx1"/>
                                  </a:solidFill>
                                  <a:latin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𝑟</m:t>
                                  </m:r>
                                </m:e>
                                <m:sup>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cs typeface="Times New Roman"/>
                                    </a:rPr>
                                    <m:t>+1</m:t>
                                  </m:r>
                                </m:sup>
                              </m:sSup>
                              <m:r>
                                <a:rPr lang="en-US" b="0" i="1" smtClean="0">
                                  <a:solidFill>
                                    <a:schemeClr val="tx1"/>
                                  </a:solidFill>
                                  <a:latin typeface="Cambria Math" panose="02040503050406030204" pitchFamily="18" charset="0"/>
                                  <a:cs typeface="Times New Roman"/>
                                </a:rPr>
                                <m:t>)</m:t>
                              </m:r>
                            </m:num>
                            <m:den>
                              <m:r>
                                <a:rPr lang="en-US" b="0" i="1" smtClean="0">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𝑟</m:t>
                              </m:r>
                            </m:den>
                          </m:f>
                        </m:e>
                      </m:func>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𝑐</m:t>
                          </m:r>
                        </m:num>
                        <m:den>
                          <m:r>
                            <a:rPr lang="en-US" b="0" i="1" smtClean="0">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𝑟</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𝑐</m:t>
                          </m:r>
                        </m:num>
                        <m:den>
                          <m:r>
                            <a:rPr lang="en-US" b="0" i="1" smtClean="0">
                              <a:solidFill>
                                <a:schemeClr val="tx1"/>
                              </a:solidFill>
                              <a:latin typeface="Cambria Math" panose="02040503050406030204" pitchFamily="18" charset="0"/>
                              <a:cs typeface="Times New Roman"/>
                            </a:rPr>
                            <m:t>1−</m:t>
                          </m:r>
                          <m:r>
                            <a:rPr lang="en-US" b="0" i="1" smtClean="0">
                              <a:solidFill>
                                <a:schemeClr val="tx1"/>
                              </a:solidFill>
                              <a:latin typeface="Cambria Math" panose="02040503050406030204" pitchFamily="18" charset="0"/>
                              <a:cs typeface="Times New Roman"/>
                            </a:rPr>
                            <m:t>𝑟</m:t>
                          </m:r>
                        </m:den>
                      </m:f>
                      <m:func>
                        <m:funcPr>
                          <m:ctrlPr>
                            <a:rPr lang="en-US" b="0" i="1" smtClean="0">
                              <a:solidFill>
                                <a:schemeClr val="tx1"/>
                              </a:solidFill>
                              <a:latin typeface="Cambria Math" panose="02040503050406030204" pitchFamily="18" charset="0"/>
                              <a:cs typeface="Times New Roman"/>
                            </a:rPr>
                          </m:ctrlPr>
                        </m:funcPr>
                        <m:fName>
                          <m:limLow>
                            <m:limLowPr>
                              <m:ctrlPr>
                                <a:rPr lang="en-US" b="0" i="1" smtClean="0">
                                  <a:solidFill>
                                    <a:schemeClr val="tx1"/>
                                  </a:solidFill>
                                  <a:latin typeface="Cambria Math" panose="02040503050406030204" pitchFamily="18" charset="0"/>
                                  <a:cs typeface="Times New Roman"/>
                                </a:rPr>
                              </m:ctrlPr>
                            </m:limLowPr>
                            <m:e>
                              <m:r>
                                <m:rPr>
                                  <m:sty m:val="p"/>
                                </m:rPr>
                                <a:rPr lang="en-US" b="0"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𝑟</m:t>
                              </m:r>
                            </m:e>
                            <m:sup>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cs typeface="Times New Roman"/>
                                </a:rPr>
                                <m:t>+1</m:t>
                              </m:r>
                            </m:sup>
                          </m:sSup>
                        </m:e>
                      </m:func>
                    </m:oMath>
                  </m:oMathPara>
                </a14:m>
                <a:endParaRPr lang="en-US" dirty="0">
                  <a:solidFill>
                    <a:schemeClr val="tx1"/>
                  </a:solidFill>
                </a:endParaRPr>
              </a:p>
              <a:p>
                <a:pPr marR="5080" algn="just">
                  <a:lnSpc>
                    <a:spcPct val="100000"/>
                  </a:lnSpc>
                </a:pPr>
                <a:r>
                  <a:rPr lang="en-US" spc="-5" dirty="0">
                    <a:solidFill>
                      <a:schemeClr val="tx1"/>
                    </a:solidFill>
                  </a:rPr>
                  <a:t>If </a:t>
                </a:r>
                <a:r>
                  <a:rPr lang="en-US" spc="-114" dirty="0">
                    <a:solidFill>
                      <a:schemeClr val="tx1"/>
                    </a:solidFill>
                  </a:rPr>
                  <a:t>|</a:t>
                </a:r>
                <a:r>
                  <a:rPr lang="en-US" i="1" spc="-5" dirty="0">
                    <a:solidFill>
                      <a:schemeClr val="tx1"/>
                    </a:solidFill>
                  </a:rPr>
                  <a:t>r</a:t>
                </a:r>
                <a:r>
                  <a:rPr lang="en-US" i="1" spc="-150" dirty="0">
                    <a:solidFill>
                      <a:schemeClr val="tx1"/>
                    </a:solidFill>
                  </a:rPr>
                  <a:t> </a:t>
                </a:r>
                <a:r>
                  <a:rPr lang="en-US" spc="-90" dirty="0">
                    <a:solidFill>
                      <a:schemeClr val="tx1"/>
                    </a:solidFill>
                  </a:rPr>
                  <a:t>|</a:t>
                </a:r>
                <a:r>
                  <a:rPr lang="en-US" spc="-45" dirty="0">
                    <a:solidFill>
                      <a:schemeClr val="tx1"/>
                    </a:solidFill>
                  </a:rPr>
                  <a:t> </a:t>
                </a:r>
                <a:r>
                  <a:rPr lang="en-US" i="1" spc="190" dirty="0">
                    <a:solidFill>
                      <a:schemeClr val="tx1"/>
                    </a:solidFill>
                  </a:rPr>
                  <a:t>&lt;</a:t>
                </a:r>
                <a:r>
                  <a:rPr lang="en-US" i="1" spc="-5" dirty="0">
                    <a:solidFill>
                      <a:schemeClr val="tx1"/>
                    </a:solidFill>
                  </a:rPr>
                  <a:t> </a:t>
                </a:r>
                <a:r>
                  <a:rPr lang="en-US" spc="-10" dirty="0">
                    <a:solidFill>
                      <a:schemeClr val="tx1"/>
                    </a:solidFill>
                  </a:rPr>
                  <a:t>1</a:t>
                </a:r>
                <a:r>
                  <a:rPr lang="en-US" spc="-5" dirty="0">
                    <a:solidFill>
                      <a:schemeClr val="tx1"/>
                    </a:solidFill>
                  </a:rPr>
                  <a:t>, t</a:t>
                </a:r>
                <a:r>
                  <a:rPr lang="en-US" spc="-10" dirty="0">
                    <a:solidFill>
                      <a:schemeClr val="tx1"/>
                    </a:solidFill>
                  </a:rPr>
                  <a:t>he</a:t>
                </a:r>
                <a:r>
                  <a:rPr lang="en-US" spc="-5" dirty="0">
                    <a:solidFill>
                      <a:schemeClr val="tx1"/>
                    </a:solidFill>
                  </a:rPr>
                  <a:t>n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𝑁</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𝑟</m:t>
                            </m:r>
                          </m:e>
                          <m:sup>
                            <m:r>
                              <a:rPr lang="en-US" i="1">
                                <a:solidFill>
                                  <a:schemeClr val="tx1"/>
                                </a:solidFill>
                                <a:latin typeface="Cambria Math" panose="02040503050406030204" pitchFamily="18" charset="0"/>
                                <a:cs typeface="Times New Roman"/>
                              </a:rPr>
                              <m:t>𝑁</m:t>
                            </m:r>
                            <m:r>
                              <a:rPr lang="en-US" i="1">
                                <a:solidFill>
                                  <a:schemeClr val="tx1"/>
                                </a:solidFill>
                                <a:latin typeface="Cambria Math" panose="02040503050406030204" pitchFamily="18" charset="0"/>
                                <a:cs typeface="Times New Roman"/>
                              </a:rPr>
                              <m:t>+1</m:t>
                            </m:r>
                          </m:sup>
                        </m:sSup>
                      </m:e>
                    </m:func>
                    <m:r>
                      <a:rPr lang="en-US" b="0" i="1" smtClean="0">
                        <a:solidFill>
                          <a:schemeClr val="tx1"/>
                        </a:solidFill>
                        <a:latin typeface="Cambria Math" panose="02040503050406030204" pitchFamily="18" charset="0"/>
                        <a:cs typeface="Times New Roman"/>
                      </a:rPr>
                      <m:t>=0</m:t>
                    </m:r>
                  </m:oMath>
                </a14:m>
                <a:r>
                  <a:rPr lang="en-US" dirty="0">
                    <a:solidFill>
                      <a:schemeClr val="tx1"/>
                    </a:solidFill>
                  </a:rPr>
                  <a:t> </a:t>
                </a:r>
                <a:r>
                  <a:rPr lang="en-US" spc="-5" dirty="0">
                    <a:solidFill>
                      <a:schemeClr val="tx1"/>
                    </a:solidFill>
                  </a:rPr>
                  <a:t>and </a:t>
                </a:r>
                <a:r>
                  <a:rPr lang="en-US" spc="-10" dirty="0">
                    <a:solidFill>
                      <a:schemeClr val="tx1"/>
                    </a:solidFill>
                  </a:rPr>
                  <a:t>we </a:t>
                </a:r>
                <a:r>
                  <a:rPr lang="en-US" spc="-5" dirty="0">
                    <a:solidFill>
                      <a:schemeClr val="tx1"/>
                    </a:solidFill>
                  </a:rPr>
                  <a:t>obtain </a:t>
                </a:r>
                <a:r>
                  <a:rPr lang="en-US" spc="-15" dirty="0">
                    <a:solidFill>
                      <a:schemeClr val="tx1"/>
                    </a:solidFill>
                  </a:rPr>
                  <a:t>E</a:t>
                </a:r>
                <a:r>
                  <a:rPr lang="en-US" spc="-5" dirty="0">
                    <a:solidFill>
                      <a:schemeClr val="tx1"/>
                    </a:solidFill>
                  </a:rPr>
                  <a:t>q. (4). </a:t>
                </a:r>
                <a:endParaRPr lang="en-US" spc="-15" dirty="0">
                  <a:solidFill>
                    <a:schemeClr val="tx1"/>
                  </a:solidFill>
                </a:endParaRPr>
              </a:p>
              <a:p>
                <a:pPr marR="5080" algn="just">
                  <a:lnSpc>
                    <a:spcPct val="100000"/>
                  </a:lnSpc>
                </a:pPr>
                <a:r>
                  <a:rPr lang="en-US" spc="-5" dirty="0">
                    <a:solidFill>
                      <a:schemeClr val="tx1"/>
                    </a:solidFill>
                  </a:rPr>
                  <a:t>If </a:t>
                </a:r>
                <a:r>
                  <a:rPr lang="en-US" spc="-114" dirty="0">
                    <a:solidFill>
                      <a:schemeClr val="tx1"/>
                    </a:solidFill>
                  </a:rPr>
                  <a:t>| </a:t>
                </a:r>
                <a:r>
                  <a:rPr lang="en-US" i="1" spc="-5" dirty="0">
                    <a:solidFill>
                      <a:schemeClr val="tx1"/>
                    </a:solidFill>
                  </a:rPr>
                  <a:t>r</a:t>
                </a:r>
                <a:r>
                  <a:rPr lang="en-US" i="1" spc="-150" dirty="0">
                    <a:solidFill>
                      <a:schemeClr val="tx1"/>
                    </a:solidFill>
                  </a:rPr>
                  <a:t> </a:t>
                </a:r>
                <a:r>
                  <a:rPr lang="en-US" spc="229" dirty="0">
                    <a:solidFill>
                      <a:schemeClr val="tx1"/>
                    </a:solidFill>
                  </a:rPr>
                  <a:t>|</a:t>
                </a:r>
                <a:r>
                  <a:rPr lang="en-US" spc="-100" dirty="0">
                    <a:solidFill>
                      <a:schemeClr val="tx1"/>
                    </a:solidFill>
                  </a:rPr>
                  <a:t>≥</a:t>
                </a:r>
                <a:r>
                  <a:rPr lang="en-US" spc="-40" dirty="0">
                    <a:solidFill>
                      <a:schemeClr val="tx1"/>
                    </a:solidFill>
                  </a:rPr>
                  <a:t> </a:t>
                </a:r>
                <a:r>
                  <a:rPr lang="en-US" spc="-5" dirty="0">
                    <a:solidFill>
                      <a:schemeClr val="tx1"/>
                    </a:solidFill>
                  </a:rPr>
                  <a:t>1 </a:t>
                </a:r>
                <a:r>
                  <a:rPr lang="en-US" spc="-10" dirty="0">
                    <a:solidFill>
                      <a:schemeClr val="tx1"/>
                    </a:solidFill>
                  </a:rPr>
                  <a:t>an</a:t>
                </a:r>
                <a:r>
                  <a:rPr lang="en-US" spc="-5" dirty="0">
                    <a:solidFill>
                      <a:schemeClr val="tx1"/>
                    </a:solidFill>
                  </a:rPr>
                  <a:t>d </a:t>
                </a:r>
                <a:r>
                  <a:rPr lang="en-US" i="1" spc="-5" dirty="0">
                    <a:solidFill>
                      <a:schemeClr val="tx1"/>
                    </a:solidFill>
                  </a:rPr>
                  <a:t>r </a:t>
                </a:r>
                <a:r>
                  <a:rPr lang="en-US" i="1" spc="-125" dirty="0">
                    <a:solidFill>
                      <a:schemeClr val="tx1"/>
                    </a:solidFill>
                    <a:ea typeface="Cambria Math" panose="02040503050406030204" pitchFamily="18" charset="0"/>
                  </a:rPr>
                  <a:t>≠</a:t>
                </a:r>
                <a:r>
                  <a:rPr lang="en-US" spc="-40" dirty="0">
                    <a:solidFill>
                      <a:schemeClr val="tx1"/>
                    </a:solidFill>
                  </a:rPr>
                  <a:t> </a:t>
                </a:r>
                <a:r>
                  <a:rPr lang="en-US" spc="-10" dirty="0">
                    <a:solidFill>
                      <a:schemeClr val="tx1"/>
                    </a:solidFill>
                  </a:rPr>
                  <a:t>1</a:t>
                </a:r>
                <a:r>
                  <a:rPr lang="en-US" spc="-5" dirty="0">
                    <a:solidFill>
                      <a:schemeClr val="tx1"/>
                    </a:solidFill>
                  </a:rPr>
                  <a:t>, t</a:t>
                </a:r>
                <a:r>
                  <a:rPr lang="en-US" spc="-10" dirty="0">
                    <a:solidFill>
                      <a:schemeClr val="tx1"/>
                    </a:solidFill>
                  </a:rPr>
                  <a:t>hen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𝑁</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𝑟</m:t>
                            </m:r>
                          </m:e>
                          <m:sup>
                            <m:r>
                              <a:rPr lang="en-US" i="1">
                                <a:solidFill>
                                  <a:schemeClr val="tx1"/>
                                </a:solidFill>
                                <a:latin typeface="Cambria Math" panose="02040503050406030204" pitchFamily="18" charset="0"/>
                                <a:cs typeface="Times New Roman"/>
                              </a:rPr>
                              <m:t>𝑁</m:t>
                            </m:r>
                            <m:r>
                              <a:rPr lang="en-US" i="1">
                                <a:solidFill>
                                  <a:schemeClr val="tx1"/>
                                </a:solidFill>
                                <a:latin typeface="Cambria Math" panose="02040503050406030204" pitchFamily="18" charset="0"/>
                                <a:cs typeface="Times New Roman"/>
                              </a:rPr>
                              <m:t>+1</m:t>
                            </m:r>
                          </m:sup>
                        </m:sSup>
                      </m:e>
                    </m:func>
                  </m:oMath>
                </a14:m>
                <a:r>
                  <a:rPr lang="en-US" dirty="0">
                    <a:solidFill>
                      <a:schemeClr val="tx1"/>
                    </a:solidFill>
                  </a:rPr>
                  <a:t> </a:t>
                </a:r>
                <a:r>
                  <a:rPr lang="en-US" spc="-10" dirty="0">
                    <a:solidFill>
                      <a:schemeClr val="tx1"/>
                    </a:solidFill>
                  </a:rPr>
                  <a:t>doe</a:t>
                </a:r>
                <a:r>
                  <a:rPr lang="en-US" spc="-5" dirty="0">
                    <a:solidFill>
                      <a:schemeClr val="tx1"/>
                    </a:solidFill>
                  </a:rPr>
                  <a:t>s </a:t>
                </a:r>
                <a:r>
                  <a:rPr lang="en-US" spc="-10" dirty="0">
                    <a:solidFill>
                      <a:schemeClr val="tx1"/>
                    </a:solidFill>
                  </a:rPr>
                  <a:t>no</a:t>
                </a:r>
                <a:r>
                  <a:rPr lang="en-US" spc="-5" dirty="0">
                    <a:solidFill>
                      <a:schemeClr val="tx1"/>
                    </a:solidFill>
                  </a:rPr>
                  <a:t>t </a:t>
                </a:r>
                <a:r>
                  <a:rPr lang="en-US" spc="-10" dirty="0">
                    <a:solidFill>
                      <a:schemeClr val="tx1"/>
                    </a:solidFill>
                  </a:rPr>
                  <a:t>exis</a:t>
                </a:r>
                <a:r>
                  <a:rPr lang="en-US" spc="-5" dirty="0">
                    <a:solidFill>
                      <a:schemeClr val="tx1"/>
                    </a:solidFill>
                  </a:rPr>
                  <a:t>t </a:t>
                </a:r>
                <a:r>
                  <a:rPr lang="en-US" spc="-10" dirty="0">
                    <a:solidFill>
                      <a:schemeClr val="tx1"/>
                    </a:solidFill>
                  </a:rPr>
                  <a:t>an</a:t>
                </a:r>
                <a:r>
                  <a:rPr lang="en-US" spc="-5" dirty="0">
                    <a:solidFill>
                      <a:schemeClr val="tx1"/>
                    </a:solidFill>
                  </a:rPr>
                  <a:t>d </a:t>
                </a:r>
                <a:r>
                  <a:rPr lang="en-US" spc="-10" dirty="0">
                    <a:solidFill>
                      <a:schemeClr val="tx1"/>
                    </a:solidFill>
                  </a:rPr>
                  <a:t>th</a:t>
                </a:r>
                <a:r>
                  <a:rPr lang="en-US" spc="-5" dirty="0">
                    <a:solidFill>
                      <a:schemeClr val="tx1"/>
                    </a:solidFill>
                  </a:rPr>
                  <a:t>e </a:t>
                </a:r>
                <a:r>
                  <a:rPr lang="en-US" spc="-10" dirty="0">
                    <a:solidFill>
                      <a:schemeClr val="tx1"/>
                    </a:solidFill>
                  </a:rPr>
                  <a:t>geometri</a:t>
                </a:r>
                <a:r>
                  <a:rPr lang="en-US" spc="-5" dirty="0">
                    <a:solidFill>
                      <a:schemeClr val="tx1"/>
                    </a:solidFill>
                  </a:rPr>
                  <a:t>c s</a:t>
                </a:r>
                <a:r>
                  <a:rPr lang="en-US" spc="-10" dirty="0">
                    <a:solidFill>
                      <a:schemeClr val="tx1"/>
                    </a:solidFill>
                  </a:rPr>
                  <a:t>erie</a:t>
                </a:r>
                <a:r>
                  <a:rPr lang="en-US" spc="-5" dirty="0">
                    <a:solidFill>
                      <a:schemeClr val="tx1"/>
                    </a:solidFill>
                  </a:rPr>
                  <a:t>s </a:t>
                </a:r>
                <a:r>
                  <a:rPr lang="en-US" spc="-10" dirty="0">
                    <a:solidFill>
                      <a:schemeClr val="tx1"/>
                    </a:solidFill>
                  </a:rPr>
                  <a:t>diverges.</a:t>
                </a:r>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979804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17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a:t>
                </a:r>
              </a:p>
              <a:p>
                <a:pPr marL="0" marR="5080" indent="0" algn="just">
                  <a:lnSpc>
                    <a:spcPct val="100000"/>
                  </a:lnSpc>
                  <a:buNone/>
                </a:pPr>
                <a:r>
                  <a:rPr lang="en-US" dirty="0">
                    <a:solidFill>
                      <a:schemeClr val="tx1"/>
                    </a:solidFill>
                  </a:rPr>
                  <a:t>a) 	</a:t>
                </a:r>
                <a14:m>
                  <m:oMath xmlns:m="http://schemas.openxmlformats.org/officeDocument/2006/math">
                    <m:nary>
                      <m:naryPr>
                        <m:chr m:val="∑"/>
                        <m:limLoc m:val="subSup"/>
                        <m:ctrlPr>
                          <a:rPr lang="en-US" i="1" smtClean="0">
                            <a:solidFill>
                              <a:schemeClr val="tx1"/>
                            </a:solidFill>
                            <a:latin typeface="Cambria Math" panose="02040503050406030204" pitchFamily="18" charset="0"/>
                          </a:rPr>
                        </m:ctrlPr>
                      </m:naryPr>
                      <m:sub>
                        <m:r>
                          <m:rPr>
                            <m:brk m:alnAt="25"/>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i="1" smtClean="0">
                            <a:solidFill>
                              <a:schemeClr val="tx1"/>
                            </a:solidFill>
                            <a:latin typeface="Cambria Math" panose="02040503050406030204" pitchFamily="18" charset="0"/>
                            <a:ea typeface="Cambria Math" panose="02040503050406030204" pitchFamily="18" charset="0"/>
                          </a:rPr>
                          <m:t>∞</m:t>
                        </m:r>
                      </m:sup>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5</m:t>
                            </m:r>
                          </m:e>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sup>
                        </m:sSup>
                      </m:e>
                    </m:nary>
                  </m:oMath>
                </a14:m>
                <a:r>
                  <a:rPr lang="en-US" dirty="0">
                    <a:solidFill>
                      <a:schemeClr val="tx1"/>
                    </a:solidFill>
                  </a:rPr>
                  <a:t> </a:t>
                </a:r>
                <a:r>
                  <a:rPr lang="en-US" spc="-5" dirty="0">
                    <a:solidFill>
                      <a:schemeClr val="tx1"/>
                    </a:solidFill>
                    <a:latin typeface="Times New Roman"/>
                    <a:cs typeface="Times New Roman"/>
                  </a:rPr>
                  <a:t>is</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geometric</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9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ith</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common</a:t>
                </a:r>
                <a:r>
                  <a:rPr lang="en-US" spc="100" dirty="0">
                    <a:solidFill>
                      <a:schemeClr val="tx1"/>
                    </a:solidFill>
                    <a:latin typeface="Times New Roman"/>
                    <a:cs typeface="Times New Roman"/>
                  </a:rPr>
                  <a:t> </a:t>
                </a:r>
                <a:r>
                  <a:rPr lang="en-US" spc="-5" dirty="0">
                    <a:solidFill>
                      <a:schemeClr val="tx1"/>
                    </a:solidFill>
                    <a:latin typeface="Times New Roman"/>
                    <a:cs typeface="Times New Roman"/>
                  </a:rPr>
                  <a:t>ratio</a:t>
                </a:r>
                <a:r>
                  <a:rPr lang="en-US" spc="75" dirty="0">
                    <a:solidFill>
                      <a:schemeClr val="tx1"/>
                    </a:solidFill>
                    <a:latin typeface="Times New Roman"/>
                    <a:cs typeface="Times New Roman"/>
                  </a:rPr>
                  <a:t> </a:t>
                </a:r>
                <a:r>
                  <a:rPr lang="en-US" i="1" spc="-5" dirty="0">
                    <a:solidFill>
                      <a:schemeClr val="tx1"/>
                    </a:solidFill>
                    <a:latin typeface="Times New Roman"/>
                    <a:cs typeface="Times New Roman"/>
                  </a:rPr>
                  <a:t>r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5</a:t>
                </a:r>
                <a:r>
                  <a:rPr lang="en-US" spc="-209" baseline="25925" dirty="0">
                    <a:solidFill>
                      <a:schemeClr val="tx1"/>
                    </a:solidFill>
                    <a:latin typeface="Lucida Sans Unicode"/>
                    <a:cs typeface="Lucida Sans Unicode"/>
                  </a:rPr>
                  <a:t>−</a:t>
                </a:r>
                <a:r>
                  <a:rPr lang="en-US" baseline="25925" dirty="0">
                    <a:solidFill>
                      <a:schemeClr val="tx1"/>
                    </a:solidFill>
                    <a:latin typeface="Times New Roman"/>
                    <a:cs typeface="Times New Roman"/>
                  </a:rPr>
                  <a:t>1 </a:t>
                </a:r>
                <a:r>
                  <a:rPr lang="en-US" spc="-5" dirty="0">
                    <a:solidFill>
                      <a:schemeClr val="tx1"/>
                    </a:solidFill>
                    <a:latin typeface="Times New Roman"/>
                    <a:cs typeface="Times New Roman"/>
                  </a:rPr>
                  <a:t>and</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first</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term</a:t>
                </a:r>
                <a:r>
                  <a:rPr lang="en-US" spc="95" dirty="0">
                    <a:solidFill>
                      <a:schemeClr val="tx1"/>
                    </a:solidFill>
                    <a:latin typeface="Times New Roman"/>
                    <a:cs typeface="Times New Roman"/>
                  </a:rPr>
                  <a:t> </a:t>
                </a:r>
                <a:r>
                  <a:rPr lang="en-US" i="1" spc="-5" dirty="0">
                    <a:solidFill>
                      <a:schemeClr val="tx1"/>
                    </a:solidFill>
                    <a:latin typeface="Times New Roman"/>
                    <a:cs typeface="Times New Roman"/>
                  </a:rPr>
                  <a:t>c</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B</a:t>
                </a:r>
                <a:r>
                  <a:rPr lang="en-US" spc="-5" dirty="0">
                    <a:solidFill>
                      <a:schemeClr val="tx1"/>
                    </a:solidFill>
                    <a:latin typeface="Times New Roman"/>
                    <a:cs typeface="Times New Roman"/>
                  </a:rPr>
                  <a:t>y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4), </a:t>
                </a:r>
                <a14:m>
                  <m:oMath xmlns:m="http://schemas.openxmlformats.org/officeDocument/2006/math">
                    <m:nary>
                      <m:naryPr>
                        <m:chr m:val="∑"/>
                        <m:limLoc m:val="subSup"/>
                        <m:ctrlPr>
                          <a:rPr lang="en-US" i="1">
                            <a:solidFill>
                              <a:schemeClr val="tx1"/>
                            </a:solidFill>
                            <a:latin typeface="Cambria Math" panose="02040503050406030204" pitchFamily="18" charset="0"/>
                          </a:rPr>
                        </m:ctrlPr>
                      </m:naryPr>
                      <m:sub>
                        <m:r>
                          <m:rPr>
                            <m:brk m:alnAt="25"/>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5</m:t>
                            </m:r>
                          </m:e>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sup>
                        </m:sSup>
                      </m:e>
                    </m:nary>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charset="0"/>
                          </a:rPr>
                          <m:t> </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5</m:t>
                            </m:r>
                          </m:e>
                          <m:sup>
                            <m:r>
                              <a:rPr lang="en-US" b="0" i="1" smtClean="0">
                                <a:solidFill>
                                  <a:schemeClr val="tx1"/>
                                </a:solidFill>
                                <a:latin typeface="Cambria Math" panose="02040503050406030204" pitchFamily="18" charset="0"/>
                              </a:rPr>
                              <m:t>−1</m:t>
                            </m:r>
                          </m:sup>
                        </m:sSup>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5</m:t>
                        </m:r>
                      </m:num>
                      <m:den>
                        <m:r>
                          <a:rPr lang="en-US" b="0" i="1" smtClean="0">
                            <a:solidFill>
                              <a:schemeClr val="tx1"/>
                            </a:solidFill>
                            <a:latin typeface="Cambria Math" panose="02040503050406030204" pitchFamily="18" charset="0"/>
                          </a:rPr>
                          <m:t>4</m:t>
                        </m:r>
                      </m:den>
                    </m:f>
                    <m:r>
                      <a:rPr lang="en-US" b="0" i="1" smtClean="0">
                        <a:solidFill>
                          <a:schemeClr val="tx1"/>
                        </a:solidFill>
                        <a:latin typeface="Cambria Math" panose="02040503050406030204" pitchFamily="18" charset="0"/>
                      </a:rPr>
                      <m:t>.</m:t>
                    </m:r>
                  </m:oMath>
                </a14:m>
                <a:endParaRPr lang="en-US" dirty="0">
                  <a:solidFill>
                    <a:schemeClr val="tx1"/>
                  </a:solidFill>
                  <a:latin typeface="Times New Roman"/>
                  <a:cs typeface="Times New Roman"/>
                </a:endParaRPr>
              </a:p>
              <a:p>
                <a:pPr marL="0" marR="5080" indent="0" algn="just">
                  <a:lnSpc>
                    <a:spcPct val="100000"/>
                  </a:lnSpc>
                  <a:buNone/>
                </a:pPr>
                <a:r>
                  <a:rPr lang="en-US" dirty="0">
                    <a:solidFill>
                      <a:schemeClr val="tx1"/>
                    </a:solidFill>
                  </a:rPr>
                  <a:t>b) 	</a:t>
                </a:r>
                <a14:m>
                  <m:oMath xmlns:m="http://schemas.openxmlformats.org/officeDocument/2006/math">
                    <m:nary>
                      <m:naryPr>
                        <m:chr m:val="∑"/>
                        <m:limLoc m:val="subSup"/>
                        <m:ctrlPr>
                          <a:rPr lang="en-US" i="1" smtClean="0">
                            <a:solidFill>
                              <a:schemeClr val="tx1"/>
                            </a:solidFill>
                            <a:latin typeface="Cambria Math" panose="02040503050406030204" pitchFamily="18" charset="0"/>
                          </a:rPr>
                        </m:ctrlPr>
                      </m:naryPr>
                      <m:sub>
                        <m:r>
                          <m:rPr>
                            <m:brk m:alnAt="25"/>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=3</m:t>
                        </m:r>
                      </m:sub>
                      <m:sup>
                        <m:r>
                          <a:rPr lang="en-US" i="1" smtClean="0">
                            <a:solidFill>
                              <a:schemeClr val="tx1"/>
                            </a:solidFill>
                            <a:latin typeface="Cambria Math" panose="02040503050406030204" pitchFamily="18" charset="0"/>
                            <a:ea typeface="Cambria Math" panose="02040503050406030204" pitchFamily="18" charset="0"/>
                          </a:rPr>
                          <m:t>∞</m:t>
                        </m:r>
                      </m:sup>
                      <m:e>
                        <m:r>
                          <a:rPr lang="en-US" b="0" i="1" smtClean="0">
                            <a:solidFill>
                              <a:schemeClr val="tx1"/>
                            </a:solidFill>
                            <a:latin typeface="Cambria Math" panose="02040503050406030204" pitchFamily="18" charset="0"/>
                          </a:rPr>
                          <m:t>7</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4</m:t>
                                    </m:r>
                                  </m:den>
                                </m:f>
                              </m:e>
                            </m:d>
                          </m:e>
                          <m:sup>
                            <m:r>
                              <a:rPr lang="en-US" b="0" i="1" smtClean="0">
                                <a:solidFill>
                                  <a:schemeClr val="tx1"/>
                                </a:solidFill>
                                <a:latin typeface="Cambria Math" panose="02040503050406030204" pitchFamily="18" charset="0"/>
                              </a:rPr>
                              <m:t>𝑛</m:t>
                            </m:r>
                          </m:sup>
                        </m:sSup>
                      </m:e>
                    </m:nary>
                  </m:oMath>
                </a14:m>
                <a:r>
                  <a:rPr lang="en-US" dirty="0">
                    <a:solidFill>
                      <a:schemeClr val="tx1"/>
                    </a:solidFill>
                  </a:rPr>
                  <a:t> </a:t>
                </a:r>
                <a:r>
                  <a:rPr lang="en-US" spc="-5" dirty="0">
                    <a:solidFill>
                      <a:schemeClr val="tx1"/>
                    </a:solidFill>
                    <a:latin typeface="Times New Roman"/>
                    <a:cs typeface="Times New Roman"/>
                  </a:rPr>
                  <a:t>is a geometric series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ith </a:t>
                </a:r>
                <a:r>
                  <a:rPr lang="en-US" spc="-10" dirty="0">
                    <a:solidFill>
                      <a:schemeClr val="tx1"/>
                    </a:solidFill>
                    <a:latin typeface="Times New Roman"/>
                    <a:cs typeface="Times New Roman"/>
                  </a:rPr>
                  <a:t>common </a:t>
                </a:r>
                <a:r>
                  <a:rPr lang="en-US" spc="-125" dirty="0">
                    <a:solidFill>
                      <a:schemeClr val="tx1"/>
                    </a:solidFill>
                    <a:latin typeface="Times New Roman"/>
                    <a:cs typeface="Times New Roman"/>
                  </a:rPr>
                  <a:t> </a:t>
                </a:r>
                <a:r>
                  <a:rPr lang="en-US" spc="-5" dirty="0">
                    <a:solidFill>
                      <a:schemeClr val="tx1"/>
                    </a:solidFill>
                    <a:latin typeface="Times New Roman"/>
                    <a:cs typeface="Times New Roman"/>
                  </a:rPr>
                  <a:t>ratio </a:t>
                </a:r>
                <a14:m>
                  <m:oMath xmlns:m="http://schemas.openxmlformats.org/officeDocument/2006/math">
                    <m:r>
                      <a:rPr lang="en-US" b="0" i="1" spc="-5" dirty="0" smtClean="0">
                        <a:solidFill>
                          <a:schemeClr val="tx1"/>
                        </a:solidFill>
                        <a:latin typeface="Cambria Math" panose="02040503050406030204" pitchFamily="18" charset="0"/>
                        <a:cs typeface="Times New Roman"/>
                      </a:rPr>
                      <m:t>𝑟</m:t>
                    </m:r>
                    <m:r>
                      <a:rPr lang="en-US" b="0" i="1" spc="-5" dirty="0" smtClean="0">
                        <a:solidFill>
                          <a:schemeClr val="tx1"/>
                        </a:solidFill>
                        <a:latin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cs typeface="Times New Roman"/>
                          </a:rPr>
                          <m:t>3</m:t>
                        </m:r>
                      </m:num>
                      <m:den>
                        <m:r>
                          <a:rPr lang="en-US" b="0" i="1" spc="-5" dirty="0" smtClean="0">
                            <a:solidFill>
                              <a:schemeClr val="tx1"/>
                            </a:solidFill>
                            <a:latin typeface="Cambria Math" panose="02040503050406030204" pitchFamily="18" charset="0"/>
                            <a:cs typeface="Times New Roman"/>
                          </a:rPr>
                          <m:t>4</m:t>
                        </m:r>
                      </m:den>
                    </m:f>
                  </m:oMath>
                </a14:m>
                <a:r>
                  <a:rPr lang="en-US" spc="-5" dirty="0">
                    <a:solidFill>
                      <a:schemeClr val="tx1"/>
                    </a:solidFill>
                    <a:latin typeface="Times New Roman"/>
                    <a:cs typeface="Times New Roman"/>
                  </a:rPr>
                  <a:t> and first term</a:t>
                </a:r>
                <a:endParaRPr lang="en-US" dirty="0">
                  <a:solidFill>
                    <a:schemeClr val="tx1"/>
                  </a:solidFill>
                  <a:latin typeface="Times New Roman"/>
                  <a:cs typeface="Times New Roman"/>
                </a:endParaRPr>
              </a:p>
              <a:p>
                <a:pPr marL="0" marR="5080" indent="0" algn="just">
                  <a:lnSpc>
                    <a:spcPct val="100000"/>
                  </a:lnSpc>
                  <a:buNone/>
                </a:pPr>
                <a:r>
                  <a:rPr lang="en-US" b="0"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=7</m:t>
                    </m:r>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3</m:t>
                                </m:r>
                              </m:num>
                              <m:den>
                                <m:r>
                                  <a:rPr lang="en-US" i="1">
                                    <a:solidFill>
                                      <a:schemeClr val="tx1"/>
                                    </a:solidFill>
                                    <a:latin typeface="Cambria Math" panose="02040503050406030204" pitchFamily="18" charset="0"/>
                                  </a:rPr>
                                  <m:t>4</m:t>
                                </m:r>
                              </m:den>
                            </m:f>
                          </m:e>
                        </m:d>
                      </m:e>
                      <m:sup>
                        <m:r>
                          <a:rPr lang="en-US" b="0" i="1" smtClean="0">
                            <a:solidFill>
                              <a:schemeClr val="tx1"/>
                            </a:solidFill>
                            <a:latin typeface="Cambria Math" panose="02040503050406030204" pitchFamily="18" charset="0"/>
                          </a:rPr>
                          <m:t>3</m:t>
                        </m:r>
                      </m:sup>
                    </m:sSup>
                  </m:oMath>
                </a14:m>
                <a:r>
                  <a:rPr lang="en-US" dirty="0">
                    <a:solidFill>
                      <a:schemeClr val="tx1"/>
                    </a:solidFill>
                  </a:rPr>
                  <a:t>. </a:t>
                </a:r>
                <a:r>
                  <a:rPr lang="en-US" spc="-10" dirty="0">
                    <a:solidFill>
                      <a:schemeClr val="tx1"/>
                    </a:solidFill>
                    <a:latin typeface="Times New Roman"/>
                    <a:cs typeface="Times New Roman"/>
                  </a:rPr>
                  <a:t>Therefore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to</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𝑐</m:t>
                          </m:r>
                        </m:num>
                        <m:den>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𝑟</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7</m:t>
                          </m:r>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3</m:t>
                                      </m:r>
                                    </m:num>
                                    <m:den>
                                      <m:r>
                                        <a:rPr lang="en-US" i="1">
                                          <a:solidFill>
                                            <a:schemeClr val="tx1"/>
                                          </a:solidFill>
                                          <a:latin typeface="Cambria Math" panose="02040503050406030204" pitchFamily="18" charset="0"/>
                                        </a:rPr>
                                        <m:t>4</m:t>
                                      </m:r>
                                    </m:den>
                                  </m:f>
                                </m:e>
                              </m:d>
                            </m:e>
                            <m:sup>
                              <m:r>
                                <a:rPr lang="en-US" i="1">
                                  <a:solidFill>
                                    <a:schemeClr val="tx1"/>
                                  </a:solidFill>
                                  <a:latin typeface="Cambria Math" panose="02040503050406030204" pitchFamily="18" charset="0"/>
                                </a:rPr>
                                <m:t>3</m:t>
                              </m:r>
                            </m:sup>
                          </m:sSup>
                        </m:num>
                        <m:den>
                          <m:r>
                            <a:rPr lang="en-US" b="0" i="1" smtClean="0">
                              <a:solidFill>
                                <a:schemeClr val="tx1"/>
                              </a:solidFill>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m:t>
                              </m:r>
                            </m:den>
                          </m:f>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27</m:t>
                          </m:r>
                        </m:num>
                        <m:den>
                          <m:r>
                            <a:rPr lang="en-US" b="0" i="1" smtClean="0">
                              <a:solidFill>
                                <a:schemeClr val="tx1"/>
                              </a:solidFill>
                              <a:latin typeface="Cambria Math" panose="02040503050406030204" pitchFamily="18" charset="0"/>
                            </a:rPr>
                            <m:t>16</m:t>
                          </m:r>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2371" r="-677"/>
                </a:stretch>
              </a:blipFill>
            </p:spPr>
            <p:txBody>
              <a:bodyPr/>
              <a:lstStyle/>
              <a:p>
                <a:r>
                  <a:rPr lang="en-US">
                    <a:noFill/>
                  </a:rPr>
                  <a:t> </a:t>
                </a:r>
              </a:p>
            </p:txBody>
          </p:sp>
        </mc:Fallback>
      </mc:AlternateContent>
    </p:spTree>
    <p:extLst>
      <p:ext uri="{BB962C8B-B14F-4D97-AF65-F5344CB8AC3E}">
        <p14:creationId xmlns:p14="http://schemas.microsoft.com/office/powerpoint/2010/main" val="4137275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18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b="1" spc="-120" dirty="0">
                    <a:solidFill>
                      <a:schemeClr val="tx1"/>
                    </a:solidFill>
                  </a:rPr>
                  <a:t>: </a:t>
                </a:r>
                <a:r>
                  <a:rPr lang="en-US" spc="-40" dirty="0">
                    <a:solidFill>
                      <a:schemeClr val="tx1"/>
                    </a:solidFill>
                  </a:rPr>
                  <a:t> </a:t>
                </a:r>
                <a:r>
                  <a:rPr lang="en-US" spc="-10" dirty="0">
                    <a:solidFill>
                      <a:schemeClr val="tx1"/>
                    </a:solidFill>
                  </a:rPr>
                  <a:t>Fin</a:t>
                </a:r>
                <a:r>
                  <a:rPr lang="en-US" spc="-5" dirty="0">
                    <a:solidFill>
                      <a:schemeClr val="tx1"/>
                    </a:solidFill>
                  </a:rPr>
                  <a:t>d a </a:t>
                </a:r>
                <a:r>
                  <a:rPr lang="en-US" spc="-10" dirty="0">
                    <a:solidFill>
                      <a:schemeClr val="tx1"/>
                    </a:solidFill>
                  </a:rPr>
                  <a:t>fractio</a:t>
                </a:r>
                <a:r>
                  <a:rPr lang="en-US" spc="-5" dirty="0">
                    <a:solidFill>
                      <a:schemeClr val="tx1"/>
                    </a:solidFill>
                  </a:rPr>
                  <a:t>n t</a:t>
                </a:r>
                <a:r>
                  <a:rPr lang="en-US" spc="-10" dirty="0">
                    <a:solidFill>
                      <a:schemeClr val="tx1"/>
                    </a:solidFill>
                  </a:rPr>
                  <a:t>ha</a:t>
                </a:r>
                <a:r>
                  <a:rPr lang="en-US" spc="-5" dirty="0">
                    <a:solidFill>
                      <a:schemeClr val="tx1"/>
                    </a:solidFill>
                  </a:rPr>
                  <a:t>t </a:t>
                </a:r>
                <a:r>
                  <a:rPr lang="en-US" spc="-10" dirty="0">
                    <a:solidFill>
                      <a:schemeClr val="tx1"/>
                    </a:solidFill>
                  </a:rPr>
                  <a:t>ha</a:t>
                </a:r>
                <a:r>
                  <a:rPr lang="en-US" spc="-5" dirty="0">
                    <a:solidFill>
                      <a:schemeClr val="tx1"/>
                    </a:solidFill>
                  </a:rPr>
                  <a:t>s </a:t>
                </a:r>
                <a:r>
                  <a:rPr lang="en-US" spc="-10" dirty="0">
                    <a:solidFill>
                      <a:schemeClr val="tx1"/>
                    </a:solidFill>
                  </a:rPr>
                  <a:t>repeate</a:t>
                </a:r>
                <a:r>
                  <a:rPr lang="en-US" spc="-5" dirty="0">
                    <a:solidFill>
                      <a:schemeClr val="tx1"/>
                    </a:solidFill>
                  </a:rPr>
                  <a:t>d </a:t>
                </a:r>
                <a:r>
                  <a:rPr lang="en-US" spc="-10" dirty="0">
                    <a:solidFill>
                      <a:schemeClr val="tx1"/>
                    </a:solidFill>
                  </a:rPr>
                  <a:t>decima</a:t>
                </a:r>
                <a:r>
                  <a:rPr lang="en-US" spc="-5" dirty="0">
                    <a:solidFill>
                      <a:schemeClr val="tx1"/>
                    </a:solidFill>
                  </a:rPr>
                  <a:t>l </a:t>
                </a:r>
                <a:r>
                  <a:rPr lang="en-US" spc="-10" dirty="0">
                    <a:solidFill>
                      <a:schemeClr val="tx1"/>
                    </a:solidFill>
                  </a:rPr>
                  <a:t>expansio</a:t>
                </a:r>
                <a:r>
                  <a:rPr lang="en-US" spc="-5" dirty="0">
                    <a:solidFill>
                      <a:schemeClr val="tx1"/>
                    </a:solidFill>
                  </a:rPr>
                  <a:t>n </a:t>
                </a:r>
                <a:r>
                  <a:rPr lang="en-US" spc="-10" dirty="0">
                    <a:solidFill>
                      <a:schemeClr val="tx1"/>
                    </a:solidFill>
                  </a:rPr>
                  <a:t>0.21212</a:t>
                </a:r>
                <a:r>
                  <a:rPr lang="en-US" spc="-5" dirty="0">
                    <a:solidFill>
                      <a:schemeClr val="tx1"/>
                    </a:solidFill>
                  </a:rPr>
                  <a:t>1</a:t>
                </a:r>
                <a:r>
                  <a:rPr lang="en-US" spc="-85" dirty="0">
                    <a:solidFill>
                      <a:schemeClr val="tx1"/>
                    </a:solidFill>
                  </a:rPr>
                  <a:t> </a:t>
                </a:r>
                <a:r>
                  <a:rPr lang="en-US" i="1" spc="155" dirty="0">
                    <a:solidFill>
                      <a:schemeClr val="tx1"/>
                    </a:solidFill>
                  </a:rPr>
                  <a:t>..</a:t>
                </a:r>
                <a:r>
                  <a:rPr lang="en-US" i="1" spc="-10" dirty="0">
                    <a:solidFill>
                      <a:schemeClr val="tx1"/>
                    </a:solidFill>
                  </a:rPr>
                  <a:t>.</a:t>
                </a:r>
                <a:r>
                  <a:rPr lang="en-US" i="1" spc="-110" dirty="0">
                    <a:solidFill>
                      <a:schemeClr val="tx1"/>
                    </a:solidFill>
                  </a:rPr>
                  <a:t> </a:t>
                </a:r>
                <a:r>
                  <a:rPr lang="en-US" spc="-5" dirty="0">
                    <a:solidFill>
                      <a:schemeClr val="tx1"/>
                    </a:solidFill>
                  </a:rPr>
                  <a:t>.</a:t>
                </a:r>
                <a:endParaRPr lang="en-US" dirty="0">
                  <a:solidFill>
                    <a:schemeClr val="tx1"/>
                  </a:solidFill>
                </a:endParaRPr>
              </a:p>
              <a:p>
                <a:pPr marL="0" marR="5080" indent="0" algn="just">
                  <a:lnSpc>
                    <a:spcPct val="100000"/>
                  </a:lnSpc>
                  <a:buNone/>
                </a:pPr>
                <a:r>
                  <a:rPr lang="en-US" b="1" spc="-5" dirty="0">
                    <a:solidFill>
                      <a:schemeClr val="tx1"/>
                    </a:solidFill>
                  </a:rPr>
                  <a:t>Solution </a:t>
                </a:r>
                <a:r>
                  <a:rPr lang="en-US" spc="-10" dirty="0">
                    <a:solidFill>
                      <a:schemeClr val="tx1"/>
                    </a:solidFill>
                  </a:rPr>
                  <a:t>We</a:t>
                </a:r>
                <a:r>
                  <a:rPr lang="en-US" spc="15" dirty="0">
                    <a:solidFill>
                      <a:schemeClr val="tx1"/>
                    </a:solidFill>
                  </a:rPr>
                  <a:t> </a:t>
                </a:r>
                <a:r>
                  <a:rPr lang="en-US" spc="-5" dirty="0">
                    <a:solidFill>
                      <a:schemeClr val="tx1"/>
                    </a:solidFill>
                  </a:rPr>
                  <a:t>can</a:t>
                </a:r>
                <a:r>
                  <a:rPr lang="en-US" spc="15" dirty="0">
                    <a:solidFill>
                      <a:schemeClr val="tx1"/>
                    </a:solidFill>
                  </a:rPr>
                  <a:t> </a:t>
                </a:r>
                <a:r>
                  <a:rPr lang="en-US" spc="-5" dirty="0">
                    <a:solidFill>
                      <a:schemeClr val="tx1"/>
                    </a:solidFill>
                  </a:rPr>
                  <a:t>write</a:t>
                </a:r>
                <a:r>
                  <a:rPr lang="en-US" spc="15" dirty="0">
                    <a:solidFill>
                      <a:schemeClr val="tx1"/>
                    </a:solidFill>
                  </a:rPr>
                  <a:t> </a:t>
                </a:r>
                <a:r>
                  <a:rPr lang="en-US" spc="-5" dirty="0">
                    <a:solidFill>
                      <a:schemeClr val="tx1"/>
                    </a:solidFill>
                  </a:rPr>
                  <a:t>this</a:t>
                </a:r>
                <a:r>
                  <a:rPr lang="en-US" spc="15" dirty="0">
                    <a:solidFill>
                      <a:schemeClr val="tx1"/>
                    </a:solidFill>
                  </a:rPr>
                  <a:t> </a:t>
                </a:r>
                <a:r>
                  <a:rPr lang="en-US" spc="-5" dirty="0">
                    <a:solidFill>
                      <a:schemeClr val="tx1"/>
                    </a:solidFill>
                  </a:rPr>
                  <a:t>decimal</a:t>
                </a:r>
                <a:r>
                  <a:rPr lang="en-US" spc="15" dirty="0">
                    <a:solidFill>
                      <a:schemeClr val="tx1"/>
                    </a:solidFill>
                  </a:rPr>
                  <a:t> </a:t>
                </a:r>
                <a:r>
                  <a:rPr lang="en-US" spc="-10" dirty="0">
                    <a:solidFill>
                      <a:schemeClr val="tx1"/>
                    </a:solidFill>
                  </a:rPr>
                  <a:t>a</a:t>
                </a:r>
                <a:r>
                  <a:rPr lang="en-US" spc="-5" dirty="0">
                    <a:solidFill>
                      <a:schemeClr val="tx1"/>
                    </a:solidFill>
                  </a:rPr>
                  <a:t>s</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series </a:t>
                </a:r>
              </a:p>
              <a:p>
                <a:pPr marL="0" marR="5080" indent="0" algn="ctr">
                  <a:lnSpc>
                    <a:spcPct val="100000"/>
                  </a:lnSpc>
                  <a:buNone/>
                </a:pP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21</m:t>
                        </m:r>
                      </m:num>
                      <m:den>
                        <m:r>
                          <a:rPr lang="en-US" b="0" i="1" spc="-5" smtClean="0">
                            <a:solidFill>
                              <a:schemeClr val="tx1"/>
                            </a:solidFill>
                            <a:latin typeface="Cambria Math" panose="02040503050406030204" pitchFamily="18" charset="0"/>
                            <a:cs typeface="Times New Roman"/>
                          </a:rPr>
                          <m:t>100</m:t>
                        </m:r>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21</m:t>
                        </m:r>
                      </m:num>
                      <m:den>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100</m:t>
                            </m:r>
                          </m:e>
                          <m:sup>
                            <m:r>
                              <a:rPr lang="en-US" b="0" i="1" spc="-5" smtClean="0">
                                <a:solidFill>
                                  <a:schemeClr val="tx1"/>
                                </a:solidFill>
                                <a:latin typeface="Cambria Math" panose="02040503050406030204" pitchFamily="18" charset="0"/>
                                <a:cs typeface="Times New Roman"/>
                              </a:rPr>
                              <m:t>2</m:t>
                            </m:r>
                          </m:sup>
                        </m:sSup>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21</m:t>
                        </m:r>
                      </m:num>
                      <m:den>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100</m:t>
                            </m:r>
                          </m:e>
                          <m:sup>
                            <m:r>
                              <a:rPr lang="en-US" b="0" i="1" spc="-5" smtClean="0">
                                <a:solidFill>
                                  <a:schemeClr val="tx1"/>
                                </a:solidFill>
                                <a:latin typeface="Cambria Math" panose="02040503050406030204" pitchFamily="18" charset="0"/>
                                <a:cs typeface="Times New Roman"/>
                              </a:rPr>
                              <m:t>3</m:t>
                            </m:r>
                          </m:sup>
                        </m:sSup>
                      </m:den>
                    </m:f>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a:t>
                </a:r>
              </a:p>
              <a:p>
                <a:pPr marL="0" marR="5080" indent="0" algn="just">
                  <a:lnSpc>
                    <a:spcPct val="100000"/>
                  </a:lnSpc>
                  <a:buNone/>
                </a:pPr>
                <a:r>
                  <a:rPr lang="en-US" spc="-10" dirty="0">
                    <a:solidFill>
                      <a:schemeClr val="tx1"/>
                    </a:solidFill>
                  </a:rPr>
                  <a:t>Thi</a:t>
                </a:r>
                <a:r>
                  <a:rPr lang="en-US" spc="-5" dirty="0">
                    <a:solidFill>
                      <a:schemeClr val="tx1"/>
                    </a:solidFill>
                  </a:rPr>
                  <a:t>s</a:t>
                </a:r>
                <a:r>
                  <a:rPr lang="en-US" spc="15"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a</a:t>
                </a:r>
                <a:r>
                  <a:rPr lang="en-US" spc="15" dirty="0">
                    <a:solidFill>
                      <a:schemeClr val="tx1"/>
                    </a:solidFill>
                  </a:rPr>
                  <a:t> </a:t>
                </a:r>
                <a:r>
                  <a:rPr lang="en-US" spc="-10" dirty="0">
                    <a:solidFill>
                      <a:schemeClr val="tx1"/>
                    </a:solidFill>
                  </a:rPr>
                  <a:t>ge</a:t>
                </a:r>
                <a:r>
                  <a:rPr lang="en-US" spc="-5" dirty="0">
                    <a:solidFill>
                      <a:schemeClr val="tx1"/>
                    </a:solidFill>
                  </a:rPr>
                  <a:t>ometric series </a:t>
                </a:r>
                <a:r>
                  <a:rPr lang="en-US" spc="-15" dirty="0">
                    <a:solidFill>
                      <a:schemeClr val="tx1"/>
                    </a:solidFill>
                  </a:rPr>
                  <a:t>w</a:t>
                </a:r>
                <a:r>
                  <a:rPr lang="en-US" spc="-5" dirty="0">
                    <a:solidFill>
                      <a:schemeClr val="tx1"/>
                    </a:solidFill>
                  </a:rPr>
                  <a:t>ith </a:t>
                </a:r>
                <a14:m>
                  <m:oMath xmlns:m="http://schemas.openxmlformats.org/officeDocument/2006/math">
                    <m:r>
                      <a:rPr lang="en-US" b="0" i="1" spc="-5" smtClean="0">
                        <a:solidFill>
                          <a:schemeClr val="tx1"/>
                        </a:solidFill>
                        <a:latin typeface="Cambria Math" panose="02040503050406030204" pitchFamily="18" charset="0"/>
                        <a:cs typeface="Times New Roman"/>
                      </a:rPr>
                      <m:t>𝑐</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21</m:t>
                        </m:r>
                      </m:num>
                      <m:den>
                        <m:r>
                          <a:rPr lang="en-US" b="0" i="1" spc="-5" smtClean="0">
                            <a:solidFill>
                              <a:schemeClr val="tx1"/>
                            </a:solidFill>
                            <a:latin typeface="Cambria Math" panose="02040503050406030204" pitchFamily="18" charset="0"/>
                            <a:cs typeface="Times New Roman"/>
                          </a:rPr>
                          <m:t>100</m:t>
                        </m:r>
                      </m:den>
                    </m:f>
                    <m:r>
                      <a:rPr lang="en-US" b="0" i="1" spc="-5" smtClean="0">
                        <a:solidFill>
                          <a:schemeClr val="tx1"/>
                        </a:solidFill>
                        <a:latin typeface="Cambria Math" panose="02040503050406030204" pitchFamily="18" charset="0"/>
                        <a:cs typeface="Times New Roman"/>
                      </a:rPr>
                      <m:t> </m:t>
                    </m:r>
                  </m:oMath>
                </a14:m>
                <a:r>
                  <a:rPr lang="en-US" dirty="0">
                    <a:solidFill>
                      <a:schemeClr val="tx1"/>
                    </a:solidFill>
                  </a:rPr>
                  <a:t>and </a:t>
                </a:r>
                <a14:m>
                  <m:oMath xmlns:m="http://schemas.openxmlformats.org/officeDocument/2006/math">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100</m:t>
                        </m:r>
                      </m:den>
                    </m:f>
                  </m:oMath>
                </a14:m>
                <a:r>
                  <a:rPr lang="en-US" dirty="0">
                    <a:solidFill>
                      <a:schemeClr val="tx1"/>
                    </a:solidFill>
                  </a:rPr>
                  <a:t>. </a:t>
                </a:r>
                <a:r>
                  <a:rPr lang="en-US" spc="-10" dirty="0">
                    <a:solidFill>
                      <a:schemeClr val="tx1"/>
                    </a:solidFill>
                  </a:rPr>
                  <a:t>Thus</a:t>
                </a:r>
                <a:r>
                  <a:rPr lang="en-US" spc="-5" dirty="0">
                    <a:solidFill>
                      <a:schemeClr val="tx1"/>
                    </a:solidFill>
                  </a:rPr>
                  <a:t>, it </a:t>
                </a:r>
                <a:r>
                  <a:rPr lang="en-US" spc="-10" dirty="0">
                    <a:solidFill>
                      <a:schemeClr val="tx1"/>
                    </a:solidFill>
                  </a:rPr>
                  <a:t>converge</a:t>
                </a:r>
                <a:r>
                  <a:rPr lang="en-US" spc="-5" dirty="0">
                    <a:solidFill>
                      <a:schemeClr val="tx1"/>
                    </a:solidFill>
                  </a:rPr>
                  <a:t>s </a:t>
                </a:r>
                <a:r>
                  <a:rPr lang="en-US" spc="-10" dirty="0">
                    <a:solidFill>
                      <a:schemeClr val="tx1"/>
                    </a:solidFill>
                  </a:rPr>
                  <a:t>to</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𝑐</m:t>
                          </m:r>
                        </m:num>
                        <m:den>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𝑟</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f>
                            <m:fPr>
                              <m:ctrlPr>
                                <a:rPr lang="en-US" i="1">
                                  <a:latin typeface="Cambria Math" panose="02040503050406030204" pitchFamily="18" charset="0"/>
                                </a:rPr>
                              </m:ctrlPr>
                            </m:fPr>
                            <m:num>
                              <m:r>
                                <a:rPr lang="en-US" b="0" i="1" smtClean="0">
                                  <a:latin typeface="Cambria Math" charset="0"/>
                                </a:rPr>
                                <m:t>21</m:t>
                              </m:r>
                            </m:num>
                            <m:den>
                              <m:r>
                                <a:rPr lang="en-US" b="0" i="1" smtClean="0">
                                  <a:latin typeface="Cambria Math" charset="0"/>
                                </a:rPr>
                                <m:t>100</m:t>
                              </m:r>
                            </m:den>
                          </m:f>
                        </m:num>
                        <m:den>
                          <m:r>
                            <a:rPr lang="en-US" b="0" i="1" smtClean="0">
                              <a:solidFill>
                                <a:schemeClr val="tx1"/>
                              </a:solidFill>
                              <a:latin typeface="Cambria Math" panose="02040503050406030204" pitchFamily="18" charset="0"/>
                            </a:rPr>
                            <m:t>1−</m:t>
                          </m:r>
                          <m:f>
                            <m:fPr>
                              <m:ctrlPr>
                                <a:rPr lang="en-US" i="1">
                                  <a:latin typeface="Cambria Math" panose="02040503050406030204" pitchFamily="18" charset="0"/>
                                </a:rPr>
                              </m:ctrlPr>
                            </m:fPr>
                            <m:num>
                              <m:r>
                                <a:rPr lang="en-US" b="0" i="1" smtClean="0">
                                  <a:latin typeface="Cambria Math" charset="0"/>
                                </a:rPr>
                                <m:t>1</m:t>
                              </m:r>
                            </m:num>
                            <m:den>
                              <m:r>
                                <a:rPr lang="en-US" b="0" i="1" smtClean="0">
                                  <a:latin typeface="Cambria Math" charset="0"/>
                                </a:rPr>
                                <m:t>100</m:t>
                              </m:r>
                            </m:den>
                          </m:f>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21</m:t>
                          </m:r>
                        </m:num>
                        <m:den>
                          <m:r>
                            <a:rPr lang="en-US" b="0" i="1" smtClean="0">
                              <a:solidFill>
                                <a:schemeClr val="tx1"/>
                              </a:solidFill>
                              <a:latin typeface="Cambria Math" panose="02040503050406030204" pitchFamily="18" charset="0"/>
                            </a:rPr>
                            <m:t>99</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7</m:t>
                          </m:r>
                        </m:num>
                        <m:den>
                          <m:r>
                            <a:rPr lang="en-US" b="0" i="1" smtClean="0">
                              <a:solidFill>
                                <a:schemeClr val="tx1"/>
                              </a:solidFill>
                              <a:latin typeface="Cambria Math" panose="02040503050406030204" pitchFamily="18" charset="0"/>
                            </a:rPr>
                            <m:t>33</m:t>
                          </m:r>
                        </m:den>
                      </m:f>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429200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19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135"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spc="-40" dirty="0">
                <a:solidFill>
                  <a:schemeClr val="tx1"/>
                </a:solidFill>
              </a:rPr>
              <a:t> </a:t>
            </a:r>
            <a:r>
              <a:rPr lang="en-US" b="1" spc="-175" dirty="0">
                <a:solidFill>
                  <a:schemeClr val="tx1"/>
                </a:solidFill>
              </a:rPr>
              <a:t>A </a:t>
            </a:r>
            <a:r>
              <a:rPr lang="en-US" b="1" spc="-120" dirty="0">
                <a:solidFill>
                  <a:schemeClr val="tx1"/>
                </a:solidFill>
              </a:rPr>
              <a:t>P</a:t>
            </a:r>
            <a:r>
              <a:rPr lang="en-US" b="1" spc="-65" dirty="0">
                <a:solidFill>
                  <a:schemeClr val="tx1"/>
                </a:solidFill>
              </a:rPr>
              <a:t>robability </a:t>
            </a:r>
            <a:r>
              <a:rPr lang="en-US" b="1" spc="-105" dirty="0">
                <a:solidFill>
                  <a:schemeClr val="tx1"/>
                </a:solidFill>
              </a:rPr>
              <a:t>Computation  </a:t>
            </a:r>
            <a:r>
              <a:rPr lang="en-US" spc="-10" dirty="0">
                <a:solidFill>
                  <a:schemeClr val="tx1"/>
                </a:solidFill>
              </a:rPr>
              <a:t>Nin</a:t>
            </a:r>
            <a:r>
              <a:rPr lang="en-US" spc="-5" dirty="0">
                <a:solidFill>
                  <a:schemeClr val="tx1"/>
                </a:solidFill>
              </a:rPr>
              <a:t>a </a:t>
            </a:r>
            <a:r>
              <a:rPr lang="en-US" spc="-10" dirty="0">
                <a:solidFill>
                  <a:schemeClr val="tx1"/>
                </a:solidFill>
              </a:rPr>
              <a:t>an</a:t>
            </a:r>
            <a:r>
              <a:rPr lang="en-US" spc="-5" dirty="0">
                <a:solidFill>
                  <a:schemeClr val="tx1"/>
                </a:solidFill>
              </a:rPr>
              <a:t>d </a:t>
            </a:r>
            <a:r>
              <a:rPr lang="en-US" spc="-10" dirty="0">
                <a:solidFill>
                  <a:schemeClr val="tx1"/>
                </a:solidFill>
              </a:rPr>
              <a:t>Broo</a:t>
            </a:r>
            <a:r>
              <a:rPr lang="en-US" spc="-5" dirty="0">
                <a:solidFill>
                  <a:schemeClr val="tx1"/>
                </a:solidFill>
              </a:rPr>
              <a:t>k </a:t>
            </a:r>
            <a:r>
              <a:rPr lang="en-US" spc="-10" dirty="0">
                <a:solidFill>
                  <a:schemeClr val="tx1"/>
                </a:solidFill>
              </a:rPr>
              <a:t>ar</a:t>
            </a:r>
            <a:r>
              <a:rPr lang="en-US" spc="-5" dirty="0">
                <a:solidFill>
                  <a:schemeClr val="tx1"/>
                </a:solidFill>
              </a:rPr>
              <a:t>e </a:t>
            </a:r>
            <a:r>
              <a:rPr lang="en-US" spc="-10" dirty="0">
                <a:solidFill>
                  <a:schemeClr val="tx1"/>
                </a:solidFill>
              </a:rPr>
              <a:t>participatin</a:t>
            </a:r>
            <a:r>
              <a:rPr lang="en-US" spc="-5" dirty="0">
                <a:solidFill>
                  <a:schemeClr val="tx1"/>
                </a:solidFill>
              </a:rPr>
              <a:t>g in </a:t>
            </a:r>
            <a:r>
              <a:rPr lang="en-US" spc="-10" dirty="0">
                <a:solidFill>
                  <a:schemeClr val="tx1"/>
                </a:solidFill>
              </a:rPr>
              <a:t>a</a:t>
            </a:r>
            <a:r>
              <a:rPr lang="en-US" spc="-5" dirty="0">
                <a:solidFill>
                  <a:schemeClr val="tx1"/>
                </a:solidFill>
              </a:rPr>
              <a:t>n archery</a:t>
            </a:r>
            <a:r>
              <a:rPr lang="en-US" spc="80" dirty="0">
                <a:solidFill>
                  <a:schemeClr val="tx1"/>
                </a:solidFill>
              </a:rPr>
              <a:t> </a:t>
            </a:r>
            <a:r>
              <a:rPr lang="en-US" spc="-5" dirty="0">
                <a:solidFill>
                  <a:schemeClr val="tx1"/>
                </a:solidFill>
              </a:rPr>
              <a:t>competition</a:t>
            </a:r>
            <a:r>
              <a:rPr lang="en-US" spc="80" dirty="0">
                <a:solidFill>
                  <a:schemeClr val="tx1"/>
                </a:solidFill>
              </a:rPr>
              <a:t> </a:t>
            </a:r>
            <a:r>
              <a:rPr lang="en-US" spc="-15" dirty="0">
                <a:solidFill>
                  <a:schemeClr val="tx1"/>
                </a:solidFill>
              </a:rPr>
              <a:t>w</a:t>
            </a:r>
            <a:r>
              <a:rPr lang="en-US" spc="-5" dirty="0">
                <a:solidFill>
                  <a:schemeClr val="tx1"/>
                </a:solidFill>
              </a:rPr>
              <a:t>here</a:t>
            </a:r>
            <a:r>
              <a:rPr lang="en-US" spc="80" dirty="0">
                <a:solidFill>
                  <a:schemeClr val="tx1"/>
                </a:solidFill>
              </a:rPr>
              <a:t> </a:t>
            </a:r>
            <a:r>
              <a:rPr lang="en-US" spc="-5" dirty="0">
                <a:solidFill>
                  <a:schemeClr val="tx1"/>
                </a:solidFill>
              </a:rPr>
              <a:t>they</a:t>
            </a:r>
            <a:r>
              <a:rPr lang="en-US" spc="80" dirty="0">
                <a:solidFill>
                  <a:schemeClr val="tx1"/>
                </a:solidFill>
              </a:rPr>
              <a:t> </a:t>
            </a:r>
            <a:r>
              <a:rPr lang="en-US" spc="-5" dirty="0">
                <a:solidFill>
                  <a:schemeClr val="tx1"/>
                </a:solidFill>
              </a:rPr>
              <a:t>take</a:t>
            </a:r>
            <a:r>
              <a:rPr lang="en-US" spc="80" dirty="0">
                <a:solidFill>
                  <a:schemeClr val="tx1"/>
                </a:solidFill>
              </a:rPr>
              <a:t> </a:t>
            </a:r>
            <a:r>
              <a:rPr lang="en-US" spc="-5" dirty="0">
                <a:solidFill>
                  <a:schemeClr val="tx1"/>
                </a:solidFill>
              </a:rPr>
              <a:t>turns</a:t>
            </a:r>
            <a:r>
              <a:rPr lang="en-US" spc="80" dirty="0">
                <a:solidFill>
                  <a:schemeClr val="tx1"/>
                </a:solidFill>
              </a:rPr>
              <a:t> </a:t>
            </a:r>
            <a:r>
              <a:rPr lang="en-US" spc="-5" dirty="0">
                <a:solidFill>
                  <a:schemeClr val="tx1"/>
                </a:solidFill>
              </a:rPr>
              <a:t>shooting</a:t>
            </a:r>
            <a:r>
              <a:rPr lang="en-US" spc="80" dirty="0">
                <a:solidFill>
                  <a:schemeClr val="tx1"/>
                </a:solidFill>
              </a:rPr>
              <a:t> </a:t>
            </a:r>
            <a:r>
              <a:rPr lang="en-US" spc="-10" dirty="0">
                <a:solidFill>
                  <a:schemeClr val="tx1"/>
                </a:solidFill>
              </a:rPr>
              <a:t>a</a:t>
            </a:r>
            <a:r>
              <a:rPr lang="en-US" spc="-5" dirty="0">
                <a:solidFill>
                  <a:schemeClr val="tx1"/>
                </a:solidFill>
              </a:rPr>
              <a:t>t</a:t>
            </a:r>
            <a:r>
              <a:rPr lang="en-US" spc="80" dirty="0">
                <a:solidFill>
                  <a:schemeClr val="tx1"/>
                </a:solidFill>
              </a:rPr>
              <a:t> </a:t>
            </a:r>
            <a:r>
              <a:rPr lang="en-US" spc="-5" dirty="0">
                <a:solidFill>
                  <a:schemeClr val="tx1"/>
                </a:solidFill>
              </a:rPr>
              <a:t>a</a:t>
            </a:r>
            <a:r>
              <a:rPr lang="en-US" spc="80" dirty="0">
                <a:solidFill>
                  <a:schemeClr val="tx1"/>
                </a:solidFill>
              </a:rPr>
              <a:t> </a:t>
            </a:r>
            <a:r>
              <a:rPr lang="en-US" spc="-5" dirty="0">
                <a:solidFill>
                  <a:schemeClr val="tx1"/>
                </a:solidFill>
              </a:rPr>
              <a:t>target.</a:t>
            </a:r>
            <a:r>
              <a:rPr lang="en-US" spc="80" dirty="0">
                <a:solidFill>
                  <a:schemeClr val="tx1"/>
                </a:solidFill>
              </a:rPr>
              <a:t> </a:t>
            </a:r>
            <a:r>
              <a:rPr lang="en-US" spc="-15" dirty="0">
                <a:solidFill>
                  <a:schemeClr val="tx1"/>
                </a:solidFill>
              </a:rPr>
              <a:t>T</a:t>
            </a:r>
            <a:r>
              <a:rPr lang="en-US" spc="-5" dirty="0">
                <a:solidFill>
                  <a:schemeClr val="tx1"/>
                </a:solidFill>
              </a:rPr>
              <a:t>he</a:t>
            </a:r>
            <a:r>
              <a:rPr lang="en-US" spc="80" dirty="0">
                <a:solidFill>
                  <a:schemeClr val="tx1"/>
                </a:solidFill>
              </a:rPr>
              <a:t> </a:t>
            </a:r>
            <a:r>
              <a:rPr lang="en-US" spc="-5" dirty="0">
                <a:solidFill>
                  <a:schemeClr val="tx1"/>
                </a:solidFill>
              </a:rPr>
              <a:t>first</a:t>
            </a:r>
            <a:r>
              <a:rPr lang="en-US" spc="75" dirty="0">
                <a:solidFill>
                  <a:schemeClr val="tx1"/>
                </a:solidFill>
              </a:rPr>
              <a:t> </a:t>
            </a:r>
            <a:r>
              <a:rPr lang="en-US" spc="-5" dirty="0">
                <a:solidFill>
                  <a:schemeClr val="tx1"/>
                </a:solidFill>
              </a:rPr>
              <a:t>one</a:t>
            </a:r>
            <a:r>
              <a:rPr lang="en-US" spc="80" dirty="0">
                <a:solidFill>
                  <a:schemeClr val="tx1"/>
                </a:solidFill>
              </a:rPr>
              <a:t> </a:t>
            </a:r>
            <a:r>
              <a:rPr lang="en-US" spc="-5" dirty="0">
                <a:solidFill>
                  <a:schemeClr val="tx1"/>
                </a:solidFill>
              </a:rPr>
              <a:t>to</a:t>
            </a:r>
            <a:r>
              <a:rPr lang="en-US" spc="80" dirty="0">
                <a:solidFill>
                  <a:schemeClr val="tx1"/>
                </a:solidFill>
              </a:rPr>
              <a:t> </a:t>
            </a:r>
            <a:r>
              <a:rPr lang="en-US" spc="-5" dirty="0">
                <a:solidFill>
                  <a:schemeClr val="tx1"/>
                </a:solidFill>
              </a:rPr>
              <a:t>hit</a:t>
            </a:r>
            <a:r>
              <a:rPr lang="en-US" spc="80" dirty="0">
                <a:solidFill>
                  <a:schemeClr val="tx1"/>
                </a:solidFill>
              </a:rPr>
              <a:t> </a:t>
            </a:r>
            <a:r>
              <a:rPr lang="en-US" spc="-5" dirty="0">
                <a:solidFill>
                  <a:schemeClr val="tx1"/>
                </a:solidFill>
              </a:rPr>
              <a:t>the </a:t>
            </a:r>
            <a:r>
              <a:rPr lang="en-US" spc="-5" dirty="0" err="1">
                <a:solidFill>
                  <a:schemeClr val="tx1"/>
                </a:solidFill>
              </a:rPr>
              <a:t>bullseye</a:t>
            </a:r>
            <a:r>
              <a:rPr lang="en-US" spc="-5" dirty="0">
                <a:solidFill>
                  <a:schemeClr val="tx1"/>
                </a:solidFill>
              </a:rPr>
              <a:t> wins. </a:t>
            </a:r>
            <a:r>
              <a:rPr lang="en-US" spc="-15" dirty="0">
                <a:solidFill>
                  <a:schemeClr val="tx1"/>
                </a:solidFill>
              </a:rPr>
              <a:t>N</a:t>
            </a:r>
            <a:r>
              <a:rPr lang="en-US" spc="-5" dirty="0">
                <a:solidFill>
                  <a:schemeClr val="tx1"/>
                </a:solidFill>
              </a:rPr>
              <a:t>ina’s success rate </a:t>
            </a:r>
            <a:r>
              <a:rPr lang="en-US" spc="-10" dirty="0">
                <a:solidFill>
                  <a:schemeClr val="tx1"/>
                </a:solidFill>
              </a:rPr>
              <a:t>h</a:t>
            </a:r>
            <a:r>
              <a:rPr lang="en-US" spc="-5" dirty="0">
                <a:solidFill>
                  <a:schemeClr val="tx1"/>
                </a:solidFill>
              </a:rPr>
              <a:t>itting the </a:t>
            </a:r>
            <a:r>
              <a:rPr lang="en-US" spc="-5" dirty="0" err="1">
                <a:solidFill>
                  <a:schemeClr val="tx1"/>
                </a:solidFill>
              </a:rPr>
              <a:t>bullseye</a:t>
            </a:r>
            <a:r>
              <a:rPr lang="en-US" spc="-5" dirty="0">
                <a:solidFill>
                  <a:schemeClr val="tx1"/>
                </a:solidFill>
              </a:rPr>
              <a:t> is </a:t>
            </a:r>
            <a:r>
              <a:rPr lang="en-US" spc="-10" dirty="0">
                <a:solidFill>
                  <a:schemeClr val="tx1"/>
                </a:solidFill>
              </a:rPr>
              <a:t>45% </a:t>
            </a:r>
            <a:r>
              <a:rPr lang="en-US" spc="-5" dirty="0">
                <a:solidFill>
                  <a:schemeClr val="tx1"/>
                </a:solidFill>
              </a:rPr>
              <a:t>while Brook’s is </a:t>
            </a:r>
            <a:r>
              <a:rPr lang="en-US" spc="-10" dirty="0">
                <a:solidFill>
                  <a:schemeClr val="tx1"/>
                </a:solidFill>
              </a:rPr>
              <a:t>52%.</a:t>
            </a:r>
            <a:r>
              <a:rPr lang="en-US" spc="-5" dirty="0">
                <a:solidFill>
                  <a:schemeClr val="tx1"/>
                </a:solidFill>
              </a:rPr>
              <a:t> </a:t>
            </a:r>
            <a:r>
              <a:rPr lang="en-US" spc="-10" dirty="0">
                <a:solidFill>
                  <a:schemeClr val="tx1"/>
                </a:solidFill>
              </a:rPr>
              <a:t>Nin</a:t>
            </a:r>
            <a:r>
              <a:rPr lang="en-US" spc="-5" dirty="0">
                <a:solidFill>
                  <a:schemeClr val="tx1"/>
                </a:solidFill>
              </a:rPr>
              <a:t>a</a:t>
            </a:r>
            <a:r>
              <a:rPr lang="en-US" spc="55" dirty="0">
                <a:solidFill>
                  <a:schemeClr val="tx1"/>
                </a:solidFill>
              </a:rPr>
              <a:t> </a:t>
            </a:r>
            <a:r>
              <a:rPr lang="en-US" spc="-10" dirty="0">
                <a:solidFill>
                  <a:schemeClr val="tx1"/>
                </a:solidFill>
              </a:rPr>
              <a:t>pointe</a:t>
            </a:r>
            <a:r>
              <a:rPr lang="en-US" spc="-5" dirty="0">
                <a:solidFill>
                  <a:schemeClr val="tx1"/>
                </a:solidFill>
              </a:rPr>
              <a:t>d</a:t>
            </a:r>
            <a:r>
              <a:rPr lang="en-US" spc="60" dirty="0">
                <a:solidFill>
                  <a:schemeClr val="tx1"/>
                </a:solidFill>
              </a:rPr>
              <a:t> </a:t>
            </a:r>
            <a:r>
              <a:rPr lang="en-US" spc="-10" dirty="0">
                <a:solidFill>
                  <a:schemeClr val="tx1"/>
                </a:solidFill>
              </a:rPr>
              <a:t>ou</a:t>
            </a:r>
            <a:r>
              <a:rPr lang="en-US" spc="-5" dirty="0">
                <a:solidFill>
                  <a:schemeClr val="tx1"/>
                </a:solidFill>
              </a:rPr>
              <a:t>t</a:t>
            </a:r>
            <a:r>
              <a:rPr lang="en-US" spc="60" dirty="0">
                <a:solidFill>
                  <a:schemeClr val="tx1"/>
                </a:solidFill>
              </a:rPr>
              <a:t> </a:t>
            </a:r>
            <a:r>
              <a:rPr lang="en-US" spc="-10" dirty="0">
                <a:solidFill>
                  <a:schemeClr val="tx1"/>
                </a:solidFill>
              </a:rPr>
              <a:t>thi</a:t>
            </a:r>
            <a:r>
              <a:rPr lang="en-US" spc="-5" dirty="0">
                <a:solidFill>
                  <a:schemeClr val="tx1"/>
                </a:solidFill>
              </a:rPr>
              <a:t>s</a:t>
            </a:r>
            <a:r>
              <a:rPr lang="en-US" spc="55" dirty="0">
                <a:solidFill>
                  <a:schemeClr val="tx1"/>
                </a:solidFill>
              </a:rPr>
              <a:t> </a:t>
            </a:r>
            <a:r>
              <a:rPr lang="en-US" spc="-10" dirty="0">
                <a:solidFill>
                  <a:schemeClr val="tx1"/>
                </a:solidFill>
              </a:rPr>
              <a:t>difference</a:t>
            </a:r>
            <a:r>
              <a:rPr lang="en-US" spc="-5" dirty="0">
                <a:solidFill>
                  <a:schemeClr val="tx1"/>
                </a:solidFill>
              </a:rPr>
              <a:t>,</a:t>
            </a:r>
            <a:r>
              <a:rPr lang="en-US" spc="60" dirty="0">
                <a:solidFill>
                  <a:schemeClr val="tx1"/>
                </a:solidFill>
              </a:rPr>
              <a:t> </a:t>
            </a:r>
            <a:r>
              <a:rPr lang="en-US" spc="-10" dirty="0">
                <a:solidFill>
                  <a:schemeClr val="tx1"/>
                </a:solidFill>
              </a:rPr>
              <a:t>arguin</a:t>
            </a:r>
            <a:r>
              <a:rPr lang="en-US" spc="-5" dirty="0">
                <a:solidFill>
                  <a:schemeClr val="tx1"/>
                </a:solidFill>
              </a:rPr>
              <a:t>g</a:t>
            </a:r>
            <a:r>
              <a:rPr lang="en-US" spc="60" dirty="0">
                <a:solidFill>
                  <a:schemeClr val="tx1"/>
                </a:solidFill>
              </a:rPr>
              <a:t> </a:t>
            </a:r>
            <a:r>
              <a:rPr lang="en-US" spc="-10" dirty="0">
                <a:solidFill>
                  <a:schemeClr val="tx1"/>
                </a:solidFill>
              </a:rPr>
              <a:t>tha</a:t>
            </a:r>
            <a:r>
              <a:rPr lang="en-US" spc="-5" dirty="0">
                <a:solidFill>
                  <a:schemeClr val="tx1"/>
                </a:solidFill>
              </a:rPr>
              <a:t>t</a:t>
            </a:r>
            <a:r>
              <a:rPr lang="en-US" spc="55" dirty="0">
                <a:solidFill>
                  <a:schemeClr val="tx1"/>
                </a:solidFill>
              </a:rPr>
              <a:t> </a:t>
            </a:r>
            <a:r>
              <a:rPr lang="en-US" spc="-10" dirty="0">
                <a:solidFill>
                  <a:schemeClr val="tx1"/>
                </a:solidFill>
              </a:rPr>
              <a:t>sh</a:t>
            </a:r>
            <a:r>
              <a:rPr lang="en-US" spc="-5" dirty="0">
                <a:solidFill>
                  <a:schemeClr val="tx1"/>
                </a:solidFill>
              </a:rPr>
              <a:t>e</a:t>
            </a:r>
            <a:r>
              <a:rPr lang="en-US" spc="55" dirty="0">
                <a:solidFill>
                  <a:schemeClr val="tx1"/>
                </a:solidFill>
              </a:rPr>
              <a:t> </a:t>
            </a:r>
            <a:r>
              <a:rPr lang="en-US" spc="-5" dirty="0">
                <a:solidFill>
                  <a:schemeClr val="tx1"/>
                </a:solidFill>
              </a:rPr>
              <a:t>s</a:t>
            </a:r>
            <a:r>
              <a:rPr lang="en-US" spc="-10" dirty="0">
                <a:solidFill>
                  <a:schemeClr val="tx1"/>
                </a:solidFill>
              </a:rPr>
              <a:t>houl</a:t>
            </a:r>
            <a:r>
              <a:rPr lang="en-US" spc="-5" dirty="0">
                <a:solidFill>
                  <a:schemeClr val="tx1"/>
                </a:solidFill>
              </a:rPr>
              <a:t>d</a:t>
            </a:r>
            <a:r>
              <a:rPr lang="en-US" spc="60" dirty="0">
                <a:solidFill>
                  <a:schemeClr val="tx1"/>
                </a:solidFill>
              </a:rPr>
              <a:t> </a:t>
            </a:r>
            <a:r>
              <a:rPr lang="en-US" spc="-10" dirty="0">
                <a:solidFill>
                  <a:schemeClr val="tx1"/>
                </a:solidFill>
              </a:rPr>
              <a:t>g</a:t>
            </a:r>
            <a:r>
              <a:rPr lang="en-US" spc="-5" dirty="0">
                <a:solidFill>
                  <a:schemeClr val="tx1"/>
                </a:solidFill>
              </a:rPr>
              <a:t>o</a:t>
            </a:r>
            <a:r>
              <a:rPr lang="en-US" spc="60" dirty="0">
                <a:solidFill>
                  <a:schemeClr val="tx1"/>
                </a:solidFill>
              </a:rPr>
              <a:t> </a:t>
            </a:r>
            <a:r>
              <a:rPr lang="en-US" spc="-5" dirty="0">
                <a:solidFill>
                  <a:schemeClr val="tx1"/>
                </a:solidFill>
              </a:rPr>
              <a:t>f</a:t>
            </a:r>
            <a:r>
              <a:rPr lang="en-US" spc="-10" dirty="0">
                <a:solidFill>
                  <a:schemeClr val="tx1"/>
                </a:solidFill>
              </a:rPr>
              <a:t>irst</a:t>
            </a:r>
            <a:r>
              <a:rPr lang="en-US" spc="-5" dirty="0">
                <a:solidFill>
                  <a:schemeClr val="tx1"/>
                </a:solidFill>
              </a:rPr>
              <a:t>.</a:t>
            </a:r>
            <a:r>
              <a:rPr lang="en-US" spc="55" dirty="0">
                <a:solidFill>
                  <a:schemeClr val="tx1"/>
                </a:solidFill>
              </a:rPr>
              <a:t> </a:t>
            </a:r>
            <a:r>
              <a:rPr lang="en-US" spc="-10" dirty="0">
                <a:solidFill>
                  <a:schemeClr val="tx1"/>
                </a:solidFill>
              </a:rPr>
              <a:t>Broo</a:t>
            </a:r>
            <a:r>
              <a:rPr lang="en-US" spc="-5" dirty="0">
                <a:solidFill>
                  <a:schemeClr val="tx1"/>
                </a:solidFill>
              </a:rPr>
              <a:t>k</a:t>
            </a:r>
            <a:r>
              <a:rPr lang="en-US" spc="60" dirty="0">
                <a:solidFill>
                  <a:schemeClr val="tx1"/>
                </a:solidFill>
              </a:rPr>
              <a:t> </a:t>
            </a:r>
            <a:r>
              <a:rPr lang="en-US" spc="-10" dirty="0">
                <a:solidFill>
                  <a:schemeClr val="tx1"/>
                </a:solidFill>
              </a:rPr>
              <a:t>agree</a:t>
            </a:r>
            <a:r>
              <a:rPr lang="en-US" spc="-5" dirty="0">
                <a:solidFill>
                  <a:schemeClr val="tx1"/>
                </a:solidFill>
              </a:rPr>
              <a:t>d</a:t>
            </a:r>
            <a:r>
              <a:rPr lang="en-US" spc="60" dirty="0">
                <a:solidFill>
                  <a:schemeClr val="tx1"/>
                </a:solidFill>
              </a:rPr>
              <a:t> </a:t>
            </a:r>
            <a:r>
              <a:rPr lang="en-US" spc="-10" dirty="0">
                <a:solidFill>
                  <a:schemeClr val="tx1"/>
                </a:solidFill>
              </a:rPr>
              <a:t>t</a:t>
            </a:r>
            <a:r>
              <a:rPr lang="en-US" spc="-5" dirty="0">
                <a:solidFill>
                  <a:schemeClr val="tx1"/>
                </a:solidFill>
              </a:rPr>
              <a:t>o</a:t>
            </a:r>
            <a:r>
              <a:rPr lang="en-US" spc="55" dirty="0">
                <a:solidFill>
                  <a:schemeClr val="tx1"/>
                </a:solidFill>
              </a:rPr>
              <a:t> </a:t>
            </a:r>
            <a:r>
              <a:rPr lang="en-US" spc="-10" dirty="0">
                <a:solidFill>
                  <a:schemeClr val="tx1"/>
                </a:solidFill>
              </a:rPr>
              <a:t>give </a:t>
            </a:r>
            <a:r>
              <a:rPr lang="en-US" spc="-5" dirty="0">
                <a:solidFill>
                  <a:schemeClr val="tx1"/>
                </a:solidFill>
              </a:rPr>
              <a:t>the first turn to Nina. Should </a:t>
            </a:r>
            <a:r>
              <a:rPr lang="en-US" spc="-10" dirty="0">
                <a:solidFill>
                  <a:schemeClr val="tx1"/>
                </a:solidFill>
              </a:rPr>
              <a:t>h</a:t>
            </a:r>
            <a:r>
              <a:rPr lang="en-US" spc="-5" dirty="0">
                <a:solidFill>
                  <a:schemeClr val="tx1"/>
                </a:solidFill>
              </a:rPr>
              <a:t>e have?</a:t>
            </a:r>
            <a:endParaRPr lang="en-US" dirty="0">
              <a:solidFill>
                <a:schemeClr val="tx1"/>
              </a:solidFill>
            </a:endParaRPr>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410437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smtClean="0"/>
              <a:t>Sequences (4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latin typeface="Times New Roman"/>
                <a:cs typeface="Times New Roman"/>
              </a:rPr>
              <a:t>Th</a:t>
            </a:r>
            <a:r>
              <a:rPr lang="en-US" spc="-5" dirty="0">
                <a:latin typeface="Times New Roman"/>
                <a:cs typeface="Times New Roman"/>
              </a:rPr>
              <a:t>e</a:t>
            </a:r>
            <a:r>
              <a:rPr lang="en-US" spc="6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equenc</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6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nex</a:t>
            </a:r>
            <a:r>
              <a:rPr lang="en-US" spc="-5" dirty="0">
                <a:latin typeface="Times New Roman"/>
                <a:cs typeface="Times New Roman"/>
              </a:rPr>
              <a:t>t</a:t>
            </a:r>
            <a:r>
              <a:rPr lang="en-US" spc="65" dirty="0">
                <a:latin typeface="Times New Roman"/>
                <a:cs typeface="Times New Roman"/>
              </a:rPr>
              <a:t> </a:t>
            </a:r>
            <a:r>
              <a:rPr lang="en-US" spc="-10" dirty="0">
                <a:latin typeface="Times New Roman"/>
                <a:cs typeface="Times New Roman"/>
              </a:rPr>
              <a:t>exampl</a:t>
            </a:r>
            <a:r>
              <a:rPr lang="en-US" spc="-5" dirty="0">
                <a:latin typeface="Times New Roman"/>
                <a:cs typeface="Times New Roman"/>
              </a:rPr>
              <a:t>e</a:t>
            </a:r>
            <a:r>
              <a:rPr lang="en-US" spc="65" dirty="0">
                <a:latin typeface="Times New Roman"/>
                <a:cs typeface="Times New Roman"/>
              </a:rPr>
              <a:t> </a:t>
            </a:r>
            <a:r>
              <a:rPr lang="en-US" spc="-5" dirty="0">
                <a:latin typeface="Times New Roman"/>
                <a:cs typeface="Times New Roman"/>
              </a:rPr>
              <a:t>is</a:t>
            </a:r>
            <a:r>
              <a:rPr lang="en-US" spc="60" dirty="0">
                <a:latin typeface="Times New Roman"/>
                <a:cs typeface="Times New Roman"/>
              </a:rPr>
              <a:t> </a:t>
            </a:r>
            <a:r>
              <a:rPr lang="en-US" spc="-10" dirty="0">
                <a:latin typeface="Times New Roman"/>
                <a:cs typeface="Times New Roman"/>
              </a:rPr>
              <a:t>define</a:t>
            </a:r>
            <a:r>
              <a:rPr lang="en-US" spc="-5" dirty="0">
                <a:latin typeface="Times New Roman"/>
                <a:cs typeface="Times New Roman"/>
              </a:rPr>
              <a:t>d</a:t>
            </a:r>
            <a:r>
              <a:rPr lang="en-US" spc="65" dirty="0">
                <a:latin typeface="Times New Roman"/>
                <a:cs typeface="Times New Roman"/>
              </a:rPr>
              <a:t> </a:t>
            </a:r>
            <a:r>
              <a:rPr lang="en-US" b="1" i="1" spc="-5" dirty="0">
                <a:latin typeface="Times New Roman"/>
                <a:cs typeface="Times New Roman"/>
              </a:rPr>
              <a:t>recursivel</a:t>
            </a:r>
            <a:r>
              <a:rPr lang="en-US" b="1" i="1" spc="-10" dirty="0">
                <a:latin typeface="Times New Roman"/>
                <a:cs typeface="Times New Roman"/>
              </a:rPr>
              <a:t>y</a:t>
            </a:r>
            <a:r>
              <a:rPr lang="en-US" spc="-5" dirty="0">
                <a:latin typeface="Times New Roman"/>
                <a:cs typeface="Times New Roman"/>
              </a:rPr>
              <a:t>.</a:t>
            </a:r>
            <a:r>
              <a:rPr lang="en-US" spc="65" dirty="0">
                <a:latin typeface="Times New Roman"/>
                <a:cs typeface="Times New Roman"/>
              </a:rPr>
              <a:t> </a:t>
            </a:r>
            <a:r>
              <a:rPr lang="en-US" spc="-15" dirty="0">
                <a:latin typeface="Times New Roman"/>
                <a:cs typeface="Times New Roman"/>
              </a:rPr>
              <a:t>Fo</a:t>
            </a:r>
            <a:r>
              <a:rPr lang="en-US" spc="-5" dirty="0">
                <a:latin typeface="Times New Roman"/>
                <a:cs typeface="Times New Roman"/>
              </a:rPr>
              <a:t>r</a:t>
            </a:r>
            <a:r>
              <a:rPr lang="en-US" spc="65"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a:t>
            </a:r>
            <a:r>
              <a:rPr lang="en-US" spc="65" dirty="0">
                <a:latin typeface="Times New Roman"/>
                <a:cs typeface="Times New Roman"/>
              </a:rPr>
              <a:t> </a:t>
            </a:r>
            <a:r>
              <a:rPr lang="en-US" spc="-5" dirty="0">
                <a:latin typeface="Times New Roman"/>
                <a:cs typeface="Times New Roman"/>
              </a:rPr>
              <a:t>a</a:t>
            </a:r>
            <a:r>
              <a:rPr lang="en-US" spc="6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equence</a:t>
            </a:r>
            <a:r>
              <a:rPr lang="en-US" spc="-5" dirty="0">
                <a:latin typeface="Times New Roman"/>
                <a:cs typeface="Times New Roman"/>
              </a:rPr>
              <a:t>,</a:t>
            </a:r>
            <a:r>
              <a:rPr lang="en-US" spc="65" dirty="0">
                <a:latin typeface="Times New Roman"/>
                <a:cs typeface="Times New Roman"/>
              </a:rPr>
              <a:t> </a:t>
            </a:r>
            <a:r>
              <a:rPr lang="en-US" spc="-10" dirty="0">
                <a:latin typeface="Times New Roman"/>
                <a:cs typeface="Times New Roman"/>
              </a:rPr>
              <a:t>the firs</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on</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20" dirty="0">
                <a:latin typeface="Times New Roman"/>
                <a:cs typeface="Times New Roman"/>
              </a:rPr>
              <a:t> </a:t>
            </a:r>
            <a:r>
              <a:rPr lang="en-US" spc="-15" dirty="0">
                <a:latin typeface="Times New Roman"/>
                <a:cs typeface="Times New Roman"/>
              </a:rPr>
              <a:t>mor</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term</a:t>
            </a:r>
            <a:r>
              <a:rPr lang="en-US" spc="-5" dirty="0">
                <a:latin typeface="Times New Roman"/>
                <a:cs typeface="Times New Roman"/>
              </a:rPr>
              <a:t>s</a:t>
            </a:r>
            <a:r>
              <a:rPr lang="en-US" spc="20" dirty="0">
                <a:latin typeface="Times New Roman"/>
                <a:cs typeface="Times New Roman"/>
              </a:rPr>
              <a:t> </a:t>
            </a:r>
            <a:r>
              <a:rPr lang="en-US" spc="-15" dirty="0">
                <a:latin typeface="Times New Roman"/>
                <a:cs typeface="Times New Roman"/>
              </a:rPr>
              <a:t>ma</a:t>
            </a:r>
            <a:r>
              <a:rPr lang="en-US" spc="-5" dirty="0">
                <a:latin typeface="Times New Roman"/>
                <a:cs typeface="Times New Roman"/>
              </a:rPr>
              <a:t>y</a:t>
            </a:r>
            <a:r>
              <a:rPr lang="en-US" spc="2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given</a:t>
            </a:r>
            <a:r>
              <a:rPr lang="en-US" spc="-5" dirty="0">
                <a:latin typeface="Times New Roman"/>
                <a:cs typeface="Times New Roman"/>
              </a:rPr>
              <a:t>,</a:t>
            </a:r>
            <a:r>
              <a:rPr lang="en-US" spc="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0"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n</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i="1" spc="30" dirty="0">
                <a:latin typeface="Times New Roman"/>
                <a:cs typeface="Times New Roman"/>
              </a:rPr>
              <a:t>n</a:t>
            </a:r>
            <a:r>
              <a:rPr lang="en-US" spc="20" dirty="0">
                <a:latin typeface="Times New Roman"/>
                <a:cs typeface="Times New Roman"/>
              </a:rPr>
              <a:t>th </a:t>
            </a:r>
            <a:r>
              <a:rPr lang="en-US" spc="-5" dirty="0">
                <a:latin typeface="Times New Roman"/>
                <a:cs typeface="Times New Roman"/>
              </a:rPr>
              <a:t>term</a:t>
            </a:r>
            <a:r>
              <a:rPr lang="en-US" spc="20" dirty="0">
                <a:latin typeface="Times New Roman"/>
                <a:cs typeface="Times New Roman"/>
              </a:rPr>
              <a:t> </a:t>
            </a:r>
            <a:r>
              <a:rPr lang="en-US" spc="-5" dirty="0">
                <a:latin typeface="Times New Roman"/>
                <a:cs typeface="Times New Roman"/>
              </a:rPr>
              <a:t>is</a:t>
            </a:r>
            <a:r>
              <a:rPr lang="en-US" spc="20" dirty="0">
                <a:latin typeface="Times New Roman"/>
                <a:cs typeface="Times New Roman"/>
              </a:rPr>
              <a:t> </a:t>
            </a:r>
            <a:r>
              <a:rPr lang="en-US" spc="-5" dirty="0">
                <a:latin typeface="Times New Roman"/>
                <a:cs typeface="Times New Roman"/>
              </a:rPr>
              <a:t>computed</a:t>
            </a:r>
            <a:r>
              <a:rPr lang="en-US" spc="20" dirty="0">
                <a:latin typeface="Times New Roman"/>
                <a:cs typeface="Times New Roman"/>
              </a:rPr>
              <a:t> </a:t>
            </a:r>
            <a:r>
              <a:rPr lang="en-US" spc="-5" dirty="0">
                <a:latin typeface="Times New Roman"/>
                <a:cs typeface="Times New Roman"/>
              </a:rPr>
              <a:t>in</a:t>
            </a:r>
            <a:r>
              <a:rPr lang="en-US" spc="20" dirty="0">
                <a:latin typeface="Times New Roman"/>
                <a:cs typeface="Times New Roman"/>
              </a:rPr>
              <a:t> </a:t>
            </a:r>
            <a:r>
              <a:rPr lang="en-US" spc="-5" dirty="0">
                <a:latin typeface="Times New Roman"/>
                <a:cs typeface="Times New Roman"/>
              </a:rPr>
              <a:t>terms</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0" dirty="0">
                <a:latin typeface="Times New Roman"/>
                <a:cs typeface="Times New Roman"/>
              </a:rPr>
              <a:t> </a:t>
            </a:r>
            <a:r>
              <a:rPr lang="en-US" spc="-5" dirty="0">
                <a:latin typeface="Times New Roman"/>
                <a:cs typeface="Times New Roman"/>
              </a:rPr>
              <a:t>the preceding terms </a:t>
            </a:r>
            <a:r>
              <a:rPr lang="en-US" spc="-10" dirty="0">
                <a:latin typeface="Times New Roman"/>
                <a:cs typeface="Times New Roman"/>
              </a:rPr>
              <a:t>u</a:t>
            </a:r>
            <a:r>
              <a:rPr lang="en-US" spc="-5" dirty="0">
                <a:latin typeface="Times New Roman"/>
                <a:cs typeface="Times New Roman"/>
              </a:rPr>
              <a:t>sing </a:t>
            </a:r>
            <a:r>
              <a:rPr lang="en-US" spc="-10" dirty="0">
                <a:latin typeface="Times New Roman"/>
                <a:cs typeface="Times New Roman"/>
              </a:rPr>
              <a:t>some</a:t>
            </a:r>
            <a:r>
              <a:rPr lang="en-US" spc="-5" dirty="0">
                <a:latin typeface="Times New Roman"/>
                <a:cs typeface="Times New Roman"/>
              </a:rPr>
              <a:t> formul</a:t>
            </a:r>
            <a:r>
              <a:rPr lang="en-US" b="1" spc="-5" dirty="0">
                <a:latin typeface="Times New Roman"/>
                <a:cs typeface="Times New Roman"/>
              </a:rPr>
              <a:t>a.</a:t>
            </a:r>
          </a:p>
          <a:p>
            <a:pPr marL="0" marR="5080" indent="0" algn="just">
              <a:lnSpc>
                <a:spcPct val="100000"/>
              </a:lnSpc>
              <a:buNone/>
            </a:pPr>
            <a:endParaRPr lang="en-US" b="1" dirty="0">
              <a:latin typeface="Times New Roman"/>
              <a:cs typeface="Times New Roman"/>
            </a:endParaRPr>
          </a:p>
          <a:p>
            <a:pPr marL="12700" marR="12700" indent="0" algn="just">
              <a:lnSpc>
                <a:spcPct val="100000"/>
              </a:lnSpc>
              <a:buNone/>
            </a:pPr>
            <a:r>
              <a:rPr lang="en-US" b="1" u="sng" spc="-170" dirty="0"/>
              <a:t>E</a:t>
            </a:r>
            <a:r>
              <a:rPr lang="en-US" b="1" u="sng" spc="-135" dirty="0"/>
              <a:t>X</a:t>
            </a:r>
            <a:r>
              <a:rPr lang="en-US" b="1" u="sng" spc="-20" dirty="0"/>
              <a:t>AMPL</a:t>
            </a:r>
            <a:r>
              <a:rPr lang="en-US" b="1" u="sng" spc="-120" dirty="0"/>
              <a:t>E</a:t>
            </a:r>
            <a:r>
              <a:rPr lang="en-US" b="1" spc="-120" dirty="0"/>
              <a:t>:</a:t>
            </a:r>
            <a:r>
              <a:rPr lang="en-US" spc="-40" dirty="0"/>
              <a:t>  </a:t>
            </a:r>
            <a:r>
              <a:rPr lang="en-US" b="1" spc="-105" dirty="0"/>
              <a:t>Th</a:t>
            </a:r>
            <a:r>
              <a:rPr lang="en-US" b="1" spc="-90" dirty="0"/>
              <a:t>e</a:t>
            </a:r>
            <a:r>
              <a:rPr lang="en-US" b="1" spc="135" dirty="0"/>
              <a:t> </a:t>
            </a:r>
            <a:r>
              <a:rPr lang="en-US" b="1" spc="-90" dirty="0"/>
              <a:t>Fibonacc</a:t>
            </a:r>
            <a:r>
              <a:rPr lang="en-US" b="1" spc="-45" dirty="0"/>
              <a:t>i</a:t>
            </a:r>
            <a:r>
              <a:rPr lang="en-US" b="1" spc="135" dirty="0"/>
              <a:t> </a:t>
            </a:r>
            <a:r>
              <a:rPr lang="en-US" b="1" spc="-95" dirty="0"/>
              <a:t>Sequenc</a:t>
            </a:r>
            <a:r>
              <a:rPr lang="en-US" b="1" spc="-85" dirty="0"/>
              <a:t>e  </a:t>
            </a:r>
            <a:r>
              <a:rPr lang="en-US" spc="-15" dirty="0"/>
              <a:t>W</a:t>
            </a:r>
            <a:r>
              <a:rPr lang="en-US" spc="-5" dirty="0"/>
              <a:t>e</a:t>
            </a:r>
            <a:r>
              <a:rPr lang="en-US" spc="120" dirty="0"/>
              <a:t> </a:t>
            </a:r>
            <a:r>
              <a:rPr lang="en-US" spc="-10" dirty="0"/>
              <a:t>defin</a:t>
            </a:r>
            <a:r>
              <a:rPr lang="en-US" spc="-5" dirty="0"/>
              <a:t>e</a:t>
            </a:r>
            <a:r>
              <a:rPr lang="en-US" spc="120" dirty="0"/>
              <a:t> </a:t>
            </a:r>
            <a:r>
              <a:rPr lang="en-US" spc="-5" dirty="0"/>
              <a:t>t</a:t>
            </a:r>
            <a:r>
              <a:rPr lang="en-US" spc="-10" dirty="0"/>
              <a:t>h</a:t>
            </a:r>
            <a:r>
              <a:rPr lang="en-US" spc="-5" dirty="0"/>
              <a:t>e</a:t>
            </a:r>
            <a:r>
              <a:rPr lang="en-US" spc="120" dirty="0"/>
              <a:t> </a:t>
            </a:r>
            <a:r>
              <a:rPr lang="en-US" spc="-10" dirty="0"/>
              <a:t>sequenc</a:t>
            </a:r>
            <a:r>
              <a:rPr lang="en-US" spc="-5" dirty="0"/>
              <a:t>e</a:t>
            </a:r>
            <a:r>
              <a:rPr lang="en-US" spc="120" dirty="0"/>
              <a:t> </a:t>
            </a:r>
            <a:r>
              <a:rPr lang="en-US" spc="-10" dirty="0"/>
              <a:t>b</a:t>
            </a:r>
            <a:r>
              <a:rPr lang="en-US" spc="-5" dirty="0"/>
              <a:t>y</a:t>
            </a:r>
            <a:r>
              <a:rPr lang="en-US" spc="120" dirty="0"/>
              <a:t> </a:t>
            </a:r>
            <a:r>
              <a:rPr lang="en-US" spc="-10" dirty="0"/>
              <a:t>takin</a:t>
            </a:r>
            <a:r>
              <a:rPr lang="en-US" spc="-5" dirty="0"/>
              <a:t>g </a:t>
            </a:r>
            <a:r>
              <a:rPr lang="en-US" i="1" spc="-60" dirty="0"/>
              <a:t>F</a:t>
            </a:r>
            <a:r>
              <a:rPr lang="en-US" baseline="-11111" dirty="0"/>
              <a:t>1 </a:t>
            </a:r>
            <a:r>
              <a:rPr lang="en-US" spc="-25" dirty="0"/>
              <a:t>=</a:t>
            </a:r>
            <a:r>
              <a:rPr lang="en-US" spc="-40" dirty="0"/>
              <a:t> </a:t>
            </a:r>
            <a:r>
              <a:rPr lang="en-US" spc="-10" dirty="0"/>
              <a:t>1</a:t>
            </a:r>
            <a:r>
              <a:rPr lang="en-US" spc="-5" dirty="0"/>
              <a:t>, </a:t>
            </a:r>
            <a:r>
              <a:rPr lang="en-US" i="1" spc="-60" dirty="0"/>
              <a:t>F</a:t>
            </a:r>
            <a:r>
              <a:rPr lang="en-US" baseline="-11111" dirty="0"/>
              <a:t>2 </a:t>
            </a:r>
            <a:r>
              <a:rPr lang="en-US" spc="-25" dirty="0"/>
              <a:t>=</a:t>
            </a:r>
            <a:r>
              <a:rPr lang="en-US" spc="-40" dirty="0"/>
              <a:t> </a:t>
            </a:r>
            <a:r>
              <a:rPr lang="en-US" spc="-10" dirty="0"/>
              <a:t>1</a:t>
            </a:r>
            <a:r>
              <a:rPr lang="en-US" spc="-5" dirty="0"/>
              <a:t>,</a:t>
            </a:r>
            <a:r>
              <a:rPr lang="en-US" spc="35" dirty="0"/>
              <a:t> </a:t>
            </a:r>
            <a:r>
              <a:rPr lang="en-US" spc="-10" dirty="0"/>
              <a:t>an</a:t>
            </a:r>
            <a:r>
              <a:rPr lang="en-US" spc="-5" dirty="0"/>
              <a:t>d</a:t>
            </a:r>
            <a:r>
              <a:rPr lang="en-US" spc="105" dirty="0"/>
              <a:t> </a:t>
            </a:r>
            <a:r>
              <a:rPr lang="en-US" i="1" spc="-60" dirty="0" err="1"/>
              <a:t>F</a:t>
            </a:r>
            <a:r>
              <a:rPr lang="en-US" i="1" baseline="-11111" dirty="0" err="1"/>
              <a:t>n</a:t>
            </a:r>
            <a:r>
              <a:rPr lang="en-US" i="1" baseline="-11111" dirty="0"/>
              <a:t> </a:t>
            </a:r>
            <a:r>
              <a:rPr lang="en-US" spc="-25" dirty="0"/>
              <a:t>=</a:t>
            </a:r>
            <a:r>
              <a:rPr lang="en-US" spc="30" dirty="0"/>
              <a:t> </a:t>
            </a:r>
            <a:r>
              <a:rPr lang="en-US" i="1" spc="-60" dirty="0"/>
              <a:t>F</a:t>
            </a:r>
            <a:r>
              <a:rPr lang="en-US" i="1" spc="44" baseline="-11111" dirty="0"/>
              <a:t>n</a:t>
            </a:r>
            <a:r>
              <a:rPr lang="en-US" spc="-209" baseline="-11111" dirty="0"/>
              <a:t>−</a:t>
            </a:r>
            <a:r>
              <a:rPr lang="en-US" baseline="-11111" dirty="0"/>
              <a:t>1</a:t>
            </a:r>
            <a:r>
              <a:rPr lang="en-US" spc="120" baseline="-11111" dirty="0"/>
              <a:t> </a:t>
            </a:r>
            <a:r>
              <a:rPr lang="en-US" spc="-25" dirty="0"/>
              <a:t>+ </a:t>
            </a:r>
            <a:r>
              <a:rPr lang="en-US" i="1" spc="-60" dirty="0"/>
              <a:t>F</a:t>
            </a:r>
            <a:r>
              <a:rPr lang="en-US" i="1" spc="44" baseline="-11111" dirty="0"/>
              <a:t>n</a:t>
            </a:r>
            <a:r>
              <a:rPr lang="en-US" spc="-209" baseline="-11111" dirty="0"/>
              <a:t>−</a:t>
            </a:r>
            <a:r>
              <a:rPr lang="en-US" baseline="-11111" dirty="0"/>
              <a:t>2 </a:t>
            </a:r>
            <a:r>
              <a:rPr lang="en-US" spc="-5" dirty="0"/>
              <a:t>for</a:t>
            </a:r>
            <a:r>
              <a:rPr lang="en-US" spc="40" dirty="0"/>
              <a:t> </a:t>
            </a:r>
            <a:r>
              <a:rPr lang="en-US" spc="-10" dirty="0"/>
              <a:t>a</a:t>
            </a:r>
            <a:r>
              <a:rPr lang="en-US" spc="-5" dirty="0"/>
              <a:t>ll</a:t>
            </a:r>
            <a:r>
              <a:rPr lang="en-US" spc="35" dirty="0"/>
              <a:t> </a:t>
            </a:r>
            <a:r>
              <a:rPr lang="en-US" spc="-5" dirty="0"/>
              <a:t>integers</a:t>
            </a:r>
            <a:r>
              <a:rPr lang="en-US" spc="35" dirty="0"/>
              <a:t> </a:t>
            </a:r>
            <a:r>
              <a:rPr lang="en-US" i="1" spc="-5" dirty="0"/>
              <a:t>n</a:t>
            </a:r>
            <a:r>
              <a:rPr lang="en-US" i="1" spc="70" dirty="0"/>
              <a:t> </a:t>
            </a:r>
            <a:r>
              <a:rPr lang="en-US" i="1" spc="190" dirty="0"/>
              <a:t>&gt;</a:t>
            </a:r>
            <a:r>
              <a:rPr lang="en-US" i="1" spc="-5" dirty="0"/>
              <a:t> </a:t>
            </a:r>
            <a:r>
              <a:rPr lang="en-US" spc="-10" dirty="0"/>
              <a:t>2</a:t>
            </a:r>
            <a:r>
              <a:rPr lang="en-US" spc="-5" dirty="0"/>
              <a:t>.</a:t>
            </a:r>
            <a:r>
              <a:rPr lang="en-US" spc="35" dirty="0"/>
              <a:t> </a:t>
            </a:r>
            <a:r>
              <a:rPr lang="en-US" spc="-5" dirty="0"/>
              <a:t>In</a:t>
            </a:r>
            <a:r>
              <a:rPr lang="en-US" spc="35" dirty="0"/>
              <a:t> </a:t>
            </a:r>
            <a:r>
              <a:rPr lang="en-US" spc="-10" dirty="0"/>
              <a:t>othe</a:t>
            </a:r>
            <a:r>
              <a:rPr lang="en-US" spc="-5" dirty="0"/>
              <a:t>r</a:t>
            </a:r>
            <a:r>
              <a:rPr lang="en-US" spc="40" dirty="0"/>
              <a:t> </a:t>
            </a:r>
            <a:r>
              <a:rPr lang="en-US" spc="-10" dirty="0"/>
              <a:t>words</a:t>
            </a:r>
            <a:r>
              <a:rPr lang="en-US" spc="-5" dirty="0"/>
              <a:t>,</a:t>
            </a:r>
            <a:r>
              <a:rPr lang="en-US" spc="40" dirty="0"/>
              <a:t> </a:t>
            </a:r>
            <a:r>
              <a:rPr lang="en-US" spc="-10" dirty="0"/>
              <a:t>eac</a:t>
            </a:r>
            <a:r>
              <a:rPr lang="en-US" spc="-5" dirty="0"/>
              <a:t>h</a:t>
            </a:r>
            <a:r>
              <a:rPr lang="en-US" spc="40" dirty="0"/>
              <a:t> </a:t>
            </a:r>
            <a:r>
              <a:rPr lang="en-US" spc="-10" dirty="0"/>
              <a:t>subsequent </a:t>
            </a:r>
            <a:r>
              <a:rPr lang="en-US" spc="-5" dirty="0"/>
              <a:t>term</a:t>
            </a:r>
            <a:r>
              <a:rPr lang="en-US" spc="-35" dirty="0"/>
              <a:t> </a:t>
            </a:r>
            <a:r>
              <a:rPr lang="en-US" spc="-5" dirty="0"/>
              <a:t>is</a:t>
            </a:r>
            <a:r>
              <a:rPr lang="en-US" spc="-35" dirty="0"/>
              <a:t> </a:t>
            </a:r>
            <a:r>
              <a:rPr lang="en-US" spc="-5" dirty="0"/>
              <a:t>obtained</a:t>
            </a:r>
            <a:r>
              <a:rPr lang="en-US" spc="-35" dirty="0"/>
              <a:t> </a:t>
            </a:r>
            <a:r>
              <a:rPr lang="en-US" spc="-5" dirty="0"/>
              <a:t>by</a:t>
            </a:r>
            <a:r>
              <a:rPr lang="en-US" spc="-35" dirty="0"/>
              <a:t> </a:t>
            </a:r>
            <a:r>
              <a:rPr lang="en-US" spc="-5" dirty="0"/>
              <a:t>adding</a:t>
            </a:r>
            <a:r>
              <a:rPr lang="en-US" spc="-35" dirty="0"/>
              <a:t> </a:t>
            </a:r>
            <a:r>
              <a:rPr lang="en-US" spc="-5" dirty="0"/>
              <a:t>together</a:t>
            </a:r>
            <a:r>
              <a:rPr lang="en-US" spc="-35" dirty="0"/>
              <a:t> </a:t>
            </a:r>
            <a:r>
              <a:rPr lang="en-US" spc="-5" dirty="0"/>
              <a:t>the</a:t>
            </a:r>
            <a:r>
              <a:rPr lang="en-US" spc="-35" dirty="0"/>
              <a:t> </a:t>
            </a:r>
            <a:r>
              <a:rPr lang="en-US" spc="-5" dirty="0"/>
              <a:t>two</a:t>
            </a:r>
            <a:r>
              <a:rPr lang="en-US" spc="-35" dirty="0"/>
              <a:t> </a:t>
            </a:r>
            <a:r>
              <a:rPr lang="en-US" spc="-5" dirty="0"/>
              <a:t>preceding</a:t>
            </a:r>
            <a:r>
              <a:rPr lang="en-US" spc="-35" dirty="0"/>
              <a:t> </a:t>
            </a:r>
            <a:r>
              <a:rPr lang="en-US" spc="-5" dirty="0"/>
              <a:t>terms.</a:t>
            </a:r>
            <a:r>
              <a:rPr lang="en-US" spc="-35" dirty="0"/>
              <a:t> </a:t>
            </a:r>
            <a:r>
              <a:rPr lang="en-US" spc="-5" dirty="0"/>
              <a:t>Determine</a:t>
            </a:r>
            <a:r>
              <a:rPr lang="en-US" spc="-35" dirty="0"/>
              <a:t> </a:t>
            </a:r>
            <a:r>
              <a:rPr lang="en-US" spc="-5" dirty="0"/>
              <a:t>the</a:t>
            </a:r>
            <a:r>
              <a:rPr lang="en-US" spc="-35" dirty="0"/>
              <a:t> </a:t>
            </a:r>
            <a:r>
              <a:rPr lang="en-US" spc="-5" dirty="0"/>
              <a:t>first</a:t>
            </a:r>
            <a:r>
              <a:rPr lang="en-US" spc="-35" dirty="0"/>
              <a:t> </a:t>
            </a:r>
            <a:r>
              <a:rPr lang="en-US" spc="-10" dirty="0"/>
              <a:t>1</a:t>
            </a:r>
            <a:r>
              <a:rPr lang="en-US" spc="-5" dirty="0"/>
              <a:t>0</a:t>
            </a:r>
            <a:r>
              <a:rPr lang="en-US" spc="-35" dirty="0"/>
              <a:t> </a:t>
            </a:r>
            <a:r>
              <a:rPr lang="en-US" spc="-5" dirty="0"/>
              <a:t>terms </a:t>
            </a:r>
            <a:r>
              <a:rPr lang="en-US" spc="-10" dirty="0"/>
              <a:t>i</a:t>
            </a:r>
            <a:r>
              <a:rPr lang="en-US" spc="-5" dirty="0"/>
              <a:t>n </a:t>
            </a:r>
            <a:r>
              <a:rPr lang="en-US" spc="-10" dirty="0"/>
              <a:t>th</a:t>
            </a:r>
            <a:r>
              <a:rPr lang="en-US" spc="-5" dirty="0"/>
              <a:t>e s</a:t>
            </a:r>
            <a:r>
              <a:rPr lang="en-US" spc="-10" dirty="0"/>
              <a:t>equence.</a:t>
            </a:r>
            <a:endParaRPr lang="en-US" dirty="0"/>
          </a:p>
          <a:p>
            <a:pPr marL="0" marR="12700" indent="0" algn="just">
              <a:lnSpc>
                <a:spcPct val="100000"/>
              </a:lnSpc>
              <a:buNone/>
            </a:pPr>
            <a:r>
              <a:rPr lang="en-US" b="1" spc="-5" dirty="0"/>
              <a:t>Solution </a:t>
            </a:r>
            <a:r>
              <a:rPr lang="en-US" spc="-5" dirty="0"/>
              <a:t>Given</a:t>
            </a:r>
            <a:r>
              <a:rPr lang="en-US" spc="30" dirty="0"/>
              <a:t> </a:t>
            </a:r>
            <a:r>
              <a:rPr lang="en-US" spc="-5" dirty="0"/>
              <a:t>the</a:t>
            </a:r>
            <a:r>
              <a:rPr lang="en-US" spc="30" dirty="0"/>
              <a:t> </a:t>
            </a:r>
            <a:r>
              <a:rPr lang="en-US" spc="-5" dirty="0"/>
              <a:t>first</a:t>
            </a:r>
            <a:r>
              <a:rPr lang="en-US" spc="25" dirty="0"/>
              <a:t> </a:t>
            </a:r>
            <a:r>
              <a:rPr lang="en-US" spc="-5" dirty="0"/>
              <a:t>two</a:t>
            </a:r>
            <a:r>
              <a:rPr lang="en-US" spc="30" dirty="0"/>
              <a:t> </a:t>
            </a:r>
            <a:r>
              <a:rPr lang="en-US" spc="-5" dirty="0"/>
              <a:t>terms,</a:t>
            </a:r>
            <a:r>
              <a:rPr lang="en-US" spc="30" dirty="0"/>
              <a:t> </a:t>
            </a:r>
            <a:r>
              <a:rPr lang="en-US" spc="-15" dirty="0"/>
              <a:t>w</a:t>
            </a:r>
            <a:r>
              <a:rPr lang="en-US" spc="-5" dirty="0"/>
              <a:t>e</a:t>
            </a:r>
            <a:r>
              <a:rPr lang="en-US" spc="30" dirty="0"/>
              <a:t> </a:t>
            </a:r>
            <a:r>
              <a:rPr lang="en-US" spc="-5" dirty="0"/>
              <a:t>can</a:t>
            </a:r>
            <a:r>
              <a:rPr lang="en-US" spc="30" dirty="0"/>
              <a:t> </a:t>
            </a:r>
            <a:r>
              <a:rPr lang="en-US" spc="-5" dirty="0"/>
              <a:t>easily</a:t>
            </a:r>
            <a:r>
              <a:rPr lang="en-US" spc="30" dirty="0"/>
              <a:t> </a:t>
            </a:r>
            <a:r>
              <a:rPr lang="en-US" spc="-5" dirty="0"/>
              <a:t>find</a:t>
            </a:r>
            <a:r>
              <a:rPr lang="en-US" spc="30" dirty="0"/>
              <a:t> </a:t>
            </a:r>
            <a:r>
              <a:rPr lang="en-US" spc="-5" dirty="0"/>
              <a:t>each</a:t>
            </a:r>
            <a:r>
              <a:rPr lang="en-US" spc="30" dirty="0"/>
              <a:t> </a:t>
            </a:r>
            <a:r>
              <a:rPr lang="en-US" spc="-5" dirty="0"/>
              <a:t>subsequent</a:t>
            </a:r>
            <a:r>
              <a:rPr lang="en-US" spc="30" dirty="0"/>
              <a:t> </a:t>
            </a:r>
            <a:r>
              <a:rPr lang="en-US" spc="-5" dirty="0"/>
              <a:t>term</a:t>
            </a:r>
            <a:r>
              <a:rPr lang="en-US" spc="30" dirty="0"/>
              <a:t> </a:t>
            </a:r>
            <a:r>
              <a:rPr lang="en-US" spc="-5" dirty="0"/>
              <a:t>by</a:t>
            </a:r>
            <a:r>
              <a:rPr lang="en-US" spc="30" dirty="0"/>
              <a:t> </a:t>
            </a:r>
            <a:r>
              <a:rPr lang="en-US" spc="-5" dirty="0"/>
              <a:t>adding </a:t>
            </a:r>
            <a:r>
              <a:rPr lang="en-US" spc="-10" dirty="0"/>
              <a:t>th</a:t>
            </a:r>
            <a:r>
              <a:rPr lang="en-US" spc="-5" dirty="0"/>
              <a:t>e </a:t>
            </a:r>
            <a:r>
              <a:rPr lang="en-US" spc="-10" dirty="0"/>
              <a:t>previou</a:t>
            </a:r>
            <a:r>
              <a:rPr lang="en-US" spc="-5" dirty="0"/>
              <a:t>s </a:t>
            </a:r>
            <a:r>
              <a:rPr lang="en-US" spc="-10" dirty="0"/>
              <a:t>two</a:t>
            </a:r>
            <a:r>
              <a:rPr lang="en-US" spc="-5" dirty="0"/>
              <a:t>. </a:t>
            </a:r>
            <a:r>
              <a:rPr lang="en-US" spc="-15" dirty="0"/>
              <a:t>Th</a:t>
            </a:r>
            <a:r>
              <a:rPr lang="en-US" spc="-5" dirty="0"/>
              <a:t>e s</a:t>
            </a:r>
            <a:r>
              <a:rPr lang="en-US" spc="-10" dirty="0"/>
              <a:t>equenc</a:t>
            </a:r>
            <a:r>
              <a:rPr lang="en-US" spc="-5" dirty="0"/>
              <a:t>e </a:t>
            </a:r>
            <a:r>
              <a:rPr lang="en-US" spc="-10" dirty="0"/>
              <a:t>is</a:t>
            </a:r>
            <a:endParaRPr lang="en-US" dirty="0"/>
          </a:p>
          <a:p>
            <a:pPr marL="0" marR="12700" indent="0" algn="ctr">
              <a:lnSpc>
                <a:spcPct val="100000"/>
              </a:lnSpc>
              <a:buNone/>
            </a:pPr>
            <a:r>
              <a:rPr lang="en-US" spc="-10" dirty="0"/>
              <a:t>1</a:t>
            </a:r>
            <a:r>
              <a:rPr lang="en-US" spc="-5" dirty="0"/>
              <a:t>,</a:t>
            </a:r>
            <a:r>
              <a:rPr lang="en-US" spc="80" dirty="0"/>
              <a:t> </a:t>
            </a:r>
            <a:r>
              <a:rPr lang="en-US" spc="-10" dirty="0"/>
              <a:t>1</a:t>
            </a:r>
            <a:r>
              <a:rPr lang="en-US" spc="-5" dirty="0"/>
              <a:t>,</a:t>
            </a:r>
            <a:r>
              <a:rPr lang="en-US" spc="80" dirty="0"/>
              <a:t> </a:t>
            </a:r>
            <a:r>
              <a:rPr lang="en-US" spc="-10" dirty="0"/>
              <a:t>2</a:t>
            </a:r>
            <a:r>
              <a:rPr lang="en-US" spc="-5" dirty="0"/>
              <a:t>,</a:t>
            </a:r>
            <a:r>
              <a:rPr lang="en-US" spc="80" dirty="0"/>
              <a:t> </a:t>
            </a:r>
            <a:r>
              <a:rPr lang="en-US" spc="-10" dirty="0"/>
              <a:t>3</a:t>
            </a:r>
            <a:r>
              <a:rPr lang="en-US" spc="-5" dirty="0"/>
              <a:t>,</a:t>
            </a:r>
            <a:r>
              <a:rPr lang="en-US" spc="80" dirty="0"/>
              <a:t> </a:t>
            </a:r>
            <a:r>
              <a:rPr lang="en-US" spc="-10" dirty="0"/>
              <a:t>5</a:t>
            </a:r>
            <a:r>
              <a:rPr lang="en-US" spc="-5" dirty="0"/>
              <a:t>,</a:t>
            </a:r>
            <a:r>
              <a:rPr lang="en-US" spc="80" dirty="0"/>
              <a:t> </a:t>
            </a:r>
            <a:r>
              <a:rPr lang="en-US" spc="-10" dirty="0"/>
              <a:t>8</a:t>
            </a:r>
            <a:r>
              <a:rPr lang="en-US" spc="-5" dirty="0"/>
              <a:t>,</a:t>
            </a:r>
            <a:r>
              <a:rPr lang="en-US" spc="80" dirty="0"/>
              <a:t> </a:t>
            </a:r>
            <a:r>
              <a:rPr lang="en-US" spc="-10" dirty="0"/>
              <a:t>13</a:t>
            </a:r>
            <a:r>
              <a:rPr lang="en-US" spc="-5" dirty="0"/>
              <a:t>,</a:t>
            </a:r>
            <a:r>
              <a:rPr lang="en-US" spc="80" dirty="0"/>
              <a:t> </a:t>
            </a:r>
            <a:r>
              <a:rPr lang="en-US" spc="-10" dirty="0"/>
              <a:t>21</a:t>
            </a:r>
            <a:r>
              <a:rPr lang="en-US" spc="-5" dirty="0"/>
              <a:t>,</a:t>
            </a:r>
            <a:r>
              <a:rPr lang="en-US" spc="80" dirty="0"/>
              <a:t> </a:t>
            </a:r>
            <a:r>
              <a:rPr lang="en-US" spc="-10" dirty="0"/>
              <a:t>34</a:t>
            </a:r>
            <a:r>
              <a:rPr lang="en-US" spc="-5" dirty="0"/>
              <a:t>,</a:t>
            </a:r>
            <a:r>
              <a:rPr lang="en-US" spc="80" dirty="0"/>
              <a:t> </a:t>
            </a:r>
            <a:r>
              <a:rPr lang="en-US" spc="-10" dirty="0"/>
              <a:t>5</a:t>
            </a:r>
            <a:r>
              <a:rPr lang="en-US" spc="-5" dirty="0"/>
              <a:t>5</a:t>
            </a:r>
            <a:r>
              <a:rPr lang="en-US" spc="-90" dirty="0"/>
              <a:t> </a:t>
            </a:r>
            <a:r>
              <a:rPr lang="en-US" i="1" spc="155" dirty="0"/>
              <a:t>..</a:t>
            </a:r>
            <a:r>
              <a:rPr lang="en-US" i="1" spc="-10" dirty="0"/>
              <a:t>.</a:t>
            </a:r>
            <a:r>
              <a:rPr lang="en-US" i="1" spc="-114" dirty="0"/>
              <a:t> </a:t>
            </a:r>
            <a:endParaRPr lang="en-US" dirty="0"/>
          </a:p>
          <a:p>
            <a:pPr marL="0" indent="0">
              <a:lnSpc>
                <a:spcPct val="100000"/>
              </a:lnSpc>
              <a:spcBef>
                <a:spcPts val="22"/>
              </a:spcBef>
              <a:buNone/>
            </a:pPr>
            <a:endParaRPr lang="en-US" dirty="0"/>
          </a:p>
        </p:txBody>
      </p:sp>
    </p:spTree>
    <p:extLst>
      <p:ext uri="{BB962C8B-B14F-4D97-AF65-F5344CB8AC3E}">
        <p14:creationId xmlns:p14="http://schemas.microsoft.com/office/powerpoint/2010/main" val="22426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(20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gn="just">
              <a:lnSpc>
                <a:spcPct val="100000"/>
              </a:lnSpc>
              <a:buNone/>
            </a:pPr>
            <a:r>
              <a:rPr lang="en-US" b="1" spc="-5" dirty="0">
                <a:latin typeface="Times New Roman"/>
                <a:cs typeface="Times New Roman"/>
              </a:rPr>
              <a:t>Solution </a:t>
            </a:r>
            <a:r>
              <a:rPr lang="en-US" spc="-10" dirty="0">
                <a:latin typeface="Times New Roman"/>
                <a:cs typeface="Times New Roman"/>
              </a:rPr>
              <a:t>We</a:t>
            </a:r>
            <a:r>
              <a:rPr lang="en-US" spc="-20" dirty="0">
                <a:latin typeface="Times New Roman"/>
                <a:cs typeface="Times New Roman"/>
              </a:rPr>
              <a:t> </a:t>
            </a:r>
            <a:r>
              <a:rPr lang="en-US" spc="-5" dirty="0">
                <a:latin typeface="Times New Roman"/>
                <a:cs typeface="Times New Roman"/>
              </a:rPr>
              <a:t>can</a:t>
            </a:r>
            <a:r>
              <a:rPr lang="en-US" spc="-20" dirty="0">
                <a:latin typeface="Times New Roman"/>
                <a:cs typeface="Times New Roman"/>
              </a:rPr>
              <a:t> </a:t>
            </a:r>
            <a:r>
              <a:rPr lang="en-US" spc="-5" dirty="0">
                <a:latin typeface="Times New Roman"/>
                <a:cs typeface="Times New Roman"/>
              </a:rPr>
              <a:t>answer</a:t>
            </a:r>
            <a:r>
              <a:rPr lang="en-US" spc="-20" dirty="0">
                <a:latin typeface="Times New Roman"/>
                <a:cs typeface="Times New Roman"/>
              </a:rPr>
              <a:t> </a:t>
            </a:r>
            <a:r>
              <a:rPr lang="en-US" spc="-5" dirty="0">
                <a:latin typeface="Times New Roman"/>
                <a:cs typeface="Times New Roman"/>
              </a:rPr>
              <a:t>this</a:t>
            </a:r>
            <a:r>
              <a:rPr lang="en-US" spc="-20" dirty="0">
                <a:latin typeface="Times New Roman"/>
                <a:cs typeface="Times New Roman"/>
              </a:rPr>
              <a:t> </a:t>
            </a:r>
            <a:r>
              <a:rPr lang="en-US" spc="-5" dirty="0">
                <a:latin typeface="Times New Roman"/>
                <a:cs typeface="Times New Roman"/>
              </a:rPr>
              <a:t>question</a:t>
            </a:r>
            <a:r>
              <a:rPr lang="en-US" spc="-2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20" dirty="0">
                <a:latin typeface="Times New Roman"/>
                <a:cs typeface="Times New Roman"/>
              </a:rPr>
              <a:t> </a:t>
            </a:r>
            <a:r>
              <a:rPr lang="en-US" spc="-5" dirty="0">
                <a:latin typeface="Times New Roman"/>
                <a:cs typeface="Times New Roman"/>
              </a:rPr>
              <a:t>determining</a:t>
            </a:r>
            <a:r>
              <a:rPr lang="en-US" spc="-20" dirty="0">
                <a:latin typeface="Times New Roman"/>
                <a:cs typeface="Times New Roman"/>
              </a:rPr>
              <a:t> </a:t>
            </a:r>
            <a:r>
              <a:rPr lang="en-US" spc="-5" dirty="0">
                <a:latin typeface="Times New Roman"/>
                <a:cs typeface="Times New Roman"/>
              </a:rPr>
              <a:t>the</a:t>
            </a:r>
            <a:r>
              <a:rPr lang="en-US" spc="-20"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robability</a:t>
            </a:r>
            <a:r>
              <a:rPr lang="en-US" spc="-20" dirty="0">
                <a:latin typeface="Times New Roman"/>
                <a:cs typeface="Times New Roman"/>
              </a:rPr>
              <a:t> </a:t>
            </a:r>
            <a:r>
              <a:rPr lang="en-US" spc="-5" dirty="0">
                <a:latin typeface="Times New Roman"/>
                <a:cs typeface="Times New Roman"/>
              </a:rPr>
              <a:t>that</a:t>
            </a:r>
            <a:r>
              <a:rPr lang="en-US" spc="-20" dirty="0">
                <a:latin typeface="Times New Roman"/>
                <a:cs typeface="Times New Roman"/>
              </a:rPr>
              <a:t> </a:t>
            </a:r>
            <a:r>
              <a:rPr lang="en-US" spc="-5" dirty="0">
                <a:latin typeface="Times New Roman"/>
                <a:cs typeface="Times New Roman"/>
              </a:rPr>
              <a:t>Nina</a:t>
            </a:r>
            <a:r>
              <a:rPr lang="en-US" spc="-20" dirty="0">
                <a:latin typeface="Times New Roman"/>
                <a:cs typeface="Times New Roman"/>
              </a:rPr>
              <a:t> </a:t>
            </a:r>
            <a:r>
              <a:rPr lang="en-US" spc="-5" dirty="0">
                <a:latin typeface="Times New Roman"/>
                <a:cs typeface="Times New Roman"/>
              </a:rPr>
              <a:t>wins</a:t>
            </a:r>
            <a:r>
              <a:rPr lang="en-US" spc="-20" dirty="0">
                <a:latin typeface="Times New Roman"/>
                <a:cs typeface="Times New Roman"/>
              </a:rPr>
              <a:t> </a:t>
            </a:r>
            <a:r>
              <a:rPr lang="en-US" spc="-5" dirty="0">
                <a:latin typeface="Times New Roman"/>
                <a:cs typeface="Times New Roman"/>
              </a:rPr>
              <a:t>the competition. It is done via a geometric series. </a:t>
            </a:r>
          </a:p>
          <a:p>
            <a:pPr marL="0" marR="12700" indent="0" algn="just">
              <a:lnSpc>
                <a:spcPct val="100000"/>
              </a:lnSpc>
              <a:buNone/>
            </a:pPr>
            <a:r>
              <a:rPr lang="en-US" spc="-10" dirty="0">
                <a:latin typeface="Times New Roman"/>
                <a:cs typeface="Times New Roman"/>
              </a:rPr>
              <a:t>Nin</a:t>
            </a:r>
            <a:r>
              <a:rPr lang="en-US" spc="-5" dirty="0">
                <a:latin typeface="Times New Roman"/>
                <a:cs typeface="Times New Roman"/>
              </a:rPr>
              <a:t>a </a:t>
            </a:r>
            <a:r>
              <a:rPr lang="en-US" spc="-10" dirty="0">
                <a:latin typeface="Times New Roman"/>
                <a:cs typeface="Times New Roman"/>
              </a:rPr>
              <a:t>win</a:t>
            </a:r>
            <a:r>
              <a:rPr lang="en-US" spc="-5" dirty="0">
                <a:latin typeface="Times New Roman"/>
                <a:cs typeface="Times New Roman"/>
              </a:rPr>
              <a:t>s </a:t>
            </a:r>
            <a:r>
              <a:rPr lang="en-US" spc="-10" dirty="0">
                <a:latin typeface="Times New Roman"/>
                <a:cs typeface="Times New Roman"/>
              </a:rPr>
              <a:t>i</a:t>
            </a:r>
            <a:r>
              <a:rPr lang="en-US" spc="-5" dirty="0">
                <a:latin typeface="Times New Roman"/>
                <a:cs typeface="Times New Roman"/>
              </a:rPr>
              <a:t>n </a:t>
            </a:r>
            <a:r>
              <a:rPr lang="en-US" spc="-10" dirty="0">
                <a:latin typeface="Times New Roman"/>
                <a:cs typeface="Times New Roman"/>
              </a:rPr>
              <a:t>eac</a:t>
            </a:r>
            <a:r>
              <a:rPr lang="en-US" spc="-5" dirty="0">
                <a:latin typeface="Times New Roman"/>
                <a:cs typeface="Times New Roman"/>
              </a:rPr>
              <a:t>h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th</a:t>
            </a:r>
            <a:r>
              <a:rPr lang="en-US" spc="-5" dirty="0">
                <a:latin typeface="Times New Roman"/>
                <a:cs typeface="Times New Roman"/>
              </a:rPr>
              <a:t>e f</a:t>
            </a:r>
            <a:r>
              <a:rPr lang="en-US" spc="-10" dirty="0">
                <a:latin typeface="Times New Roman"/>
                <a:cs typeface="Times New Roman"/>
              </a:rPr>
              <a:t>ollowin</a:t>
            </a:r>
            <a:r>
              <a:rPr lang="en-US" spc="-5" dirty="0">
                <a:latin typeface="Times New Roman"/>
                <a:cs typeface="Times New Roman"/>
              </a:rPr>
              <a:t>g </a:t>
            </a:r>
            <a:r>
              <a:rPr lang="en-US" spc="-10" dirty="0">
                <a:latin typeface="Times New Roman"/>
                <a:cs typeface="Times New Roman"/>
              </a:rPr>
              <a:t>cases.</a:t>
            </a:r>
            <a:endParaRPr lang="en-US" dirty="0">
              <a:latin typeface="Times New Roman"/>
              <a:cs typeface="Times New Roman"/>
            </a:endParaRPr>
          </a:p>
          <a:p>
            <a:pPr marR="12700" algn="just">
              <a:lnSpc>
                <a:spcPct val="100000"/>
              </a:lnSpc>
            </a:pPr>
            <a:r>
              <a:rPr lang="en-US" spc="-10" dirty="0">
                <a:latin typeface="Times New Roman"/>
                <a:cs typeface="Times New Roman"/>
              </a:rPr>
              <a:t>By </a:t>
            </a:r>
            <a:r>
              <a:rPr lang="en-US" spc="-5" dirty="0">
                <a:latin typeface="Times New Roman"/>
                <a:cs typeface="Times New Roman"/>
              </a:rPr>
              <a:t>hitting the </a:t>
            </a:r>
            <a:r>
              <a:rPr lang="en-US" spc="-5" dirty="0" err="1">
                <a:latin typeface="Times New Roman"/>
                <a:cs typeface="Times New Roman"/>
              </a:rPr>
              <a:t>bullseye</a:t>
            </a:r>
            <a:r>
              <a:rPr lang="en-US" spc="-5" dirty="0">
                <a:latin typeface="Times New Roman"/>
                <a:cs typeface="Times New Roman"/>
              </a:rPr>
              <a:t> on her first turn (which happens with probability 0.45), </a:t>
            </a:r>
            <a:r>
              <a:rPr lang="en-US" spc="-10" dirty="0">
                <a:latin typeface="Times New Roman"/>
                <a:cs typeface="Times New Roman"/>
              </a:rPr>
              <a:t>o</a:t>
            </a:r>
            <a:r>
              <a:rPr lang="en-US" spc="-5" dirty="0">
                <a:latin typeface="Times New Roman"/>
                <a:cs typeface="Times New Roman"/>
              </a:rPr>
              <a:t>r</a:t>
            </a:r>
          </a:p>
          <a:p>
            <a:pPr marR="12700" algn="just">
              <a:lnSpc>
                <a:spcPct val="100000"/>
              </a:lnSpc>
            </a:pPr>
            <a:r>
              <a:rPr lang="en-US" spc="-10" dirty="0">
                <a:latin typeface="Times New Roman"/>
                <a:cs typeface="Times New Roman"/>
              </a:rPr>
              <a:t>By</a:t>
            </a:r>
            <a:r>
              <a:rPr lang="en-US" spc="50" dirty="0">
                <a:latin typeface="Times New Roman"/>
                <a:cs typeface="Times New Roman"/>
              </a:rPr>
              <a:t> </a:t>
            </a:r>
            <a:r>
              <a:rPr lang="en-US" spc="-5" dirty="0">
                <a:latin typeface="Times New Roman"/>
                <a:cs typeface="Times New Roman"/>
              </a:rPr>
              <a:t>having</a:t>
            </a:r>
            <a:r>
              <a:rPr lang="en-US" spc="50" dirty="0">
                <a:latin typeface="Times New Roman"/>
                <a:cs typeface="Times New Roman"/>
              </a:rPr>
              <a:t> </a:t>
            </a:r>
            <a:r>
              <a:rPr lang="en-US" spc="-5" dirty="0">
                <a:latin typeface="Times New Roman"/>
                <a:cs typeface="Times New Roman"/>
              </a:rPr>
              <a:t>both</a:t>
            </a:r>
            <a:r>
              <a:rPr lang="en-US" spc="50" dirty="0">
                <a:latin typeface="Times New Roman"/>
                <a:cs typeface="Times New Roman"/>
              </a:rPr>
              <a:t> </a:t>
            </a:r>
            <a:r>
              <a:rPr lang="en-US" spc="-10" dirty="0">
                <a:latin typeface="Times New Roman"/>
                <a:cs typeface="Times New Roman"/>
              </a:rPr>
              <a:t>p</a:t>
            </a:r>
            <a:r>
              <a:rPr lang="en-US" spc="-5" dirty="0">
                <a:latin typeface="Times New Roman"/>
                <a:cs typeface="Times New Roman"/>
              </a:rPr>
              <a:t>layers</a:t>
            </a:r>
            <a:r>
              <a:rPr lang="en-US" spc="50" dirty="0">
                <a:latin typeface="Times New Roman"/>
                <a:cs typeface="Times New Roman"/>
              </a:rPr>
              <a:t> </a:t>
            </a:r>
            <a:r>
              <a:rPr lang="en-US" spc="-15" dirty="0">
                <a:latin typeface="Times New Roman"/>
                <a:cs typeface="Times New Roman"/>
              </a:rPr>
              <a:t>m</a:t>
            </a:r>
            <a:r>
              <a:rPr lang="en-US" spc="-5" dirty="0">
                <a:latin typeface="Times New Roman"/>
                <a:cs typeface="Times New Roman"/>
              </a:rPr>
              <a:t>iss</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50" dirty="0">
                <a:latin typeface="Times New Roman"/>
                <a:cs typeface="Times New Roman"/>
              </a:rPr>
              <a:t> </a:t>
            </a:r>
            <a:r>
              <a:rPr lang="en-US" spc="-5" dirty="0">
                <a:latin typeface="Times New Roman"/>
                <a:cs typeface="Times New Roman"/>
              </a:rPr>
              <a:t>their</a:t>
            </a:r>
            <a:r>
              <a:rPr lang="en-US" spc="50" dirty="0">
                <a:latin typeface="Times New Roman"/>
                <a:cs typeface="Times New Roman"/>
              </a:rPr>
              <a:t> </a:t>
            </a:r>
            <a:r>
              <a:rPr lang="en-US" spc="-5" dirty="0">
                <a:latin typeface="Times New Roman"/>
                <a:cs typeface="Times New Roman"/>
              </a:rPr>
              <a:t>first</a:t>
            </a:r>
            <a:r>
              <a:rPr lang="en-US" spc="50" dirty="0">
                <a:latin typeface="Times New Roman"/>
                <a:cs typeface="Times New Roman"/>
              </a:rPr>
              <a:t> </a:t>
            </a:r>
            <a:r>
              <a:rPr lang="en-US" spc="-5" dirty="0">
                <a:latin typeface="Times New Roman"/>
                <a:cs typeface="Times New Roman"/>
              </a:rPr>
              <a:t>turn</a:t>
            </a:r>
            <a:r>
              <a:rPr lang="en-US" spc="50" dirty="0">
                <a:latin typeface="Times New Roman"/>
                <a:cs typeface="Times New Roman"/>
              </a:rPr>
              <a:t> </a:t>
            </a:r>
            <a:r>
              <a:rPr lang="en-US" spc="-5" dirty="0">
                <a:latin typeface="Times New Roman"/>
                <a:cs typeface="Times New Roman"/>
              </a:rPr>
              <a:t>and</a:t>
            </a:r>
            <a:r>
              <a:rPr lang="en-US" spc="50" dirty="0">
                <a:latin typeface="Times New Roman"/>
                <a:cs typeface="Times New Roman"/>
              </a:rPr>
              <a:t> </a:t>
            </a:r>
            <a:r>
              <a:rPr lang="en-US" spc="-5" dirty="0">
                <a:latin typeface="Times New Roman"/>
                <a:cs typeface="Times New Roman"/>
              </a:rPr>
              <a:t>Nina</a:t>
            </a:r>
            <a:r>
              <a:rPr lang="en-US" spc="50" dirty="0">
                <a:latin typeface="Times New Roman"/>
                <a:cs typeface="Times New Roman"/>
              </a:rPr>
              <a:t> </a:t>
            </a:r>
            <a:r>
              <a:rPr lang="en-US" spc="-5" dirty="0">
                <a:latin typeface="Times New Roman"/>
                <a:cs typeface="Times New Roman"/>
              </a:rPr>
              <a:t>hit</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50" dirty="0">
                <a:latin typeface="Times New Roman"/>
                <a:cs typeface="Times New Roman"/>
              </a:rPr>
              <a:t> </a:t>
            </a:r>
            <a:r>
              <a:rPr lang="en-US" spc="-5" dirty="0">
                <a:latin typeface="Times New Roman"/>
                <a:cs typeface="Times New Roman"/>
              </a:rPr>
              <a:t>her</a:t>
            </a:r>
            <a:r>
              <a:rPr lang="en-US" spc="50" dirty="0">
                <a:latin typeface="Times New Roman"/>
                <a:cs typeface="Times New Roman"/>
              </a:rPr>
              <a:t> </a:t>
            </a:r>
            <a:r>
              <a:rPr lang="en-US" spc="-5" dirty="0">
                <a:latin typeface="Times New Roman"/>
                <a:cs typeface="Times New Roman"/>
              </a:rPr>
              <a:t>second</a:t>
            </a:r>
            <a:r>
              <a:rPr lang="en-US" spc="50" dirty="0">
                <a:latin typeface="Times New Roman"/>
                <a:cs typeface="Times New Roman"/>
              </a:rPr>
              <a:t> </a:t>
            </a:r>
            <a:r>
              <a:rPr lang="en-US" spc="-5" dirty="0">
                <a:latin typeface="Times New Roman"/>
                <a:cs typeface="Times New Roman"/>
              </a:rPr>
              <a:t>turn [which happens with probability (0.55)(0.48)(0.45)], or</a:t>
            </a:r>
          </a:p>
          <a:p>
            <a:pPr marR="12700" algn="just">
              <a:lnSpc>
                <a:spcPct val="100000"/>
              </a:lnSpc>
            </a:pPr>
            <a:r>
              <a:rPr lang="en-US" spc="-10" dirty="0">
                <a:latin typeface="Times New Roman"/>
                <a:cs typeface="Times New Roman"/>
              </a:rPr>
              <a:t>By </a:t>
            </a:r>
            <a:r>
              <a:rPr lang="en-US" spc="-5" dirty="0">
                <a:latin typeface="Times New Roman"/>
                <a:cs typeface="Times New Roman"/>
              </a:rPr>
              <a:t>having both </a:t>
            </a:r>
            <a:r>
              <a:rPr lang="en-US" spc="-10" dirty="0">
                <a:latin typeface="Times New Roman"/>
                <a:cs typeface="Times New Roman"/>
              </a:rPr>
              <a:t>p</a:t>
            </a:r>
            <a:r>
              <a:rPr lang="en-US" spc="-5" dirty="0">
                <a:latin typeface="Times New Roman"/>
                <a:cs typeface="Times New Roman"/>
              </a:rPr>
              <a:t>layers </a:t>
            </a:r>
            <a:r>
              <a:rPr lang="en-US" spc="-15" dirty="0">
                <a:latin typeface="Times New Roman"/>
                <a:cs typeface="Times New Roman"/>
              </a:rPr>
              <a:t>m</a:t>
            </a:r>
            <a:r>
              <a:rPr lang="en-US" spc="-5" dirty="0">
                <a:latin typeface="Times New Roman"/>
                <a:cs typeface="Times New Roman"/>
              </a:rPr>
              <a:t>iss </a:t>
            </a:r>
            <a:r>
              <a:rPr lang="en-US" spc="-10" dirty="0">
                <a:latin typeface="Times New Roman"/>
                <a:cs typeface="Times New Roman"/>
              </a:rPr>
              <a:t>o</a:t>
            </a:r>
            <a:r>
              <a:rPr lang="en-US" spc="-5" dirty="0">
                <a:latin typeface="Times New Roman"/>
                <a:cs typeface="Times New Roman"/>
              </a:rPr>
              <a:t>n their first two turns and Nina hit </a:t>
            </a:r>
            <a:r>
              <a:rPr lang="en-US" spc="-10" dirty="0">
                <a:latin typeface="Times New Roman"/>
                <a:cs typeface="Times New Roman"/>
              </a:rPr>
              <a:t>o</a:t>
            </a:r>
            <a:r>
              <a:rPr lang="en-US" spc="-5" dirty="0">
                <a:latin typeface="Times New Roman"/>
                <a:cs typeface="Times New Roman"/>
              </a:rPr>
              <a:t>n her third [which </a:t>
            </a:r>
            <a:r>
              <a:rPr lang="en-US" spc="-110" dirty="0">
                <a:latin typeface="Times New Roman"/>
                <a:cs typeface="Times New Roman"/>
              </a:rPr>
              <a:t> </a:t>
            </a:r>
            <a:r>
              <a:rPr lang="en-US" spc="-5" dirty="0">
                <a:latin typeface="Times New Roman"/>
                <a:cs typeface="Times New Roman"/>
              </a:rPr>
              <a:t>happens </a:t>
            </a:r>
            <a:r>
              <a:rPr lang="en-US" spc="-105" dirty="0">
                <a:latin typeface="Times New Roman"/>
                <a:cs typeface="Times New Roman"/>
              </a:rPr>
              <a:t> </a:t>
            </a:r>
            <a:r>
              <a:rPr lang="en-US" spc="-5" dirty="0">
                <a:latin typeface="Times New Roman"/>
                <a:cs typeface="Times New Roman"/>
              </a:rPr>
              <a:t>with </a:t>
            </a:r>
            <a:r>
              <a:rPr lang="en-US" spc="-110" dirty="0">
                <a:latin typeface="Times New Roman"/>
                <a:cs typeface="Times New Roman"/>
              </a:rPr>
              <a:t> </a:t>
            </a:r>
            <a:r>
              <a:rPr lang="en-US" spc="-5" dirty="0">
                <a:latin typeface="Times New Roman"/>
                <a:cs typeface="Times New Roman"/>
              </a:rPr>
              <a:t>probability </a:t>
            </a:r>
            <a:r>
              <a:rPr lang="en-US" spc="-105" dirty="0">
                <a:latin typeface="Times New Roman"/>
                <a:cs typeface="Times New Roman"/>
              </a:rPr>
              <a:t> </a:t>
            </a:r>
            <a:r>
              <a:rPr lang="en-US" spc="-5" dirty="0">
                <a:latin typeface="Times New Roman"/>
                <a:cs typeface="Times New Roman"/>
              </a:rPr>
              <a:t>(0.55)(0.48)(0.55)(0.48)(0.45)], </a:t>
            </a:r>
            <a:r>
              <a:rPr lang="en-US" spc="-105" dirty="0">
                <a:latin typeface="Times New Roman"/>
                <a:cs typeface="Times New Roman"/>
              </a:rPr>
              <a:t> </a:t>
            </a:r>
            <a:r>
              <a:rPr lang="en-US" spc="-5" dirty="0">
                <a:latin typeface="Times New Roman"/>
                <a:cs typeface="Times New Roman"/>
              </a:rPr>
              <a:t>and so on...</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1255731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21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5" dirty="0">
                    <a:solidFill>
                      <a:schemeClr val="tx1"/>
                    </a:solidFill>
                    <a:latin typeface="Times New Roman"/>
                    <a:cs typeface="Times New Roman"/>
                  </a:rPr>
                  <a:t>There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infinitely</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many</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different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cases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result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4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in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45" dirty="0">
                    <a:solidFill>
                      <a:schemeClr val="tx1"/>
                    </a:solidFill>
                    <a:latin typeface="Times New Roman"/>
                    <a:cs typeface="Times New Roman"/>
                  </a:rPr>
                  <a:t> </a:t>
                </a:r>
                <a:r>
                  <a:rPr lang="en-US" spc="-15" dirty="0">
                    <a:solidFill>
                      <a:schemeClr val="tx1"/>
                    </a:solidFill>
                    <a:latin typeface="Times New Roman"/>
                    <a:cs typeface="Times New Roman"/>
                  </a:rPr>
                  <a:t>N</a:t>
                </a:r>
                <a:r>
                  <a:rPr lang="en-US" spc="-5" dirty="0">
                    <a:solidFill>
                      <a:schemeClr val="tx1"/>
                    </a:solidFill>
                    <a:latin typeface="Times New Roman"/>
                    <a:cs typeface="Times New Roman"/>
                  </a:rPr>
                  <a:t>ina,</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because </a:t>
                </a:r>
                <a:r>
                  <a:rPr lang="en-US" spc="-10" dirty="0">
                    <a:solidFill>
                      <a:schemeClr val="tx1"/>
                    </a:solidFill>
                    <a:latin typeface="Times New Roman"/>
                    <a:cs typeface="Times New Roman"/>
                  </a:rPr>
                  <a:t>the</a:t>
                </a:r>
                <a:r>
                  <a:rPr lang="en-US" spc="-5" dirty="0">
                    <a:solidFill>
                      <a:schemeClr val="tx1"/>
                    </a:solidFill>
                    <a:latin typeface="Times New Roman"/>
                    <a:cs typeface="Times New Roman"/>
                  </a:rPr>
                  <a:t>y</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distinc</a:t>
                </a:r>
                <a:r>
                  <a:rPr lang="en-US" spc="-5" dirty="0">
                    <a:solidFill>
                      <a:schemeClr val="tx1"/>
                    </a:solidFill>
                    <a:latin typeface="Times New Roman"/>
                    <a:cs typeface="Times New Roman"/>
                  </a:rPr>
                  <a:t>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from</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eac</a:t>
                </a:r>
                <a:r>
                  <a:rPr lang="en-US" spc="-5" dirty="0">
                    <a:solidFill>
                      <a:schemeClr val="tx1"/>
                    </a:solidFill>
                    <a:latin typeface="Times New Roman"/>
                    <a:cs typeface="Times New Roman"/>
                  </a:rPr>
                  <a:t>h</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othe</a:t>
                </a:r>
                <a:r>
                  <a:rPr lang="en-US" spc="-5" dirty="0">
                    <a:solidFill>
                      <a:schemeClr val="tx1"/>
                    </a:solidFill>
                    <a:latin typeface="Times New Roman"/>
                    <a:cs typeface="Times New Roman"/>
                  </a:rPr>
                  <a:t>r</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(i.e.</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n</a:t>
                </a:r>
                <a:r>
                  <a:rPr lang="en-US" spc="-5" dirty="0">
                    <a:solidFill>
                      <a:schemeClr val="tx1"/>
                    </a:solidFill>
                    <a:latin typeface="Times New Roman"/>
                    <a:cs typeface="Times New Roman"/>
                  </a:rPr>
                  <a:t>o</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o</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them</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occu</a:t>
                </a:r>
                <a:r>
                  <a:rPr lang="en-US" spc="-5" dirty="0">
                    <a:solidFill>
                      <a:schemeClr val="tx1"/>
                    </a:solidFill>
                    <a:latin typeface="Times New Roman"/>
                    <a:cs typeface="Times New Roman"/>
                  </a:rPr>
                  <a:t>r</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am</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time</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the probabilit</a:t>
                </a:r>
                <a:r>
                  <a:rPr lang="en-US" spc="-5" dirty="0">
                    <a:solidFill>
                      <a:schemeClr val="tx1"/>
                    </a:solidFill>
                    <a:latin typeface="Times New Roman"/>
                    <a:cs typeface="Times New Roman"/>
                  </a:rPr>
                  <a:t>y</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som</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on</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them</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occur</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sum</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eac</a:t>
                </a:r>
                <a:r>
                  <a:rPr lang="en-US" spc="-5" dirty="0">
                    <a:solidFill>
                      <a:schemeClr val="tx1"/>
                    </a:solidFill>
                    <a:latin typeface="Times New Roman"/>
                    <a:cs typeface="Times New Roman"/>
                  </a:rPr>
                  <a:t>h</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ndividua</a:t>
                </a:r>
                <a:r>
                  <a:rPr lang="en-US" spc="-5" dirty="0">
                    <a:solidFill>
                      <a:schemeClr val="tx1"/>
                    </a:solidFill>
                    <a:latin typeface="Times New Roman"/>
                    <a:cs typeface="Times New Roman"/>
                  </a:rPr>
                  <a:t>l</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probabilities. </a:t>
                </a:r>
                <a:r>
                  <a:rPr lang="en-US" spc="-5" dirty="0">
                    <a:solidFill>
                      <a:schemeClr val="tx1"/>
                    </a:solidFill>
                    <a:latin typeface="Times New Roman"/>
                    <a:cs typeface="Times New Roman"/>
                  </a:rPr>
                  <a:t>That is, the probability that Nina hits the bullseye first is</a:t>
                </a:r>
              </a:p>
              <a:p>
                <a:pPr marL="0" marR="5080" indent="0" algn="just">
                  <a:lnSpc>
                    <a:spcPct val="100000"/>
                  </a:lnSpc>
                  <a:buNone/>
                </a:pPr>
                <a:endParaRPr lang="en-US" dirty="0">
                  <a:solidFill>
                    <a:schemeClr val="tx1"/>
                  </a:solidFill>
                  <a:latin typeface="Times New Roman"/>
                  <a:cs typeface="Times New Roman"/>
                </a:endParaRPr>
              </a:p>
              <a:p>
                <a:pPr marL="0" marR="5080" indent="0" algn="ctr">
                  <a:lnSpc>
                    <a:spcPct val="100000"/>
                  </a:lnSpc>
                  <a:buNone/>
                </a:pPr>
                <a:r>
                  <a:rPr lang="en-US" spc="-10" dirty="0">
                    <a:solidFill>
                      <a:schemeClr val="tx1"/>
                    </a:solidFill>
                    <a:latin typeface="Times New Roman"/>
                    <a:cs typeface="Times New Roman"/>
                  </a:rPr>
                  <a:t>0.4</a:t>
                </a:r>
                <a:r>
                  <a:rPr lang="en-US" spc="-5" dirty="0">
                    <a:solidFill>
                      <a:schemeClr val="tx1"/>
                    </a:solidFill>
                    <a:latin typeface="Times New Roman"/>
                    <a:cs typeface="Times New Roman"/>
                  </a:rPr>
                  <a:t>5</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(0.55)(0.48)(0.45)</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(0.55</a:t>
                </a:r>
                <a:r>
                  <a:rPr lang="en-US" spc="-5" dirty="0">
                    <a:solidFill>
                      <a:schemeClr val="tx1"/>
                    </a:solidFill>
                    <a:latin typeface="Times New Roman"/>
                    <a:cs typeface="Times New Roman"/>
                  </a:rPr>
                  <a:t>)</a:t>
                </a:r>
                <a:r>
                  <a:rPr lang="en-US" spc="67" baseline="29629" dirty="0">
                    <a:solidFill>
                      <a:schemeClr val="tx1"/>
                    </a:solidFill>
                    <a:latin typeface="Times New Roman"/>
                    <a:cs typeface="Times New Roman"/>
                  </a:rPr>
                  <a:t>2</a:t>
                </a:r>
                <a:r>
                  <a:rPr lang="en-US" spc="-10" dirty="0">
                    <a:solidFill>
                      <a:schemeClr val="tx1"/>
                    </a:solidFill>
                    <a:latin typeface="Times New Roman"/>
                    <a:cs typeface="Times New Roman"/>
                  </a:rPr>
                  <a:t>(0.48</a:t>
                </a:r>
                <a:r>
                  <a:rPr lang="en-US" spc="-5" dirty="0">
                    <a:solidFill>
                      <a:schemeClr val="tx1"/>
                    </a:solidFill>
                    <a:latin typeface="Times New Roman"/>
                    <a:cs typeface="Times New Roman"/>
                  </a:rPr>
                  <a:t>)</a:t>
                </a:r>
                <a:r>
                  <a:rPr lang="en-US" spc="75" baseline="29629" dirty="0">
                    <a:solidFill>
                      <a:schemeClr val="tx1"/>
                    </a:solidFill>
                    <a:latin typeface="Times New Roman"/>
                    <a:cs typeface="Times New Roman"/>
                  </a:rPr>
                  <a:t>2</a:t>
                </a:r>
                <a:r>
                  <a:rPr lang="en-US" spc="-10" dirty="0">
                    <a:solidFill>
                      <a:schemeClr val="tx1"/>
                    </a:solidFill>
                    <a:latin typeface="Times New Roman"/>
                    <a:cs typeface="Times New Roman"/>
                  </a:rPr>
                  <a:t>(0.45</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i="1" spc="155" dirty="0">
                    <a:solidFill>
                      <a:schemeClr val="tx1"/>
                    </a:solidFill>
                    <a:latin typeface="Arial"/>
                    <a:cs typeface="Arial"/>
                  </a:rPr>
                  <a:t>..</a:t>
                </a:r>
                <a:r>
                  <a:rPr lang="en-US" i="1" spc="-10" dirty="0">
                    <a:solidFill>
                      <a:schemeClr val="tx1"/>
                    </a:solidFill>
                    <a:latin typeface="Arial"/>
                    <a:cs typeface="Arial"/>
                  </a:rPr>
                  <a:t>.</a:t>
                </a:r>
                <a:r>
                  <a:rPr lang="en-US" i="1" spc="-114" dirty="0">
                    <a:solidFill>
                      <a:schemeClr val="tx1"/>
                    </a:solidFill>
                    <a:latin typeface="Arial"/>
                    <a:cs typeface="Arial"/>
                  </a:rPr>
                  <a:t> </a:t>
                </a:r>
              </a:p>
              <a:p>
                <a:pPr marL="0" marR="5080" indent="0" algn="ctr">
                  <a:lnSpc>
                    <a:spcPct val="100000"/>
                  </a:lnSpc>
                  <a:buNone/>
                </a:pPr>
                <a:endParaRPr lang="en-US" i="1" spc="-114" dirty="0">
                  <a:solidFill>
                    <a:schemeClr val="tx1"/>
                  </a:solidFill>
                  <a:latin typeface="Arial"/>
                  <a:cs typeface="Arial"/>
                </a:endParaRPr>
              </a:p>
              <a:p>
                <a:pPr marL="0" marR="5080" indent="0">
                  <a:lnSpc>
                    <a:spcPct val="100000"/>
                  </a:lnSpc>
                  <a:buNone/>
                </a:pPr>
                <a:r>
                  <a:rPr lang="en-US" spc="-5" dirty="0">
                    <a:solidFill>
                      <a:schemeClr val="tx1"/>
                    </a:solidFill>
                    <a:latin typeface="Times New Roman"/>
                    <a:cs typeface="Times New Roman"/>
                  </a:rPr>
                  <a:t>This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geometric</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ith</a:t>
                </a:r>
                <a:r>
                  <a:rPr lang="en-US" spc="-35" dirty="0">
                    <a:solidFill>
                      <a:schemeClr val="tx1"/>
                    </a:solidFill>
                    <a:latin typeface="Times New Roman"/>
                    <a:cs typeface="Times New Roman"/>
                  </a:rPr>
                  <a:t> </a:t>
                </a:r>
                <a:r>
                  <a:rPr lang="en-US" i="1" spc="-5" dirty="0">
                    <a:solidFill>
                      <a:schemeClr val="tx1"/>
                    </a:solidFill>
                    <a:latin typeface="Times New Roman"/>
                    <a:cs typeface="Times New Roman"/>
                  </a:rPr>
                  <a:t>c</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0.4</a:t>
                </a:r>
                <a:r>
                  <a:rPr lang="en-US" spc="-5" dirty="0">
                    <a:solidFill>
                      <a:schemeClr val="tx1"/>
                    </a:solidFill>
                    <a:latin typeface="Times New Roman"/>
                    <a:cs typeface="Times New Roman"/>
                  </a:rPr>
                  <a:t>5</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50" dirty="0">
                    <a:solidFill>
                      <a:schemeClr val="tx1"/>
                    </a:solidFill>
                    <a:latin typeface="Times New Roman"/>
                    <a:cs typeface="Times New Roman"/>
                  </a:rPr>
                  <a:t> </a:t>
                </a:r>
                <a:r>
                  <a:rPr lang="en-US" i="1" spc="-5" dirty="0">
                    <a:solidFill>
                      <a:schemeClr val="tx1"/>
                    </a:solidFill>
                    <a:latin typeface="Times New Roman"/>
                    <a:cs typeface="Times New Roman"/>
                  </a:rPr>
                  <a:t>r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(0.55)(0.48)</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0.264</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ollow</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the </a:t>
                </a:r>
                <a:r>
                  <a:rPr lang="en-US" spc="-5" dirty="0">
                    <a:solidFill>
                      <a:schemeClr val="tx1"/>
                    </a:solidFill>
                    <a:latin typeface="Times New Roman"/>
                    <a:cs typeface="Times New Roman"/>
                  </a:rPr>
                  <a:t>probability</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Nina</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wins</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is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0.45</m:t>
                        </m:r>
                      </m:num>
                      <m:den>
                        <m:r>
                          <a:rPr lang="en-US" b="0" i="1" spc="-5" smtClean="0">
                            <a:solidFill>
                              <a:schemeClr val="tx1"/>
                            </a:solidFill>
                            <a:latin typeface="Cambria Math" panose="02040503050406030204" pitchFamily="18" charset="0"/>
                            <a:cs typeface="Times New Roman"/>
                          </a:rPr>
                          <m:t>1</m:t>
                        </m:r>
                        <m:r>
                          <a:rPr lang="en-US" b="0" i="1" spc="-5" smtClean="0">
                            <a:solidFill>
                              <a:schemeClr val="tx1"/>
                            </a:solidFill>
                            <a:latin typeface="Cambria Math" charset="0"/>
                            <a:cs typeface="Times New Roman"/>
                          </a:rPr>
                          <m:t> </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charset="0"/>
                            <a:cs typeface="Times New Roman"/>
                          </a:rPr>
                          <m:t> </m:t>
                        </m:r>
                        <m:r>
                          <a:rPr lang="en-US" b="0" i="1" spc="-5" smtClean="0">
                            <a:solidFill>
                              <a:schemeClr val="tx1"/>
                            </a:solidFill>
                            <a:latin typeface="Cambria Math" panose="02040503050406030204" pitchFamily="18" charset="0"/>
                            <a:cs typeface="Times New Roman"/>
                          </a:rPr>
                          <m:t>0.264</m:t>
                        </m:r>
                      </m:den>
                    </m:f>
                    <m:r>
                      <a:rPr lang="en-US"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0.61</m:t>
                    </m:r>
                  </m:oMath>
                </a14:m>
                <a:r>
                  <a:rPr lang="en-US" dirty="0">
                    <a:solidFill>
                      <a:schemeClr val="tx1"/>
                    </a:solidFill>
                    <a:latin typeface="Times New Roman"/>
                    <a:cs typeface="Times New Roman"/>
                  </a:rPr>
                  <a:t>. </a:t>
                </a:r>
                <a:r>
                  <a:rPr lang="en-US" spc="-10" dirty="0">
                    <a:solidFill>
                      <a:schemeClr val="tx1"/>
                    </a:solidFill>
                    <a:latin typeface="Times New Roman"/>
                    <a:cs typeface="Times New Roman"/>
                  </a:rPr>
                  <a:t>Thus</a:t>
                </a:r>
                <a:r>
                  <a:rPr lang="en-US" spc="-5" dirty="0">
                    <a:solidFill>
                      <a:schemeClr val="tx1"/>
                    </a:solidFill>
                    <a:latin typeface="Times New Roman"/>
                    <a:cs typeface="Times New Roman"/>
                  </a:rPr>
                  <a:t>,</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Broo</a:t>
                </a:r>
                <a:r>
                  <a:rPr lang="en-US" spc="-5" dirty="0">
                    <a:solidFill>
                      <a:schemeClr val="tx1"/>
                    </a:solidFill>
                    <a:latin typeface="Times New Roman"/>
                    <a:cs typeface="Times New Roman"/>
                  </a:rPr>
                  <a:t>k</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woul</a:t>
                </a:r>
                <a:r>
                  <a:rPr lang="en-US" spc="-5" dirty="0">
                    <a:solidFill>
                      <a:schemeClr val="tx1"/>
                    </a:solidFill>
                    <a:latin typeface="Times New Roman"/>
                    <a:cs typeface="Times New Roman"/>
                  </a:rPr>
                  <a:t>d</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bee</a:t>
                </a:r>
                <a:r>
                  <a:rPr lang="en-US" spc="-5" dirty="0">
                    <a:solidFill>
                      <a:schemeClr val="tx1"/>
                    </a:solidFill>
                    <a:latin typeface="Times New Roman"/>
                    <a:cs typeface="Times New Roman"/>
                  </a:rPr>
                  <a:t>n</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wis</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to </a:t>
                </a:r>
                <a:r>
                  <a:rPr lang="en-US" spc="-5" dirty="0">
                    <a:solidFill>
                      <a:schemeClr val="tx1"/>
                    </a:solidFill>
                    <a:latin typeface="Times New Roman"/>
                    <a:cs typeface="Times New Roman"/>
                  </a:rPr>
                  <a:t>let </a:t>
                </a:r>
                <a:r>
                  <a:rPr lang="en-US" spc="-15" dirty="0">
                    <a:solidFill>
                      <a:schemeClr val="tx1"/>
                    </a:solidFill>
                    <a:latin typeface="Times New Roman"/>
                    <a:cs typeface="Times New Roman"/>
                  </a:rPr>
                  <a:t>N</a:t>
                </a:r>
                <a:r>
                  <a:rPr lang="en-US" spc="-5" dirty="0">
                    <a:solidFill>
                      <a:schemeClr val="tx1"/>
                    </a:solidFill>
                    <a:latin typeface="Times New Roman"/>
                    <a:cs typeface="Times New Roman"/>
                  </a:rPr>
                  <a:t>ina </a:t>
                </a:r>
                <a:r>
                  <a:rPr lang="en-US" spc="-10" dirty="0">
                    <a:solidFill>
                      <a:schemeClr val="tx1"/>
                    </a:solidFill>
                    <a:latin typeface="Times New Roman"/>
                    <a:cs typeface="Times New Roman"/>
                  </a:rPr>
                  <a:t>g</a:t>
                </a:r>
                <a:r>
                  <a:rPr lang="en-US" spc="-5" dirty="0">
                    <a:solidFill>
                      <a:schemeClr val="tx1"/>
                    </a:solidFill>
                    <a:latin typeface="Times New Roman"/>
                    <a:cs typeface="Times New Roman"/>
                  </a:rPr>
                  <a:t>o first.</a:t>
                </a:r>
                <a:endParaRPr lang="en-US" dirty="0">
                  <a:solidFill>
                    <a:schemeClr val="tx1"/>
                  </a:solidFill>
                  <a:latin typeface="Times New Roman"/>
                  <a:cs typeface="Times New Roman"/>
                </a:endParaRPr>
              </a:p>
              <a:p>
                <a:pPr marL="0" marR="5080" indent="0">
                  <a:lnSpc>
                    <a:spcPct val="100000"/>
                  </a:lnSpc>
                  <a:buNone/>
                </a:pPr>
                <a:endParaRPr lang="en-US" sz="2400" dirty="0">
                  <a:latin typeface="Times New Roman"/>
                  <a:cs typeface="Times New Roman"/>
                </a:endParaRPr>
              </a:p>
              <a:p>
                <a:pPr marL="0" marR="5080" indent="0">
                  <a:lnSpc>
                    <a:spcPct val="100000"/>
                  </a:lnSpc>
                  <a:buNone/>
                </a:pPr>
                <a:endParaRPr lang="en-US" sz="2400" dirty="0">
                  <a:latin typeface="Times New Roman"/>
                  <a:cs typeface="Times New Roman"/>
                </a:endParaRPr>
              </a:p>
              <a:p>
                <a:pPr marL="0" marR="5080" indent="0">
                  <a:lnSpc>
                    <a:spcPct val="100000"/>
                  </a:lnSpc>
                  <a:buNone/>
                </a:pPr>
                <a:endParaRPr lang="en-US" sz="2400" dirty="0">
                  <a:latin typeface="Arial"/>
                  <a:cs typeface="Aria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4072519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22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t>EXAMPLE</a:t>
                </a:r>
                <a:r>
                  <a:rPr lang="en-US" b="1" dirty="0"/>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3</m:t>
                                  </m:r>
                                </m:e>
                                <m:sup>
                                  <m:r>
                                    <a:rPr lang="en-US" b="0" i="1" smtClean="0">
                                      <a:solidFill>
                                        <a:schemeClr val="tx1"/>
                                      </a:solidFill>
                                      <a:latin typeface="Cambria Math" panose="02040503050406030204" pitchFamily="18" charset="0"/>
                                    </a:rPr>
                                    <m:t>𝑛</m:t>
                                  </m:r>
                                </m:sup>
                              </m:sSup>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5</m:t>
                                  </m:r>
                                </m:e>
                                <m:sup>
                                  <m:r>
                                    <a:rPr lang="en-US" b="0" i="1" smtClean="0">
                                      <a:solidFill>
                                        <a:schemeClr val="tx1"/>
                                      </a:solidFill>
                                      <a:latin typeface="Cambria Math" panose="02040503050406030204" pitchFamily="18" charset="0"/>
                                    </a:rPr>
                                    <m:t>𝑛</m:t>
                                  </m:r>
                                </m:sup>
                              </m:sSup>
                            </m:den>
                          </m:f>
                        </m:e>
                      </m:nary>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ea typeface="Cambria Math" panose="02040503050406030204" pitchFamily="18" charset="0"/>
                            </a:rPr>
                            <m:t>∞</m:t>
                          </m:r>
                        </m:sup>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5</m:t>
                                          </m:r>
                                        </m:den>
                                      </m:f>
                                    </m:e>
                                  </m:d>
                                </m:e>
                                <m:sup>
                                  <m:r>
                                    <a:rPr lang="en-US" i="1">
                                      <a:latin typeface="Cambria Math" panose="02040503050406030204" pitchFamily="18" charset="0"/>
                                      <a:ea typeface="Cambria Math" panose="02040503050406030204" pitchFamily="18" charset="0"/>
                                    </a:rPr>
                                    <m:t>𝑛</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e>
                                  </m:d>
                                </m:e>
                                <m:sup>
                                  <m:r>
                                    <a:rPr lang="en-US" i="1">
                                      <a:latin typeface="Cambria Math" panose="02040503050406030204" pitchFamily="18" charset="0"/>
                                    </a:rPr>
                                    <m:t>𝑛</m:t>
                                  </m:r>
                                </m:sup>
                              </m:sSup>
                            </m:e>
                          </m:d>
                        </m:e>
                      </m:nary>
                      <m:r>
                        <a:rPr lang="en-US" b="0" i="1" smtClean="0">
                          <a:solidFill>
                            <a:schemeClr val="tx1"/>
                          </a:solidFill>
                          <a:latin typeface="Cambria Math" panose="02040503050406030204" pitchFamily="18" charset="0"/>
                        </a:rPr>
                        <m:t>=2</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5</m:t>
                                      </m:r>
                                    </m:den>
                                  </m:f>
                                </m:e>
                              </m:d>
                            </m:e>
                            <m:sup>
                              <m:r>
                                <a:rPr lang="en-US" b="0" i="1" smtClean="0">
                                  <a:latin typeface="Cambria Math" panose="02040503050406030204" pitchFamily="18" charset="0"/>
                                  <a:ea typeface="Cambria Math" panose="02040503050406030204" pitchFamily="18" charset="0"/>
                                </a:rPr>
                                <m:t>𝑛</m:t>
                              </m:r>
                            </m:sup>
                          </m:sSup>
                        </m:e>
                      </m:nary>
                      <m:r>
                        <a:rPr lang="en-US" b="0" i="1" smtClean="0">
                          <a:latin typeface="Cambria Math" panose="02040503050406030204" pitchFamily="18" charset="0"/>
                        </a:rPr>
                        <m:t>+</m:t>
                      </m:r>
                      <m:nary>
                        <m:naryPr>
                          <m:chr m:val="∑"/>
                          <m:ctrlPr>
                            <a:rPr lang="en-US" i="1" dirty="0" smtClean="0">
                              <a:solidFill>
                                <a:schemeClr val="tx1"/>
                              </a:solidFill>
                              <a:latin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=0</m:t>
                          </m:r>
                        </m:sub>
                        <m:sup>
                          <m:r>
                            <a:rPr lang="en-US" i="1" dirty="0" smtClean="0">
                              <a:solidFill>
                                <a:schemeClr val="tx1"/>
                              </a:solidFill>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e>
                              </m:d>
                            </m:e>
                            <m:sup>
                              <m:r>
                                <a:rPr lang="en-US" i="1">
                                  <a:latin typeface="Cambria Math" panose="02040503050406030204" pitchFamily="18" charset="0"/>
                                </a:rPr>
                                <m:t>𝑛</m:t>
                              </m:r>
                            </m:sup>
                          </m:sSup>
                        </m:e>
                      </m:nary>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f>
                            <m:fPr>
                              <m:ctrlPr>
                                <a:rPr lang="en-US" i="1">
                                  <a:latin typeface="Cambria Math" panose="02040503050406030204" pitchFamily="18" charset="0"/>
                                </a:rPr>
                              </m:ctrlPr>
                            </m:fPr>
                            <m:num>
                              <m:r>
                                <a:rPr lang="en-US" b="0" i="1" smtClean="0">
                                  <a:latin typeface="Cambria Math" charset="0"/>
                                </a:rPr>
                                <m:t>1</m:t>
                              </m:r>
                            </m:num>
                            <m:den>
                              <m:r>
                                <a:rPr lang="en-US" b="0" i="1" smtClean="0">
                                  <a:latin typeface="Cambria Math" charset="0"/>
                                </a:rPr>
                                <m:t>5</m:t>
                              </m:r>
                            </m:den>
                          </m:f>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b="0" i="1" smtClean="0">
                                  <a:latin typeface="Cambria Math" charset="0"/>
                                </a:rPr>
                                <m:t>5</m:t>
                              </m:r>
                            </m:den>
                          </m:f>
                        </m:den>
                      </m:f>
                      <m:r>
                        <a:rPr lang="en-US" b="0" i="1" smtClean="0">
                          <a:solidFill>
                            <a:schemeClr val="tx1"/>
                          </a:solidFill>
                          <a:latin typeface="Cambria Math" panose="02040503050406030204" pitchFamily="18" charset="0"/>
                        </a:rPr>
                        <m:t>=5</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870054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23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spc="-10" dirty="0">
                    <a:solidFill>
                      <a:schemeClr val="tx1"/>
                    </a:solidFill>
                  </a:rPr>
                  <a:t>The</a:t>
                </a:r>
                <a:r>
                  <a:rPr lang="en-US" spc="45" dirty="0">
                    <a:solidFill>
                      <a:schemeClr val="tx1"/>
                    </a:solidFill>
                  </a:rPr>
                  <a:t> </a:t>
                </a:r>
                <a:r>
                  <a:rPr lang="en-US" spc="-5" dirty="0">
                    <a:solidFill>
                      <a:schemeClr val="tx1"/>
                    </a:solidFill>
                  </a:rPr>
                  <a:t>infinite</a:t>
                </a:r>
                <a:r>
                  <a:rPr lang="en-US" spc="45" dirty="0">
                    <a:solidFill>
                      <a:schemeClr val="tx1"/>
                    </a:solidFill>
                  </a:rPr>
                  <a:t> </a:t>
                </a:r>
                <a:r>
                  <a:rPr lang="en-US" spc="-5" dirty="0">
                    <a:solidFill>
                      <a:schemeClr val="tx1"/>
                    </a:solidFill>
                  </a:rPr>
                  <a:t>series</a:t>
                </a:r>
                <a:r>
                  <a:rPr lang="en-US" spc="45" dirty="0">
                    <a:solidFill>
                      <a:schemeClr val="tx1"/>
                    </a:solidFill>
                  </a:rPr>
                  <a:t> </a:t>
                </a:r>
                <a14:m>
                  <m:oMath xmlns:m="http://schemas.openxmlformats.org/officeDocument/2006/math">
                    <m:nary>
                      <m:naryPr>
                        <m:chr m:val="∑"/>
                        <m:limLoc m:val="subSup"/>
                        <m:ctrlPr>
                          <a:rPr lang="en-US" i="1" spc="45" smtClean="0">
                            <a:solidFill>
                              <a:schemeClr val="tx1"/>
                            </a:solidFill>
                            <a:latin typeface="Cambria Math" panose="02040503050406030204" pitchFamily="18" charset="0"/>
                          </a:rPr>
                        </m:ctrlPr>
                      </m:naryPr>
                      <m:sub>
                        <m:r>
                          <m:rPr>
                            <m:brk m:alnAt="25"/>
                          </m:rPr>
                          <a:rPr lang="en-US" b="0" i="1" spc="45" smtClean="0">
                            <a:solidFill>
                              <a:schemeClr val="tx1"/>
                            </a:solidFill>
                            <a:latin typeface="Cambria Math" panose="02040503050406030204" pitchFamily="18" charset="0"/>
                          </a:rPr>
                          <m:t>𝑛</m:t>
                        </m:r>
                        <m:r>
                          <a:rPr lang="en-US" b="0" i="1" spc="45" smtClean="0">
                            <a:solidFill>
                              <a:schemeClr val="tx1"/>
                            </a:solidFill>
                            <a:latin typeface="Cambria Math" panose="02040503050406030204" pitchFamily="18" charset="0"/>
                          </a:rPr>
                          <m:t>=1</m:t>
                        </m:r>
                      </m:sub>
                      <m:sup>
                        <m:r>
                          <a:rPr lang="en-US" i="1" spc="45" smtClean="0">
                            <a:solidFill>
                              <a:schemeClr val="tx1"/>
                            </a:solidFill>
                            <a:latin typeface="Cambria Math" panose="02040503050406030204" pitchFamily="18" charset="0"/>
                            <a:ea typeface="Cambria Math" panose="02040503050406030204" pitchFamily="18" charset="0"/>
                          </a:rPr>
                          <m:t>∞</m:t>
                        </m:r>
                      </m:sup>
                      <m:e>
                        <m:r>
                          <a:rPr lang="en-US" b="0" i="1" spc="45" smtClean="0">
                            <a:solidFill>
                              <a:schemeClr val="tx1"/>
                            </a:solidFill>
                            <a:latin typeface="Cambria Math" panose="02040503050406030204" pitchFamily="18" charset="0"/>
                          </a:rPr>
                          <m:t>1</m:t>
                        </m:r>
                      </m:e>
                    </m:nary>
                  </m:oMath>
                </a14:m>
                <a:r>
                  <a:rPr lang="en-US" spc="-10" dirty="0">
                    <a:solidFill>
                      <a:schemeClr val="tx1"/>
                    </a:solidFill>
                  </a:rPr>
                  <a:t> diverge</a:t>
                </a:r>
                <a:r>
                  <a:rPr lang="en-US" spc="-5" dirty="0">
                    <a:solidFill>
                      <a:schemeClr val="tx1"/>
                    </a:solidFill>
                  </a:rPr>
                  <a:t>s</a:t>
                </a:r>
                <a:r>
                  <a:rPr lang="en-US" spc="45" dirty="0">
                    <a:solidFill>
                      <a:schemeClr val="tx1"/>
                    </a:solidFill>
                  </a:rPr>
                  <a:t> </a:t>
                </a:r>
                <a:r>
                  <a:rPr lang="en-US" spc="-10" dirty="0">
                    <a:solidFill>
                      <a:schemeClr val="tx1"/>
                    </a:solidFill>
                  </a:rPr>
                  <a:t>becaus</a:t>
                </a:r>
                <a:r>
                  <a:rPr lang="en-US" spc="-5" dirty="0">
                    <a:solidFill>
                      <a:schemeClr val="tx1"/>
                    </a:solidFill>
                  </a:rPr>
                  <a:t>e</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14" dirty="0">
                    <a:solidFill>
                      <a:schemeClr val="tx1"/>
                    </a:solidFill>
                  </a:rPr>
                  <a:t> </a:t>
                </a:r>
                <a:r>
                  <a:rPr lang="en-US" i="1" spc="-10" dirty="0">
                    <a:solidFill>
                      <a:schemeClr val="tx1"/>
                    </a:solidFill>
                  </a:rPr>
                  <a:t>N</a:t>
                </a:r>
                <a:r>
                  <a:rPr lang="en-US" spc="45" dirty="0">
                    <a:solidFill>
                      <a:schemeClr val="tx1"/>
                    </a:solidFill>
                  </a:rPr>
                  <a:t>th </a:t>
                </a:r>
                <a:r>
                  <a:rPr lang="en-US" spc="-5" dirty="0">
                    <a:solidFill>
                      <a:schemeClr val="tx1"/>
                    </a:solidFill>
                  </a:rPr>
                  <a:t>partial</a:t>
                </a:r>
                <a:r>
                  <a:rPr lang="en-US" spc="45" dirty="0">
                    <a:solidFill>
                      <a:schemeClr val="tx1"/>
                    </a:solidFill>
                  </a:rPr>
                  <a:t> </a:t>
                </a:r>
                <a:r>
                  <a:rPr lang="en-US" spc="-10" dirty="0">
                    <a:solidFill>
                      <a:schemeClr val="tx1"/>
                    </a:solidFill>
                  </a:rPr>
                  <a:t>sum</a:t>
                </a:r>
                <a:r>
                  <a:rPr lang="en-US" spc="95" dirty="0">
                    <a:solidFill>
                      <a:schemeClr val="tx1"/>
                    </a:solidFill>
                  </a:rPr>
                  <a:t> </a:t>
                </a:r>
                <a:r>
                  <a:rPr lang="en-US" i="1" spc="25" dirty="0">
                    <a:solidFill>
                      <a:schemeClr val="tx1"/>
                    </a:solidFill>
                  </a:rPr>
                  <a:t>S</a:t>
                </a:r>
                <a:r>
                  <a:rPr lang="en-US" i="1" baseline="-25000" dirty="0">
                    <a:solidFill>
                      <a:schemeClr val="tx1"/>
                    </a:solidFill>
                  </a:rPr>
                  <a:t>N</a:t>
                </a:r>
                <a:r>
                  <a:rPr lang="en-US" i="1" baseline="-11111" dirty="0">
                    <a:solidFill>
                      <a:schemeClr val="tx1"/>
                    </a:solidFill>
                  </a:rPr>
                  <a:t> </a:t>
                </a:r>
                <a:r>
                  <a:rPr lang="en-US" spc="-25" dirty="0">
                    <a:solidFill>
                      <a:schemeClr val="tx1"/>
                    </a:solidFill>
                  </a:rPr>
                  <a:t>=</a:t>
                </a:r>
                <a:r>
                  <a:rPr lang="en-US" spc="25" dirty="0">
                    <a:solidFill>
                      <a:schemeClr val="tx1"/>
                    </a:solidFill>
                  </a:rPr>
                  <a:t> </a:t>
                </a:r>
                <a:r>
                  <a:rPr lang="en-US" i="1" spc="-10" dirty="0">
                    <a:solidFill>
                      <a:schemeClr val="tx1"/>
                    </a:solidFill>
                  </a:rPr>
                  <a:t>N </a:t>
                </a:r>
                <a:r>
                  <a:rPr lang="en-US" spc="-5" dirty="0">
                    <a:solidFill>
                      <a:schemeClr val="tx1"/>
                    </a:solidFill>
                  </a:rPr>
                  <a:t>diverges</a:t>
                </a:r>
                <a:r>
                  <a:rPr lang="en-US" spc="45" dirty="0">
                    <a:solidFill>
                      <a:schemeClr val="tx1"/>
                    </a:solidFill>
                  </a:rPr>
                  <a:t> </a:t>
                </a:r>
                <a:r>
                  <a:rPr lang="en-US" spc="-5" dirty="0">
                    <a:solidFill>
                      <a:schemeClr val="tx1"/>
                    </a:solidFill>
                  </a:rPr>
                  <a:t>to </a:t>
                </a:r>
                <a:r>
                  <a:rPr lang="en-US" spc="-10" dirty="0">
                    <a:solidFill>
                      <a:schemeClr val="tx1"/>
                    </a:solidFill>
                  </a:rPr>
                  <a:t>infinity</a:t>
                </a:r>
                <a:r>
                  <a:rPr lang="en-US" spc="-5" dirty="0">
                    <a:solidFill>
                      <a:schemeClr val="tx1"/>
                    </a:solidFill>
                  </a:rPr>
                  <a:t>. It is l</a:t>
                </a:r>
                <a:r>
                  <a:rPr lang="en-US" spc="-10" dirty="0">
                    <a:solidFill>
                      <a:schemeClr val="tx1"/>
                    </a:solidFill>
                  </a:rPr>
                  <a:t>es</a:t>
                </a:r>
                <a:r>
                  <a:rPr lang="en-US" spc="-5" dirty="0">
                    <a:solidFill>
                      <a:schemeClr val="tx1"/>
                    </a:solidFill>
                  </a:rPr>
                  <a:t>s </a:t>
                </a:r>
                <a:r>
                  <a:rPr lang="en-US" spc="-10" dirty="0">
                    <a:solidFill>
                      <a:schemeClr val="tx1"/>
                    </a:solidFill>
                  </a:rPr>
                  <a:t>clea</a:t>
                </a:r>
                <a:r>
                  <a:rPr lang="en-US" spc="-5" dirty="0">
                    <a:solidFill>
                      <a:schemeClr val="tx1"/>
                    </a:solidFill>
                  </a:rPr>
                  <a:t>r </a:t>
                </a:r>
                <a:r>
                  <a:rPr lang="en-US" spc="-10" dirty="0">
                    <a:solidFill>
                      <a:schemeClr val="tx1"/>
                    </a:solidFill>
                  </a:rPr>
                  <a:t>whethe</a:t>
                </a:r>
                <a:r>
                  <a:rPr lang="en-US" spc="-5" dirty="0">
                    <a:solidFill>
                      <a:schemeClr val="tx1"/>
                    </a:solidFill>
                  </a:rPr>
                  <a:t>r </a:t>
                </a:r>
                <a:r>
                  <a:rPr lang="en-US" spc="-10" dirty="0">
                    <a:solidFill>
                      <a:schemeClr val="tx1"/>
                    </a:solidFill>
                  </a:rPr>
                  <a:t>th</a:t>
                </a:r>
                <a:r>
                  <a:rPr lang="en-US" spc="-5" dirty="0">
                    <a:solidFill>
                      <a:schemeClr val="tx1"/>
                    </a:solidFill>
                  </a:rPr>
                  <a:t>e f</a:t>
                </a:r>
                <a:r>
                  <a:rPr lang="en-US" spc="-10" dirty="0">
                    <a:solidFill>
                      <a:schemeClr val="tx1"/>
                    </a:solidFill>
                  </a:rPr>
                  <a:t>ollowin</a:t>
                </a:r>
                <a:r>
                  <a:rPr lang="en-US" spc="-5" dirty="0">
                    <a:solidFill>
                      <a:schemeClr val="tx1"/>
                    </a:solidFill>
                  </a:rPr>
                  <a:t>g </a:t>
                </a:r>
                <a:r>
                  <a:rPr lang="en-US" spc="-10" dirty="0">
                    <a:solidFill>
                      <a:schemeClr val="tx1"/>
                    </a:solidFill>
                  </a:rPr>
                  <a:t>serie</a:t>
                </a:r>
                <a:r>
                  <a:rPr lang="en-US" spc="-5" dirty="0">
                    <a:solidFill>
                      <a:schemeClr val="tx1"/>
                    </a:solidFill>
                  </a:rPr>
                  <a:t>s </a:t>
                </a:r>
                <a:r>
                  <a:rPr lang="en-US" spc="-10" dirty="0">
                    <a:solidFill>
                      <a:schemeClr val="tx1"/>
                    </a:solidFill>
                  </a:rPr>
                  <a:t>converge</a:t>
                </a:r>
                <a:r>
                  <a:rPr lang="en-US" spc="-5" dirty="0">
                    <a:solidFill>
                      <a:schemeClr val="tx1"/>
                    </a:solidFill>
                  </a:rPr>
                  <a:t>s </a:t>
                </a:r>
                <a:r>
                  <a:rPr lang="en-US" spc="-10" dirty="0">
                    <a:solidFill>
                      <a:schemeClr val="tx1"/>
                    </a:solidFill>
                  </a:rPr>
                  <a:t>o</a:t>
                </a:r>
                <a:r>
                  <a:rPr lang="en-US" spc="-5" dirty="0">
                    <a:solidFill>
                      <a:schemeClr val="tx1"/>
                    </a:solidFill>
                  </a:rPr>
                  <a:t>r </a:t>
                </a:r>
                <a:r>
                  <a:rPr lang="en-US" spc="-10" dirty="0">
                    <a:solidFill>
                      <a:schemeClr val="tx1"/>
                    </a:solidFill>
                  </a:rPr>
                  <a:t>diverges:</a:t>
                </a:r>
              </a:p>
              <a:p>
                <a:pPr marL="12700" marR="12700" indent="0">
                  <a:lnSpc>
                    <a:spcPct val="100000"/>
                  </a:lnSpc>
                  <a:buNone/>
                </a:pPr>
                <a14:m>
                  <m:oMathPara xmlns:m="http://schemas.openxmlformats.org/officeDocument/2006/math">
                    <m:oMathParaPr>
                      <m:jc m:val="centerGroup"/>
                    </m:oMathParaPr>
                    <m:oMath xmlns:m="http://schemas.openxmlformats.org/officeDocument/2006/math">
                      <m:nary>
                        <m:naryPr>
                          <m:chr m:val="∑"/>
                          <m:limLoc m:val="subSup"/>
                          <m:ctrlPr>
                            <a:rPr lang="en-US" sz="2000" i="1" smtClean="0">
                              <a:solidFill>
                                <a:schemeClr val="tx1"/>
                              </a:solidFill>
                              <a:latin typeface="Cambria Math" panose="02040503050406030204" pitchFamily="18" charset="0"/>
                            </a:rPr>
                          </m:ctrlPr>
                        </m:naryPr>
                        <m:sub>
                          <m:r>
                            <m:rPr>
                              <m:brk m:alnAt="25"/>
                            </m:rP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sub>
                        <m:sup>
                          <m:r>
                            <a:rPr lang="en-US" sz="2000" i="1" smtClean="0">
                              <a:solidFill>
                                <a:schemeClr val="tx1"/>
                              </a:solidFill>
                              <a:latin typeface="Cambria Math" panose="02040503050406030204" pitchFamily="18" charset="0"/>
                              <a:ea typeface="Cambria Math" panose="02040503050406030204" pitchFamily="18" charset="0"/>
                            </a:rPr>
                            <m:t>∞</m:t>
                          </m:r>
                        </m:sup>
                        <m:e>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m:t>
                              </m:r>
                            </m:e>
                            <m:sup>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sup>
                          </m:sSup>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𝑛</m:t>
                              </m:r>
                            </m:num>
                            <m:den>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m:t>
                              </m:r>
                            </m:den>
                          </m:f>
                        </m:e>
                      </m:nary>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2</m:t>
                          </m:r>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2</m:t>
                          </m:r>
                        </m:num>
                        <m:den>
                          <m:r>
                            <a:rPr lang="en-US" sz="2000" b="0" i="1" smtClean="0">
                              <a:solidFill>
                                <a:schemeClr val="tx1"/>
                              </a:solidFill>
                              <a:latin typeface="Cambria Math" panose="02040503050406030204" pitchFamily="18" charset="0"/>
                            </a:rPr>
                            <m:t>3</m:t>
                          </m:r>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3</m:t>
                          </m:r>
                        </m:num>
                        <m:den>
                          <m:r>
                            <a:rPr lang="en-US" sz="2000" b="0" i="1" smtClean="0">
                              <a:solidFill>
                                <a:schemeClr val="tx1"/>
                              </a:solidFill>
                              <a:latin typeface="Cambria Math" panose="02040503050406030204" pitchFamily="18" charset="0"/>
                            </a:rPr>
                            <m:t>4</m:t>
                          </m:r>
                        </m:den>
                      </m:f>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4</m:t>
                          </m:r>
                        </m:num>
                        <m:den>
                          <m:r>
                            <a:rPr lang="en-US" sz="2000" b="0" i="1" smtClean="0">
                              <a:solidFill>
                                <a:schemeClr val="tx1"/>
                              </a:solidFill>
                              <a:latin typeface="Cambria Math" panose="02040503050406030204" pitchFamily="18" charset="0"/>
                            </a:rPr>
                            <m:t>5</m:t>
                          </m:r>
                        </m:den>
                      </m:f>
                      <m:r>
                        <a:rPr lang="en-US" sz="2000" b="0" i="1" smtClean="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tx1"/>
                  </a:solidFill>
                </a:endParaRPr>
              </a:p>
              <a:p>
                <a:pPr marL="12700" marR="12700" indent="0">
                  <a:lnSpc>
                    <a:spcPct val="100000"/>
                  </a:lnSpc>
                  <a:buNone/>
                </a:pP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now</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introduc</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usefu</a:t>
                </a:r>
                <a:r>
                  <a:rPr lang="en-US" spc="-5" dirty="0">
                    <a:solidFill>
                      <a:schemeClr val="tx1"/>
                    </a:solidFill>
                    <a:latin typeface="Times New Roman"/>
                    <a:cs typeface="Times New Roman"/>
                  </a:rPr>
                  <a:t>l</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es</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allow</a:t>
                </a:r>
                <a:r>
                  <a:rPr lang="en-US" spc="-5" dirty="0">
                    <a:solidFill>
                      <a:schemeClr val="tx1"/>
                    </a:solidFill>
                    <a:latin typeface="Times New Roman"/>
                    <a:cs typeface="Times New Roman"/>
                  </a:rPr>
                  <a:t>s</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conclud</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diverges</a:t>
                </a:r>
                <a:r>
                  <a:rPr lang="en-US" spc="-5" dirty="0">
                    <a:solidFill>
                      <a:schemeClr val="tx1"/>
                    </a:solidFill>
                    <a:latin typeface="Times New Roman"/>
                    <a:cs typeface="Times New Roman"/>
                  </a:rPr>
                  <a:t>.</a:t>
                </a:r>
                <a:r>
                  <a:rPr lang="en-US" spc="45" dirty="0">
                    <a:solidFill>
                      <a:schemeClr val="tx1"/>
                    </a:solidFill>
                    <a:latin typeface="Times New Roman"/>
                    <a:cs typeface="Times New Roman"/>
                  </a:rPr>
                  <a:t> </a:t>
                </a:r>
                <a:r>
                  <a:rPr lang="en-US" spc="-15" dirty="0">
                    <a:solidFill>
                      <a:schemeClr val="tx1"/>
                    </a:solidFill>
                    <a:latin typeface="Times New Roman"/>
                    <a:cs typeface="Times New Roman"/>
                  </a:rPr>
                  <a:t>The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idea</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if</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terms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are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not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shrinking</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size,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4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ill</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not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converge. This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typically</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first</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test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one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applies</a:t>
                </a:r>
                <a:r>
                  <a:rPr lang="en-US" spc="2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hen</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attempting</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determine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whether</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series diverges.</a:t>
                </a:r>
                <a:endParaRPr lang="en-US" dirty="0">
                  <a:solidFill>
                    <a:schemeClr val="tx1"/>
                  </a:solidFill>
                  <a:latin typeface="Times New Roman"/>
                  <a:cs typeface="Times New Roman"/>
                </a:endParaRPr>
              </a:p>
              <a:p>
                <a:pPr marL="12700" marR="12700" indent="0">
                  <a:lnSpc>
                    <a:spcPct val="100000"/>
                  </a:lnSpc>
                  <a:buNone/>
                </a:pPr>
                <a:endParaRPr lang="en-US" sz="1200" b="1" dirty="0"/>
              </a:p>
              <a:p>
                <a:pPr marL="12700" marR="12700" indent="0">
                  <a:lnSpc>
                    <a:spcPct val="100000"/>
                  </a:lnSpc>
                  <a:buNone/>
                </a:pPr>
                <a:r>
                  <a:rPr lang="en-US" b="1" u="sng" dirty="0"/>
                  <a:t>THEOREM</a:t>
                </a:r>
                <a:r>
                  <a:rPr lang="en-US" b="1" dirty="0"/>
                  <a:t>: </a:t>
                </a:r>
                <a:r>
                  <a:rPr lang="en-US" b="1" i="1" dirty="0"/>
                  <a:t>n</a:t>
                </a:r>
                <a:r>
                  <a:rPr lang="en-US" b="1" dirty="0"/>
                  <a:t>th Term Divergence Test </a:t>
                </a:r>
                <a:r>
                  <a:rPr lang="en-US" dirty="0"/>
                  <a:t>If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func>
                    <m:r>
                      <a:rPr lang="en-US" i="1">
                        <a:latin typeface="Cambria Math" panose="02040503050406030204" pitchFamily="18" charset="0"/>
                        <a:ea typeface="Cambria Math" panose="02040503050406030204" pitchFamily="18" charset="0"/>
                      </a:rPr>
                      <m:t>≠0</m:t>
                    </m:r>
                  </m:oMath>
                </a14:m>
                <a:r>
                  <a:rPr lang="en-US" dirty="0"/>
                  <a:t>, then the series </a:t>
                </a:r>
                <a14:m>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e>
                    </m:nary>
                  </m:oMath>
                </a14:m>
                <a:r>
                  <a:rPr lang="en-US" dirty="0"/>
                  <a:t> diverges.</a:t>
                </a:r>
              </a:p>
              <a:p>
                <a:pPr marL="12700" marR="12700" indent="0">
                  <a:lnSpc>
                    <a:spcPct val="100000"/>
                  </a:lnSpc>
                  <a:buNone/>
                </a:pPr>
                <a:r>
                  <a:rPr lang="en-US" b="1" dirty="0"/>
                  <a:t>Proof     </a:t>
                </a:r>
                <a:r>
                  <a:rPr lang="en-US" dirty="0"/>
                  <a:t>If </a:t>
                </a:r>
                <a14:m>
                  <m:oMath xmlns:m="http://schemas.openxmlformats.org/officeDocument/2006/math">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nary>
                  </m:oMath>
                </a14:m>
                <a:r>
                  <a:rPr lang="en-US" dirty="0"/>
                  <a:t> converges, then let </a:t>
                </a:r>
                <a:r>
                  <a:rPr lang="en-US" i="1" dirty="0"/>
                  <a:t>S</a:t>
                </a:r>
                <a:r>
                  <a:rPr lang="en-US" dirty="0"/>
                  <a:t> =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𝑛</m:t>
                            </m:r>
                          </m:sub>
                        </m:sSub>
                      </m:e>
                    </m:func>
                  </m:oMath>
                </a14:m>
                <a:r>
                  <a:rPr lang="en-US" dirty="0"/>
                  <a:t>. Thus, </a:t>
                </a:r>
              </a:p>
              <a:p>
                <a:pPr marL="12700" marR="12700" indent="0">
                  <a:lnSpc>
                    <a:spcPct val="100000"/>
                  </a:lnSpc>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func>
                      <m:r>
                        <a:rPr lang="en-US" b="0" i="0"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𝑛</m:t>
                              </m:r>
                            </m:sub>
                          </m:sSub>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Sub>
                        </m:e>
                      </m:func>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=0</m:t>
                      </m:r>
                    </m:oMath>
                  </m:oMathPara>
                </a14:m>
                <a:endParaRPr lang="en-US" dirty="0"/>
              </a:p>
              <a:p>
                <a:pPr marL="12700" marR="12700" indent="0">
                  <a:lnSpc>
                    <a:spcPct val="100000"/>
                  </a:lnSpc>
                  <a:buNone/>
                </a:pPr>
                <a:endParaRPr lang="en-US" dirty="0"/>
              </a:p>
              <a:p>
                <a:pPr marL="12700" marR="12700" indent="0">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564" t="-12413" b="-6834"/>
                </a:stretch>
              </a:blipFill>
            </p:spPr>
            <p:txBody>
              <a:bodyPr/>
              <a:lstStyle/>
              <a:p>
                <a:r>
                  <a:rPr lang="en-US">
                    <a:noFill/>
                  </a:rPr>
                  <a:t> </a:t>
                </a:r>
              </a:p>
            </p:txBody>
          </p:sp>
        </mc:Fallback>
      </mc:AlternateContent>
    </p:spTree>
    <p:extLst>
      <p:ext uri="{BB962C8B-B14F-4D97-AF65-F5344CB8AC3E}">
        <p14:creationId xmlns:p14="http://schemas.microsoft.com/office/powerpoint/2010/main" val="4114548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24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a:t>
                </a:r>
              </a:p>
              <a:p>
                <a:pPr marR="5080" algn="just">
                  <a:lnSpc>
                    <a:spcPct val="100000"/>
                  </a:lnSpc>
                </a:pPr>
                <a14:m>
                  <m:oMath xmlns:m="http://schemas.openxmlformats.org/officeDocument/2006/math">
                    <m:nary>
                      <m:naryPr>
                        <m:chr m:val="∑"/>
                        <m:limLoc m:val="subSup"/>
                        <m:ctrlPr>
                          <a:rPr lang="en-US" i="1" smtClean="0">
                            <a:solidFill>
                              <a:schemeClr val="tx1"/>
                            </a:solidFill>
                            <a:latin typeface="Cambria Math" panose="02040503050406030204" pitchFamily="18" charset="0"/>
                          </a:rPr>
                        </m:ctrlPr>
                      </m:naryPr>
                      <m:sub>
                        <m:r>
                          <m:rPr>
                            <m:brk m:alnAt="25"/>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r>
                              <a:rPr lang="en-US" b="0" i="1" smtClean="0">
                                <a:solidFill>
                                  <a:schemeClr val="tx1"/>
                                </a:solidFill>
                                <a:latin typeface="Cambria Math" panose="02040503050406030204" pitchFamily="18" charset="0"/>
                              </a:rPr>
                              <m:t>4</m:t>
                            </m:r>
                            <m:r>
                              <a:rPr lang="en-US" b="0" i="1" smtClean="0">
                                <a:solidFill>
                                  <a:schemeClr val="tx1"/>
                                </a:solidFill>
                                <a:latin typeface="Cambria Math" panose="02040503050406030204" pitchFamily="18" charset="0"/>
                              </a:rPr>
                              <m:t>𝑛</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1</m:t>
                            </m:r>
                          </m:den>
                        </m:f>
                      </m:e>
                    </m:nary>
                  </m:oMath>
                </a14:m>
                <a:r>
                  <a:rPr lang="en-US" dirty="0">
                    <a:solidFill>
                      <a:schemeClr val="tx1"/>
                    </a:solidFill>
                  </a:rPr>
                  <a:t> diverges since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4</m:t>
                            </m:r>
                            <m:r>
                              <a:rPr lang="en-US" i="1">
                                <a:latin typeface="Cambria Math" panose="02040503050406030204" pitchFamily="18" charset="0"/>
                              </a:rPr>
                              <m:t>𝑛</m:t>
                            </m:r>
                            <m:r>
                              <a:rPr lang="en-US" b="0" i="1" smtClean="0">
                                <a:latin typeface="Cambria Math" charset="0"/>
                              </a:rPr>
                              <m:t> </m:t>
                            </m:r>
                            <m:r>
                              <a:rPr lang="en-US" i="1">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1</m:t>
                            </m:r>
                          </m:den>
                        </m:f>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r>
                              <a:rPr lang="en-US" i="1">
                                <a:latin typeface="Cambria Math" panose="02040503050406030204" pitchFamily="18" charset="0"/>
                              </a:rPr>
                              <m:t>1</m:t>
                            </m:r>
                          </m:num>
                          <m:den>
                            <m:f>
                              <m:fPr>
                                <m:ctrlPr>
                                  <a:rPr lang="en-US" i="1">
                                    <a:latin typeface="Cambria Math" panose="02040503050406030204" pitchFamily="18" charset="0"/>
                                  </a:rPr>
                                </m:ctrlPr>
                              </m:fPr>
                              <m:num>
                                <m:r>
                                  <a:rPr lang="en-US" b="0" i="1" smtClean="0">
                                    <a:latin typeface="Cambria Math" charset="0"/>
                                  </a:rPr>
                                  <m:t>4+1</m:t>
                                </m:r>
                              </m:num>
                              <m:den>
                                <m:r>
                                  <a:rPr lang="en-US" b="0" i="1" smtClean="0">
                                    <a:latin typeface="Cambria Math" charset="0"/>
                                  </a:rPr>
                                  <m:t>𝑛</m:t>
                                </m:r>
                              </m:den>
                            </m:f>
                          </m:den>
                        </m:f>
                      </m:e>
                    </m:func>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r>
                      <a:rPr lang="en-US" i="1">
                        <a:latin typeface="Cambria Math" panose="02040503050406030204" pitchFamily="18" charset="0"/>
                      </a:rPr>
                      <m:t>.</m:t>
                    </m:r>
                  </m:oMath>
                </a14:m>
                <a:endParaRPr lang="en-US" dirty="0"/>
              </a:p>
              <a:p>
                <a:pPr marR="5080" algn="just">
                  <a:lnSpc>
                    <a:spcPct val="100000"/>
                  </a:lnSpc>
                </a:pPr>
                <a14:m>
                  <m:oMath xmlns:m="http://schemas.openxmlformats.org/officeDocument/2006/math">
                    <m:nary>
                      <m:naryPr>
                        <m:chr m:val="∑"/>
                        <m:limLoc m:val="subSup"/>
                        <m:ctrlPr>
                          <a:rPr lang="en-US" i="1" smtClean="0">
                            <a:solidFill>
                              <a:schemeClr val="tx1"/>
                            </a:solidFill>
                            <a:latin typeface="Cambria Math" panose="02040503050406030204" pitchFamily="18" charset="0"/>
                          </a:rPr>
                        </m:ctrlPr>
                      </m:naryPr>
                      <m:sub>
                        <m:r>
                          <m:rPr>
                            <m:brk m:alnAt="25"/>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1</m:t>
                            </m:r>
                          </m:den>
                        </m:f>
                      </m:e>
                    </m:nary>
                    <m:r>
                      <a:rPr lang="en-US" b="0" i="1" smtClean="0">
                        <a:solidFill>
                          <a:schemeClr val="tx1"/>
                        </a:solidFill>
                        <a:latin typeface="Cambria Math" panose="02040503050406030204" pitchFamily="18" charset="0"/>
                      </a:rPr>
                      <m:t> </m:t>
                    </m:r>
                  </m:oMath>
                </a14:m>
                <a:r>
                  <a:rPr lang="en-US" dirty="0">
                    <a:solidFill>
                      <a:schemeClr val="tx1"/>
                    </a:solidFill>
                  </a:rPr>
                  <a:t>diverges since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𝑛</m:t>
                            </m:r>
                            <m:r>
                              <a:rPr lang="en-US" b="0" i="1" smtClean="0">
                                <a:latin typeface="Cambria Math" charset="0"/>
                              </a:rPr>
                              <m:t> </m:t>
                            </m:r>
                            <m:r>
                              <a:rPr lang="en-US" i="1">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1</m:t>
                            </m:r>
                          </m:den>
                        </m:f>
                      </m:e>
                    </m:func>
                    <m:r>
                      <a:rPr lang="en-US" i="1">
                        <a:latin typeface="Cambria Math" panose="02040503050406030204" pitchFamily="18" charset="0"/>
                      </a:rPr>
                      <m:t>=1.</m:t>
                    </m:r>
                  </m:oMath>
                </a14:m>
                <a:r>
                  <a:rPr lang="en-US" dirty="0"/>
                  <a:t> Thus,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oMath>
                </a14:m>
                <a:r>
                  <a:rPr lang="en-US" dirty="0"/>
                  <a:t>as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r>
                          <a:rPr lang="en-US" b="0" i="1" smtClean="0">
                            <a:latin typeface="Cambria Math" panose="02040503050406030204" pitchFamily="18" charset="0"/>
                          </a:rPr>
                          <m:t>𝑛</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as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a14:m>
                <a:r>
                  <a:rPr lang="en-US" dirty="0"/>
                  <a:t>. Therefore,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e>
                    </m:func>
                  </m:oMath>
                </a14:m>
                <a:r>
                  <a:rPr lang="en-US" dirty="0"/>
                  <a:t> does not exist.</a:t>
                </a:r>
              </a:p>
              <a:p>
                <a:pPr marL="0" marR="5080" indent="0" algn="just">
                  <a:lnSpc>
                    <a:spcPct val="100000"/>
                  </a:lnSpc>
                  <a:buNone/>
                </a:pPr>
                <a:endParaRPr lang="en-US" dirty="0">
                  <a:solidFill>
                    <a:schemeClr val="tx1"/>
                  </a:solidFill>
                </a:endParaRPr>
              </a:p>
              <a:p>
                <a:pPr marL="0" marR="5080" indent="0">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i="1" spc="30" dirty="0">
                    <a:latin typeface="Times New Roman"/>
                    <a:cs typeface="Times New Roman"/>
                  </a:rPr>
                  <a:t>n</a:t>
                </a:r>
                <a:r>
                  <a:rPr lang="en-US" spc="30" dirty="0">
                    <a:latin typeface="Times New Roman"/>
                    <a:cs typeface="Times New Roman"/>
                  </a:rPr>
                  <a:t>th Term Divergence Test </a:t>
                </a:r>
                <a:r>
                  <a:rPr lang="en-US" spc="-5" dirty="0">
                    <a:solidFill>
                      <a:schemeClr val="tx1"/>
                    </a:solidFill>
                    <a:latin typeface="Times New Roman"/>
                    <a:cs typeface="Times New Roman"/>
                  </a:rPr>
                  <a:t>tells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only</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part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story.</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If</a:t>
                </a:r>
                <a:r>
                  <a:rPr lang="en-US" spc="-4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 </a:t>
                </a:r>
                <a:r>
                  <a:rPr lang="en-US" spc="-10" dirty="0">
                    <a:solidFill>
                      <a:schemeClr val="tx1"/>
                    </a:solidFill>
                    <a:latin typeface="Times New Roman"/>
                    <a:cs typeface="Times New Roman"/>
                  </a:rPr>
                  <a:t>doe</a:t>
                </a:r>
                <a:r>
                  <a:rPr lang="en-US" spc="-5" dirty="0">
                    <a:solidFill>
                      <a:schemeClr val="tx1"/>
                    </a:solidFill>
                    <a:latin typeface="Times New Roman"/>
                    <a:cs typeface="Times New Roman"/>
                  </a:rPr>
                  <a:t>s</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ten</a:t>
                </a:r>
                <a:r>
                  <a:rPr lang="en-US" spc="-5" dirty="0">
                    <a:solidFill>
                      <a:schemeClr val="tx1"/>
                    </a:solidFill>
                    <a:latin typeface="Times New Roman"/>
                    <a:cs typeface="Times New Roman"/>
                  </a:rPr>
                  <a:t>d</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zero, the</a:t>
                </a:r>
                <a:r>
                  <a:rPr lang="en-US" spc="-5" dirty="0">
                    <a:solidFill>
                      <a:schemeClr val="tx1"/>
                    </a:solidFill>
                    <a:latin typeface="Times New Roman"/>
                    <a:cs typeface="Times New Roman"/>
                  </a:rPr>
                  <a:t>n </a:t>
                </a:r>
                <a14:m>
                  <m:oMath xmlns:m="http://schemas.openxmlformats.org/officeDocument/2006/math">
                    <m:nary>
                      <m:naryPr>
                        <m:chr m:val="∑"/>
                        <m:limLoc m:val="subSup"/>
                        <m:ctrlPr>
                          <a:rPr lang="en-US" i="1" spc="-5" smtClean="0">
                            <a:solidFill>
                              <a:schemeClr val="tx1"/>
                            </a:solidFill>
                            <a:latin typeface="Cambria Math" panose="02040503050406030204" pitchFamily="18" charset="0"/>
                            <a:cs typeface="Times New Roman"/>
                          </a:rPr>
                        </m:ctrlPr>
                      </m:naryPr>
                      <m:sub>
                        <m:r>
                          <m:rPr>
                            <m:brk m:alnAt="25"/>
                          </m:rP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=1</m:t>
                        </m:r>
                      </m:sub>
                      <m:sup>
                        <m:r>
                          <a:rPr lang="en-US" i="1" spc="-5" smtClean="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𝑎</m:t>
                            </m:r>
                          </m:e>
                          <m:sub>
                            <m:r>
                              <a:rPr lang="en-US" b="0" i="1" spc="-5" smtClean="0">
                                <a:solidFill>
                                  <a:schemeClr val="tx1"/>
                                </a:solidFill>
                                <a:latin typeface="Cambria Math" panose="02040503050406030204" pitchFamily="18" charset="0"/>
                                <a:cs typeface="Times New Roman"/>
                              </a:rPr>
                              <m:t>𝑛</m:t>
                            </m:r>
                          </m:sub>
                        </m:sSub>
                      </m:e>
                    </m:nary>
                  </m:oMath>
                </a14:m>
                <a:r>
                  <a:rPr lang="en-US" spc="-5" dirty="0">
                    <a:solidFill>
                      <a:schemeClr val="tx1"/>
                    </a:solidFill>
                    <a:latin typeface="Times New Roman"/>
                    <a:cs typeface="Times New Roman"/>
                  </a:rPr>
                  <a:t> certainly</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diverges.</a:t>
                </a:r>
                <a:r>
                  <a:rPr lang="en-US" spc="50" dirty="0">
                    <a:solidFill>
                      <a:schemeClr val="tx1"/>
                    </a:solidFill>
                    <a:latin typeface="Times New Roman"/>
                    <a:cs typeface="Times New Roman"/>
                  </a:rPr>
                  <a:t> </a:t>
                </a:r>
                <a:r>
                  <a:rPr lang="en-US" spc="-15" dirty="0">
                    <a:solidFill>
                      <a:schemeClr val="tx1"/>
                    </a:solidFill>
                    <a:latin typeface="Times New Roman"/>
                    <a:cs typeface="Times New Roman"/>
                  </a:rPr>
                  <a:t>B</a:t>
                </a:r>
                <a:r>
                  <a:rPr lang="en-US" spc="-5" dirty="0">
                    <a:solidFill>
                      <a:schemeClr val="tx1"/>
                    </a:solidFill>
                    <a:latin typeface="Times New Roman"/>
                    <a:cs typeface="Times New Roman"/>
                  </a:rPr>
                  <a:t>ut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what</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if</a:t>
                </a:r>
                <a:r>
                  <a:rPr lang="en-US" spc="4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 </a:t>
                </a:r>
                <a:r>
                  <a:rPr lang="en-US" spc="-5" dirty="0">
                    <a:solidFill>
                      <a:schemeClr val="tx1"/>
                    </a:solidFill>
                    <a:latin typeface="Times New Roman"/>
                    <a:cs typeface="Times New Roman"/>
                  </a:rPr>
                  <a:t>does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tend</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zero?</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case,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series </a:t>
                </a:r>
                <a:r>
                  <a:rPr lang="en-US" spc="-15" dirty="0">
                    <a:solidFill>
                      <a:schemeClr val="tx1"/>
                    </a:solidFill>
                    <a:latin typeface="Times New Roman"/>
                    <a:cs typeface="Times New Roman"/>
                  </a:rPr>
                  <a:t>ma</a:t>
                </a:r>
                <a:r>
                  <a:rPr lang="en-US" spc="-5" dirty="0">
                    <a:solidFill>
                      <a:schemeClr val="tx1"/>
                    </a:solidFill>
                    <a:latin typeface="Times New Roman"/>
                    <a:cs typeface="Times New Roman"/>
                  </a:rPr>
                  <a:t>y</a:t>
                </a:r>
                <a:r>
                  <a:rPr lang="en-US" spc="-10" dirty="0">
                    <a:solidFill>
                      <a:schemeClr val="tx1"/>
                    </a:solidFill>
                    <a:latin typeface="Times New Roman"/>
                    <a:cs typeface="Times New Roman"/>
                  </a:rPr>
                  <a:t> converg</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 i</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ma</a:t>
                </a:r>
                <a:r>
                  <a:rPr lang="en-US" spc="-5" dirty="0">
                    <a:solidFill>
                      <a:schemeClr val="tx1"/>
                    </a:solidFill>
                    <a:latin typeface="Times New Roman"/>
                    <a:cs typeface="Times New Roman"/>
                  </a:rPr>
                  <a:t>y</a:t>
                </a:r>
                <a:r>
                  <a:rPr lang="en-US" spc="-10" dirty="0">
                    <a:solidFill>
                      <a:schemeClr val="tx1"/>
                    </a:solidFill>
                    <a:latin typeface="Times New Roman"/>
                    <a:cs typeface="Times New Roman"/>
                  </a:rPr>
                  <a:t> diverge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othe</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 words</a:t>
                </a:r>
                <a:r>
                  <a:rPr lang="en-US" spc="-5" dirty="0">
                    <a:solidFill>
                      <a:schemeClr val="tx1"/>
                    </a:solidFill>
                    <a:latin typeface="Times New Roman"/>
                    <a:cs typeface="Times New Roman"/>
                  </a:rPr>
                  <a:t>, </a:t>
                </a:r>
                <a14:m>
                  <m:oMath xmlns:m="http://schemas.openxmlformats.org/officeDocument/2006/math">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lim</m:t>
                            </m:r>
                          </m:e>
                          <m:lim>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m:t>
                            </m:r>
                          </m:lim>
                        </m:limLow>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e>
                    </m:func>
                  </m:oMath>
                </a14:m>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necessary</a:t>
                </a:r>
                <a:r>
                  <a:rPr lang="en-US" i="1" spc="-10" dirty="0">
                    <a:solidFill>
                      <a:schemeClr val="tx1"/>
                    </a:solidFill>
                    <a:latin typeface="Times New Roman"/>
                    <a:cs typeface="Times New Roman"/>
                  </a:rPr>
                  <a:t> </a:t>
                </a:r>
                <a:r>
                  <a:rPr lang="en-US" spc="-10" dirty="0">
                    <a:solidFill>
                      <a:schemeClr val="tx1"/>
                    </a:solidFill>
                    <a:latin typeface="Times New Roman"/>
                    <a:cs typeface="Times New Roman"/>
                  </a:rPr>
                  <a:t>conditio</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convergence</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bu</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t>
                </a:r>
                <a:r>
                  <a:rPr lang="en-US" i="1" spc="-10" dirty="0">
                    <a:solidFill>
                      <a:schemeClr val="tx1"/>
                    </a:solidFill>
                    <a:latin typeface="Times New Roman"/>
                    <a:cs typeface="Times New Roman"/>
                  </a:rPr>
                  <a:t>no</a:t>
                </a:r>
                <a:r>
                  <a:rPr lang="en-US" i="1" spc="-5" dirty="0">
                    <a:solidFill>
                      <a:schemeClr val="tx1"/>
                    </a:solidFill>
                    <a:latin typeface="Times New Roman"/>
                    <a:cs typeface="Times New Roman"/>
                  </a:rPr>
                  <a:t>t</a:t>
                </a:r>
                <a:r>
                  <a:rPr lang="en-US" i="1" spc="15" dirty="0">
                    <a:solidFill>
                      <a:schemeClr val="tx1"/>
                    </a:solidFill>
                    <a:latin typeface="Times New Roman"/>
                    <a:cs typeface="Times New Roman"/>
                  </a:rPr>
                  <a:t> </a:t>
                </a:r>
                <a:r>
                  <a:rPr lang="en-US" i="1" spc="-10" dirty="0">
                    <a:solidFill>
                      <a:schemeClr val="tx1"/>
                    </a:solidFill>
                    <a:latin typeface="Times New Roman"/>
                    <a:cs typeface="Times New Roman"/>
                  </a:rPr>
                  <a:t>sufficien</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5"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how</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nex</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example</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possibl</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diverg</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eve</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thoug</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it</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term</a:t>
                </a:r>
                <a:r>
                  <a:rPr lang="en-US" spc="-5" dirty="0">
                    <a:solidFill>
                      <a:schemeClr val="tx1"/>
                    </a:solidFill>
                    <a:latin typeface="Times New Roman"/>
                    <a:cs typeface="Times New Roman"/>
                  </a:rPr>
                  <a:t>s t</a:t>
                </a:r>
                <a:r>
                  <a:rPr lang="en-US" spc="-10" dirty="0">
                    <a:solidFill>
                      <a:schemeClr val="tx1"/>
                    </a:solidFill>
                    <a:latin typeface="Times New Roman"/>
                    <a:cs typeface="Times New Roman"/>
                  </a:rPr>
                  <a:t>en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zero.</a:t>
                </a:r>
                <a:endParaRPr lang="en-US" dirty="0">
                  <a:solidFill>
                    <a:schemeClr val="tx1"/>
                  </a:solidFill>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3892" t="-976" b="-7252"/>
                </a:stretch>
              </a:blipFill>
            </p:spPr>
            <p:txBody>
              <a:bodyPr/>
              <a:lstStyle/>
              <a:p>
                <a:r>
                  <a:rPr lang="en-US">
                    <a:noFill/>
                  </a:rPr>
                  <a:t> </a:t>
                </a:r>
              </a:p>
            </p:txBody>
          </p:sp>
        </mc:Fallback>
      </mc:AlternateContent>
    </p:spTree>
    <p:extLst>
      <p:ext uri="{BB962C8B-B14F-4D97-AF65-F5344CB8AC3E}">
        <p14:creationId xmlns:p14="http://schemas.microsoft.com/office/powerpoint/2010/main" val="3994958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10.2 Summing an Infinite </a:t>
            </a:r>
            <a:r>
              <a:rPr lang="en-US" sz="3100" dirty="0"/>
              <a:t>Series (</a:t>
            </a:r>
            <a:r>
              <a:rPr lang="en-US" sz="3100" dirty="0" smtClean="0"/>
              <a:t>25 </a:t>
            </a:r>
            <a:r>
              <a:rPr lang="en-US" sz="3100" dirty="0"/>
              <a:t>of 25)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The series </a:t>
                </a: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ad>
                                <m:radPr>
                                  <m:degHide m:val="on"/>
                                  <m:ctrlPr>
                                    <a:rPr lang="en-US"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𝑛</m:t>
                                  </m:r>
                                </m:e>
                              </m:rad>
                            </m:den>
                          </m:f>
                        </m:e>
                      </m:nary>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1</m:t>
                              </m:r>
                            </m:e>
                          </m:rad>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2</m:t>
                              </m:r>
                            </m:e>
                          </m:rad>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3</m:t>
                              </m:r>
                            </m:e>
                          </m:rad>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gn="just">
                  <a:lnSpc>
                    <a:spcPct val="100000"/>
                  </a:lnSpc>
                  <a:buNone/>
                </a:pPr>
                <a:r>
                  <a:rPr lang="en-US" dirty="0"/>
                  <a:t>diverges since </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𝑁</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nary>
                      <m:r>
                        <a:rPr lang="en-US" i="1" smtClean="0">
                          <a:latin typeface="Cambria Math" panose="02040503050406030204" pitchFamily="18" charset="0"/>
                          <a:ea typeface="Cambria Math" panose="02040503050406030204" pitchFamily="18" charset="0"/>
                        </a:rPr>
                        <m:t>≥</m:t>
                      </m:r>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𝑁</m:t>
                                  </m:r>
                                </m:e>
                              </m:rad>
                            </m:den>
                          </m:f>
                        </m:e>
                      </m:nary>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𝑁</m:t>
                              </m:r>
                            </m:e>
                          </m:rad>
                        </m:den>
                      </m:f>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𝑁</m:t>
                          </m:r>
                        </m:e>
                      </m:rad>
                      <m:r>
                        <a:rPr lang="en-US" b="0" i="1" smtClean="0">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gn="just">
                  <a:lnSpc>
                    <a:spcPct val="100000"/>
                  </a:lnSpc>
                  <a:buNone/>
                </a:pPr>
                <a:r>
                  <a:rPr lang="en-US" dirty="0"/>
                  <a:t>as </a:t>
                </a:r>
                <a:r>
                  <a:rPr lang="en-US" i="1" dirty="0"/>
                  <a:t>n</a:t>
                </a:r>
                <a:r>
                  <a:rPr lang="en-US" dirty="0"/>
                  <a:t> </a:t>
                </a:r>
                <a:r>
                  <a:rPr lang="en-US" dirty="0">
                    <a:latin typeface="Cambria Math" panose="02040503050406030204" pitchFamily="18" charset="0"/>
                    <a:ea typeface="Cambria Math" panose="02040503050406030204" pitchFamily="18" charset="0"/>
                  </a:rPr>
                  <a:t>→∞</a:t>
                </a:r>
                <a:r>
                  <a:rPr lang="en-US" dirty="0"/>
                  <a:t>. Thus, </a:t>
                </a:r>
                <a:r>
                  <a:rPr lang="en-US" i="1" dirty="0"/>
                  <a:t>S</a:t>
                </a:r>
                <a:r>
                  <a:rPr lang="en-US" i="1" baseline="-25000" dirty="0"/>
                  <a:t>N</a:t>
                </a:r>
                <a:r>
                  <a:rPr lang="en-US" dirty="0"/>
                  <a:t> </a:t>
                </a:r>
                <a:r>
                  <a:rPr lang="en-US" dirty="0">
                    <a:latin typeface="Cambria Math" panose="02040503050406030204" pitchFamily="18" charset="0"/>
                    <a:ea typeface="Cambria Math" panose="02040503050406030204" pitchFamily="18" charset="0"/>
                  </a:rPr>
                  <a:t>→ ∞ </a:t>
                </a:r>
                <a:r>
                  <a:rPr lang="en-US" dirty="0"/>
                  <a:t>as </a:t>
                </a:r>
                <a:r>
                  <a:rPr lang="en-US" i="1" dirty="0"/>
                  <a:t>n</a:t>
                </a:r>
                <a:r>
                  <a:rPr lang="en-US" dirty="0"/>
                  <a:t> </a:t>
                </a:r>
                <a:r>
                  <a:rPr lang="en-US" dirty="0">
                    <a:latin typeface="Cambria Math" panose="02040503050406030204" pitchFamily="18" charset="0"/>
                    <a:ea typeface="Cambria Math" panose="02040503050406030204" pitchFamily="18" charset="0"/>
                  </a:rPr>
                  <a:t>→∞</a:t>
                </a:r>
                <a:r>
                  <a:rPr lang="en-US" dirty="0"/>
                  <a:t>. </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585730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smtClean="0"/>
              <a:t>Terms (1 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gn="just">
                  <a:lnSpc>
                    <a:spcPct val="105100"/>
                  </a:lnSpc>
                  <a:spcBef>
                    <a:spcPts val="60"/>
                  </a:spcBef>
                  <a:buNone/>
                </a:pPr>
                <a:r>
                  <a:rPr lang="en-US" spc="-5" dirty="0">
                    <a:latin typeface="Times New Roman"/>
                    <a:cs typeface="Times New Roman"/>
                  </a:rPr>
                  <a:t>In</a:t>
                </a:r>
                <a:r>
                  <a:rPr lang="en-US" spc="50" dirty="0">
                    <a:latin typeface="Times New Roman"/>
                    <a:cs typeface="Times New Roman"/>
                  </a:rPr>
                  <a:t> </a:t>
                </a:r>
                <a:r>
                  <a:rPr lang="en-US" spc="-5" dirty="0">
                    <a:latin typeface="Times New Roman"/>
                    <a:cs typeface="Times New Roman"/>
                  </a:rPr>
                  <a:t>this</a:t>
                </a:r>
                <a:r>
                  <a:rPr lang="en-US" spc="50" dirty="0">
                    <a:latin typeface="Times New Roman"/>
                    <a:cs typeface="Times New Roman"/>
                  </a:rPr>
                  <a:t> </a:t>
                </a:r>
                <a:r>
                  <a:rPr lang="en-US" spc="-5" dirty="0">
                    <a:latin typeface="Times New Roman"/>
                    <a:cs typeface="Times New Roman"/>
                  </a:rPr>
                  <a:t>section,</a:t>
                </a:r>
                <a:r>
                  <a:rPr lang="en-US" spc="50" dirty="0">
                    <a:latin typeface="Times New Roman"/>
                    <a:cs typeface="Times New Roman"/>
                  </a:rPr>
                  <a:t> </a:t>
                </a:r>
                <a:r>
                  <a:rPr lang="en-US" spc="-10" dirty="0">
                    <a:latin typeface="Times New Roman"/>
                    <a:cs typeface="Times New Roman"/>
                  </a:rPr>
                  <a:t>we</a:t>
                </a:r>
                <a:r>
                  <a:rPr lang="en-US" spc="50" dirty="0">
                    <a:latin typeface="Times New Roman"/>
                    <a:cs typeface="Times New Roman"/>
                  </a:rPr>
                  <a:t> </a:t>
                </a:r>
                <a:r>
                  <a:rPr lang="en-US" spc="-5" dirty="0">
                    <a:latin typeface="Times New Roman"/>
                    <a:cs typeface="Times New Roman"/>
                  </a:rPr>
                  <a:t>consider</a:t>
                </a:r>
                <a:r>
                  <a:rPr lang="en-US" spc="50" dirty="0">
                    <a:latin typeface="Times New Roman"/>
                    <a:cs typeface="Times New Roman"/>
                  </a:rPr>
                  <a:t> </a:t>
                </a:r>
                <a:r>
                  <a:rPr lang="en-US" b="1" i="1" spc="-5" dirty="0">
                    <a:latin typeface="Times New Roman"/>
                    <a:cs typeface="Times New Roman"/>
                  </a:rPr>
                  <a:t>positive</a:t>
                </a:r>
                <a:r>
                  <a:rPr lang="en-US" b="1" i="1" spc="50" dirty="0">
                    <a:latin typeface="Times New Roman"/>
                    <a:cs typeface="Times New Roman"/>
                  </a:rPr>
                  <a:t> </a:t>
                </a:r>
                <a:r>
                  <a:rPr lang="en-US" b="1" i="1" spc="-5" dirty="0">
                    <a:latin typeface="Times New Roman"/>
                    <a:cs typeface="Times New Roman"/>
                  </a:rPr>
                  <a:t>series</a:t>
                </a:r>
                <a:r>
                  <a:rPr lang="en-US" i="1" spc="-172" baseline="52777" dirty="0">
                    <a:latin typeface="Segoe UI Symbol"/>
                    <a:cs typeface="Times New Roman"/>
                  </a:rPr>
                  <a:t> </a:t>
                </a:r>
                <a14:m>
                  <m:oMath xmlns:m="http://schemas.openxmlformats.org/officeDocument/2006/math">
                    <m:nary>
                      <m:naryPr>
                        <m:chr m:val="∑"/>
                        <m:subHide m:val="on"/>
                        <m:supHide m:val="on"/>
                        <m:ctrlPr>
                          <a:rPr lang="en-US" i="1" spc="-172" smtClean="0">
                            <a:latin typeface="Cambria Math" panose="02040503050406030204" pitchFamily="18" charset="0"/>
                            <a:cs typeface="Times New Roman"/>
                          </a:rPr>
                        </m:ctrlPr>
                      </m:naryPr>
                      <m:sub/>
                      <m:sup/>
                      <m:e>
                        <m:sSub>
                          <m:sSubPr>
                            <m:ctrlPr>
                              <a:rPr lang="en-US" i="1" spc="-172" smtClean="0">
                                <a:latin typeface="Cambria Math" panose="02040503050406030204" pitchFamily="18" charset="0"/>
                                <a:cs typeface="Times New Roman"/>
                              </a:rPr>
                            </m:ctrlPr>
                          </m:sSubPr>
                          <m:e>
                            <m:r>
                              <a:rPr lang="en-US" b="0" i="1" spc="-172" smtClean="0">
                                <a:latin typeface="Cambria Math" panose="02040503050406030204" pitchFamily="18" charset="0"/>
                                <a:cs typeface="Times New Roman"/>
                              </a:rPr>
                              <m:t>𝑎</m:t>
                            </m:r>
                          </m:e>
                          <m:sub>
                            <m:r>
                              <a:rPr lang="en-US" b="0" i="1" spc="-172" smtClean="0">
                                <a:latin typeface="Cambria Math" panose="02040503050406030204" pitchFamily="18" charset="0"/>
                                <a:cs typeface="Times New Roman"/>
                              </a:rPr>
                              <m:t>𝑛</m:t>
                            </m:r>
                          </m:sub>
                        </m:sSub>
                      </m:e>
                    </m:nary>
                  </m:oMath>
                </a14:m>
                <a:r>
                  <a:rPr lang="en-US" spc="-10" dirty="0">
                    <a:latin typeface="Times New Roman"/>
                    <a:cs typeface="Times New Roman"/>
                  </a:rPr>
                  <a:t>, wher</a:t>
                </a:r>
                <a:r>
                  <a:rPr lang="en-US" spc="-5" dirty="0">
                    <a:latin typeface="Times New Roman"/>
                    <a:cs typeface="Times New Roman"/>
                  </a:rPr>
                  <a:t>e</a:t>
                </a:r>
                <a:r>
                  <a:rPr lang="en-US" spc="50" dirty="0">
                    <a:latin typeface="Times New Roman"/>
                    <a:cs typeface="Times New Roman"/>
                  </a:rPr>
                  <a:t> </a:t>
                </a:r>
                <a:r>
                  <a:rPr lang="en-US" i="1" spc="-5" dirty="0">
                    <a:latin typeface="Times New Roman"/>
                    <a:cs typeface="Times New Roman"/>
                  </a:rPr>
                  <a:t>a</a:t>
                </a:r>
                <a:r>
                  <a:rPr lang="en-US" i="1" spc="-7" baseline="-11111" dirty="0">
                    <a:latin typeface="Times New Roman"/>
                    <a:cs typeface="Times New Roman"/>
                  </a:rPr>
                  <a:t>n </a:t>
                </a:r>
                <a:r>
                  <a:rPr lang="en-US" i="1" spc="190" dirty="0">
                    <a:latin typeface="Arial"/>
                    <a:cs typeface="Arial"/>
                  </a:rPr>
                  <a:t>&gt;</a:t>
                </a:r>
                <a:r>
                  <a:rPr lang="en-US" i="1" spc="-5" dirty="0">
                    <a:latin typeface="Arial"/>
                    <a:cs typeface="Arial"/>
                  </a:rPr>
                  <a:t> </a:t>
                </a:r>
                <a:r>
                  <a:rPr lang="en-US" spc="-5" dirty="0">
                    <a:latin typeface="Times New Roman"/>
                    <a:cs typeface="Times New Roman"/>
                  </a:rPr>
                  <a:t>0</a:t>
                </a:r>
                <a:r>
                  <a:rPr lang="en-US" spc="50" dirty="0">
                    <a:latin typeface="Times New Roman"/>
                    <a:cs typeface="Times New Roman"/>
                  </a:rPr>
                  <a:t> </a:t>
                </a:r>
                <a:r>
                  <a:rPr lang="en-US" spc="-5" dirty="0">
                    <a:latin typeface="Times New Roman"/>
                    <a:cs typeface="Times New Roman"/>
                  </a:rPr>
                  <a:t>for</a:t>
                </a:r>
                <a:r>
                  <a:rPr lang="en-US" spc="5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ll</a:t>
                </a:r>
                <a:r>
                  <a:rPr lang="en-US" spc="50" dirty="0">
                    <a:latin typeface="Times New Roman"/>
                    <a:cs typeface="Times New Roman"/>
                  </a:rPr>
                  <a:t> </a:t>
                </a:r>
                <a:r>
                  <a:rPr lang="en-US" i="1" spc="30" dirty="0">
                    <a:latin typeface="Times New Roman"/>
                    <a:cs typeface="Times New Roman"/>
                  </a:rPr>
                  <a:t>n</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We</a:t>
                </a:r>
                <a:r>
                  <a:rPr lang="en-US" spc="50" dirty="0">
                    <a:latin typeface="Times New Roman"/>
                    <a:cs typeface="Times New Roman"/>
                  </a:rPr>
                  <a:t> </a:t>
                </a:r>
                <a:r>
                  <a:rPr lang="en-US" spc="-10" dirty="0">
                    <a:latin typeface="Times New Roman"/>
                    <a:cs typeface="Times New Roman"/>
                  </a:rPr>
                  <a:t>can visualiz</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term</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5" dirty="0">
                    <a:latin typeface="Times New Roman"/>
                    <a:cs typeface="Times New Roman"/>
                  </a:rPr>
                  <a:t>a</a:t>
                </a:r>
                <a:r>
                  <a:rPr lang="en-US" spc="10" dirty="0">
                    <a:latin typeface="Times New Roman"/>
                    <a:cs typeface="Times New Roman"/>
                  </a:rPr>
                  <a:t> </a:t>
                </a:r>
                <a:r>
                  <a:rPr lang="en-US" spc="-10" dirty="0">
                    <a:latin typeface="Times New Roman"/>
                    <a:cs typeface="Times New Roman"/>
                  </a:rPr>
                  <a:t>positiv</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erie</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1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ectangle</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0" dirty="0">
                    <a:latin typeface="Times New Roman"/>
                    <a:cs typeface="Times New Roman"/>
                  </a:rPr>
                  <a:t>widt</a:t>
                </a:r>
                <a:r>
                  <a:rPr lang="en-US" spc="-5" dirty="0">
                    <a:latin typeface="Times New Roman"/>
                    <a:cs typeface="Times New Roman"/>
                  </a:rPr>
                  <a:t>h</a:t>
                </a:r>
                <a:r>
                  <a:rPr lang="en-US" spc="15" dirty="0">
                    <a:latin typeface="Times New Roman"/>
                    <a:cs typeface="Times New Roman"/>
                  </a:rPr>
                  <a:t> </a:t>
                </a:r>
                <a:r>
                  <a:rPr lang="en-US" spc="-5" dirty="0">
                    <a:latin typeface="Times New Roman"/>
                    <a:cs typeface="Times New Roman"/>
                  </a:rPr>
                  <a:t>1</a:t>
                </a:r>
                <a:r>
                  <a:rPr lang="en-US" spc="1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5" dirty="0">
                    <a:latin typeface="Times New Roman"/>
                    <a:cs typeface="Times New Roman"/>
                  </a:rPr>
                  <a:t> </a:t>
                </a:r>
                <a:r>
                  <a:rPr lang="en-US" spc="-10" dirty="0">
                    <a:latin typeface="Times New Roman"/>
                    <a:cs typeface="Times New Roman"/>
                  </a:rPr>
                  <a:t>heigh</a:t>
                </a:r>
                <a:r>
                  <a:rPr lang="en-US" spc="-5" dirty="0">
                    <a:latin typeface="Times New Roman"/>
                    <a:cs typeface="Times New Roman"/>
                  </a:rPr>
                  <a:t>t</a:t>
                </a:r>
                <a:r>
                  <a:rPr lang="en-US" spc="15" dirty="0">
                    <a:latin typeface="Times New Roman"/>
                    <a:cs typeface="Times New Roman"/>
                  </a:rPr>
                  <a:t> </a:t>
                </a:r>
                <a:r>
                  <a:rPr lang="en-US" i="1" spc="-5" dirty="0">
                    <a:latin typeface="Times New Roman"/>
                    <a:cs typeface="Times New Roman"/>
                  </a:rPr>
                  <a:t>a</a:t>
                </a:r>
                <a:r>
                  <a:rPr lang="en-US" i="1" spc="-7" baseline="-11111" dirty="0">
                    <a:latin typeface="Times New Roman"/>
                    <a:cs typeface="Times New Roman"/>
                  </a:rPr>
                  <a:t>n </a:t>
                </a:r>
                <a:r>
                  <a:rPr lang="en-US" spc="-5" dirty="0">
                    <a:latin typeface="Times New Roman"/>
                    <a:cs typeface="Times New Roman"/>
                  </a:rPr>
                  <a:t>(Figure</a:t>
                </a:r>
                <a:r>
                  <a:rPr lang="en-US" spc="10" dirty="0">
                    <a:latin typeface="Times New Roman"/>
                    <a:cs typeface="Times New Roman"/>
                  </a:rPr>
                  <a:t> </a:t>
                </a:r>
                <a:r>
                  <a:rPr lang="en-US" spc="-10" dirty="0">
                    <a:latin typeface="Times New Roman"/>
                    <a:cs typeface="Times New Roman"/>
                  </a:rPr>
                  <a:t>1</a:t>
                </a:r>
                <a:r>
                  <a:rPr lang="en-US" spc="-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partia</a:t>
                </a:r>
                <a:r>
                  <a:rPr lang="en-US" spc="-5" dirty="0">
                    <a:latin typeface="Times New Roman"/>
                    <a:cs typeface="Times New Roman"/>
                  </a:rPr>
                  <a:t>l s</a:t>
                </a:r>
                <a:r>
                  <a:rPr lang="en-US" spc="-15" dirty="0">
                    <a:latin typeface="Times New Roman"/>
                    <a:cs typeface="Times New Roman"/>
                  </a:rPr>
                  <a:t>um</a:t>
                </a:r>
                <a:endParaRPr lang="en-US" dirty="0">
                  <a:latin typeface="Times New Roman"/>
                  <a:cs typeface="Times New Roman"/>
                </a:endParaRPr>
              </a:p>
              <a:p>
                <a:pPr marL="0" marR="10795" indent="0" algn="ctr">
                  <a:lnSpc>
                    <a:spcPct val="100000"/>
                  </a:lnSpc>
                  <a:spcBef>
                    <a:spcPts val="370"/>
                  </a:spcBef>
                  <a:buNone/>
                </a:pPr>
                <a:r>
                  <a:rPr lang="en-US" i="1" spc="25" dirty="0">
                    <a:latin typeface="Times New Roman"/>
                    <a:cs typeface="Times New Roman"/>
                  </a:rPr>
                  <a:t>S</a:t>
                </a:r>
                <a:r>
                  <a:rPr lang="en-US" i="1" baseline="-25000" dirty="0">
                    <a:latin typeface="Times New Roman"/>
                    <a:cs typeface="Times New Roman"/>
                  </a:rPr>
                  <a:t>N</a:t>
                </a:r>
                <a:r>
                  <a:rPr lang="en-US" i="1" baseline="-11111"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5" dirty="0">
                    <a:latin typeface="Times New Roman"/>
                    <a:cs typeface="Times New Roman"/>
                  </a:rPr>
                  <a:t>a</a:t>
                </a:r>
                <a:r>
                  <a:rPr lang="en-US" spc="-7" baseline="-25000" dirty="0">
                    <a:latin typeface="Times New Roman"/>
                    <a:cs typeface="Times New Roman"/>
                  </a:rPr>
                  <a:t>1</a:t>
                </a:r>
                <a:r>
                  <a:rPr lang="en-US" spc="120" baseline="-11111"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5" dirty="0">
                    <a:latin typeface="Times New Roman"/>
                    <a:cs typeface="Times New Roman"/>
                  </a:rPr>
                  <a:t>a</a:t>
                </a:r>
                <a:r>
                  <a:rPr lang="en-US" spc="-7" baseline="-25000" dirty="0">
                    <a:latin typeface="Times New Roman"/>
                    <a:cs typeface="Times New Roman"/>
                  </a:rPr>
                  <a:t>2</a:t>
                </a:r>
                <a:r>
                  <a:rPr lang="en-US" spc="120" baseline="-11111"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200" dirty="0">
                    <a:latin typeface="Lucida Sans Unicode"/>
                    <a:cs typeface="Lucida Sans Unicode"/>
                  </a:rPr>
                  <a:t>··</a:t>
                </a:r>
                <a:r>
                  <a:rPr lang="en-US" spc="-365" dirty="0">
                    <a:latin typeface="Lucida Sans Unicode"/>
                    <a:cs typeface="Lucida Sans Unicode"/>
                  </a:rPr>
                  <a:t>·</a:t>
                </a:r>
                <a:r>
                  <a:rPr lang="en-US" spc="-95" dirty="0">
                    <a:latin typeface="Lucida Sans Unicode"/>
                    <a:cs typeface="Lucida Sans Unicode"/>
                  </a:rPr>
                  <a:t> </a:t>
                </a:r>
                <a:r>
                  <a:rPr lang="en-US" spc="-25" dirty="0">
                    <a:latin typeface="Lucida Sans Unicode"/>
                    <a:cs typeface="Lucida Sans Unicode"/>
                  </a:rPr>
                  <a:t>+</a:t>
                </a:r>
                <a:r>
                  <a:rPr lang="en-US" spc="-100" dirty="0">
                    <a:latin typeface="Lucida Sans Unicode"/>
                    <a:cs typeface="Lucida Sans Unicode"/>
                  </a:rPr>
                  <a:t> </a:t>
                </a:r>
                <a:r>
                  <a:rPr lang="en-US" i="1" spc="45" dirty="0" err="1">
                    <a:latin typeface="Times New Roman"/>
                    <a:cs typeface="Times New Roman"/>
                  </a:rPr>
                  <a:t>a</a:t>
                </a:r>
                <a:r>
                  <a:rPr lang="en-US" i="1" baseline="-25000" dirty="0" err="1">
                    <a:latin typeface="Times New Roman"/>
                    <a:cs typeface="Times New Roman"/>
                  </a:rPr>
                  <a:t>N</a:t>
                </a:r>
                <a:endParaRPr lang="en-US" baseline="-25000" dirty="0">
                  <a:latin typeface="Times New Roman"/>
                  <a:cs typeface="Times New Roman"/>
                </a:endParaRPr>
              </a:p>
              <a:p>
                <a:pPr marL="0" indent="0">
                  <a:lnSpc>
                    <a:spcPts val="650"/>
                  </a:lnSpc>
                  <a:spcBef>
                    <a:spcPts val="20"/>
                  </a:spcBef>
                  <a:buNone/>
                </a:pPr>
                <a:endParaRPr lang="en-US" dirty="0"/>
              </a:p>
              <a:p>
                <a:pPr marL="0" marR="2268855" indent="0" algn="just">
                  <a:lnSpc>
                    <a:spcPct val="100000"/>
                  </a:lnSpc>
                  <a:buNone/>
                </a:pPr>
                <a:r>
                  <a:rPr lang="en-US" spc="-5" dirty="0">
                    <a:latin typeface="Times New Roman"/>
                    <a:cs typeface="Times New Roman"/>
                  </a:rPr>
                  <a:t>is equal to the </a:t>
                </a:r>
                <a:r>
                  <a:rPr lang="en-US" spc="-10" dirty="0">
                    <a:latin typeface="Times New Roman"/>
                    <a:cs typeface="Times New Roman"/>
                  </a:rPr>
                  <a:t>a</a:t>
                </a:r>
                <a:r>
                  <a:rPr lang="en-US" spc="-5" dirty="0">
                    <a:latin typeface="Times New Roman"/>
                    <a:cs typeface="Times New Roman"/>
                  </a:rPr>
                  <a:t>rea </a:t>
                </a:r>
                <a:r>
                  <a:rPr lang="en-US" spc="-10" dirty="0">
                    <a:latin typeface="Times New Roman"/>
                    <a:cs typeface="Times New Roman"/>
                  </a:rPr>
                  <a:t>o</a:t>
                </a:r>
                <a:r>
                  <a:rPr lang="en-US" spc="-5" dirty="0">
                    <a:latin typeface="Times New Roman"/>
                    <a:cs typeface="Times New Roman"/>
                  </a:rPr>
                  <a:t>f the first</a:t>
                </a:r>
                <a:r>
                  <a:rPr lang="en-US" spc="60" dirty="0">
                    <a:latin typeface="Times New Roman"/>
                    <a:cs typeface="Times New Roman"/>
                  </a:rPr>
                  <a:t> </a:t>
                </a:r>
                <a:r>
                  <a:rPr lang="en-US" i="1" spc="-10" dirty="0">
                    <a:latin typeface="Times New Roman"/>
                    <a:cs typeface="Times New Roman"/>
                  </a:rPr>
                  <a:t>N</a:t>
                </a:r>
                <a:r>
                  <a:rPr lang="en-US" i="1" spc="114" dirty="0">
                    <a:latin typeface="Times New Roman"/>
                    <a:cs typeface="Times New Roman"/>
                  </a:rPr>
                  <a:t> </a:t>
                </a:r>
                <a:r>
                  <a:rPr lang="en-US" spc="-5" dirty="0">
                    <a:latin typeface="Times New Roman"/>
                    <a:cs typeface="Times New Roman"/>
                  </a:rPr>
                  <a:t>rectangles.</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12552" r="-564"/>
                </a:stretch>
              </a:blipFill>
            </p:spPr>
            <p:txBody>
              <a:bodyPr/>
              <a:lstStyle/>
              <a:p>
                <a:r>
                  <a:rPr lang="en-US">
                    <a:noFill/>
                  </a:rPr>
                  <a:t> </a:t>
                </a:r>
              </a:p>
            </p:txBody>
          </p:sp>
        </mc:Fallback>
      </mc:AlternateContent>
      <p:pic>
        <p:nvPicPr>
          <p:cNvPr id="5" name="Picture 2" descr="A graph shows capital n shaded rectangles along the x axis. The x axis has ten equally spaced marks, labeled 1, 2, 3, unlabeled, unlabeled, unlabeled, capital N, remaining three are unlabeled. The y axis ranges from 0 to 3 in increments of 1 with points 1, 2, and 3 labeled. A rectangle is drawn with a base the width between x equals 0 and x equals 1, has a height less than y equals 2 and is labeled a subscript 1 and shaded. The next rectangle, between x equals 1 and x equals 2 has a height greater than y equals 2, is labeled a subscript 2 and shaded. Another rectangle between x equals 2 and x equals 3 has a height less than the first rectangle, is labeled a subscript 3 and shaded. Rectangles continue along the x axis, each with the width between the marks and the height decreasing. The next three rectangles are shaded, then the rectangle with the right endpoint x equals capital N is labeled a subscript capital n and shaded. The remaining three rectangles are not shad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1165" y="2733232"/>
            <a:ext cx="5674347" cy="383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881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(2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spc="-10" dirty="0"/>
                  <a:t>The </a:t>
                </a:r>
                <a:r>
                  <a:rPr lang="en-US" spc="-5" dirty="0"/>
                  <a:t>key feature </a:t>
                </a:r>
                <a:r>
                  <a:rPr lang="en-US" spc="-10" dirty="0"/>
                  <a:t>o</a:t>
                </a:r>
                <a:r>
                  <a:rPr lang="en-US" spc="-5" dirty="0"/>
                  <a:t>f positive series is that their partial sums form </a:t>
                </a:r>
                <a:r>
                  <a:rPr lang="en-US" spc="-10" dirty="0"/>
                  <a:t>a</a:t>
                </a:r>
                <a:r>
                  <a:rPr lang="en-US" spc="-5" dirty="0"/>
                  <a:t>n increasing </a:t>
                </a:r>
                <a:r>
                  <a:rPr lang="en-US" spc="-10" dirty="0"/>
                  <a:t>sequence</a:t>
                </a:r>
                <a:endParaRPr lang="en-US" dirty="0"/>
              </a:p>
              <a:p>
                <a:pPr marL="0" marR="0" indent="0">
                  <a:lnSpc>
                    <a:spcPct val="100000"/>
                  </a:lnSpc>
                  <a:buNone/>
                </a:pPr>
                <a:r>
                  <a:rPr lang="en-US" i="1" spc="37" dirty="0"/>
                  <a:t>S</a:t>
                </a:r>
                <a:r>
                  <a:rPr lang="en-US" i="1" baseline="-25000" dirty="0"/>
                  <a:t>N</a:t>
                </a:r>
                <a:r>
                  <a:rPr lang="en-US" i="1" dirty="0"/>
                  <a:t> </a:t>
                </a:r>
                <a:r>
                  <a:rPr lang="en-US" i="1" spc="284" baseline="8333" dirty="0"/>
                  <a:t>&lt;</a:t>
                </a:r>
                <a:r>
                  <a:rPr lang="en-US" i="1" spc="67" baseline="8333" dirty="0"/>
                  <a:t> </a:t>
                </a:r>
                <a:r>
                  <a:rPr lang="en-US" i="1" spc="37" dirty="0"/>
                  <a:t>S</a:t>
                </a:r>
                <a:r>
                  <a:rPr lang="en-US" i="1" baseline="-25000" dirty="0"/>
                  <a:t>N</a:t>
                </a:r>
                <a:r>
                  <a:rPr lang="en-US" spc="-15" baseline="-25000" dirty="0"/>
                  <a:t>+</a:t>
                </a:r>
                <a:r>
                  <a:rPr lang="en-US" baseline="-25000" dirty="0"/>
                  <a:t>1 </a:t>
                </a:r>
                <a:r>
                  <a:rPr lang="en-US" spc="-5" dirty="0"/>
                  <a:t>for </a:t>
                </a:r>
                <a:r>
                  <a:rPr lang="en-US" spc="-10" dirty="0"/>
                  <a:t>a</a:t>
                </a:r>
                <a:r>
                  <a:rPr lang="en-US" spc="-5" dirty="0"/>
                  <a:t>ll</a:t>
                </a:r>
                <a:r>
                  <a:rPr lang="en-US" spc="65" dirty="0"/>
                  <a:t> </a:t>
                </a:r>
                <a:r>
                  <a:rPr lang="en-US" i="1" spc="-10" dirty="0"/>
                  <a:t>N</a:t>
                </a:r>
                <a:r>
                  <a:rPr lang="en-US" spc="-5" dirty="0"/>
                  <a:t>. </a:t>
                </a:r>
                <a:r>
                  <a:rPr lang="en-US" spc="-10" dirty="0"/>
                  <a:t>Thi</a:t>
                </a:r>
                <a:r>
                  <a:rPr lang="en-US" spc="-5" dirty="0"/>
                  <a:t>s is </a:t>
                </a:r>
                <a:r>
                  <a:rPr lang="en-US" spc="-10" dirty="0"/>
                  <a:t>becaus</a:t>
                </a:r>
                <a:r>
                  <a:rPr lang="en-US" spc="-5" dirty="0"/>
                  <a:t>e</a:t>
                </a:r>
                <a:r>
                  <a:rPr lang="en-US" spc="50" dirty="0"/>
                  <a:t> </a:t>
                </a:r>
                <a:r>
                  <a:rPr lang="en-US" i="1" spc="25" dirty="0"/>
                  <a:t>S</a:t>
                </a:r>
                <a:r>
                  <a:rPr lang="en-US" i="1" baseline="-25000" dirty="0"/>
                  <a:t>N</a:t>
                </a:r>
                <a:r>
                  <a:rPr lang="en-US" spc="-22" baseline="-25000" dirty="0"/>
                  <a:t>+</a:t>
                </a:r>
                <a:r>
                  <a:rPr lang="en-US" baseline="-25000" dirty="0"/>
                  <a:t>1</a:t>
                </a:r>
                <a:r>
                  <a:rPr lang="en-US" baseline="-11111" dirty="0"/>
                  <a:t> </a:t>
                </a:r>
                <a:r>
                  <a:rPr lang="en-US" spc="-5" dirty="0"/>
                  <a:t>is obtained from</a:t>
                </a:r>
                <a:r>
                  <a:rPr lang="en-US" spc="45" dirty="0"/>
                  <a:t> </a:t>
                </a:r>
                <a:r>
                  <a:rPr lang="en-US" i="1" spc="25" dirty="0"/>
                  <a:t>S</a:t>
                </a:r>
                <a:r>
                  <a:rPr lang="en-US" i="1" baseline="-25000" dirty="0"/>
                  <a:t>N</a:t>
                </a:r>
                <a:r>
                  <a:rPr lang="en-US" i="1" baseline="-11111" dirty="0"/>
                  <a:t> </a:t>
                </a:r>
                <a:r>
                  <a:rPr lang="en-US" spc="-10" dirty="0"/>
                  <a:t>b</a:t>
                </a:r>
                <a:r>
                  <a:rPr lang="en-US" spc="-5" dirty="0"/>
                  <a:t>y </a:t>
                </a:r>
                <a:r>
                  <a:rPr lang="en-US" spc="-10" dirty="0"/>
                  <a:t>addin</a:t>
                </a:r>
                <a:r>
                  <a:rPr lang="en-US" spc="-5" dirty="0"/>
                  <a:t>g a </a:t>
                </a:r>
                <a:r>
                  <a:rPr lang="en-US" spc="-10" dirty="0"/>
                  <a:t>positiv</a:t>
                </a:r>
                <a:r>
                  <a:rPr lang="en-US" spc="-5" dirty="0"/>
                  <a:t>e </a:t>
                </a:r>
                <a:r>
                  <a:rPr lang="en-US" spc="-10" dirty="0"/>
                  <a:t>number:</a:t>
                </a:r>
                <a:endParaRPr lang="en-US" dirty="0"/>
              </a:p>
              <a:p>
                <a:pPr marL="0" marR="343535" indent="0" algn="ctr">
                  <a:lnSpc>
                    <a:spcPct val="100000"/>
                  </a:lnSpc>
                  <a:buNone/>
                </a:pPr>
                <a:r>
                  <a:rPr lang="en-US" i="1" spc="25" dirty="0"/>
                  <a:t>S</a:t>
                </a:r>
                <a:r>
                  <a:rPr lang="en-US" i="1" baseline="-25000" dirty="0"/>
                  <a:t>N</a:t>
                </a:r>
                <a:r>
                  <a:rPr lang="en-US" spc="-22" baseline="-25000" dirty="0"/>
                  <a:t>+</a:t>
                </a:r>
                <a:r>
                  <a:rPr lang="en-US" baseline="-25000" dirty="0"/>
                  <a:t>1</a:t>
                </a:r>
                <a:r>
                  <a:rPr lang="en-US" baseline="-11111" dirty="0"/>
                  <a:t> </a:t>
                </a:r>
                <a:r>
                  <a:rPr lang="en-US" spc="-25" dirty="0"/>
                  <a:t>=</a:t>
                </a:r>
                <a:r>
                  <a:rPr lang="en-US" spc="-40" dirty="0"/>
                  <a:t> (</a:t>
                </a:r>
                <a:r>
                  <a:rPr lang="en-US" i="1" spc="-5" dirty="0"/>
                  <a:t>a</a:t>
                </a:r>
                <a:r>
                  <a:rPr lang="en-US" spc="-7" baseline="-25000" dirty="0"/>
                  <a:t>1</a:t>
                </a:r>
                <a:r>
                  <a:rPr lang="en-US" spc="120" baseline="-11111" dirty="0"/>
                  <a:t> </a:t>
                </a:r>
                <a:r>
                  <a:rPr lang="en-US" spc="-25" dirty="0"/>
                  <a:t>+</a:t>
                </a:r>
                <a:r>
                  <a:rPr lang="en-US" spc="-100" dirty="0"/>
                  <a:t> </a:t>
                </a:r>
                <a:r>
                  <a:rPr lang="en-US" i="1" spc="-5" dirty="0"/>
                  <a:t>a</a:t>
                </a:r>
                <a:r>
                  <a:rPr lang="en-US" spc="-7" baseline="-25000" dirty="0"/>
                  <a:t>2</a:t>
                </a:r>
                <a:r>
                  <a:rPr lang="en-US" spc="120" baseline="-11111" dirty="0"/>
                  <a:t> </a:t>
                </a:r>
                <a:r>
                  <a:rPr lang="en-US" spc="-25" dirty="0"/>
                  <a:t>+</a:t>
                </a:r>
                <a:r>
                  <a:rPr lang="en-US" spc="-95" dirty="0"/>
                  <a:t> </a:t>
                </a:r>
                <a:r>
                  <a:rPr lang="en-US" spc="-200" dirty="0"/>
                  <a:t>··</a:t>
                </a:r>
                <a:r>
                  <a:rPr lang="en-US" spc="-365" dirty="0"/>
                  <a:t>·</a:t>
                </a:r>
                <a:r>
                  <a:rPr lang="en-US" spc="-95" dirty="0"/>
                  <a:t> </a:t>
                </a:r>
                <a:r>
                  <a:rPr lang="en-US" spc="-25" dirty="0"/>
                  <a:t>+</a:t>
                </a:r>
                <a:r>
                  <a:rPr lang="en-US" spc="-100" dirty="0"/>
                  <a:t> </a:t>
                </a:r>
                <a:r>
                  <a:rPr lang="en-US" i="1" spc="45" dirty="0" err="1"/>
                  <a:t>a</a:t>
                </a:r>
                <a:r>
                  <a:rPr lang="en-US" i="1" baseline="-25000" dirty="0" err="1"/>
                  <a:t>N</a:t>
                </a:r>
                <a:r>
                  <a:rPr lang="en-US" i="1" spc="-75" baseline="-11111" dirty="0"/>
                  <a:t> </a:t>
                </a:r>
                <a:r>
                  <a:rPr lang="en-US" spc="-75" dirty="0"/>
                  <a:t>) </a:t>
                </a:r>
                <a:r>
                  <a:rPr lang="en-US" spc="-25" dirty="0"/>
                  <a:t>+</a:t>
                </a:r>
                <a:r>
                  <a:rPr lang="en-US" spc="-100" dirty="0"/>
                  <a:t> </a:t>
                </a:r>
                <a:r>
                  <a:rPr lang="en-US" i="1" spc="45" dirty="0" err="1"/>
                  <a:t>a</a:t>
                </a:r>
                <a:r>
                  <a:rPr lang="en-US" i="1" baseline="-25000" dirty="0" err="1"/>
                  <a:t>N</a:t>
                </a:r>
                <a:r>
                  <a:rPr lang="en-US" i="1" spc="-150" baseline="-25000" dirty="0"/>
                  <a:t> </a:t>
                </a:r>
                <a:r>
                  <a:rPr lang="en-US" spc="-22" baseline="-25000" dirty="0"/>
                  <a:t>+</a:t>
                </a:r>
                <a:r>
                  <a:rPr lang="en-US" baseline="-25000" dirty="0"/>
                  <a:t>1</a:t>
                </a:r>
                <a:r>
                  <a:rPr lang="en-US" baseline="-11111" dirty="0"/>
                  <a:t> </a:t>
                </a:r>
                <a:r>
                  <a:rPr lang="en-US" spc="-25" dirty="0"/>
                  <a:t>=</a:t>
                </a:r>
                <a:r>
                  <a:rPr lang="en-US" spc="10" dirty="0"/>
                  <a:t> </a:t>
                </a:r>
                <a:r>
                  <a:rPr lang="en-US" i="1" spc="25" dirty="0"/>
                  <a:t>S</a:t>
                </a:r>
                <a:r>
                  <a:rPr lang="en-US" i="1" baseline="-25000" dirty="0"/>
                  <a:t>N</a:t>
                </a:r>
                <a:r>
                  <a:rPr lang="en-US" i="1" baseline="-11111" dirty="0"/>
                  <a:t> </a:t>
                </a:r>
                <a:r>
                  <a:rPr lang="en-US" spc="-25" dirty="0"/>
                  <a:t>+</a:t>
                </a:r>
                <a:r>
                  <a:rPr lang="en-US" spc="40" dirty="0"/>
                  <a:t> </a:t>
                </a:r>
                <a:r>
                  <a:rPr lang="en-US" i="1" spc="45" dirty="0"/>
                  <a:t>a</a:t>
                </a:r>
                <a:r>
                  <a:rPr lang="en-US" i="1" baseline="-25000" dirty="0"/>
                  <a:t>N</a:t>
                </a:r>
                <a:r>
                  <a:rPr lang="en-US" spc="-22" baseline="-25000" dirty="0"/>
                  <a:t>+</a:t>
                </a:r>
                <a:r>
                  <a:rPr lang="en-US" baseline="-25000" dirty="0"/>
                  <a:t>1 </a:t>
                </a:r>
                <a:r>
                  <a:rPr lang="en-US" dirty="0">
                    <a:ea typeface="Cambria Math" panose="02040503050406030204" pitchFamily="18" charset="0"/>
                  </a:rPr>
                  <a:t>≥ </a:t>
                </a:r>
                <a:r>
                  <a:rPr lang="en-US" i="1" dirty="0">
                    <a:ea typeface="Cambria Math" panose="02040503050406030204" pitchFamily="18" charset="0"/>
                  </a:rPr>
                  <a:t>S</a:t>
                </a:r>
                <a:r>
                  <a:rPr lang="en-US" i="1" baseline="-25000" dirty="0">
                    <a:ea typeface="Cambria Math" panose="02040503050406030204" pitchFamily="18" charset="0"/>
                  </a:rPr>
                  <a:t>N</a:t>
                </a:r>
                <a:endParaRPr lang="en-US" i="1" baseline="-25000" dirty="0"/>
              </a:p>
              <a:p>
                <a:pPr marL="0" marR="12700" indent="0" algn="just">
                  <a:lnSpc>
                    <a:spcPct val="100000"/>
                  </a:lnSpc>
                  <a:spcBef>
                    <a:spcPts val="475"/>
                  </a:spcBef>
                  <a:buNone/>
                </a:pPr>
                <a:r>
                  <a:rPr lang="en-US" spc="-10" dirty="0"/>
                  <a:t>Recal</a:t>
                </a:r>
                <a:r>
                  <a:rPr lang="en-US" spc="-5" dirty="0"/>
                  <a:t>l</a:t>
                </a:r>
                <a:r>
                  <a:rPr lang="en-US" spc="105" dirty="0"/>
                  <a:t> </a:t>
                </a:r>
                <a:r>
                  <a:rPr lang="en-US" spc="-5" dirty="0"/>
                  <a:t>t</a:t>
                </a:r>
                <a:r>
                  <a:rPr lang="en-US" spc="-10" dirty="0"/>
                  <a:t>ha</a:t>
                </a:r>
                <a:r>
                  <a:rPr lang="en-US" spc="-5" dirty="0"/>
                  <a:t>t</a:t>
                </a:r>
                <a:r>
                  <a:rPr lang="en-US" spc="100" dirty="0"/>
                  <a:t> </a:t>
                </a:r>
                <a:r>
                  <a:rPr lang="en-US" spc="-10" dirty="0"/>
                  <a:t>a</a:t>
                </a:r>
                <a:r>
                  <a:rPr lang="en-US" spc="-5" dirty="0"/>
                  <a:t>n</a:t>
                </a:r>
                <a:r>
                  <a:rPr lang="en-US" spc="105" dirty="0"/>
                  <a:t> </a:t>
                </a:r>
                <a:r>
                  <a:rPr lang="en-US" spc="-10" dirty="0"/>
                  <a:t>increasin</a:t>
                </a:r>
                <a:r>
                  <a:rPr lang="en-US" spc="-5" dirty="0"/>
                  <a:t>g</a:t>
                </a:r>
                <a:r>
                  <a:rPr lang="en-US" spc="105" dirty="0"/>
                  <a:t> </a:t>
                </a:r>
                <a:r>
                  <a:rPr lang="en-US" spc="-5" dirty="0"/>
                  <a:t>s</a:t>
                </a:r>
                <a:r>
                  <a:rPr lang="en-US" spc="-10" dirty="0"/>
                  <a:t>equenc</a:t>
                </a:r>
                <a:r>
                  <a:rPr lang="en-US" spc="-5" dirty="0"/>
                  <a:t>e</a:t>
                </a:r>
                <a:r>
                  <a:rPr lang="en-US" spc="105" dirty="0"/>
                  <a:t> </a:t>
                </a:r>
                <a:r>
                  <a:rPr lang="en-US" spc="-10" dirty="0"/>
                  <a:t>converge</a:t>
                </a:r>
                <a:r>
                  <a:rPr lang="en-US" spc="-5" dirty="0"/>
                  <a:t>s</a:t>
                </a:r>
                <a:r>
                  <a:rPr lang="en-US" spc="105" dirty="0"/>
                  <a:t> </a:t>
                </a:r>
                <a:r>
                  <a:rPr lang="en-US" spc="-10" dirty="0"/>
                  <a:t>i</a:t>
                </a:r>
                <a:r>
                  <a:rPr lang="en-US" spc="-5" dirty="0"/>
                  <a:t>f</a:t>
                </a:r>
                <a:r>
                  <a:rPr lang="en-US" spc="100" dirty="0"/>
                  <a:t> </a:t>
                </a:r>
                <a:r>
                  <a:rPr lang="en-US" spc="-10" dirty="0"/>
                  <a:t>i</a:t>
                </a:r>
                <a:r>
                  <a:rPr lang="en-US" spc="-5" dirty="0"/>
                  <a:t>t</a:t>
                </a:r>
                <a:r>
                  <a:rPr lang="en-US" spc="100" dirty="0"/>
                  <a:t> </a:t>
                </a:r>
                <a:r>
                  <a:rPr lang="en-US" spc="-10" dirty="0"/>
                  <a:t>i</a:t>
                </a:r>
                <a:r>
                  <a:rPr lang="en-US" spc="-5" dirty="0"/>
                  <a:t>s</a:t>
                </a:r>
                <a:r>
                  <a:rPr lang="en-US" spc="100" dirty="0"/>
                  <a:t> </a:t>
                </a:r>
                <a:r>
                  <a:rPr lang="en-US" spc="-10" dirty="0"/>
                  <a:t>bounde</a:t>
                </a:r>
                <a:r>
                  <a:rPr lang="en-US" spc="-5" dirty="0"/>
                  <a:t>d</a:t>
                </a:r>
                <a:r>
                  <a:rPr lang="en-US" spc="105" dirty="0"/>
                  <a:t> </a:t>
                </a:r>
                <a:r>
                  <a:rPr lang="en-US" spc="-10" dirty="0"/>
                  <a:t>above</a:t>
                </a:r>
                <a:r>
                  <a:rPr lang="en-US" spc="-5" dirty="0"/>
                  <a:t>.</a:t>
                </a:r>
                <a:r>
                  <a:rPr lang="en-US" spc="105" dirty="0"/>
                  <a:t> </a:t>
                </a:r>
                <a:r>
                  <a:rPr lang="en-US" spc="-10" dirty="0"/>
                  <a:t>Otherwise</a:t>
                </a:r>
                <a:r>
                  <a:rPr lang="en-US" spc="-5" dirty="0"/>
                  <a:t>,</a:t>
                </a:r>
                <a:r>
                  <a:rPr lang="en-US" spc="100" dirty="0"/>
                  <a:t> </a:t>
                </a:r>
                <a:r>
                  <a:rPr lang="en-US" spc="-5" dirty="0"/>
                  <a:t>it</a:t>
                </a:r>
                <a:r>
                  <a:rPr lang="en-US" spc="100" dirty="0"/>
                  <a:t> </a:t>
                </a:r>
                <a:r>
                  <a:rPr lang="en-US" spc="-10" dirty="0"/>
                  <a:t>diverge</a:t>
                </a:r>
                <a:r>
                  <a:rPr lang="en-US" spc="-5" dirty="0"/>
                  <a:t>s</a:t>
                </a:r>
                <a:r>
                  <a:rPr lang="en-US" spc="15" dirty="0"/>
                  <a:t> </a:t>
                </a:r>
                <a:r>
                  <a:rPr lang="en-US" spc="-10" dirty="0"/>
                  <a:t>(Sectio</a:t>
                </a:r>
                <a:r>
                  <a:rPr lang="en-US" spc="-5" dirty="0"/>
                  <a:t>n</a:t>
                </a:r>
                <a:r>
                  <a:rPr lang="en-US" spc="15" dirty="0"/>
                  <a:t> </a:t>
                </a:r>
                <a:r>
                  <a:rPr lang="en-US" spc="-10" dirty="0"/>
                  <a:t>10.1)</a:t>
                </a:r>
                <a:r>
                  <a:rPr lang="en-US" spc="-5" dirty="0"/>
                  <a:t>.</a:t>
                </a:r>
                <a:r>
                  <a:rPr lang="en-US" spc="15" dirty="0"/>
                  <a:t> </a:t>
                </a:r>
                <a:r>
                  <a:rPr lang="en-US" spc="-5" dirty="0"/>
                  <a:t>It</a:t>
                </a:r>
                <a:r>
                  <a:rPr lang="en-US" spc="10" dirty="0"/>
                  <a:t> </a:t>
                </a:r>
                <a:r>
                  <a:rPr lang="en-US" spc="-5" dirty="0"/>
                  <a:t>f</a:t>
                </a:r>
                <a:r>
                  <a:rPr lang="en-US" spc="-10" dirty="0"/>
                  <a:t>ollow</a:t>
                </a:r>
                <a:r>
                  <a:rPr lang="en-US" spc="-5" dirty="0"/>
                  <a:t>s</a:t>
                </a:r>
                <a:r>
                  <a:rPr lang="en-US" spc="15" dirty="0"/>
                  <a:t> </a:t>
                </a:r>
                <a:r>
                  <a:rPr lang="en-US" spc="-10" dirty="0"/>
                  <a:t>tha</a:t>
                </a:r>
                <a:r>
                  <a:rPr lang="en-US" spc="-5" dirty="0"/>
                  <a:t>t</a:t>
                </a:r>
                <a:r>
                  <a:rPr lang="en-US" spc="15" dirty="0"/>
                  <a:t> </a:t>
                </a:r>
                <a:r>
                  <a:rPr lang="en-US" spc="-5" dirty="0"/>
                  <a:t>a</a:t>
                </a:r>
                <a:r>
                  <a:rPr lang="en-US" spc="15" dirty="0"/>
                  <a:t> </a:t>
                </a:r>
                <a:r>
                  <a:rPr lang="en-US" spc="-10" dirty="0"/>
                  <a:t>positiv</a:t>
                </a:r>
                <a:r>
                  <a:rPr lang="en-US" spc="-5" dirty="0"/>
                  <a:t>e</a:t>
                </a:r>
                <a:r>
                  <a:rPr lang="en-US" spc="15" dirty="0"/>
                  <a:t> </a:t>
                </a:r>
                <a:r>
                  <a:rPr lang="en-US" spc="-5" dirty="0"/>
                  <a:t>s</a:t>
                </a:r>
                <a:r>
                  <a:rPr lang="en-US" spc="-10" dirty="0"/>
                  <a:t>erie</a:t>
                </a:r>
                <a:r>
                  <a:rPr lang="en-US" spc="-5" dirty="0"/>
                  <a:t>s</a:t>
                </a:r>
                <a:r>
                  <a:rPr lang="en-US" spc="15" dirty="0"/>
                  <a:t> </a:t>
                </a:r>
                <a:r>
                  <a:rPr lang="en-US" spc="-10" dirty="0"/>
                  <a:t>behave</a:t>
                </a:r>
                <a:r>
                  <a:rPr lang="en-US" spc="-5" dirty="0"/>
                  <a:t>s</a:t>
                </a:r>
                <a:r>
                  <a:rPr lang="en-US" spc="15" dirty="0"/>
                  <a:t> </a:t>
                </a:r>
                <a:r>
                  <a:rPr lang="en-US" spc="-10" dirty="0"/>
                  <a:t>i</a:t>
                </a:r>
                <a:r>
                  <a:rPr lang="en-US" spc="-5" dirty="0"/>
                  <a:t>n</a:t>
                </a:r>
                <a:r>
                  <a:rPr lang="en-US" spc="10" dirty="0"/>
                  <a:t> </a:t>
                </a:r>
                <a:r>
                  <a:rPr lang="en-US" spc="-10" dirty="0"/>
                  <a:t>on</a:t>
                </a:r>
                <a:r>
                  <a:rPr lang="en-US" spc="-5" dirty="0"/>
                  <a:t>e</a:t>
                </a:r>
                <a:r>
                  <a:rPr lang="en-US" spc="15" dirty="0"/>
                  <a:t> </a:t>
                </a:r>
                <a:r>
                  <a:rPr lang="en-US" spc="-10" dirty="0"/>
                  <a:t>o</a:t>
                </a:r>
                <a:r>
                  <a:rPr lang="en-US" spc="-5" dirty="0"/>
                  <a:t>f</a:t>
                </a:r>
                <a:r>
                  <a:rPr lang="en-US" spc="15" dirty="0"/>
                  <a:t> </a:t>
                </a:r>
                <a:r>
                  <a:rPr lang="en-US" spc="-10" dirty="0"/>
                  <a:t>two ways.</a:t>
                </a:r>
              </a:p>
              <a:p>
                <a:pPr marL="0" marR="12700" indent="0" algn="just">
                  <a:lnSpc>
                    <a:spcPct val="100000"/>
                  </a:lnSpc>
                  <a:spcBef>
                    <a:spcPts val="475"/>
                  </a:spcBef>
                  <a:buNone/>
                </a:pPr>
                <a:endParaRPr lang="en-US" dirty="0"/>
              </a:p>
              <a:p>
                <a:pPr marL="0" marR="5080" indent="0" algn="just">
                  <a:lnSpc>
                    <a:spcPct val="100000"/>
                  </a:lnSpc>
                  <a:buNone/>
                </a:pPr>
                <a:r>
                  <a:rPr lang="en-US" b="1" u="sng" spc="-105" dirty="0"/>
                  <a:t>THEORE</a:t>
                </a:r>
                <a:r>
                  <a:rPr lang="en-US" b="1" u="sng" spc="-175" dirty="0"/>
                  <a:t>M</a:t>
                </a:r>
                <a:r>
                  <a:rPr lang="en-US" b="1" spc="-10" dirty="0"/>
                  <a:t>:</a:t>
                </a:r>
                <a:r>
                  <a:rPr lang="en-US" b="1" spc="-60" dirty="0"/>
                  <a:t> </a:t>
                </a:r>
                <a:r>
                  <a:rPr lang="en-US" b="1" spc="-65" dirty="0"/>
                  <a:t>Partia</a:t>
                </a:r>
                <a:r>
                  <a:rPr lang="en-US" b="1" spc="-35" dirty="0"/>
                  <a:t>l</a:t>
                </a:r>
                <a:r>
                  <a:rPr lang="en-US" b="1" spc="-10" dirty="0"/>
                  <a:t> </a:t>
                </a:r>
                <a:r>
                  <a:rPr lang="en-US" b="1" spc="-130" dirty="0"/>
                  <a:t>Su</a:t>
                </a:r>
                <a:r>
                  <a:rPr lang="en-US" b="1" spc="-170" dirty="0"/>
                  <a:t>m</a:t>
                </a:r>
                <a:r>
                  <a:rPr lang="en-US" b="1" spc="-10" dirty="0"/>
                  <a:t> </a:t>
                </a:r>
                <a:r>
                  <a:rPr lang="en-US" b="1" spc="-100" dirty="0"/>
                  <a:t>Theore</a:t>
                </a:r>
                <a:r>
                  <a:rPr lang="en-US" b="1" spc="-155" dirty="0"/>
                  <a:t>m</a:t>
                </a:r>
                <a:r>
                  <a:rPr lang="en-US" b="1" spc="-10" dirty="0"/>
                  <a:t> </a:t>
                </a:r>
                <a:r>
                  <a:rPr lang="en-US" b="1" spc="-90" dirty="0"/>
                  <a:t>fo</a:t>
                </a:r>
                <a:r>
                  <a:rPr lang="en-US" b="1" spc="-70" dirty="0"/>
                  <a:t>r</a:t>
                </a:r>
                <a:r>
                  <a:rPr lang="en-US" b="1" spc="-10" dirty="0"/>
                  <a:t> </a:t>
                </a:r>
                <a:r>
                  <a:rPr lang="en-US" b="1" spc="-80" dirty="0"/>
                  <a:t>Positiv</a:t>
                </a:r>
                <a:r>
                  <a:rPr lang="en-US" b="1" spc="-85" dirty="0"/>
                  <a:t>e</a:t>
                </a:r>
                <a:r>
                  <a:rPr lang="en-US" b="1" spc="-10" dirty="0"/>
                  <a:t> </a:t>
                </a:r>
                <a:r>
                  <a:rPr lang="en-US" b="1" spc="-75" dirty="0"/>
                  <a:t>Serie</a:t>
                </a:r>
                <a:r>
                  <a:rPr lang="en-US" b="1" spc="-80" dirty="0"/>
                  <a:t>s  </a:t>
                </a:r>
                <a:r>
                  <a:rPr lang="en-US" spc="-5" dirty="0"/>
                  <a:t>If</a:t>
                </a:r>
                <a:r>
                  <a:rPr lang="en-US" spc="-10" dirty="0"/>
                  <a:t> </a:t>
                </a:r>
                <a14:m>
                  <m:oMath xmlns:m="http://schemas.openxmlformats.org/officeDocument/2006/math">
                    <m:nary>
                      <m:naryPr>
                        <m:chr m:val="∑"/>
                        <m:subHide m:val="on"/>
                        <m:supHide m:val="on"/>
                        <m:ctrlPr>
                          <a:rPr lang="en-US" i="1" spc="-10" smtClean="0">
                            <a:latin typeface="Cambria Math" panose="02040503050406030204" pitchFamily="18" charset="0"/>
                          </a:rPr>
                        </m:ctrlPr>
                      </m:naryPr>
                      <m:sub/>
                      <m:sup/>
                      <m:e>
                        <m:sSub>
                          <m:sSubPr>
                            <m:ctrlPr>
                              <a:rPr lang="en-US" i="1" spc="-10" smtClean="0">
                                <a:latin typeface="Cambria Math" panose="02040503050406030204" pitchFamily="18" charset="0"/>
                              </a:rPr>
                            </m:ctrlPr>
                          </m:sSubPr>
                          <m:e>
                            <m:r>
                              <a:rPr lang="en-US" b="0" i="1" spc="-10" smtClean="0">
                                <a:latin typeface="Cambria Math" panose="02040503050406030204" pitchFamily="18" charset="0"/>
                              </a:rPr>
                              <m:t>𝑎</m:t>
                            </m:r>
                          </m:e>
                          <m:sub>
                            <m:r>
                              <a:rPr lang="en-US" b="0" i="1" spc="-10" smtClean="0">
                                <a:latin typeface="Cambria Math" panose="02040503050406030204" pitchFamily="18" charset="0"/>
                              </a:rPr>
                              <m:t>𝑛</m:t>
                            </m:r>
                          </m:sub>
                        </m:sSub>
                      </m:e>
                    </m:nary>
                  </m:oMath>
                </a14:m>
                <a:r>
                  <a:rPr lang="en-US" spc="-5" dirty="0"/>
                  <a:t> is</a:t>
                </a:r>
                <a:r>
                  <a:rPr lang="en-US" spc="-10" dirty="0"/>
                  <a:t> </a:t>
                </a:r>
                <a:r>
                  <a:rPr lang="en-US" spc="-5" dirty="0"/>
                  <a:t>a</a:t>
                </a:r>
                <a:r>
                  <a:rPr lang="en-US" spc="-10" dirty="0"/>
                  <a:t> </a:t>
                </a:r>
                <a:r>
                  <a:rPr lang="en-US" spc="-5" dirty="0"/>
                  <a:t>positive</a:t>
                </a:r>
                <a:r>
                  <a:rPr lang="en-US" spc="-10" dirty="0"/>
                  <a:t> </a:t>
                </a:r>
                <a:r>
                  <a:rPr lang="en-US" spc="-5" dirty="0"/>
                  <a:t>series, </a:t>
                </a:r>
                <a:r>
                  <a:rPr lang="en-US" spc="-10" dirty="0"/>
                  <a:t>the</a:t>
                </a:r>
                <a:r>
                  <a:rPr lang="en-US" spc="-5" dirty="0"/>
                  <a:t>n </a:t>
                </a:r>
                <a:r>
                  <a:rPr lang="en-US" spc="-10" dirty="0"/>
                  <a:t>either</a:t>
                </a:r>
                <a:endParaRPr lang="en-US" dirty="0"/>
              </a:p>
              <a:p>
                <a:pPr marL="0" marR="5080" indent="0" algn="just">
                  <a:lnSpc>
                    <a:spcPct val="100000"/>
                  </a:lnSpc>
                  <a:buNone/>
                </a:pPr>
                <a:r>
                  <a:rPr lang="en-US" spc="-15" dirty="0"/>
                  <a:t>(</a:t>
                </a:r>
                <a:r>
                  <a:rPr lang="en-US" spc="-15" dirty="0" err="1"/>
                  <a:t>i</a:t>
                </a:r>
                <a:r>
                  <a:rPr lang="en-US" spc="-15" dirty="0"/>
                  <a:t>) Th</a:t>
                </a:r>
                <a:r>
                  <a:rPr lang="en-US" spc="-5" dirty="0"/>
                  <a:t>e </a:t>
                </a:r>
                <a:r>
                  <a:rPr lang="en-US" spc="-10" dirty="0"/>
                  <a:t>partia</a:t>
                </a:r>
                <a:r>
                  <a:rPr lang="en-US" spc="-5" dirty="0"/>
                  <a:t>l s</a:t>
                </a:r>
                <a:r>
                  <a:rPr lang="en-US" spc="-15" dirty="0"/>
                  <a:t>um</a:t>
                </a:r>
                <a:r>
                  <a:rPr lang="en-US" spc="-5" dirty="0"/>
                  <a:t>s</a:t>
                </a:r>
                <a:r>
                  <a:rPr lang="en-US" spc="50" dirty="0"/>
                  <a:t> </a:t>
                </a:r>
                <a:r>
                  <a:rPr lang="en-US" i="1" spc="25" dirty="0"/>
                  <a:t>S</a:t>
                </a:r>
                <a:r>
                  <a:rPr lang="en-US" i="1" baseline="-25000" dirty="0"/>
                  <a:t>N</a:t>
                </a:r>
                <a:r>
                  <a:rPr lang="en-US" i="1" baseline="-11111" dirty="0"/>
                  <a:t> </a:t>
                </a:r>
                <a:r>
                  <a:rPr lang="en-US" spc="-10" dirty="0"/>
                  <a:t>ar</a:t>
                </a:r>
                <a:r>
                  <a:rPr lang="en-US" spc="-5" dirty="0"/>
                  <a:t>e </a:t>
                </a:r>
                <a:r>
                  <a:rPr lang="en-US" spc="-10" dirty="0"/>
                  <a:t>bounde</a:t>
                </a:r>
                <a:r>
                  <a:rPr lang="en-US" spc="-5" dirty="0"/>
                  <a:t>d </a:t>
                </a:r>
                <a:r>
                  <a:rPr lang="en-US" spc="-10" dirty="0"/>
                  <a:t>above</a:t>
                </a:r>
                <a:r>
                  <a:rPr lang="en-US" spc="-5" dirty="0"/>
                  <a:t>. </a:t>
                </a:r>
                <a:r>
                  <a:rPr lang="en-US" spc="-10" dirty="0"/>
                  <a:t>I</a:t>
                </a:r>
                <a:r>
                  <a:rPr lang="en-US" spc="-5" dirty="0"/>
                  <a:t>n </a:t>
                </a:r>
                <a:r>
                  <a:rPr lang="en-US" spc="-10" dirty="0"/>
                  <a:t>thi</a:t>
                </a:r>
                <a:r>
                  <a:rPr lang="en-US" spc="-5" dirty="0"/>
                  <a:t>s </a:t>
                </a:r>
                <a:r>
                  <a:rPr lang="en-US" spc="-10" dirty="0"/>
                  <a:t>case</a:t>
                </a:r>
                <a:r>
                  <a:rPr lang="en-US" spc="-5" dirty="0"/>
                  <a:t>, </a:t>
                </a:r>
                <a14:m>
                  <m:oMath xmlns:m="http://schemas.openxmlformats.org/officeDocument/2006/math">
                    <m:nary>
                      <m:naryPr>
                        <m:chr m:val="∑"/>
                        <m:limLoc m:val="subSup"/>
                        <m:ctrlPr>
                          <a:rPr lang="en-US" i="1" spc="-5" smtClean="0">
                            <a:latin typeface="Cambria Math" panose="02040503050406030204" pitchFamily="18" charset="0"/>
                          </a:rPr>
                        </m:ctrlPr>
                      </m:naryPr>
                      <m:sub>
                        <m:r>
                          <m:rPr>
                            <m:brk m:alnAt="25"/>
                          </m:rPr>
                          <a:rPr lang="en-US" b="0" i="1" spc="-5" smtClean="0">
                            <a:latin typeface="Cambria Math" panose="02040503050406030204" pitchFamily="18" charset="0"/>
                          </a:rPr>
                          <m:t>𝑛</m:t>
                        </m:r>
                        <m:r>
                          <a:rPr lang="en-US" b="0" i="1" spc="-5" smtClean="0">
                            <a:latin typeface="Cambria Math" panose="02040503050406030204" pitchFamily="18" charset="0"/>
                          </a:rPr>
                          <m:t>=1</m:t>
                        </m:r>
                      </m:sub>
                      <m:sup>
                        <m:r>
                          <a:rPr lang="en-US" b="0" i="1" spc="-5" smtClean="0">
                            <a:latin typeface="Cambria Math" panose="02040503050406030204" pitchFamily="18" charset="0"/>
                            <a:ea typeface="Cambria Math" panose="02040503050406030204" pitchFamily="18" charset="0"/>
                          </a:rPr>
                          <m:t>∞</m:t>
                        </m:r>
                      </m:sup>
                      <m:e>
                        <m:sSub>
                          <m:sSubPr>
                            <m:ctrlPr>
                              <a:rPr lang="en-US" i="1" spc="-5" smtClean="0">
                                <a:latin typeface="Cambria Math" panose="02040503050406030204" pitchFamily="18" charset="0"/>
                              </a:rPr>
                            </m:ctrlPr>
                          </m:sSubPr>
                          <m:e>
                            <m:r>
                              <a:rPr lang="en-US" b="0" i="1" spc="-5" smtClean="0">
                                <a:latin typeface="Cambria Math" panose="02040503050406030204" pitchFamily="18" charset="0"/>
                              </a:rPr>
                              <m:t>𝑎</m:t>
                            </m:r>
                          </m:e>
                          <m:sub>
                            <m:r>
                              <a:rPr lang="en-US" b="0" i="1" spc="-5" smtClean="0">
                                <a:latin typeface="Cambria Math" panose="02040503050406030204" pitchFamily="18" charset="0"/>
                              </a:rPr>
                              <m:t>𝑛</m:t>
                            </m:r>
                          </m:sub>
                        </m:sSub>
                      </m:e>
                    </m:nary>
                  </m:oMath>
                </a14:m>
                <a:r>
                  <a:rPr lang="en-US" spc="-5" dirty="0"/>
                  <a:t> converges, or</a:t>
                </a:r>
                <a:endParaRPr lang="en-US" dirty="0"/>
              </a:p>
              <a:p>
                <a:pPr marL="0" marR="5080" indent="0" algn="just">
                  <a:lnSpc>
                    <a:spcPct val="100000"/>
                  </a:lnSpc>
                  <a:buNone/>
                </a:pPr>
                <a:r>
                  <a:rPr lang="en-US" spc="-15" dirty="0"/>
                  <a:t>(ii) Th</a:t>
                </a:r>
                <a:r>
                  <a:rPr lang="en-US" spc="-5" dirty="0"/>
                  <a:t>e </a:t>
                </a:r>
                <a:r>
                  <a:rPr lang="en-US" spc="-10" dirty="0"/>
                  <a:t>partia</a:t>
                </a:r>
                <a:r>
                  <a:rPr lang="en-US" spc="-5" dirty="0"/>
                  <a:t>l s</a:t>
                </a:r>
                <a:r>
                  <a:rPr lang="en-US" spc="-15" dirty="0"/>
                  <a:t>um</a:t>
                </a:r>
                <a:r>
                  <a:rPr lang="en-US" spc="-5" dirty="0"/>
                  <a:t>s</a:t>
                </a:r>
                <a:r>
                  <a:rPr lang="en-US" spc="50" dirty="0"/>
                  <a:t> </a:t>
                </a:r>
                <a:r>
                  <a:rPr lang="en-US" i="1" spc="25" dirty="0"/>
                  <a:t>S</a:t>
                </a:r>
                <a:r>
                  <a:rPr lang="en-US" i="1" baseline="-25000" dirty="0"/>
                  <a:t>N</a:t>
                </a:r>
                <a:r>
                  <a:rPr lang="en-US" i="1" baseline="-11111" dirty="0"/>
                  <a:t> </a:t>
                </a:r>
                <a:r>
                  <a:rPr lang="en-US" spc="-10" dirty="0"/>
                  <a:t>ar</a:t>
                </a:r>
                <a:r>
                  <a:rPr lang="en-US" spc="-5" dirty="0"/>
                  <a:t>e </a:t>
                </a:r>
                <a:r>
                  <a:rPr lang="en-US" spc="-10" dirty="0"/>
                  <a:t>no</a:t>
                </a:r>
                <a:r>
                  <a:rPr lang="en-US" spc="-5" dirty="0"/>
                  <a:t>t </a:t>
                </a:r>
                <a:r>
                  <a:rPr lang="en-US" spc="-10" dirty="0"/>
                  <a:t>bounde</a:t>
                </a:r>
                <a:r>
                  <a:rPr lang="en-US" spc="-5" dirty="0"/>
                  <a:t>d </a:t>
                </a:r>
                <a:r>
                  <a:rPr lang="en-US" spc="-10" dirty="0"/>
                  <a:t>above</a:t>
                </a:r>
                <a:r>
                  <a:rPr lang="en-US" spc="-5" dirty="0"/>
                  <a:t>. </a:t>
                </a:r>
                <a:r>
                  <a:rPr lang="en-US" spc="-10" dirty="0"/>
                  <a:t>I</a:t>
                </a:r>
                <a:r>
                  <a:rPr lang="en-US" spc="-5" dirty="0"/>
                  <a:t>n </a:t>
                </a:r>
                <a:r>
                  <a:rPr lang="en-US" spc="-10" dirty="0"/>
                  <a:t>thi</a:t>
                </a:r>
                <a:r>
                  <a:rPr lang="en-US" spc="-5" dirty="0"/>
                  <a:t>s </a:t>
                </a:r>
                <a:r>
                  <a:rPr lang="en-US" spc="-10" dirty="0"/>
                  <a:t>case</a:t>
                </a:r>
                <a:r>
                  <a:rPr lang="en-US" spc="-5" dirty="0"/>
                  <a:t>, </a:t>
                </a:r>
                <a14:m>
                  <m:oMath xmlns:m="http://schemas.openxmlformats.org/officeDocument/2006/math">
                    <m:nary>
                      <m:naryPr>
                        <m:chr m:val="∑"/>
                        <m:limLoc m:val="subSup"/>
                        <m:ctrlPr>
                          <a:rPr lang="en-US" i="1" spc="-5">
                            <a:latin typeface="Cambria Math" panose="02040503050406030204" pitchFamily="18" charset="0"/>
                          </a:rPr>
                        </m:ctrlPr>
                      </m:naryPr>
                      <m:sub>
                        <m:r>
                          <m:rPr>
                            <m:brk m:alnAt="25"/>
                          </m:rPr>
                          <a:rPr lang="en-US" b="0" i="1" spc="-5">
                            <a:latin typeface="Cambria Math" panose="02040503050406030204" pitchFamily="18" charset="0"/>
                          </a:rPr>
                          <m:t>𝑛</m:t>
                        </m:r>
                        <m:r>
                          <a:rPr lang="en-US" b="0" i="1" spc="-5">
                            <a:latin typeface="Cambria Math" panose="02040503050406030204" pitchFamily="18" charset="0"/>
                          </a:rPr>
                          <m:t>=1</m:t>
                        </m:r>
                      </m:sub>
                      <m:sup>
                        <m:r>
                          <a:rPr lang="en-US" b="0" i="1" spc="-5">
                            <a:latin typeface="Cambria Math" panose="02040503050406030204" pitchFamily="18" charset="0"/>
                            <a:ea typeface="Cambria Math" panose="02040503050406030204" pitchFamily="18" charset="0"/>
                          </a:rPr>
                          <m:t>∞</m:t>
                        </m:r>
                      </m:sup>
                      <m:e>
                        <m:sSub>
                          <m:sSubPr>
                            <m:ctrlPr>
                              <a:rPr lang="en-US" i="1" spc="-5">
                                <a:latin typeface="Cambria Math" panose="02040503050406030204" pitchFamily="18" charset="0"/>
                              </a:rPr>
                            </m:ctrlPr>
                          </m:sSubPr>
                          <m:e>
                            <m:r>
                              <a:rPr lang="en-US" b="0" i="1" spc="-5">
                                <a:latin typeface="Cambria Math" panose="02040503050406030204" pitchFamily="18" charset="0"/>
                              </a:rPr>
                              <m:t>𝑎</m:t>
                            </m:r>
                          </m:e>
                          <m:sub>
                            <m:r>
                              <a:rPr lang="en-US" b="0" i="1" spc="-5">
                                <a:latin typeface="Cambria Math" panose="02040503050406030204" pitchFamily="18" charset="0"/>
                              </a:rPr>
                              <m:t>𝑛</m:t>
                            </m:r>
                          </m:sub>
                        </m:sSub>
                      </m:e>
                    </m:nary>
                  </m:oMath>
                </a14:m>
                <a:r>
                  <a:rPr lang="en-US" i="1" spc="-7" baseline="-11111" dirty="0"/>
                  <a:t> </a:t>
                </a:r>
                <a:r>
                  <a:rPr lang="en-US" spc="-5" dirty="0"/>
                  <a:t>diverges.</a:t>
                </a:r>
                <a:endParaRPr lang="en-US" dirty="0"/>
              </a:p>
              <a:p>
                <a:pPr marL="0" marR="5080" indent="0" algn="just">
                  <a:lnSpc>
                    <a:spcPct val="100000"/>
                  </a:lnSpc>
                  <a:buNone/>
                </a:pPr>
                <a:endParaRPr lang="en-US" dirty="0"/>
              </a:p>
              <a:p>
                <a:pPr marL="0" marR="5080" indent="0" algn="just">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564" b="-7531"/>
                </a:stretch>
              </a:blipFill>
            </p:spPr>
            <p:txBody>
              <a:bodyPr/>
              <a:lstStyle/>
              <a:p>
                <a:r>
                  <a:rPr lang="en-US">
                    <a:noFill/>
                  </a:rPr>
                  <a:t> </a:t>
                </a:r>
              </a:p>
            </p:txBody>
          </p:sp>
        </mc:Fallback>
      </mc:AlternateContent>
    </p:spTree>
    <p:extLst>
      <p:ext uri="{BB962C8B-B14F-4D97-AF65-F5344CB8AC3E}">
        <p14:creationId xmlns:p14="http://schemas.microsoft.com/office/powerpoint/2010/main" val="1390071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(3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a:lnSpc>
                    <a:spcPct val="100000"/>
                  </a:lnSpc>
                  <a:buSzPct val="60000"/>
                </a:pPr>
                <a:r>
                  <a:rPr lang="en-US" spc="-10" dirty="0">
                    <a:solidFill>
                      <a:schemeClr val="tx1"/>
                    </a:solidFill>
                  </a:rPr>
                  <a:t>The last theorem</a:t>
                </a:r>
                <a:r>
                  <a:rPr lang="en-US" spc="-5" dirty="0">
                    <a:solidFill>
                      <a:schemeClr val="tx1"/>
                    </a:solidFill>
                  </a:rPr>
                  <a:t> r</a:t>
                </a:r>
                <a:r>
                  <a:rPr lang="en-US" spc="-10" dirty="0">
                    <a:solidFill>
                      <a:schemeClr val="tx1"/>
                    </a:solidFill>
                  </a:rPr>
                  <a:t>emain</a:t>
                </a:r>
                <a:r>
                  <a:rPr lang="en-US" spc="-5" dirty="0">
                    <a:solidFill>
                      <a:schemeClr val="tx1"/>
                    </a:solidFill>
                  </a:rPr>
                  <a:t>s </a:t>
                </a:r>
                <a:r>
                  <a:rPr lang="en-US" spc="-10" dirty="0">
                    <a:solidFill>
                      <a:schemeClr val="tx1"/>
                    </a:solidFill>
                  </a:rPr>
                  <a:t>tru</a:t>
                </a:r>
                <a:r>
                  <a:rPr lang="en-US" spc="-5" dirty="0">
                    <a:solidFill>
                      <a:schemeClr val="tx1"/>
                    </a:solidFill>
                  </a:rPr>
                  <a:t>e </a:t>
                </a:r>
                <a:r>
                  <a:rPr lang="en-US" spc="-10" dirty="0">
                    <a:solidFill>
                      <a:schemeClr val="tx1"/>
                    </a:solidFill>
                  </a:rPr>
                  <a:t>i</a:t>
                </a:r>
                <a:r>
                  <a:rPr lang="en-US" spc="-5" dirty="0">
                    <a:solidFill>
                      <a:schemeClr val="tx1"/>
                    </a:solidFill>
                  </a:rPr>
                  <a:t>f </a:t>
                </a:r>
                <a:r>
                  <a:rPr lang="en-US" i="1" spc="-5" dirty="0">
                    <a:solidFill>
                      <a:schemeClr val="tx1"/>
                    </a:solidFill>
                  </a:rPr>
                  <a:t>a</a:t>
                </a:r>
                <a:r>
                  <a:rPr lang="en-US" i="1" spc="-7" baseline="-11111" dirty="0">
                    <a:solidFill>
                      <a:schemeClr val="tx1"/>
                    </a:solidFill>
                  </a:rPr>
                  <a:t>n </a:t>
                </a:r>
                <a:r>
                  <a:rPr lang="en-US" spc="-50"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It is not necessary to assume that </a:t>
                </a:r>
                <a:r>
                  <a:rPr lang="en-US" i="1" spc="-5" dirty="0">
                    <a:solidFill>
                      <a:schemeClr val="tx1"/>
                    </a:solidFill>
                  </a:rPr>
                  <a:t>a</a:t>
                </a:r>
                <a:r>
                  <a:rPr lang="en-US" i="1" spc="-7" baseline="-11111" dirty="0">
                    <a:solidFill>
                      <a:schemeClr val="tx1"/>
                    </a:solidFill>
                  </a:rPr>
                  <a:t>n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a:t>
                </a:r>
                <a:endParaRPr lang="en-US" dirty="0">
                  <a:solidFill>
                    <a:schemeClr val="tx1"/>
                  </a:solidFill>
                </a:endParaRPr>
              </a:p>
              <a:p>
                <a:pPr marR="12700">
                  <a:lnSpc>
                    <a:spcPct val="100000"/>
                  </a:lnSpc>
                  <a:spcBef>
                    <a:spcPts val="35"/>
                  </a:spcBef>
                  <a:buSzPct val="60000"/>
                </a:pPr>
                <a:r>
                  <a:rPr lang="en-US" spc="-5" dirty="0">
                    <a:solidFill>
                      <a:schemeClr val="tx1"/>
                    </a:solidFill>
                  </a:rPr>
                  <a:t>It</a:t>
                </a:r>
                <a:r>
                  <a:rPr lang="en-US" spc="-55" dirty="0">
                    <a:solidFill>
                      <a:schemeClr val="tx1"/>
                    </a:solidFill>
                  </a:rPr>
                  <a:t> </a:t>
                </a:r>
                <a:r>
                  <a:rPr lang="en-US" spc="-5" dirty="0">
                    <a:solidFill>
                      <a:schemeClr val="tx1"/>
                    </a:solidFill>
                  </a:rPr>
                  <a:t>also</a:t>
                </a:r>
                <a:r>
                  <a:rPr lang="en-US" spc="-55" dirty="0">
                    <a:solidFill>
                      <a:schemeClr val="tx1"/>
                    </a:solidFill>
                  </a:rPr>
                  <a:t> </a:t>
                </a:r>
                <a:r>
                  <a:rPr lang="en-US" spc="-5" dirty="0">
                    <a:solidFill>
                      <a:schemeClr val="tx1"/>
                    </a:solidFill>
                  </a:rPr>
                  <a:t>remains</a:t>
                </a:r>
                <a:r>
                  <a:rPr lang="en-US" spc="-55" dirty="0">
                    <a:solidFill>
                      <a:schemeClr val="tx1"/>
                    </a:solidFill>
                  </a:rPr>
                  <a:t> </a:t>
                </a:r>
                <a:r>
                  <a:rPr lang="en-US" spc="-5" dirty="0">
                    <a:solidFill>
                      <a:schemeClr val="tx1"/>
                    </a:solidFill>
                  </a:rPr>
                  <a:t>true</a:t>
                </a:r>
                <a:r>
                  <a:rPr lang="en-US" spc="-55" dirty="0">
                    <a:solidFill>
                      <a:schemeClr val="tx1"/>
                    </a:solidFill>
                  </a:rPr>
                  <a:t> </a:t>
                </a:r>
                <a:r>
                  <a:rPr lang="en-US" spc="-5" dirty="0">
                    <a:solidFill>
                      <a:schemeClr val="tx1"/>
                    </a:solidFill>
                  </a:rPr>
                  <a:t>if</a:t>
                </a:r>
                <a:r>
                  <a:rPr lang="en-US" spc="-55" dirty="0">
                    <a:solidFill>
                      <a:schemeClr val="tx1"/>
                    </a:solidFill>
                  </a:rPr>
                  <a:t> </a:t>
                </a:r>
                <a:r>
                  <a:rPr lang="en-US" i="1" spc="-5" dirty="0">
                    <a:solidFill>
                      <a:schemeClr val="tx1"/>
                    </a:solidFill>
                  </a:rPr>
                  <a:t>a</a:t>
                </a:r>
                <a:r>
                  <a:rPr lang="en-US" i="1" spc="-7" baseline="-11111" dirty="0">
                    <a:solidFill>
                      <a:schemeClr val="tx1"/>
                    </a:solidFill>
                  </a:rPr>
                  <a:t>n </a:t>
                </a:r>
                <a:r>
                  <a:rPr lang="en-US" i="1" spc="190" dirty="0">
                    <a:solidFill>
                      <a:schemeClr val="tx1"/>
                    </a:solidFill>
                  </a:rPr>
                  <a:t>&gt;</a:t>
                </a:r>
                <a:r>
                  <a:rPr lang="en-US" i="1" spc="-5" dirty="0">
                    <a:solidFill>
                      <a:schemeClr val="tx1"/>
                    </a:solidFill>
                  </a:rPr>
                  <a:t> </a:t>
                </a:r>
                <a:r>
                  <a:rPr lang="en-US" spc="-5" dirty="0">
                    <a:solidFill>
                      <a:schemeClr val="tx1"/>
                    </a:solidFill>
                  </a:rPr>
                  <a:t>0</a:t>
                </a:r>
                <a:r>
                  <a:rPr lang="en-US" spc="-55" dirty="0">
                    <a:solidFill>
                      <a:schemeClr val="tx1"/>
                    </a:solidFill>
                  </a:rPr>
                  <a:t> </a:t>
                </a:r>
                <a:r>
                  <a:rPr lang="en-US" spc="-5" dirty="0">
                    <a:solidFill>
                      <a:schemeClr val="tx1"/>
                    </a:solidFill>
                  </a:rPr>
                  <a:t>for</a:t>
                </a:r>
                <a:r>
                  <a:rPr lang="en-US" spc="-55" dirty="0">
                    <a:solidFill>
                      <a:schemeClr val="tx1"/>
                    </a:solidFill>
                  </a:rPr>
                  <a:t> </a:t>
                </a:r>
                <a:r>
                  <a:rPr lang="en-US" spc="-10" dirty="0">
                    <a:solidFill>
                      <a:schemeClr val="tx1"/>
                    </a:solidFill>
                  </a:rPr>
                  <a:t>a</a:t>
                </a:r>
                <a:r>
                  <a:rPr lang="en-US" spc="-5" dirty="0">
                    <a:solidFill>
                      <a:schemeClr val="tx1"/>
                    </a:solidFill>
                  </a:rPr>
                  <a:t>ll</a:t>
                </a:r>
                <a:r>
                  <a:rPr lang="en-US" spc="-55" dirty="0">
                    <a:solidFill>
                      <a:schemeClr val="tx1"/>
                    </a:solidFill>
                  </a:rPr>
                  <a:t> </a:t>
                </a:r>
                <a:r>
                  <a:rPr lang="en-US" i="1" spc="-5" dirty="0">
                    <a:solidFill>
                      <a:schemeClr val="tx1"/>
                    </a:solidFill>
                  </a:rPr>
                  <a:t>n</a:t>
                </a:r>
                <a:r>
                  <a:rPr lang="en-US" i="1" spc="70" dirty="0">
                    <a:solidFill>
                      <a:schemeClr val="tx1"/>
                    </a:solidFill>
                  </a:rPr>
                  <a:t> </a:t>
                </a:r>
                <a:r>
                  <a:rPr lang="en-US" spc="-50" dirty="0">
                    <a:solidFill>
                      <a:schemeClr val="tx1"/>
                    </a:solidFill>
                  </a:rPr>
                  <a:t>≥</a:t>
                </a:r>
                <a:r>
                  <a:rPr lang="en-US" spc="25" dirty="0">
                    <a:solidFill>
                      <a:schemeClr val="tx1"/>
                    </a:solidFill>
                  </a:rPr>
                  <a:t> </a:t>
                </a:r>
                <a:r>
                  <a:rPr lang="en-US" i="1" spc="-10" dirty="0">
                    <a:solidFill>
                      <a:schemeClr val="tx1"/>
                    </a:solidFill>
                  </a:rPr>
                  <a:t>M</a:t>
                </a:r>
                <a:r>
                  <a:rPr lang="en-US" i="1" spc="30" dirty="0">
                    <a:solidFill>
                      <a:schemeClr val="tx1"/>
                    </a:solidFill>
                  </a:rPr>
                  <a:t> </a:t>
                </a:r>
                <a:r>
                  <a:rPr lang="en-US" spc="-10" dirty="0">
                    <a:solidFill>
                      <a:schemeClr val="tx1"/>
                    </a:solidFill>
                  </a:rPr>
                  <a:t>fo</a:t>
                </a:r>
                <a:r>
                  <a:rPr lang="en-US" spc="-5" dirty="0">
                    <a:solidFill>
                      <a:schemeClr val="tx1"/>
                    </a:solidFill>
                  </a:rPr>
                  <a:t>r</a:t>
                </a:r>
                <a:r>
                  <a:rPr lang="en-US" spc="-55" dirty="0">
                    <a:solidFill>
                      <a:schemeClr val="tx1"/>
                    </a:solidFill>
                  </a:rPr>
                  <a:t> </a:t>
                </a:r>
                <a:r>
                  <a:rPr lang="en-US" spc="-5" dirty="0">
                    <a:solidFill>
                      <a:schemeClr val="tx1"/>
                    </a:solidFill>
                  </a:rPr>
                  <a:t>s</a:t>
                </a:r>
                <a:r>
                  <a:rPr lang="en-US" spc="-15" dirty="0">
                    <a:solidFill>
                      <a:schemeClr val="tx1"/>
                    </a:solidFill>
                  </a:rPr>
                  <a:t>om</a:t>
                </a:r>
                <a:r>
                  <a:rPr lang="en-US" spc="-5" dirty="0">
                    <a:solidFill>
                      <a:schemeClr val="tx1"/>
                    </a:solidFill>
                  </a:rPr>
                  <a:t>e</a:t>
                </a:r>
                <a:r>
                  <a:rPr lang="en-US" spc="15" dirty="0">
                    <a:solidFill>
                      <a:schemeClr val="tx1"/>
                    </a:solidFill>
                  </a:rPr>
                  <a:t> </a:t>
                </a:r>
                <a:r>
                  <a:rPr lang="en-US" i="1" spc="75" dirty="0">
                    <a:solidFill>
                      <a:schemeClr val="tx1"/>
                    </a:solidFill>
                  </a:rPr>
                  <a:t>M</a:t>
                </a:r>
                <a:r>
                  <a:rPr lang="en-US" spc="-5" dirty="0">
                    <a:solidFill>
                      <a:schemeClr val="tx1"/>
                    </a:solidFill>
                  </a:rPr>
                  <a:t>,</a:t>
                </a:r>
                <a:r>
                  <a:rPr lang="en-US" spc="-55" dirty="0">
                    <a:solidFill>
                      <a:schemeClr val="tx1"/>
                    </a:solidFill>
                  </a:rPr>
                  <a:t> </a:t>
                </a:r>
                <a:r>
                  <a:rPr lang="en-US" spc="-10" dirty="0">
                    <a:solidFill>
                      <a:schemeClr val="tx1"/>
                    </a:solidFill>
                  </a:rPr>
                  <a:t>becaus</a:t>
                </a:r>
                <a:r>
                  <a:rPr lang="en-US" spc="-5" dirty="0">
                    <a:solidFill>
                      <a:schemeClr val="tx1"/>
                    </a:solidFill>
                  </a:rPr>
                  <a:t>e</a:t>
                </a:r>
                <a:r>
                  <a:rPr lang="en-US" spc="-5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5" dirty="0">
                    <a:solidFill>
                      <a:schemeClr val="tx1"/>
                    </a:solidFill>
                  </a:rPr>
                  <a:t> </a:t>
                </a:r>
                <a:r>
                  <a:rPr lang="en-US" spc="-10" dirty="0">
                    <a:solidFill>
                      <a:schemeClr val="tx1"/>
                    </a:solidFill>
                  </a:rPr>
                  <a:t>convergence o</a:t>
                </a:r>
                <a:r>
                  <a:rPr lang="en-US" spc="-5" dirty="0">
                    <a:solidFill>
                      <a:schemeClr val="tx1"/>
                    </a:solidFill>
                  </a:rPr>
                  <a:t>r </a:t>
                </a:r>
                <a:r>
                  <a:rPr lang="en-US" spc="-10" dirty="0">
                    <a:solidFill>
                      <a:schemeClr val="tx1"/>
                    </a:solidFill>
                  </a:rPr>
                  <a:t>divergenc</a:t>
                </a:r>
                <a:r>
                  <a:rPr lang="en-US" spc="-5" dirty="0">
                    <a:solidFill>
                      <a:schemeClr val="tx1"/>
                    </a:solidFill>
                  </a:rPr>
                  <a:t>e </a:t>
                </a:r>
                <a:r>
                  <a:rPr lang="en-US" spc="-10" dirty="0">
                    <a:solidFill>
                      <a:schemeClr val="tx1"/>
                    </a:solidFill>
                  </a:rPr>
                  <a:t>o</a:t>
                </a:r>
                <a:r>
                  <a:rPr lang="en-US" spc="-5" dirty="0">
                    <a:solidFill>
                      <a:schemeClr val="tx1"/>
                    </a:solidFill>
                  </a:rPr>
                  <a:t>f a s</a:t>
                </a:r>
                <a:r>
                  <a:rPr lang="en-US" spc="-10" dirty="0">
                    <a:solidFill>
                      <a:schemeClr val="tx1"/>
                    </a:solidFill>
                  </a:rPr>
                  <a:t>erie</a:t>
                </a:r>
                <a:r>
                  <a:rPr lang="en-US" spc="-5" dirty="0">
                    <a:solidFill>
                      <a:schemeClr val="tx1"/>
                    </a:solidFill>
                  </a:rPr>
                  <a:t>s is </a:t>
                </a:r>
                <a:r>
                  <a:rPr lang="en-US" spc="-10" dirty="0">
                    <a:solidFill>
                      <a:schemeClr val="tx1"/>
                    </a:solidFill>
                  </a:rPr>
                  <a:t>no</a:t>
                </a:r>
                <a:r>
                  <a:rPr lang="en-US" spc="-5" dirty="0">
                    <a:solidFill>
                      <a:schemeClr val="tx1"/>
                    </a:solidFill>
                  </a:rPr>
                  <a:t>t </a:t>
                </a:r>
                <a:r>
                  <a:rPr lang="en-US" spc="-10" dirty="0">
                    <a:solidFill>
                      <a:schemeClr val="tx1"/>
                    </a:solidFill>
                  </a:rPr>
                  <a:t>affecte</a:t>
                </a:r>
                <a:r>
                  <a:rPr lang="en-US" spc="-5" dirty="0">
                    <a:solidFill>
                      <a:schemeClr val="tx1"/>
                    </a:solidFill>
                  </a:rPr>
                  <a:t>d </a:t>
                </a:r>
                <a:r>
                  <a:rPr lang="en-US" spc="-10" dirty="0">
                    <a:solidFill>
                      <a:schemeClr val="tx1"/>
                    </a:solidFill>
                  </a:rPr>
                  <a:t>b</a:t>
                </a:r>
                <a:r>
                  <a:rPr lang="en-US" spc="-5" dirty="0">
                    <a:solidFill>
                      <a:schemeClr val="tx1"/>
                    </a:solidFill>
                  </a:rPr>
                  <a:t>y </a:t>
                </a:r>
                <a:r>
                  <a:rPr lang="en-US" spc="-10" dirty="0">
                    <a:solidFill>
                      <a:schemeClr val="tx1"/>
                    </a:solidFill>
                  </a:rPr>
                  <a:t>th</a:t>
                </a:r>
                <a:r>
                  <a:rPr lang="en-US" spc="-5" dirty="0">
                    <a:solidFill>
                      <a:schemeClr val="tx1"/>
                    </a:solidFill>
                  </a:rPr>
                  <a:t>e f</a:t>
                </a:r>
                <a:r>
                  <a:rPr lang="en-US" spc="-10" dirty="0">
                    <a:solidFill>
                      <a:schemeClr val="tx1"/>
                    </a:solidFill>
                  </a:rPr>
                  <a:t>irs</a:t>
                </a:r>
                <a:r>
                  <a:rPr lang="en-US" spc="-5" dirty="0">
                    <a:solidFill>
                      <a:schemeClr val="tx1"/>
                    </a:solidFill>
                  </a:rPr>
                  <a:t>t</a:t>
                </a:r>
                <a:r>
                  <a:rPr lang="en-US" spc="65" dirty="0">
                    <a:solidFill>
                      <a:schemeClr val="tx1"/>
                    </a:solidFill>
                  </a:rPr>
                  <a:t> </a:t>
                </a:r>
                <a:r>
                  <a:rPr lang="en-US" i="1" spc="-10" dirty="0">
                    <a:solidFill>
                      <a:schemeClr val="tx1"/>
                    </a:solidFill>
                  </a:rPr>
                  <a:t>M</a:t>
                </a:r>
                <a:r>
                  <a:rPr lang="en-US" i="1" spc="80" dirty="0">
                    <a:solidFill>
                      <a:schemeClr val="tx1"/>
                    </a:solidFill>
                  </a:rPr>
                  <a:t> </a:t>
                </a:r>
                <a:r>
                  <a:rPr lang="en-US" spc="-5" dirty="0">
                    <a:solidFill>
                      <a:schemeClr val="tx1"/>
                    </a:solidFill>
                  </a:rPr>
                  <a:t>terms.</a:t>
                </a:r>
                <a:endParaRPr lang="en-US" dirty="0">
                  <a:solidFill>
                    <a:schemeClr val="tx1"/>
                  </a:solidFill>
                </a:endParaRPr>
              </a:p>
              <a:p>
                <a:pPr marL="0" indent="0">
                  <a:lnSpc>
                    <a:spcPct val="100000"/>
                  </a:lnSpc>
                  <a:spcBef>
                    <a:spcPts val="46"/>
                  </a:spcBef>
                  <a:buNone/>
                </a:pPr>
                <a:endParaRPr lang="en-US" dirty="0">
                  <a:solidFill>
                    <a:schemeClr val="tx1"/>
                  </a:solidFill>
                </a:endParaRPr>
              </a:p>
              <a:p>
                <a:pPr marL="0" indent="0">
                  <a:lnSpc>
                    <a:spcPct val="100000"/>
                  </a:lnSpc>
                  <a:buNone/>
                  <a:tabLst>
                    <a:tab pos="1094105" algn="l"/>
                  </a:tabLst>
                </a:pPr>
                <a:r>
                  <a:rPr lang="en-US" b="1" spc="-100" dirty="0">
                    <a:solidFill>
                      <a:schemeClr val="tx1"/>
                    </a:solidFill>
                  </a:rPr>
                  <a:t>Assumptions</a:t>
                </a:r>
                <a:r>
                  <a:rPr lang="en-US" b="1" spc="-5" dirty="0">
                    <a:solidFill>
                      <a:schemeClr val="tx1"/>
                    </a:solidFill>
                  </a:rPr>
                  <a:t> </a:t>
                </a:r>
                <a:r>
                  <a:rPr lang="en-US" b="1" spc="-55" dirty="0">
                    <a:solidFill>
                      <a:schemeClr val="tx1"/>
                    </a:solidFill>
                  </a:rPr>
                  <a:t>Matter	</a:t>
                </a:r>
                <a:r>
                  <a:rPr lang="en-US" spc="-15" dirty="0">
                    <a:solidFill>
                      <a:schemeClr val="tx1"/>
                    </a:solidFill>
                  </a:rPr>
                  <a:t>Th</a:t>
                </a:r>
                <a:r>
                  <a:rPr lang="en-US" spc="-5" dirty="0">
                    <a:solidFill>
                      <a:schemeClr val="tx1"/>
                    </a:solidFill>
                  </a:rPr>
                  <a:t>e t</a:t>
                </a:r>
                <a:r>
                  <a:rPr lang="en-US" spc="-10" dirty="0">
                    <a:solidFill>
                      <a:schemeClr val="tx1"/>
                    </a:solidFill>
                  </a:rPr>
                  <a:t>heorem doe</a:t>
                </a:r>
                <a:r>
                  <a:rPr lang="en-US" spc="-5" dirty="0">
                    <a:solidFill>
                      <a:schemeClr val="tx1"/>
                    </a:solidFill>
                  </a:rPr>
                  <a:t>s </a:t>
                </a:r>
                <a:r>
                  <a:rPr lang="en-US" spc="-10" dirty="0">
                    <a:solidFill>
                      <a:schemeClr val="tx1"/>
                    </a:solidFill>
                  </a:rPr>
                  <a:t>no</a:t>
                </a:r>
                <a:r>
                  <a:rPr lang="en-US" spc="-5" dirty="0">
                    <a:solidFill>
                      <a:schemeClr val="tx1"/>
                    </a:solidFill>
                  </a:rPr>
                  <a:t>t </a:t>
                </a:r>
                <a:r>
                  <a:rPr lang="en-US" spc="-10" dirty="0">
                    <a:solidFill>
                      <a:schemeClr val="tx1"/>
                    </a:solidFill>
                  </a:rPr>
                  <a:t>hol</a:t>
                </a:r>
                <a:r>
                  <a:rPr lang="en-US" spc="-5" dirty="0">
                    <a:solidFill>
                      <a:schemeClr val="tx1"/>
                    </a:solidFill>
                  </a:rPr>
                  <a:t>d f</a:t>
                </a:r>
                <a:r>
                  <a:rPr lang="en-US" spc="-10" dirty="0">
                    <a:solidFill>
                      <a:schemeClr val="tx1"/>
                    </a:solidFill>
                  </a:rPr>
                  <a:t>o</a:t>
                </a:r>
                <a:r>
                  <a:rPr lang="en-US" spc="-5" dirty="0">
                    <a:solidFill>
                      <a:schemeClr val="tx1"/>
                    </a:solidFill>
                  </a:rPr>
                  <a:t>r </a:t>
                </a:r>
                <a:r>
                  <a:rPr lang="en-US" spc="-10" dirty="0" err="1">
                    <a:solidFill>
                      <a:schemeClr val="tx1"/>
                    </a:solidFill>
                  </a:rPr>
                  <a:t>nonpositiv</a:t>
                </a:r>
                <a:r>
                  <a:rPr lang="en-US" spc="-5" dirty="0" err="1">
                    <a:solidFill>
                      <a:schemeClr val="tx1"/>
                    </a:solidFill>
                  </a:rPr>
                  <a:t>e</a:t>
                </a:r>
                <a:r>
                  <a:rPr lang="en-US" spc="-5" dirty="0">
                    <a:solidFill>
                      <a:schemeClr val="tx1"/>
                    </a:solidFill>
                  </a:rPr>
                  <a:t> s</a:t>
                </a:r>
                <a:r>
                  <a:rPr lang="en-US" spc="-10" dirty="0">
                    <a:solidFill>
                      <a:schemeClr val="tx1"/>
                    </a:solidFill>
                  </a:rPr>
                  <a:t>eries</a:t>
                </a:r>
                <a:r>
                  <a:rPr lang="en-US" spc="-5" dirty="0">
                    <a:solidFill>
                      <a:schemeClr val="tx1"/>
                    </a:solidFill>
                  </a:rPr>
                  <a:t>. </a:t>
                </a:r>
                <a:r>
                  <a:rPr lang="en-US" spc="-10" dirty="0">
                    <a:solidFill>
                      <a:schemeClr val="tx1"/>
                    </a:solidFill>
                  </a:rPr>
                  <a:t>Consider</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e>
                      </m:nary>
                      <m:r>
                        <a:rPr lang="en-US" b="0" i="1" smtClean="0">
                          <a:solidFill>
                            <a:schemeClr val="tx1"/>
                          </a:solidFill>
                          <a:latin typeface="Cambria Math" panose="02040503050406030204" pitchFamily="18" charset="0"/>
                        </a:rPr>
                        <m:t>=1−1+1−1</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indent="0">
                  <a:lnSpc>
                    <a:spcPct val="100000"/>
                  </a:lnSpc>
                  <a:spcBef>
                    <a:spcPts val="440"/>
                  </a:spcBef>
                  <a:buNone/>
                </a:pPr>
                <a:r>
                  <a:rPr lang="en-US" spc="-15" dirty="0"/>
                  <a:t>Th</a:t>
                </a:r>
                <a:r>
                  <a:rPr lang="en-US" spc="-5" dirty="0"/>
                  <a:t>e </a:t>
                </a:r>
                <a:r>
                  <a:rPr lang="en-US" spc="-10" dirty="0"/>
                  <a:t>partia</a:t>
                </a:r>
                <a:r>
                  <a:rPr lang="en-US" spc="-5" dirty="0"/>
                  <a:t>l s</a:t>
                </a:r>
                <a:r>
                  <a:rPr lang="en-US" spc="-15" dirty="0"/>
                  <a:t>um</a:t>
                </a:r>
                <a:r>
                  <a:rPr lang="en-US" spc="-5" dirty="0"/>
                  <a:t>s </a:t>
                </a:r>
                <a:r>
                  <a:rPr lang="en-US" spc="-10" dirty="0"/>
                  <a:t>ar</a:t>
                </a:r>
                <a:r>
                  <a:rPr lang="en-US" spc="-5" dirty="0"/>
                  <a:t>e </a:t>
                </a:r>
                <a:r>
                  <a:rPr lang="en-US" spc="-10" dirty="0"/>
                  <a:t>bounde</a:t>
                </a:r>
                <a:r>
                  <a:rPr lang="en-US" spc="-5" dirty="0"/>
                  <a:t>d </a:t>
                </a:r>
                <a:r>
                  <a:rPr lang="en-US" spc="-10" dirty="0"/>
                  <a:t>(becaus</a:t>
                </a:r>
                <a:r>
                  <a:rPr lang="en-US" spc="-5" dirty="0"/>
                  <a:t>e</a:t>
                </a:r>
                <a:r>
                  <a:rPr lang="en-US" spc="50" dirty="0"/>
                  <a:t> </a:t>
                </a:r>
                <a:r>
                  <a:rPr lang="en-US" i="1" spc="25" dirty="0"/>
                  <a:t>S</a:t>
                </a:r>
                <a:r>
                  <a:rPr lang="en-US" i="1" baseline="-25000" dirty="0"/>
                  <a:t>N</a:t>
                </a:r>
                <a:r>
                  <a:rPr lang="en-US" i="1" baseline="-11111" dirty="0"/>
                  <a:t> </a:t>
                </a:r>
                <a:r>
                  <a:rPr lang="en-US" spc="-25" dirty="0"/>
                  <a:t>=</a:t>
                </a:r>
                <a:r>
                  <a:rPr lang="en-US" spc="-40" dirty="0"/>
                  <a:t> </a:t>
                </a:r>
                <a:r>
                  <a:rPr lang="en-US" spc="-5" dirty="0"/>
                  <a:t>1 </a:t>
                </a:r>
                <a:r>
                  <a:rPr lang="en-US" spc="-10" dirty="0"/>
                  <a:t>o</a:t>
                </a:r>
                <a:r>
                  <a:rPr lang="en-US" spc="-5" dirty="0"/>
                  <a:t>r </a:t>
                </a:r>
                <a:r>
                  <a:rPr lang="en-US" spc="-10" dirty="0"/>
                  <a:t>0</a:t>
                </a:r>
                <a:r>
                  <a:rPr lang="en-US" spc="-5" dirty="0"/>
                  <a:t>), but the series </a:t>
                </a:r>
                <a:r>
                  <a:rPr lang="en-US" spc="-10" dirty="0"/>
                  <a:t>d</a:t>
                </a:r>
                <a:r>
                  <a:rPr lang="en-US" spc="-5" dirty="0"/>
                  <a:t>iverges.</a:t>
                </a:r>
              </a:p>
              <a:p>
                <a:pPr marL="0" indent="0">
                  <a:lnSpc>
                    <a:spcPct val="100000"/>
                  </a:lnSpc>
                  <a:spcBef>
                    <a:spcPts val="440"/>
                  </a:spcBef>
                  <a:buNone/>
                </a:pPr>
                <a:endParaRPr lang="en-US" dirty="0"/>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1128"/>
                </a:stretch>
              </a:blipFill>
            </p:spPr>
            <p:txBody>
              <a:bodyPr/>
              <a:lstStyle/>
              <a:p>
                <a:r>
                  <a:rPr lang="en-US">
                    <a:noFill/>
                  </a:rPr>
                  <a:t> </a:t>
                </a:r>
              </a:p>
            </p:txBody>
          </p:sp>
        </mc:Fallback>
      </mc:AlternateContent>
    </p:spTree>
    <p:extLst>
      <p:ext uri="{BB962C8B-B14F-4D97-AF65-F5344CB8AC3E}">
        <p14:creationId xmlns:p14="http://schemas.microsoft.com/office/powerpoint/2010/main" val="3450086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(4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dirty="0"/>
                  <a:t>Our first application of the last theorem is the following Integral Test. It is extremely useful because in many cases, integrals are easier to evaluate than series.</a:t>
                </a:r>
              </a:p>
              <a:p>
                <a:pPr marL="0" marR="5080" indent="0" algn="just">
                  <a:lnSpc>
                    <a:spcPct val="100000"/>
                  </a:lnSpc>
                  <a:buNone/>
                </a:pPr>
                <a:endParaRPr lang="en-US" dirty="0"/>
              </a:p>
              <a:p>
                <a:pPr marL="12700" marR="12700" indent="0">
                  <a:lnSpc>
                    <a:spcPct val="100000"/>
                  </a:lnSpc>
                  <a:buNone/>
                </a:pPr>
                <a:r>
                  <a:rPr lang="en-US" b="1" u="sng" spc="-105" dirty="0"/>
                  <a:t>THEORE</a:t>
                </a:r>
                <a:r>
                  <a:rPr lang="en-US" b="1" u="sng" spc="-175" dirty="0"/>
                  <a:t>M</a:t>
                </a:r>
                <a:r>
                  <a:rPr lang="en-US" b="1" spc="114" dirty="0"/>
                  <a:t>:</a:t>
                </a:r>
                <a:r>
                  <a:rPr lang="en-US" b="1" spc="-10" dirty="0"/>
                  <a:t> </a:t>
                </a:r>
                <a:r>
                  <a:rPr lang="en-US" b="1" spc="-70" dirty="0"/>
                  <a:t>Integra</a:t>
                </a:r>
                <a:r>
                  <a:rPr lang="en-US" b="1" spc="-40" dirty="0"/>
                  <a:t>l</a:t>
                </a:r>
                <a:r>
                  <a:rPr lang="en-US" b="1" spc="114" dirty="0"/>
                  <a:t> </a:t>
                </a:r>
                <a:r>
                  <a:rPr lang="en-US" b="1" spc="-180" dirty="0"/>
                  <a:t>T</a:t>
                </a:r>
                <a:r>
                  <a:rPr lang="en-US" b="1" spc="-95" dirty="0"/>
                  <a:t>es</a:t>
                </a:r>
                <a:r>
                  <a:rPr lang="en-US" b="1" spc="-55" dirty="0"/>
                  <a:t>t  </a:t>
                </a:r>
                <a:r>
                  <a:rPr lang="en-US" spc="-15" dirty="0"/>
                  <a:t>Le</a:t>
                </a:r>
                <a:r>
                  <a:rPr lang="en-US" spc="-5" dirty="0"/>
                  <a:t>t</a:t>
                </a:r>
                <a:r>
                  <a:rPr lang="en-US" spc="100" dirty="0"/>
                  <a:t> </a:t>
                </a:r>
                <a:r>
                  <a:rPr lang="en-US" i="1" spc="-5" dirty="0"/>
                  <a:t>a</a:t>
                </a:r>
                <a:r>
                  <a:rPr lang="en-US" i="1" spc="-7" baseline="-11111" dirty="0"/>
                  <a:t>n </a:t>
                </a:r>
                <a:r>
                  <a:rPr lang="en-US" spc="-25" dirty="0"/>
                  <a:t>= </a:t>
                </a:r>
                <a:r>
                  <a:rPr lang="en-US" i="1" spc="-5" dirty="0"/>
                  <a:t>f</a:t>
                </a:r>
                <a:r>
                  <a:rPr lang="en-US" i="1" spc="-45" dirty="0"/>
                  <a:t> </a:t>
                </a:r>
                <a:r>
                  <a:rPr lang="en-US" spc="-5" dirty="0"/>
                  <a:t>(</a:t>
                </a:r>
                <a:r>
                  <a:rPr lang="en-US" i="1" spc="30" dirty="0"/>
                  <a:t>n</a:t>
                </a:r>
                <a:r>
                  <a:rPr lang="en-US" spc="-5" dirty="0"/>
                  <a:t>),</a:t>
                </a:r>
                <a:r>
                  <a:rPr lang="en-US" spc="100" dirty="0"/>
                  <a:t> </a:t>
                </a:r>
                <a:r>
                  <a:rPr lang="en-US" spc="-10" dirty="0"/>
                  <a:t>wher</a:t>
                </a:r>
                <a:r>
                  <a:rPr lang="en-US" spc="-5" dirty="0"/>
                  <a:t>e </a:t>
                </a:r>
                <a:r>
                  <a:rPr lang="en-US" i="1" spc="-5" dirty="0"/>
                  <a:t>f </a:t>
                </a:r>
                <a:r>
                  <a:rPr lang="en-US" spc="-10" dirty="0"/>
                  <a:t>i</a:t>
                </a:r>
                <a:r>
                  <a:rPr lang="en-US" spc="-5" dirty="0"/>
                  <a:t>s</a:t>
                </a:r>
                <a:r>
                  <a:rPr lang="en-US" spc="100" dirty="0"/>
                  <a:t> </a:t>
                </a:r>
                <a:r>
                  <a:rPr lang="en-US" spc="-5" dirty="0"/>
                  <a:t>a</a:t>
                </a:r>
                <a:r>
                  <a:rPr lang="en-US" spc="100" dirty="0"/>
                  <a:t> </a:t>
                </a:r>
                <a:r>
                  <a:rPr lang="en-US" spc="-10" dirty="0"/>
                  <a:t>positive</a:t>
                </a:r>
                <a:r>
                  <a:rPr lang="en-US" spc="-5" dirty="0"/>
                  <a:t>,</a:t>
                </a:r>
                <a:r>
                  <a:rPr lang="en-US" spc="100" dirty="0"/>
                  <a:t> </a:t>
                </a:r>
                <a:r>
                  <a:rPr lang="en-US" spc="-10" dirty="0"/>
                  <a:t>decreasing</a:t>
                </a:r>
                <a:r>
                  <a:rPr lang="en-US" spc="-5" dirty="0"/>
                  <a:t>,</a:t>
                </a:r>
                <a:r>
                  <a:rPr lang="en-US" spc="100" dirty="0"/>
                  <a:t> </a:t>
                </a:r>
                <a:r>
                  <a:rPr lang="en-US" spc="-10" dirty="0"/>
                  <a:t>and continuou</a:t>
                </a:r>
                <a:r>
                  <a:rPr lang="en-US" spc="-5" dirty="0"/>
                  <a:t>s </a:t>
                </a:r>
                <a:r>
                  <a:rPr lang="en-US" spc="-10" dirty="0"/>
                  <a:t>functio</a:t>
                </a:r>
                <a:r>
                  <a:rPr lang="en-US" spc="-5" dirty="0"/>
                  <a:t>n </a:t>
                </a:r>
                <a:r>
                  <a:rPr lang="en-US" spc="-10" dirty="0"/>
                  <a:t>o</a:t>
                </a:r>
                <a:r>
                  <a:rPr lang="en-US" spc="-5" dirty="0"/>
                  <a:t>f</a:t>
                </a:r>
                <a:r>
                  <a:rPr lang="en-US" spc="25" dirty="0"/>
                  <a:t> </a:t>
                </a:r>
                <a:r>
                  <a:rPr lang="en-US" i="1" spc="-5" dirty="0"/>
                  <a:t>x</a:t>
                </a:r>
                <a:r>
                  <a:rPr lang="en-US" i="1" spc="85" dirty="0"/>
                  <a:t> </a:t>
                </a:r>
                <a:r>
                  <a:rPr lang="en-US" spc="-5" dirty="0"/>
                  <a:t>for</a:t>
                </a:r>
                <a:r>
                  <a:rPr lang="en-US" spc="25" dirty="0"/>
                  <a:t> </a:t>
                </a:r>
                <a:r>
                  <a:rPr lang="en-US" i="1" spc="-5" dirty="0"/>
                  <a:t>x</a:t>
                </a:r>
                <a:r>
                  <a:rPr lang="en-US" i="1" spc="114" dirty="0"/>
                  <a:t> </a:t>
                </a:r>
                <a:r>
                  <a:rPr lang="en-US" spc="-50" dirty="0"/>
                  <a:t>≥</a:t>
                </a:r>
                <a:r>
                  <a:rPr lang="en-US" spc="-40" dirty="0"/>
                  <a:t> </a:t>
                </a:r>
                <a:r>
                  <a:rPr lang="en-US" spc="-10" dirty="0"/>
                  <a:t>1</a:t>
                </a:r>
                <a:r>
                  <a:rPr lang="en-US" spc="-5" dirty="0"/>
                  <a:t>.</a:t>
                </a:r>
                <a:endParaRPr lang="en-US" dirty="0"/>
              </a:p>
              <a:p>
                <a:pPr marL="0" indent="0">
                  <a:lnSpc>
                    <a:spcPct val="100000"/>
                  </a:lnSpc>
                  <a:buNone/>
                  <a:tabLst>
                    <a:tab pos="624205" algn="l"/>
                  </a:tabLst>
                </a:pPr>
                <a:r>
                  <a:rPr lang="en-US" spc="-5" dirty="0"/>
                  <a:t>(</a:t>
                </a:r>
                <a:r>
                  <a:rPr lang="en-US" spc="-5" dirty="0" err="1"/>
                  <a:t>i</a:t>
                </a:r>
                <a:r>
                  <a:rPr lang="en-US" spc="-5" dirty="0"/>
                  <a:t>) If	 </a:t>
                </a:r>
                <a14:m>
                  <m:oMath xmlns:m="http://schemas.openxmlformats.org/officeDocument/2006/math">
                    <m:nary>
                      <m:naryPr>
                        <m:ctrlPr>
                          <a:rPr lang="en-US" i="1" spc="-5" smtClean="0">
                            <a:latin typeface="Cambria Math" panose="02040503050406030204" pitchFamily="18" charset="0"/>
                          </a:rPr>
                        </m:ctrlPr>
                      </m:naryPr>
                      <m:sub>
                        <m:r>
                          <m:rPr>
                            <m:brk m:alnAt="23"/>
                          </m:rPr>
                          <a:rPr lang="en-US" b="0" i="1" spc="-5" smtClean="0">
                            <a:latin typeface="Cambria Math" panose="02040503050406030204" pitchFamily="18" charset="0"/>
                          </a:rPr>
                          <m:t>1</m:t>
                        </m:r>
                      </m:sub>
                      <m:sup>
                        <m:r>
                          <a:rPr lang="en-US" i="1" spc="-5" smtClean="0">
                            <a:latin typeface="Cambria Math" panose="02040503050406030204" pitchFamily="18" charset="0"/>
                            <a:ea typeface="Cambria Math" panose="02040503050406030204" pitchFamily="18" charset="0"/>
                          </a:rPr>
                          <m:t>∞</m:t>
                        </m:r>
                      </m:sup>
                      <m:e>
                        <m:r>
                          <a:rPr lang="en-US" b="0" i="1" spc="-5" smtClean="0">
                            <a:latin typeface="Cambria Math" panose="02040503050406030204" pitchFamily="18" charset="0"/>
                          </a:rPr>
                          <m:t>𝑓</m:t>
                        </m:r>
                        <m:d>
                          <m:dPr>
                            <m:ctrlPr>
                              <a:rPr lang="en-US" b="0" i="1" spc="-5" smtClean="0">
                                <a:latin typeface="Cambria Math" panose="02040503050406030204" pitchFamily="18" charset="0"/>
                              </a:rPr>
                            </m:ctrlPr>
                          </m:dPr>
                          <m:e>
                            <m:r>
                              <a:rPr lang="en-US" b="0" i="1" spc="-5" smtClean="0">
                                <a:latin typeface="Cambria Math" panose="02040503050406030204" pitchFamily="18" charset="0"/>
                              </a:rPr>
                              <m:t>𝑥</m:t>
                            </m:r>
                          </m:e>
                        </m:d>
                        <m:r>
                          <a:rPr lang="en-US" b="0" i="1" spc="-5" smtClean="0">
                            <a:latin typeface="Cambria Math" panose="02040503050406030204" pitchFamily="18" charset="0"/>
                          </a:rPr>
                          <m:t>𝑑𝑥</m:t>
                        </m:r>
                      </m:e>
                    </m:nary>
                  </m:oMath>
                </a14:m>
                <a:r>
                  <a:rPr lang="en-US" i="1" spc="-5" dirty="0"/>
                  <a:t> </a:t>
                </a:r>
                <a:r>
                  <a:rPr lang="en-US" spc="-10" dirty="0"/>
                  <a:t>converges</a:t>
                </a:r>
                <a:r>
                  <a:rPr lang="en-US" spc="-5" dirty="0"/>
                  <a:t>, t</a:t>
                </a:r>
                <a:r>
                  <a:rPr lang="en-US" spc="-10" dirty="0"/>
                  <a:t>he</a:t>
                </a:r>
                <a:r>
                  <a:rPr lang="en-US" spc="-5" dirty="0"/>
                  <a:t>n </a:t>
                </a:r>
                <a14:m>
                  <m:oMath xmlns:m="http://schemas.openxmlformats.org/officeDocument/2006/math">
                    <m:nary>
                      <m:naryPr>
                        <m:chr m:val="∑"/>
                        <m:limLoc m:val="subSup"/>
                        <m:ctrlPr>
                          <a:rPr lang="en-US" i="1" spc="-5" smtClean="0">
                            <a:latin typeface="Cambria Math" panose="02040503050406030204" pitchFamily="18" charset="0"/>
                          </a:rPr>
                        </m:ctrlPr>
                      </m:naryPr>
                      <m:sub>
                        <m:r>
                          <m:rPr>
                            <m:brk m:alnAt="25"/>
                          </m:rPr>
                          <a:rPr lang="en-US" b="0" i="1" spc="-5" smtClean="0">
                            <a:latin typeface="Cambria Math" panose="02040503050406030204" pitchFamily="18" charset="0"/>
                          </a:rPr>
                          <m:t>𝑛</m:t>
                        </m:r>
                        <m:r>
                          <a:rPr lang="en-US" b="0" i="1" spc="-5" smtClean="0">
                            <a:latin typeface="Cambria Math" panose="02040503050406030204" pitchFamily="18" charset="0"/>
                          </a:rPr>
                          <m:t>=1</m:t>
                        </m:r>
                      </m:sub>
                      <m:sup>
                        <m:r>
                          <a:rPr lang="en-US" i="1" spc="-5" smtClean="0">
                            <a:latin typeface="Cambria Math" panose="02040503050406030204" pitchFamily="18" charset="0"/>
                            <a:ea typeface="Cambria Math" panose="02040503050406030204" pitchFamily="18" charset="0"/>
                          </a:rPr>
                          <m:t>∞</m:t>
                        </m:r>
                      </m:sup>
                      <m:e>
                        <m:sSub>
                          <m:sSubPr>
                            <m:ctrlPr>
                              <a:rPr lang="en-US" i="1" spc="-5" smtClean="0">
                                <a:latin typeface="Cambria Math" panose="02040503050406030204" pitchFamily="18" charset="0"/>
                              </a:rPr>
                            </m:ctrlPr>
                          </m:sSubPr>
                          <m:e>
                            <m:r>
                              <a:rPr lang="en-US" b="0" i="1" spc="-5" smtClean="0">
                                <a:latin typeface="Cambria Math" panose="02040503050406030204" pitchFamily="18" charset="0"/>
                              </a:rPr>
                              <m:t>𝑎</m:t>
                            </m:r>
                          </m:e>
                          <m:sub>
                            <m:r>
                              <a:rPr lang="en-US" b="0" i="1" spc="-5" smtClean="0">
                                <a:latin typeface="Cambria Math" panose="02040503050406030204" pitchFamily="18" charset="0"/>
                              </a:rPr>
                              <m:t>𝑛</m:t>
                            </m:r>
                          </m:sub>
                        </m:sSub>
                      </m:e>
                    </m:nary>
                  </m:oMath>
                </a14:m>
                <a:r>
                  <a:rPr lang="en-US" spc="-10" dirty="0"/>
                  <a:t> converges.</a:t>
                </a:r>
                <a:endParaRPr lang="en-US" dirty="0"/>
              </a:p>
              <a:p>
                <a:pPr marL="0" marR="5080" indent="0" algn="just">
                  <a:lnSpc>
                    <a:spcPct val="100000"/>
                  </a:lnSpc>
                  <a:buNone/>
                </a:pPr>
                <a:r>
                  <a:rPr lang="en-US" spc="-5" dirty="0"/>
                  <a:t>(ii) If </a:t>
                </a:r>
                <a14:m>
                  <m:oMath xmlns:m="http://schemas.openxmlformats.org/officeDocument/2006/math">
                    <m:nary>
                      <m:naryPr>
                        <m:ctrlPr>
                          <a:rPr lang="en-US" i="1" spc="-5">
                            <a:latin typeface="Cambria Math" panose="02040503050406030204" pitchFamily="18" charset="0"/>
                          </a:rPr>
                        </m:ctrlPr>
                      </m:naryPr>
                      <m:sub>
                        <m:r>
                          <m:rPr>
                            <m:brk m:alnAt="23"/>
                          </m:rPr>
                          <a:rPr lang="en-US" i="1" spc="-5">
                            <a:latin typeface="Cambria Math" panose="02040503050406030204" pitchFamily="18" charset="0"/>
                          </a:rPr>
                          <m:t>1</m:t>
                        </m:r>
                      </m:sub>
                      <m:sup>
                        <m:r>
                          <a:rPr lang="en-US" i="1" spc="-5">
                            <a:latin typeface="Cambria Math" panose="02040503050406030204" pitchFamily="18" charset="0"/>
                            <a:ea typeface="Cambria Math" panose="02040503050406030204" pitchFamily="18" charset="0"/>
                          </a:rPr>
                          <m:t>∞</m:t>
                        </m:r>
                      </m:sup>
                      <m:e>
                        <m:r>
                          <a:rPr lang="en-US" i="1" spc="-5">
                            <a:latin typeface="Cambria Math" panose="02040503050406030204" pitchFamily="18" charset="0"/>
                          </a:rPr>
                          <m:t>𝑓</m:t>
                        </m:r>
                        <m:d>
                          <m:dPr>
                            <m:ctrlPr>
                              <a:rPr lang="en-US" i="1" spc="-5">
                                <a:latin typeface="Cambria Math" panose="02040503050406030204" pitchFamily="18" charset="0"/>
                              </a:rPr>
                            </m:ctrlPr>
                          </m:dPr>
                          <m:e>
                            <m:r>
                              <a:rPr lang="en-US" i="1" spc="-5">
                                <a:latin typeface="Cambria Math" panose="02040503050406030204" pitchFamily="18" charset="0"/>
                              </a:rPr>
                              <m:t>𝑥</m:t>
                            </m:r>
                          </m:e>
                        </m:d>
                        <m:r>
                          <a:rPr lang="en-US" i="1" spc="-5">
                            <a:latin typeface="Cambria Math" panose="02040503050406030204" pitchFamily="18" charset="0"/>
                          </a:rPr>
                          <m:t>𝑑𝑥</m:t>
                        </m:r>
                      </m:e>
                    </m:nary>
                  </m:oMath>
                </a14:m>
                <a:r>
                  <a:rPr lang="en-US" spc="-10" dirty="0"/>
                  <a:t> diverges</a:t>
                </a:r>
                <a:r>
                  <a:rPr lang="en-US" spc="-5" dirty="0"/>
                  <a:t>, t</a:t>
                </a:r>
                <a:r>
                  <a:rPr lang="en-US" spc="-10" dirty="0"/>
                  <a:t>he</a:t>
                </a:r>
                <a:r>
                  <a:rPr lang="en-US" spc="-5" dirty="0"/>
                  <a:t>n </a:t>
                </a:r>
                <a14:m>
                  <m:oMath xmlns:m="http://schemas.openxmlformats.org/officeDocument/2006/math">
                    <m:nary>
                      <m:naryPr>
                        <m:chr m:val="∑"/>
                        <m:limLoc m:val="subSup"/>
                        <m:ctrlPr>
                          <a:rPr lang="en-US" i="1" spc="-5">
                            <a:latin typeface="Cambria Math" panose="02040503050406030204" pitchFamily="18" charset="0"/>
                          </a:rPr>
                        </m:ctrlPr>
                      </m:naryPr>
                      <m:sub>
                        <m:r>
                          <m:rPr>
                            <m:brk m:alnAt="25"/>
                          </m:rPr>
                          <a:rPr lang="en-US" i="1" spc="-5">
                            <a:latin typeface="Cambria Math" panose="02040503050406030204" pitchFamily="18" charset="0"/>
                          </a:rPr>
                          <m:t>𝑛</m:t>
                        </m:r>
                        <m:r>
                          <a:rPr lang="en-US" i="1" spc="-5">
                            <a:latin typeface="Cambria Math" panose="02040503050406030204" pitchFamily="18" charset="0"/>
                          </a:rPr>
                          <m:t>=1</m:t>
                        </m:r>
                      </m:sub>
                      <m:sup>
                        <m:r>
                          <a:rPr lang="en-US" i="1" spc="-5">
                            <a:latin typeface="Cambria Math" panose="02040503050406030204" pitchFamily="18" charset="0"/>
                            <a:ea typeface="Cambria Math" panose="02040503050406030204" pitchFamily="18" charset="0"/>
                          </a:rPr>
                          <m:t>∞</m:t>
                        </m:r>
                      </m:sup>
                      <m:e>
                        <m:sSub>
                          <m:sSubPr>
                            <m:ctrlPr>
                              <a:rPr lang="en-US" i="1" spc="-5">
                                <a:latin typeface="Cambria Math" panose="02040503050406030204" pitchFamily="18" charset="0"/>
                              </a:rPr>
                            </m:ctrlPr>
                          </m:sSubPr>
                          <m:e>
                            <m:r>
                              <a:rPr lang="en-US" i="1" spc="-5">
                                <a:latin typeface="Cambria Math" panose="02040503050406030204" pitchFamily="18" charset="0"/>
                              </a:rPr>
                              <m:t>𝑎</m:t>
                            </m:r>
                          </m:e>
                          <m:sub>
                            <m:r>
                              <a:rPr lang="en-US" i="1" spc="-5">
                                <a:latin typeface="Cambria Math" panose="02040503050406030204" pitchFamily="18" charset="0"/>
                              </a:rPr>
                              <m:t>𝑛</m:t>
                            </m:r>
                          </m:sub>
                        </m:sSub>
                      </m:e>
                    </m:nary>
                  </m:oMath>
                </a14:m>
                <a:r>
                  <a:rPr lang="en-US" i="1" spc="-7" baseline="-11111" dirty="0"/>
                  <a:t> </a:t>
                </a:r>
                <a:r>
                  <a:rPr lang="en-US" i="1" spc="-67" baseline="-11111" dirty="0"/>
                  <a:t> </a:t>
                </a:r>
                <a:r>
                  <a:rPr lang="en-US" spc="-5" dirty="0"/>
                  <a:t>diverges.</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90731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(5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t>The</a:t>
            </a:r>
            <a:r>
              <a:rPr lang="en-US" spc="30" dirty="0"/>
              <a:t> </a:t>
            </a:r>
            <a:r>
              <a:rPr lang="en-US" spc="-15" dirty="0"/>
              <a:t>F</a:t>
            </a:r>
            <a:r>
              <a:rPr lang="en-US" spc="-5" dirty="0"/>
              <a:t>ibonacci</a:t>
            </a:r>
            <a:r>
              <a:rPr lang="en-US" spc="35" dirty="0"/>
              <a:t> </a:t>
            </a:r>
            <a:r>
              <a:rPr lang="en-US" spc="-5" dirty="0"/>
              <a:t>sequence</a:t>
            </a:r>
            <a:r>
              <a:rPr lang="en-US" spc="35" dirty="0"/>
              <a:t> </a:t>
            </a:r>
            <a:r>
              <a:rPr lang="en-US" spc="-5" dirty="0"/>
              <a:t>appears</a:t>
            </a:r>
            <a:r>
              <a:rPr lang="en-US" spc="35" dirty="0"/>
              <a:t> </a:t>
            </a:r>
            <a:r>
              <a:rPr lang="en-US" spc="-5" dirty="0"/>
              <a:t>in</a:t>
            </a:r>
            <a:r>
              <a:rPr lang="en-US" spc="30" dirty="0"/>
              <a:t> </a:t>
            </a:r>
            <a:r>
              <a:rPr lang="en-US" spc="-5" dirty="0"/>
              <a:t>a</a:t>
            </a:r>
            <a:r>
              <a:rPr lang="en-US" spc="30" dirty="0"/>
              <a:t> </a:t>
            </a:r>
            <a:r>
              <a:rPr lang="en-US" spc="-5" dirty="0"/>
              <a:t>surprisingly</a:t>
            </a:r>
            <a:r>
              <a:rPr lang="en-US" spc="30" dirty="0"/>
              <a:t> </a:t>
            </a:r>
            <a:r>
              <a:rPr lang="en-US" spc="-15" dirty="0"/>
              <a:t>w</a:t>
            </a:r>
            <a:r>
              <a:rPr lang="en-US" spc="-5" dirty="0"/>
              <a:t>ide</a:t>
            </a:r>
            <a:r>
              <a:rPr lang="en-US" spc="30" dirty="0"/>
              <a:t> </a:t>
            </a:r>
            <a:r>
              <a:rPr lang="en-US" spc="-5" dirty="0"/>
              <a:t>variety</a:t>
            </a:r>
            <a:r>
              <a:rPr lang="en-US" spc="30" dirty="0"/>
              <a:t> </a:t>
            </a:r>
            <a:r>
              <a:rPr lang="en-US" spc="-5" dirty="0"/>
              <a:t>of</a:t>
            </a:r>
            <a:r>
              <a:rPr lang="en-US" spc="30" dirty="0"/>
              <a:t> </a:t>
            </a:r>
            <a:r>
              <a:rPr lang="en-US" spc="-5" dirty="0"/>
              <a:t>situations,</a:t>
            </a:r>
            <a:r>
              <a:rPr lang="en-US" spc="30" dirty="0"/>
              <a:t> </a:t>
            </a:r>
            <a:r>
              <a:rPr lang="en-US" spc="-5" dirty="0"/>
              <a:t>particularly</a:t>
            </a:r>
            <a:r>
              <a:rPr lang="en-US" spc="80" dirty="0"/>
              <a:t> </a:t>
            </a:r>
            <a:r>
              <a:rPr lang="en-US" spc="-5" dirty="0"/>
              <a:t>in</a:t>
            </a:r>
            <a:r>
              <a:rPr lang="en-US" spc="80" dirty="0"/>
              <a:t> </a:t>
            </a:r>
            <a:r>
              <a:rPr lang="en-US" spc="-5" dirty="0"/>
              <a:t>nature.</a:t>
            </a:r>
            <a:r>
              <a:rPr lang="en-US" spc="85" dirty="0"/>
              <a:t> </a:t>
            </a:r>
            <a:r>
              <a:rPr lang="en-US" spc="-5" dirty="0"/>
              <a:t>For</a:t>
            </a:r>
            <a:r>
              <a:rPr lang="en-US" spc="80" dirty="0"/>
              <a:t> </a:t>
            </a:r>
            <a:r>
              <a:rPr lang="en-US" spc="-5" dirty="0"/>
              <a:t>instance,</a:t>
            </a:r>
            <a:r>
              <a:rPr lang="en-US" spc="80" dirty="0"/>
              <a:t> </a:t>
            </a:r>
            <a:r>
              <a:rPr lang="en-US" spc="-5" dirty="0"/>
              <a:t>the</a:t>
            </a:r>
            <a:r>
              <a:rPr lang="en-US" spc="80" dirty="0"/>
              <a:t> </a:t>
            </a:r>
            <a:r>
              <a:rPr lang="en-US" spc="-5" dirty="0"/>
              <a:t>number</a:t>
            </a:r>
            <a:r>
              <a:rPr lang="en-US" spc="85" dirty="0"/>
              <a:t> </a:t>
            </a:r>
            <a:r>
              <a:rPr lang="en-US" spc="-5" dirty="0"/>
              <a:t>of</a:t>
            </a:r>
            <a:r>
              <a:rPr lang="en-US" spc="80" dirty="0"/>
              <a:t> </a:t>
            </a:r>
            <a:r>
              <a:rPr lang="en-US" spc="-5" dirty="0"/>
              <a:t>spiral</a:t>
            </a:r>
            <a:r>
              <a:rPr lang="en-US" spc="80" dirty="0"/>
              <a:t> </a:t>
            </a:r>
            <a:r>
              <a:rPr lang="en-US" spc="-5" dirty="0"/>
              <a:t>arms</a:t>
            </a:r>
            <a:r>
              <a:rPr lang="en-US" spc="80" dirty="0"/>
              <a:t> </a:t>
            </a:r>
            <a:r>
              <a:rPr lang="en-US" spc="-5" dirty="0"/>
              <a:t>in</a:t>
            </a:r>
            <a:r>
              <a:rPr lang="en-US" spc="80" dirty="0"/>
              <a:t> </a:t>
            </a:r>
            <a:r>
              <a:rPr lang="en-US" spc="-5" dirty="0"/>
              <a:t>a</a:t>
            </a:r>
            <a:r>
              <a:rPr lang="en-US" spc="80" dirty="0"/>
              <a:t> </a:t>
            </a:r>
            <a:r>
              <a:rPr lang="en-US" spc="-5" dirty="0"/>
              <a:t>sunflower</a:t>
            </a:r>
            <a:r>
              <a:rPr lang="en-US" spc="80" dirty="0"/>
              <a:t> </a:t>
            </a:r>
            <a:r>
              <a:rPr lang="en-US" spc="-10" dirty="0">
                <a:latin typeface="Times New Roman"/>
                <a:cs typeface="Times New Roman"/>
              </a:rPr>
              <a:t>a</a:t>
            </a:r>
            <a:r>
              <a:rPr lang="en-US" spc="-5" dirty="0">
                <a:latin typeface="Times New Roman"/>
                <a:cs typeface="Times New Roman"/>
              </a:rPr>
              <a:t>lmost</a:t>
            </a:r>
            <a:r>
              <a:rPr lang="en-US" spc="8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lways </a:t>
            </a:r>
            <a:r>
              <a:rPr lang="en-US" spc="-10" dirty="0">
                <a:latin typeface="Times New Roman"/>
                <a:cs typeface="Times New Roman"/>
              </a:rPr>
              <a:t>turn</a:t>
            </a:r>
            <a:r>
              <a:rPr lang="en-US" spc="-5" dirty="0">
                <a:latin typeface="Times New Roman"/>
                <a:cs typeface="Times New Roman"/>
              </a:rPr>
              <a:t>s </a:t>
            </a:r>
            <a:r>
              <a:rPr lang="en-US" spc="-10" dirty="0">
                <a:latin typeface="Times New Roman"/>
                <a:cs typeface="Times New Roman"/>
              </a:rPr>
              <a:t>ou</a:t>
            </a:r>
            <a:r>
              <a:rPr lang="en-US" spc="-5" dirty="0">
                <a:latin typeface="Times New Roman"/>
                <a:cs typeface="Times New Roman"/>
              </a:rPr>
              <a:t>t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b</a:t>
            </a:r>
            <a:r>
              <a:rPr lang="en-US" spc="-5" dirty="0">
                <a:latin typeface="Times New Roman"/>
                <a:cs typeface="Times New Roman"/>
              </a:rPr>
              <a:t>e a </a:t>
            </a:r>
            <a:r>
              <a:rPr lang="en-US" spc="-15" dirty="0">
                <a:latin typeface="Times New Roman"/>
                <a:cs typeface="Times New Roman"/>
              </a:rPr>
              <a:t>numbe</a:t>
            </a:r>
            <a:r>
              <a:rPr lang="en-US" spc="-5" dirty="0">
                <a:latin typeface="Times New Roman"/>
                <a:cs typeface="Times New Roman"/>
              </a:rPr>
              <a:t>r </a:t>
            </a:r>
            <a:r>
              <a:rPr lang="en-US" spc="-10" dirty="0">
                <a:latin typeface="Times New Roman"/>
                <a:cs typeface="Times New Roman"/>
              </a:rPr>
              <a:t>from</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Fibonacc</a:t>
            </a:r>
            <a:r>
              <a:rPr lang="en-US" spc="-5" dirty="0">
                <a:latin typeface="Times New Roman"/>
                <a:cs typeface="Times New Roman"/>
              </a:rPr>
              <a:t>i </a:t>
            </a:r>
            <a:r>
              <a:rPr lang="en-US" spc="-10" dirty="0">
                <a:latin typeface="Times New Roman"/>
                <a:cs typeface="Times New Roman"/>
              </a:rPr>
              <a:t>sequence</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 </a:t>
            </a:r>
            <a:r>
              <a:rPr lang="en-US" spc="-10" dirty="0">
                <a:latin typeface="Times New Roman"/>
                <a:cs typeface="Times New Roman"/>
              </a:rPr>
              <a:t>i</a:t>
            </a:r>
            <a:r>
              <a:rPr lang="en-US" spc="-5" dirty="0">
                <a:latin typeface="Times New Roman"/>
                <a:cs typeface="Times New Roman"/>
              </a:rPr>
              <a:t>n </a:t>
            </a:r>
            <a:r>
              <a:rPr lang="en-US" spc="-10" dirty="0">
                <a:latin typeface="Times New Roman"/>
                <a:cs typeface="Times New Roman"/>
              </a:rPr>
              <a:t>Figur</a:t>
            </a:r>
            <a:r>
              <a:rPr lang="en-US" spc="-5" dirty="0">
                <a:latin typeface="Times New Roman"/>
                <a:cs typeface="Times New Roman"/>
              </a:rPr>
              <a:t>e </a:t>
            </a:r>
            <a:r>
              <a:rPr lang="en-US" spc="-10" dirty="0">
                <a:latin typeface="Times New Roman"/>
                <a:cs typeface="Times New Roman"/>
              </a:rPr>
              <a:t>2</a:t>
            </a:r>
            <a:r>
              <a:rPr lang="en-US" spc="-5" dirty="0">
                <a:latin typeface="Times New Roman"/>
                <a:cs typeface="Times New Roman"/>
              </a:rPr>
              <a:t>.</a:t>
            </a:r>
            <a:endParaRPr lang="en-US" dirty="0"/>
          </a:p>
          <a:p>
            <a:pPr marL="0" marR="5080" indent="0" algn="just">
              <a:lnSpc>
                <a:spcPct val="100000"/>
              </a:lnSpc>
              <a:buNone/>
            </a:pPr>
            <a:endParaRPr lang="en-US" dirty="0">
              <a:solidFill>
                <a:schemeClr val="tx1"/>
              </a:solidFill>
            </a:endParaRPr>
          </a:p>
        </p:txBody>
      </p:sp>
      <p:pic>
        <p:nvPicPr>
          <p:cNvPr id="5" name="Picture 4" descr="Figure 2: The number of spiral arms in a sunflower when counted at different angles are Fibonacci numbers. In the first case, we get 34, and in the second, we get 21."/>
          <p:cNvPicPr>
            <a:picLocks noChangeAspect="1"/>
          </p:cNvPicPr>
          <p:nvPr/>
        </p:nvPicPr>
        <p:blipFill>
          <a:blip r:embed="rId2"/>
          <a:stretch>
            <a:fillRect/>
          </a:stretch>
        </p:blipFill>
        <p:spPr>
          <a:xfrm>
            <a:off x="249665" y="5098221"/>
            <a:ext cx="3327557" cy="991562"/>
          </a:xfrm>
          <a:prstGeom prst="rect">
            <a:avLst/>
          </a:prstGeom>
        </p:spPr>
      </p:pic>
      <p:pic>
        <p:nvPicPr>
          <p:cNvPr id="6" name="Picture 2" descr="A photograph shows a sunflower. Two illustrations show the number of spiral arms in a sunflower when counted at different angle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7222" y="2869096"/>
            <a:ext cx="8188581" cy="322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50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(5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6506571" cy="4370567"/>
              </a:xfrm>
            </p:spPr>
            <p:txBody>
              <a:bodyPr>
                <a:noAutofit/>
              </a:bodyPr>
              <a:lstStyle/>
              <a:p>
                <a:pPr marL="0" indent="0">
                  <a:lnSpc>
                    <a:spcPct val="100000"/>
                  </a:lnSpc>
                  <a:buNone/>
                </a:pPr>
                <a:r>
                  <a:rPr lang="en-US" b="1" spc="-10" dirty="0">
                    <a:latin typeface="Times New Roman"/>
                    <a:cs typeface="Times New Roman"/>
                  </a:rPr>
                  <a:t>Proof      </a:t>
                </a:r>
                <a:r>
                  <a:rPr lang="en-US" b="1" spc="-5" dirty="0">
                    <a:latin typeface="Times New Roman"/>
                    <a:cs typeface="Times New Roman"/>
                  </a:rPr>
                  <a:t> </a:t>
                </a:r>
                <a:r>
                  <a:rPr lang="en-US" spc="-10" dirty="0">
                    <a:latin typeface="Times New Roman"/>
                    <a:cs typeface="Times New Roman"/>
                  </a:rPr>
                  <a:t>Becaus</a:t>
                </a:r>
                <a:r>
                  <a:rPr lang="en-US" spc="-5" dirty="0">
                    <a:latin typeface="Times New Roman"/>
                    <a:cs typeface="Times New Roman"/>
                  </a:rPr>
                  <a:t>e </a:t>
                </a:r>
                <a:r>
                  <a:rPr lang="en-US" i="1" spc="-5" dirty="0">
                    <a:latin typeface="Times New Roman"/>
                    <a:cs typeface="Times New Roman"/>
                  </a:rPr>
                  <a:t>f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decreasing</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s</a:t>
                </a:r>
                <a:r>
                  <a:rPr lang="en-US" spc="-10" dirty="0">
                    <a:latin typeface="Times New Roman"/>
                    <a:cs typeface="Times New Roman"/>
                  </a:rPr>
                  <a:t>hade</a:t>
                </a:r>
                <a:r>
                  <a:rPr lang="en-US" spc="-5" dirty="0">
                    <a:latin typeface="Times New Roman"/>
                    <a:cs typeface="Times New Roman"/>
                  </a:rPr>
                  <a:t>d </a:t>
                </a:r>
                <a:r>
                  <a:rPr lang="en-US" spc="-10" dirty="0">
                    <a:latin typeface="Times New Roman"/>
                    <a:cs typeface="Times New Roman"/>
                  </a:rPr>
                  <a:t>rectangle</a:t>
                </a:r>
                <a:r>
                  <a:rPr lang="en-US" spc="-5" dirty="0">
                    <a:latin typeface="Times New Roman"/>
                    <a:cs typeface="Times New Roman"/>
                  </a:rPr>
                  <a:t>s </a:t>
                </a:r>
                <a:r>
                  <a:rPr lang="en-US" spc="-10" dirty="0">
                    <a:latin typeface="Times New Roman"/>
                    <a:cs typeface="Times New Roman"/>
                  </a:rPr>
                  <a:t>i</a:t>
                </a:r>
                <a:r>
                  <a:rPr lang="en-US" spc="-5" dirty="0">
                    <a:latin typeface="Times New Roman"/>
                    <a:cs typeface="Times New Roman"/>
                  </a:rPr>
                  <a:t>n </a:t>
                </a:r>
                <a:r>
                  <a:rPr lang="en-US" spc="-10" dirty="0">
                    <a:latin typeface="Times New Roman"/>
                    <a:cs typeface="Times New Roman"/>
                  </a:rPr>
                  <a:t>Figur</a:t>
                </a:r>
                <a:r>
                  <a:rPr lang="en-US" spc="-5" dirty="0">
                    <a:latin typeface="Times New Roman"/>
                    <a:cs typeface="Times New Roman"/>
                  </a:rPr>
                  <a:t>e 2 </a:t>
                </a:r>
                <a:r>
                  <a:rPr lang="en-US" spc="-10" dirty="0">
                    <a:latin typeface="Times New Roman"/>
                    <a:cs typeface="Times New Roman"/>
                  </a:rPr>
                  <a:t>li</a:t>
                </a:r>
                <a:r>
                  <a:rPr lang="en-US" spc="-5" dirty="0">
                    <a:latin typeface="Times New Roman"/>
                    <a:cs typeface="Times New Roman"/>
                  </a:rPr>
                  <a:t>e </a:t>
                </a:r>
                <a:r>
                  <a:rPr lang="en-US" spc="-10" dirty="0">
                    <a:latin typeface="Times New Roman"/>
                    <a:cs typeface="Times New Roman"/>
                  </a:rPr>
                  <a:t>below</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grap</a:t>
                </a:r>
                <a:r>
                  <a:rPr lang="en-US" spc="-5" dirty="0">
                    <a:latin typeface="Times New Roman"/>
                    <a:cs typeface="Times New Roman"/>
                  </a:rPr>
                  <a:t>h </a:t>
                </a:r>
                <a:r>
                  <a:rPr lang="en-US" spc="-10" dirty="0">
                    <a:latin typeface="Times New Roman"/>
                    <a:cs typeface="Times New Roman"/>
                  </a:rPr>
                  <a:t>of </a:t>
                </a: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therefor</a:t>
                </a:r>
                <a:r>
                  <a:rPr lang="en-US" spc="-5" dirty="0">
                    <a:latin typeface="Times New Roman"/>
                    <a:cs typeface="Times New Roman"/>
                  </a:rPr>
                  <a:t>e, f</a:t>
                </a:r>
                <a:r>
                  <a:rPr lang="en-US" spc="-10" dirty="0">
                    <a:latin typeface="Times New Roman"/>
                    <a:cs typeface="Times New Roman"/>
                  </a:rPr>
                  <a:t>o</a:t>
                </a:r>
                <a:r>
                  <a:rPr lang="en-US" spc="-5" dirty="0">
                    <a:latin typeface="Times New Roman"/>
                    <a:cs typeface="Times New Roman"/>
                  </a:rPr>
                  <a:t>r </a:t>
                </a:r>
                <a:r>
                  <a:rPr lang="en-US" spc="-10" dirty="0">
                    <a:latin typeface="Times New Roman"/>
                    <a:cs typeface="Times New Roman"/>
                  </a:rPr>
                  <a:t>al</a:t>
                </a:r>
                <a:r>
                  <a:rPr lang="en-US" spc="-5" dirty="0">
                    <a:latin typeface="Times New Roman"/>
                    <a:cs typeface="Times New Roman"/>
                  </a:rPr>
                  <a:t>l</a:t>
                </a:r>
                <a:r>
                  <a:rPr lang="en-US" spc="65" dirty="0">
                    <a:latin typeface="Times New Roman"/>
                    <a:cs typeface="Times New Roman"/>
                  </a:rPr>
                  <a:t> </a:t>
                </a:r>
                <a:r>
                  <a:rPr lang="en-US" i="1" spc="-10" dirty="0">
                    <a:latin typeface="Times New Roman"/>
                    <a:cs typeface="Times New Roman"/>
                  </a:rPr>
                  <a:t>N,</a:t>
                </a:r>
              </a:p>
              <a:p>
                <a:pPr marL="0" indent="0">
                  <a:lnSpc>
                    <a:spcPct val="100000"/>
                  </a:lnSpc>
                  <a:buNone/>
                </a:pPr>
                <a:endParaRPr lang="en-US" i="1" spc="-10" dirty="0">
                  <a:latin typeface="Times New Roman"/>
                  <a:cs typeface="Times New Roman"/>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𝑁</m:t>
                          </m:r>
                        </m:sup>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r>
                        <a:rPr lang="en-US" i="1">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𝑑𝑥</m:t>
                          </m:r>
                        </m:e>
                      </m:nary>
                    </m:oMath>
                  </m:oMathPara>
                </a14:m>
                <a:endParaRPr lang="en-US" dirty="0">
                  <a:solidFill>
                    <a:schemeClr val="tx1"/>
                  </a:solidFill>
                </a:endParaRPr>
              </a:p>
              <a:p>
                <a:pPr marL="0" indent="0">
                  <a:lnSpc>
                    <a:spcPct val="100000"/>
                  </a:lnSpc>
                  <a:buNone/>
                </a:pPr>
                <a:r>
                  <a:rPr lang="en-US" spc="-10" dirty="0">
                    <a:latin typeface="Times New Roman"/>
                    <a:cs typeface="Times New Roman"/>
                  </a:rPr>
                  <a:t>I</a:t>
                </a:r>
                <a:r>
                  <a:rPr lang="en-US" spc="-5" dirty="0">
                    <a:latin typeface="Times New Roman"/>
                    <a:cs typeface="Times New Roman"/>
                  </a:rPr>
                  <a:t>f</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mprope</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igh</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converges</a:t>
                </a:r>
                <a:r>
                  <a:rPr lang="en-US" spc="-5" dirty="0">
                    <a:latin typeface="Times New Roman"/>
                    <a:cs typeface="Times New Roman"/>
                  </a:rPr>
                  <a:t>,</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s</a:t>
                </a:r>
                <a:r>
                  <a:rPr lang="en-US" spc="-15" dirty="0">
                    <a:latin typeface="Times New Roman"/>
                    <a:cs typeface="Times New Roman"/>
                  </a:rPr>
                  <a:t>um</a:t>
                </a:r>
                <a:r>
                  <a:rPr lang="en-US" spc="-5" dirty="0">
                    <a:latin typeface="Times New Roman"/>
                    <a:cs typeface="Times New Roman"/>
                  </a:rPr>
                  <a:t>s</a:t>
                </a:r>
                <a:r>
                  <a:rPr lang="en-US" spc="-30" dirty="0">
                    <a:latin typeface="Times New Roman"/>
                    <a:cs typeface="Times New Roman"/>
                  </a:rPr>
                  <a:t> </a:t>
                </a:r>
                <a:r>
                  <a:rPr lang="en-US" i="1" spc="-5" dirty="0">
                    <a:latin typeface="Times New Roman"/>
                    <a:cs typeface="Times New Roman"/>
                  </a:rPr>
                  <a:t>a</a:t>
                </a:r>
                <a:r>
                  <a:rPr lang="en-US" spc="-7" baseline="-25000" dirty="0">
                    <a:latin typeface="Times New Roman"/>
                    <a:cs typeface="Times New Roman"/>
                  </a:rPr>
                  <a:t>2</a:t>
                </a:r>
                <a:r>
                  <a:rPr lang="en-US" spc="120" baseline="-11111"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200" dirty="0">
                    <a:latin typeface="Lucida Sans Unicode"/>
                    <a:cs typeface="Lucida Sans Unicode"/>
                  </a:rPr>
                  <a:t>··</a:t>
                </a:r>
                <a:r>
                  <a:rPr lang="en-US" spc="-365" dirty="0">
                    <a:latin typeface="Lucida Sans Unicode"/>
                    <a:cs typeface="Lucida Sans Unicode"/>
                  </a:rPr>
                  <a:t>·</a:t>
                </a:r>
                <a:r>
                  <a:rPr lang="en-US" spc="-95" dirty="0">
                    <a:latin typeface="Lucida Sans Unicode"/>
                    <a:cs typeface="Lucida Sans Unicode"/>
                  </a:rPr>
                  <a:t> </a:t>
                </a:r>
                <a:r>
                  <a:rPr lang="en-US" spc="-25" dirty="0">
                    <a:latin typeface="Lucida Sans Unicode"/>
                    <a:cs typeface="Lucida Sans Unicode"/>
                  </a:rPr>
                  <a:t>+</a:t>
                </a:r>
                <a:r>
                  <a:rPr lang="en-US" spc="-100" dirty="0">
                    <a:latin typeface="Lucida Sans Unicode"/>
                    <a:cs typeface="Lucida Sans Unicode"/>
                  </a:rPr>
                  <a:t> </a:t>
                </a:r>
                <a:r>
                  <a:rPr lang="en-US" i="1" spc="45" dirty="0" err="1">
                    <a:latin typeface="Times New Roman"/>
                    <a:cs typeface="Times New Roman"/>
                  </a:rPr>
                  <a:t>a</a:t>
                </a:r>
                <a:r>
                  <a:rPr lang="en-US" i="1" baseline="-25000" dirty="0" err="1">
                    <a:latin typeface="Times New Roman"/>
                    <a:cs typeface="Times New Roman"/>
                  </a:rPr>
                  <a:t>N</a:t>
                </a:r>
                <a:r>
                  <a:rPr lang="en-US" i="1" baseline="-11111"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bounded above</a:t>
                </a:r>
                <a:r>
                  <a:rPr lang="en-US" spc="-5" dirty="0">
                    <a:latin typeface="Times New Roman"/>
                    <a:cs typeface="Times New Roman"/>
                  </a:rPr>
                  <a:t>.</a:t>
                </a:r>
                <a:r>
                  <a:rPr lang="en-US" spc="50" dirty="0">
                    <a:latin typeface="Times New Roman"/>
                    <a:cs typeface="Times New Roman"/>
                  </a:rPr>
                  <a:t> </a:t>
                </a:r>
                <a:r>
                  <a:rPr lang="en-US" spc="-15" dirty="0">
                    <a:latin typeface="Times New Roman"/>
                    <a:cs typeface="Times New Roman"/>
                  </a:rPr>
                  <a:t>Tha</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is</a:t>
                </a:r>
                <a:r>
                  <a:rPr lang="en-US" spc="-5" dirty="0">
                    <a:latin typeface="Times New Roman"/>
                    <a:cs typeface="Times New Roman"/>
                  </a:rPr>
                  <a:t>,</a:t>
                </a:r>
                <a:r>
                  <a:rPr lang="en-US" spc="4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partia</a:t>
                </a:r>
                <a:r>
                  <a:rPr lang="en-US" spc="-5" dirty="0">
                    <a:latin typeface="Times New Roman"/>
                    <a:cs typeface="Times New Roman"/>
                  </a:rPr>
                  <a:t>l</a:t>
                </a:r>
                <a:r>
                  <a:rPr lang="en-US" spc="45" dirty="0">
                    <a:latin typeface="Times New Roman"/>
                    <a:cs typeface="Times New Roman"/>
                  </a:rPr>
                  <a:t> </a:t>
                </a:r>
                <a:r>
                  <a:rPr lang="en-US" spc="-5" dirty="0">
                    <a:latin typeface="Times New Roman"/>
                    <a:cs typeface="Times New Roman"/>
                  </a:rPr>
                  <a:t>s</a:t>
                </a:r>
                <a:r>
                  <a:rPr lang="en-US" spc="-15" dirty="0">
                    <a:latin typeface="Times New Roman"/>
                    <a:cs typeface="Times New Roman"/>
                  </a:rPr>
                  <a:t>um</a:t>
                </a:r>
                <a:r>
                  <a:rPr lang="en-US" spc="-5" dirty="0">
                    <a:latin typeface="Times New Roman"/>
                    <a:cs typeface="Times New Roman"/>
                  </a:rPr>
                  <a:t>s</a:t>
                </a:r>
                <a:r>
                  <a:rPr lang="en-US" spc="95" dirty="0">
                    <a:latin typeface="Times New Roman"/>
                    <a:cs typeface="Times New Roman"/>
                  </a:rPr>
                  <a:t> </a:t>
                </a:r>
                <a:r>
                  <a:rPr lang="en-US" i="1" spc="25" dirty="0">
                    <a:latin typeface="Times New Roman"/>
                    <a:cs typeface="Times New Roman"/>
                  </a:rPr>
                  <a:t>S</a:t>
                </a:r>
                <a:r>
                  <a:rPr lang="en-US" i="1" baseline="-25000" dirty="0">
                    <a:latin typeface="Times New Roman"/>
                    <a:cs typeface="Times New Roman"/>
                  </a:rPr>
                  <a:t>N</a:t>
                </a:r>
                <a:r>
                  <a:rPr lang="en-US" i="1" baseline="-11111"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bounde</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above</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therefor</a:t>
                </a:r>
                <a:r>
                  <a:rPr lang="en-US" spc="-5" dirty="0">
                    <a:latin typeface="Times New Roman"/>
                    <a:cs typeface="Times New Roman"/>
                  </a:rPr>
                  <a:t>e</a:t>
                </a:r>
                <a:r>
                  <a:rPr lang="en-US" spc="4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infinit</a:t>
                </a:r>
                <a:r>
                  <a:rPr lang="en-US" spc="-5" dirty="0">
                    <a:latin typeface="Times New Roman"/>
                    <a:cs typeface="Times New Roman"/>
                  </a:rPr>
                  <a:t>e</a:t>
                </a:r>
                <a:r>
                  <a:rPr lang="en-US" spc="45" dirty="0">
                    <a:latin typeface="Times New Roman"/>
                    <a:cs typeface="Times New Roman"/>
                  </a:rPr>
                  <a:t> </a:t>
                </a:r>
                <a:r>
                  <a:rPr lang="en-US" spc="-10" dirty="0">
                    <a:latin typeface="Times New Roman"/>
                    <a:cs typeface="Times New Roman"/>
                  </a:rPr>
                  <a:t>series converge</a:t>
                </a:r>
                <a:r>
                  <a:rPr lang="en-US" spc="-5" dirty="0">
                    <a:latin typeface="Times New Roman"/>
                    <a:cs typeface="Times New Roman"/>
                  </a:rPr>
                  <a:t>s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Partia</a:t>
                </a:r>
                <a:r>
                  <a:rPr lang="en-US" spc="-5" dirty="0">
                    <a:latin typeface="Times New Roman"/>
                    <a:cs typeface="Times New Roman"/>
                  </a:rPr>
                  <a:t>l </a:t>
                </a:r>
                <a:r>
                  <a:rPr lang="en-US" spc="-15" dirty="0">
                    <a:latin typeface="Times New Roman"/>
                    <a:cs typeface="Times New Roman"/>
                  </a:rPr>
                  <a:t>Su</a:t>
                </a:r>
                <a:r>
                  <a:rPr lang="en-US" spc="-10" dirty="0">
                    <a:latin typeface="Times New Roman"/>
                    <a:cs typeface="Times New Roman"/>
                  </a:rPr>
                  <a:t>m Theorem fo</a:t>
                </a:r>
                <a:r>
                  <a:rPr lang="en-US" spc="-5" dirty="0">
                    <a:latin typeface="Times New Roman"/>
                    <a:cs typeface="Times New Roman"/>
                  </a:rPr>
                  <a:t>r </a:t>
                </a:r>
                <a:r>
                  <a:rPr lang="en-US" spc="-10" dirty="0">
                    <a:latin typeface="Times New Roman"/>
                    <a:cs typeface="Times New Roman"/>
                  </a:rPr>
                  <a:t>Positiv</a:t>
                </a:r>
                <a:r>
                  <a:rPr lang="en-US" spc="-5" dirty="0">
                    <a:latin typeface="Times New Roman"/>
                    <a:cs typeface="Times New Roman"/>
                  </a:rPr>
                  <a:t>e </a:t>
                </a:r>
                <a:r>
                  <a:rPr lang="en-US" spc="-10" dirty="0">
                    <a:latin typeface="Times New Roman"/>
                    <a:cs typeface="Times New Roman"/>
                  </a:rPr>
                  <a:t>Serie</a:t>
                </a:r>
                <a:r>
                  <a:rPr lang="en-US" spc="-5" dirty="0">
                    <a:latin typeface="Times New Roman"/>
                    <a:cs typeface="Times New Roman"/>
                  </a:rPr>
                  <a:t>s. </a:t>
                </a:r>
                <a:r>
                  <a:rPr lang="en-US" spc="-10" dirty="0">
                    <a:latin typeface="Times New Roman"/>
                    <a:cs typeface="Times New Roman"/>
                  </a:rPr>
                  <a:t>Thi</a:t>
                </a:r>
                <a:r>
                  <a:rPr lang="en-US" spc="-5" dirty="0">
                    <a:latin typeface="Times New Roman"/>
                    <a:cs typeface="Times New Roman"/>
                  </a:rPr>
                  <a:t>s </a:t>
                </a:r>
                <a:r>
                  <a:rPr lang="en-US" spc="-10" dirty="0">
                    <a:latin typeface="Times New Roman"/>
                    <a:cs typeface="Times New Roman"/>
                  </a:rPr>
                  <a:t>prove</a:t>
                </a:r>
                <a:r>
                  <a:rPr lang="en-US" spc="-5" dirty="0">
                    <a:latin typeface="Times New Roman"/>
                    <a:cs typeface="Times New Roman"/>
                  </a:rPr>
                  <a:t>s </a:t>
                </a:r>
                <a:r>
                  <a:rPr lang="en-US" spc="-10" dirty="0">
                    <a:latin typeface="Times New Roman"/>
                    <a:cs typeface="Times New Roman"/>
                  </a:rPr>
                  <a:t>(</a:t>
                </a:r>
                <a:r>
                  <a:rPr lang="en-US" spc="-10" dirty="0" err="1">
                    <a:latin typeface="Times New Roman"/>
                    <a:cs typeface="Times New Roman"/>
                  </a:rPr>
                  <a:t>i</a:t>
                </a:r>
                <a:r>
                  <a:rPr lang="en-US" spc="-10" dirty="0">
                    <a:latin typeface="Times New Roman"/>
                    <a:cs typeface="Times New Roman"/>
                  </a:rPr>
                  <a:t>).</a:t>
                </a:r>
                <a:endParaRPr lang="en-US" dirty="0">
                  <a:latin typeface="Times New Roman"/>
                  <a:cs typeface="Times New Roman"/>
                </a:endParaRPr>
              </a:p>
              <a:p>
                <a:pPr marL="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6506571" cy="4370567"/>
              </a:xfrm>
              <a:blipFill>
                <a:blip r:embed="rId2"/>
                <a:stretch>
                  <a:fillRect l="-1124" t="-976" r="-1311"/>
                </a:stretch>
              </a:blipFill>
            </p:spPr>
            <p:txBody>
              <a:bodyPr/>
              <a:lstStyle/>
              <a:p>
                <a:r>
                  <a:rPr lang="en-US">
                    <a:noFill/>
                  </a:rPr>
                  <a:t> </a:t>
                </a:r>
              </a:p>
            </p:txBody>
          </p:sp>
        </mc:Fallback>
      </mc:AlternateContent>
      <p:pic>
        <p:nvPicPr>
          <p:cNvPr id="5" name="Picture 2" descr="A graph shows the curve of y equals f of x with right endpoint rectangles. The x axis ranges from 0 to capital n, with points 1, 2, 3, 4, and capital n labeled. The y axis is not scaled. In quadrant 1, the curve of y equals f of x starts on the y axis, is concave up and decreasing. Under the curve are seven rectangles with heights equal to the y value on the curve at the right end point of the rectangle. Between x equals 0 and x equals 1, a rectangle with height equal to the y value on the curve at x equals 1 is labeled a subscript 1 and not shaded. Between x equals 1 and x equals 2, a rectangle with height equal to the y value on the curve at x equals 2, is labeled a subscript 2 and is shaded. The remaining rectangles formed are shaded and labeled a subscript 3, a subscript 4, two unlabeled rectangles, then a subscript capital 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92370" y="1371600"/>
            <a:ext cx="4613770" cy="4111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71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(6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5947013" cy="4974609"/>
              </a:xfrm>
            </p:spPr>
            <p:txBody>
              <a:bodyPr>
                <a:noAutofit/>
              </a:bodyPr>
              <a:lstStyle/>
              <a:p>
                <a:pPr marL="11429" indent="0">
                  <a:lnSpc>
                    <a:spcPct val="100000"/>
                  </a:lnSpc>
                  <a:buNone/>
                </a:pPr>
                <a:r>
                  <a:rPr lang="en-US" spc="-15" dirty="0">
                    <a:solidFill>
                      <a:schemeClr val="tx1"/>
                    </a:solidFill>
                    <a:latin typeface="Times New Roman"/>
                    <a:cs typeface="Times New Roman"/>
                  </a:rPr>
                  <a:t>O</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othe</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hand</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r</a:t>
                </a:r>
                <a:r>
                  <a:rPr lang="en-US" spc="-10" dirty="0">
                    <a:solidFill>
                      <a:schemeClr val="tx1"/>
                    </a:solidFill>
                    <a:latin typeface="Times New Roman"/>
                    <a:cs typeface="Times New Roman"/>
                  </a:rPr>
                  <a:t>ectangle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 3 </a:t>
                </a:r>
                <a:r>
                  <a:rPr lang="en-US" spc="-10" dirty="0">
                    <a:solidFill>
                      <a:schemeClr val="tx1"/>
                    </a:solidFill>
                    <a:latin typeface="Times New Roman"/>
                    <a:cs typeface="Times New Roman"/>
                  </a:rPr>
                  <a:t>li</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abov</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grap</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 so</a:t>
                </a:r>
                <a:endParaRPr lang="en-US" dirty="0">
                  <a:solidFill>
                    <a:schemeClr val="tx1"/>
                  </a:solidFill>
                  <a:latin typeface="Times New Roman"/>
                  <a:cs typeface="Times New Roman"/>
                </a:endParaRPr>
              </a:p>
              <a:p>
                <a:pPr marL="0" marR="508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𝑁</m:t>
                          </m:r>
                        </m:sup>
                        <m:e>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𝑑𝑥</m:t>
                          </m:r>
                        </m:e>
                      </m:nary>
                      <m:r>
                        <a:rPr lang="en-US"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1</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𝑁</m:t>
                          </m:r>
                        </m:sub>
                      </m:sSub>
                      <m:r>
                        <a:rPr lang="en-US" b="0" i="0" smtClean="0">
                          <a:solidFill>
                            <a:schemeClr val="tx1"/>
                          </a:solidFill>
                          <a:latin typeface="Cambria Math" panose="02040503050406030204" pitchFamily="18" charset="0"/>
                          <a:ea typeface="Cambria Math" panose="02040503050406030204" pitchFamily="18" charset="0"/>
                        </a:rPr>
                        <m:t> </m:t>
                      </m:r>
                    </m:oMath>
                  </m:oMathPara>
                </a14:m>
                <a:endParaRPr lang="en-US" dirty="0">
                  <a:solidFill>
                    <a:schemeClr val="tx1"/>
                  </a:solidFill>
                </a:endParaRPr>
              </a:p>
              <a:p>
                <a:pPr marL="0" marR="5080" indent="0">
                  <a:buNone/>
                </a:pPr>
                <a:r>
                  <a:rPr lang="en-US" spc="-5" dirty="0">
                    <a:latin typeface="Times New Roman"/>
                    <a:cs typeface="Times New Roman"/>
                  </a:rPr>
                  <a:t>If</a:t>
                </a:r>
                <a:r>
                  <a:rPr lang="en-US" spc="50" dirty="0">
                    <a:latin typeface="Times New Roman"/>
                    <a:cs typeface="Times New Roman"/>
                  </a:rPr>
                  <a:t> </a:t>
                </a:r>
                <a14:m>
                  <m:oMath xmlns:m="http://schemas.openxmlformats.org/officeDocument/2006/math">
                    <m:nary>
                      <m:naryPr>
                        <m:ctrlPr>
                          <a:rPr lang="en-US" i="1" spc="50">
                            <a:latin typeface="Cambria Math" panose="02040503050406030204" pitchFamily="18" charset="0"/>
                            <a:cs typeface="Times New Roman"/>
                          </a:rPr>
                        </m:ctrlPr>
                      </m:naryPr>
                      <m:sub>
                        <m:r>
                          <m:rPr>
                            <m:brk m:alnAt="23"/>
                          </m:rPr>
                          <a:rPr lang="en-US" i="1" spc="50">
                            <a:latin typeface="Cambria Math" panose="02040503050406030204" pitchFamily="18" charset="0"/>
                            <a:cs typeface="Times New Roman"/>
                          </a:rPr>
                          <m:t>1</m:t>
                        </m:r>
                      </m:sub>
                      <m:sup>
                        <m:r>
                          <a:rPr lang="en-US" i="1" spc="50">
                            <a:latin typeface="Cambria Math" panose="02040503050406030204" pitchFamily="18" charset="0"/>
                            <a:ea typeface="Cambria Math" panose="02040503050406030204" pitchFamily="18" charset="0"/>
                            <a:cs typeface="Times New Roman"/>
                          </a:rPr>
                          <m:t>∞</m:t>
                        </m:r>
                      </m:sup>
                      <m:e>
                        <m:r>
                          <a:rPr lang="en-US" i="1" spc="50">
                            <a:latin typeface="Cambria Math" panose="02040503050406030204" pitchFamily="18" charset="0"/>
                            <a:cs typeface="Times New Roman"/>
                          </a:rPr>
                          <m:t>𝑓</m:t>
                        </m:r>
                        <m:d>
                          <m:dPr>
                            <m:ctrlPr>
                              <a:rPr lang="en-US" i="1" spc="50">
                                <a:latin typeface="Cambria Math" panose="02040503050406030204" pitchFamily="18" charset="0"/>
                                <a:cs typeface="Times New Roman"/>
                              </a:rPr>
                            </m:ctrlPr>
                          </m:dPr>
                          <m:e>
                            <m:r>
                              <a:rPr lang="en-US" i="1" spc="50">
                                <a:latin typeface="Cambria Math" panose="02040503050406030204" pitchFamily="18" charset="0"/>
                                <a:cs typeface="Times New Roman"/>
                              </a:rPr>
                              <m:t>𝑥</m:t>
                            </m:r>
                          </m:e>
                        </m:d>
                        <m:r>
                          <a:rPr lang="en-US" i="1" spc="50">
                            <a:latin typeface="Cambria Math" panose="02040503050406030204" pitchFamily="18" charset="0"/>
                            <a:cs typeface="Times New Roman"/>
                          </a:rPr>
                          <m:t>𝑑𝑥</m:t>
                        </m:r>
                      </m:e>
                    </m:nary>
                  </m:oMath>
                </a14:m>
                <a:r>
                  <a:rPr lang="en-US" i="1" spc="-105" dirty="0">
                    <a:latin typeface="Times New Roman"/>
                    <a:cs typeface="Times New Roman"/>
                  </a:rPr>
                  <a:t> </a:t>
                </a:r>
                <a:r>
                  <a:rPr lang="en-US" spc="-10" dirty="0">
                    <a:latin typeface="Times New Roman"/>
                    <a:cs typeface="Times New Roman"/>
                  </a:rPr>
                  <a:t>diverges</a:t>
                </a:r>
                <a:r>
                  <a:rPr lang="en-US" spc="-5" dirty="0">
                    <a:latin typeface="Times New Roman"/>
                    <a:cs typeface="Times New Roman"/>
                  </a:rPr>
                  <a:t>,</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a:t>
                </a:r>
                <a:r>
                  <a:rPr lang="en-US" spc="-5" dirty="0">
                    <a:latin typeface="Times New Roman"/>
                    <a:cs typeface="Times New Roman"/>
                  </a:rPr>
                  <a:t>n</a:t>
                </a:r>
                <a:r>
                  <a:rPr lang="en-US" spc="55" dirty="0">
                    <a:latin typeface="Times New Roman"/>
                    <a:cs typeface="Times New Roman"/>
                  </a:rPr>
                  <a:t> </a:t>
                </a:r>
                <a14:m>
                  <m:oMath xmlns:m="http://schemas.openxmlformats.org/officeDocument/2006/math">
                    <m:nary>
                      <m:naryPr>
                        <m:ctrlPr>
                          <a:rPr lang="en-US" i="1" spc="55">
                            <a:latin typeface="Cambria Math" panose="02040503050406030204" pitchFamily="18" charset="0"/>
                            <a:cs typeface="Times New Roman"/>
                          </a:rPr>
                        </m:ctrlPr>
                      </m:naryPr>
                      <m:sub>
                        <m:r>
                          <m:rPr>
                            <m:brk m:alnAt="23"/>
                          </m:rPr>
                          <a:rPr lang="en-US" i="1" spc="55">
                            <a:latin typeface="Cambria Math" panose="02040503050406030204" pitchFamily="18" charset="0"/>
                            <a:cs typeface="Times New Roman"/>
                          </a:rPr>
                          <m:t>1</m:t>
                        </m:r>
                      </m:sub>
                      <m:sup>
                        <m:r>
                          <a:rPr lang="en-US" i="1" spc="55">
                            <a:latin typeface="Cambria Math" panose="02040503050406030204" pitchFamily="18" charset="0"/>
                            <a:cs typeface="Times New Roman"/>
                          </a:rPr>
                          <m:t>𝑁</m:t>
                        </m:r>
                      </m:sup>
                      <m:e>
                        <m:r>
                          <a:rPr lang="en-US" i="1" spc="55">
                            <a:latin typeface="Cambria Math" panose="02040503050406030204" pitchFamily="18" charset="0"/>
                            <a:cs typeface="Times New Roman"/>
                          </a:rPr>
                          <m:t>𝑓</m:t>
                        </m:r>
                        <m:d>
                          <m:dPr>
                            <m:ctrlPr>
                              <a:rPr lang="en-US" i="1" spc="55">
                                <a:latin typeface="Cambria Math" panose="02040503050406030204" pitchFamily="18" charset="0"/>
                                <a:cs typeface="Times New Roman"/>
                              </a:rPr>
                            </m:ctrlPr>
                          </m:dPr>
                          <m:e>
                            <m:r>
                              <a:rPr lang="en-US" i="1" spc="55">
                                <a:latin typeface="Cambria Math" panose="02040503050406030204" pitchFamily="18" charset="0"/>
                                <a:cs typeface="Times New Roman"/>
                              </a:rPr>
                              <m:t>𝑥</m:t>
                            </m:r>
                          </m:e>
                        </m:d>
                        <m:r>
                          <a:rPr lang="en-US" i="1" spc="55">
                            <a:latin typeface="Cambria Math" panose="02040503050406030204" pitchFamily="18" charset="0"/>
                            <a:cs typeface="Times New Roman"/>
                          </a:rPr>
                          <m:t>𝑑𝑥</m:t>
                        </m:r>
                      </m:e>
                    </m:nary>
                  </m:oMath>
                </a14:m>
                <a:r>
                  <a:rPr lang="en-US" spc="-10" dirty="0">
                    <a:latin typeface="Times New Roman"/>
                    <a:cs typeface="Times New Roman"/>
                  </a:rPr>
                  <a:t> increase</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withou</a:t>
                </a:r>
                <a:r>
                  <a:rPr lang="en-US" spc="-5" dirty="0">
                    <a:latin typeface="Times New Roman"/>
                    <a:cs typeface="Times New Roman"/>
                  </a:rPr>
                  <a:t>t</a:t>
                </a:r>
                <a:r>
                  <a:rPr lang="en-US" spc="55" dirty="0">
                    <a:latin typeface="Times New Roman"/>
                    <a:cs typeface="Times New Roman"/>
                  </a:rPr>
                  <a:t> </a:t>
                </a:r>
                <a:r>
                  <a:rPr lang="en-US" spc="-10" dirty="0">
                    <a:latin typeface="Times New Roman"/>
                    <a:cs typeface="Times New Roman"/>
                  </a:rPr>
                  <a:t>boun</a:t>
                </a:r>
                <a:r>
                  <a:rPr lang="en-US" spc="-5" dirty="0">
                    <a:latin typeface="Times New Roman"/>
                    <a:cs typeface="Times New Roman"/>
                  </a:rPr>
                  <a:t>d</a:t>
                </a:r>
                <a:r>
                  <a:rPr lang="en-US" spc="5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120" dirty="0">
                    <a:latin typeface="Times New Roman"/>
                    <a:cs typeface="Times New Roman"/>
                  </a:rPr>
                  <a:t> </a:t>
                </a:r>
                <a:r>
                  <a:rPr lang="en-US" i="1" spc="-10" dirty="0">
                    <a:latin typeface="Times New Roman"/>
                    <a:cs typeface="Times New Roman"/>
                  </a:rPr>
                  <a:t>N </a:t>
                </a:r>
                <a:r>
                  <a:rPr lang="en-US" spc="-5" dirty="0">
                    <a:latin typeface="Times New Roman"/>
                    <a:cs typeface="Times New Roman"/>
                  </a:rPr>
                  <a:t>increases.</a:t>
                </a:r>
                <a:r>
                  <a:rPr lang="en-US" spc="5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he inequality</a:t>
                </a:r>
                <a:r>
                  <a:rPr lang="en-US" spc="80" dirty="0">
                    <a:latin typeface="Times New Roman"/>
                    <a:cs typeface="Times New Roman"/>
                  </a:rPr>
                  <a:t> </a:t>
                </a:r>
                <a:r>
                  <a:rPr lang="en-US" spc="-5" dirty="0">
                    <a:latin typeface="Times New Roman"/>
                    <a:cs typeface="Times New Roman"/>
                  </a:rPr>
                  <a:t>in</a:t>
                </a:r>
                <a:r>
                  <a:rPr lang="en-US" spc="80" dirty="0">
                    <a:latin typeface="Times New Roman"/>
                    <a:cs typeface="Times New Roman"/>
                  </a:rPr>
                  <a:t> </a:t>
                </a:r>
                <a:r>
                  <a:rPr lang="en-US" spc="-5" dirty="0">
                    <a:latin typeface="Times New Roman"/>
                    <a:cs typeface="Times New Roman"/>
                  </a:rPr>
                  <a:t>(1)</a:t>
                </a:r>
                <a:r>
                  <a:rPr lang="en-US" spc="80" dirty="0">
                    <a:latin typeface="Times New Roman"/>
                    <a:cs typeface="Times New Roman"/>
                  </a:rPr>
                  <a:t> </a:t>
                </a:r>
                <a:r>
                  <a:rPr lang="en-US" spc="-5" dirty="0">
                    <a:latin typeface="Times New Roman"/>
                    <a:cs typeface="Times New Roman"/>
                  </a:rPr>
                  <a:t>shows</a:t>
                </a:r>
                <a:r>
                  <a:rPr lang="en-US" spc="80" dirty="0">
                    <a:latin typeface="Times New Roman"/>
                    <a:cs typeface="Times New Roman"/>
                  </a:rPr>
                  <a:t> </a:t>
                </a:r>
                <a:r>
                  <a:rPr lang="en-US" spc="-5" dirty="0">
                    <a:latin typeface="Times New Roman"/>
                    <a:cs typeface="Times New Roman"/>
                  </a:rPr>
                  <a:t>that </a:t>
                </a:r>
                <a:r>
                  <a:rPr lang="en-US" i="1" spc="25" dirty="0">
                    <a:latin typeface="Times New Roman"/>
                    <a:cs typeface="Times New Roman"/>
                  </a:rPr>
                  <a:t>S</a:t>
                </a:r>
                <a:r>
                  <a:rPr lang="en-US" i="1" baseline="-11111" dirty="0">
                    <a:latin typeface="Times New Roman"/>
                    <a:cs typeface="Times New Roman"/>
                  </a:rPr>
                  <a:t>N </a:t>
                </a:r>
                <a:r>
                  <a:rPr lang="en-US" i="1" spc="-142" baseline="-11111" dirty="0">
                    <a:latin typeface="Times New Roman"/>
                    <a:cs typeface="Times New Roman"/>
                  </a:rPr>
                  <a:t> </a:t>
                </a:r>
                <a:r>
                  <a:rPr lang="en-US" spc="-10" dirty="0">
                    <a:latin typeface="Times New Roman"/>
                    <a:cs typeface="Times New Roman"/>
                  </a:rPr>
                  <a:t>als</a:t>
                </a:r>
                <a:r>
                  <a:rPr lang="en-US" spc="-5" dirty="0">
                    <a:latin typeface="Times New Roman"/>
                    <a:cs typeface="Times New Roman"/>
                  </a:rPr>
                  <a:t>o</a:t>
                </a:r>
                <a:r>
                  <a:rPr lang="en-US" spc="80" dirty="0">
                    <a:latin typeface="Times New Roman"/>
                    <a:cs typeface="Times New Roman"/>
                  </a:rPr>
                  <a:t> </a:t>
                </a:r>
                <a:r>
                  <a:rPr lang="en-US" spc="-10" dirty="0">
                    <a:latin typeface="Times New Roman"/>
                    <a:cs typeface="Times New Roman"/>
                  </a:rPr>
                  <a:t>increase</a:t>
                </a:r>
                <a:r>
                  <a:rPr lang="en-US" spc="-5" dirty="0">
                    <a:latin typeface="Times New Roman"/>
                    <a:cs typeface="Times New Roman"/>
                  </a:rPr>
                  <a:t>s</a:t>
                </a:r>
                <a:r>
                  <a:rPr lang="en-US" spc="80" dirty="0">
                    <a:latin typeface="Times New Roman"/>
                    <a:cs typeface="Times New Roman"/>
                  </a:rPr>
                  <a:t> </a:t>
                </a:r>
                <a:r>
                  <a:rPr lang="en-US" spc="-10" dirty="0">
                    <a:latin typeface="Times New Roman"/>
                    <a:cs typeface="Times New Roman"/>
                  </a:rPr>
                  <a:t>withou</a:t>
                </a:r>
                <a:r>
                  <a:rPr lang="en-US" spc="-5" dirty="0">
                    <a:latin typeface="Times New Roman"/>
                    <a:cs typeface="Times New Roman"/>
                  </a:rPr>
                  <a:t>t</a:t>
                </a:r>
                <a:r>
                  <a:rPr lang="en-US" spc="80" dirty="0">
                    <a:latin typeface="Times New Roman"/>
                    <a:cs typeface="Times New Roman"/>
                  </a:rPr>
                  <a:t> </a:t>
                </a:r>
                <a:r>
                  <a:rPr lang="en-US" spc="-10" dirty="0">
                    <a:latin typeface="Times New Roman"/>
                    <a:cs typeface="Times New Roman"/>
                  </a:rPr>
                  <a:t>bound</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80" dirty="0">
                    <a:latin typeface="Times New Roman"/>
                    <a:cs typeface="Times New Roman"/>
                  </a:rPr>
                  <a:t> </a:t>
                </a:r>
                <a:r>
                  <a:rPr lang="en-US" spc="-10" dirty="0">
                    <a:latin typeface="Times New Roman"/>
                    <a:cs typeface="Times New Roman"/>
                  </a:rPr>
                  <a:t>therefore</a:t>
                </a:r>
                <a:r>
                  <a:rPr lang="en-US" spc="8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eries </a:t>
                </a:r>
                <a:r>
                  <a:rPr lang="en-US" spc="-5" dirty="0">
                    <a:latin typeface="Times New Roman"/>
                    <a:cs typeface="Times New Roman"/>
                  </a:rPr>
                  <a:t>diverges. </a:t>
                </a:r>
                <a:r>
                  <a:rPr lang="en-US" spc="-15" dirty="0">
                    <a:latin typeface="Times New Roman"/>
                    <a:cs typeface="Times New Roman"/>
                  </a:rPr>
                  <a:t>T</a:t>
                </a:r>
                <a:r>
                  <a:rPr lang="en-US" spc="-5" dirty="0">
                    <a:latin typeface="Times New Roman"/>
                    <a:cs typeface="Times New Roman"/>
                  </a:rPr>
                  <a:t>his </a:t>
                </a:r>
                <a:r>
                  <a:rPr lang="en-US" spc="-10" dirty="0">
                    <a:latin typeface="Times New Roman"/>
                    <a:cs typeface="Times New Roman"/>
                  </a:rPr>
                  <a:t>p</a:t>
                </a:r>
                <a:r>
                  <a:rPr lang="en-US" spc="-5" dirty="0">
                    <a:latin typeface="Times New Roman"/>
                    <a:cs typeface="Times New Roman"/>
                  </a:rPr>
                  <a:t>roves (ii).</a:t>
                </a:r>
                <a:endParaRPr lang="en-US" dirty="0">
                  <a:latin typeface="Times New Roman"/>
                  <a:cs typeface="Times New Roman"/>
                </a:endParaRPr>
              </a:p>
              <a:p>
                <a:pPr marR="5080" algn="just"/>
                <a:endParaRPr lang="en-US" dirty="0"/>
              </a:p>
              <a:p>
                <a:pPr marL="0" marR="508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5947013" cy="4974609"/>
              </a:xfrm>
              <a:blipFill rotWithShape="0">
                <a:blip r:embed="rId2"/>
                <a:stretch>
                  <a:fillRect l="-1230" t="-858" r="-717"/>
                </a:stretch>
              </a:blipFill>
            </p:spPr>
            <p:txBody>
              <a:bodyPr/>
              <a:lstStyle/>
              <a:p>
                <a:r>
                  <a:rPr lang="en-US">
                    <a:noFill/>
                  </a:rPr>
                  <a:t> </a:t>
                </a:r>
              </a:p>
            </p:txBody>
          </p:sp>
        </mc:Fallback>
      </mc:AlternateContent>
      <p:pic>
        <p:nvPicPr>
          <p:cNvPr id="5" name="Picture 2" descr="A graph shows the curve of y equals f of x with left endpoint rectangles. The x axis ranges from 0 to capital n, with points 1, 2, 3, 4, and capital n labeled. The y axis is not scaled. In quadrant 1, the curve of y equals f of x starts on the y axis, is concave up and decreasing. Under the curve are six rectangles with heights equal to the y value on the curve at the left end point of the rectangle. Between x equals 0 and x equals 1, there is no rectangle. Between x equals 1 and x equals 2, a rectangle with height equal to the y value on the curve at x equals 1, is labeled a subscript 1 and is shaded. Between x equals 2 and x equals 3, a rectangle with height equal to the y value on the curve at x equals 2, is labeled a subscript 2 and is shaded. The remaining rectangles formed are shaded and labeled a subscript 3, two unlabeled rectangles, then a subscript quantity capital n minus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2812" y="1371600"/>
            <a:ext cx="4877608" cy="434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013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(7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spc="-120" dirty="0">
                    <a:solidFill>
                      <a:schemeClr val="tx1"/>
                    </a:solidFill>
                  </a:rPr>
                  <a:t>:  </a:t>
                </a:r>
                <a:r>
                  <a:rPr lang="en-US" b="1" spc="-105" dirty="0">
                    <a:solidFill>
                      <a:schemeClr val="tx1"/>
                    </a:solidFill>
                  </a:rPr>
                  <a:t>Th</a:t>
                </a:r>
                <a:r>
                  <a:rPr lang="en-US" b="1" spc="-90" dirty="0">
                    <a:solidFill>
                      <a:schemeClr val="tx1"/>
                    </a:solidFill>
                  </a:rPr>
                  <a:t>e </a:t>
                </a:r>
                <a:r>
                  <a:rPr lang="en-US" b="1" spc="-95" dirty="0">
                    <a:solidFill>
                      <a:schemeClr val="tx1"/>
                    </a:solidFill>
                  </a:rPr>
                  <a:t>Harmoni</a:t>
                </a:r>
                <a:r>
                  <a:rPr lang="en-US" b="1" spc="-85" dirty="0">
                    <a:solidFill>
                      <a:schemeClr val="tx1"/>
                    </a:solidFill>
                  </a:rPr>
                  <a:t>c</a:t>
                </a:r>
                <a:r>
                  <a:rPr lang="en-US" b="1" spc="-5" dirty="0">
                    <a:solidFill>
                      <a:schemeClr val="tx1"/>
                    </a:solidFill>
                  </a:rPr>
                  <a:t> </a:t>
                </a:r>
                <a:r>
                  <a:rPr lang="en-US" b="1" spc="-75" dirty="0">
                    <a:solidFill>
                      <a:schemeClr val="tx1"/>
                    </a:solidFill>
                  </a:rPr>
                  <a:t>Serie</a:t>
                </a:r>
                <a:r>
                  <a:rPr lang="en-US" b="1" spc="-80" dirty="0">
                    <a:solidFill>
                      <a:schemeClr val="tx1"/>
                    </a:solidFill>
                  </a:rPr>
                  <a:t>s</a:t>
                </a:r>
                <a:r>
                  <a:rPr lang="en-US" b="1" spc="-5" dirty="0">
                    <a:solidFill>
                      <a:schemeClr val="tx1"/>
                    </a:solidFill>
                  </a:rPr>
                  <a:t> </a:t>
                </a:r>
                <a:r>
                  <a:rPr lang="en-US" b="1" spc="-180" dirty="0">
                    <a:solidFill>
                      <a:schemeClr val="tx1"/>
                    </a:solidFill>
                  </a:rPr>
                  <a:t>D</a:t>
                </a:r>
                <a:r>
                  <a:rPr lang="en-US" b="1" spc="-80" dirty="0">
                    <a:solidFill>
                      <a:schemeClr val="tx1"/>
                    </a:solidFill>
                  </a:rPr>
                  <a:t>iverge</a:t>
                </a:r>
                <a:r>
                  <a:rPr lang="en-US" b="1" spc="-85" dirty="0">
                    <a:solidFill>
                      <a:schemeClr val="tx1"/>
                    </a:solidFill>
                  </a:rPr>
                  <a:t>s  </a:t>
                </a:r>
                <a:r>
                  <a:rPr lang="en-US" spc="-85" dirty="0">
                    <a:solidFill>
                      <a:schemeClr val="tx1"/>
                    </a:solidFill>
                  </a:rPr>
                  <a:t>We show that </a:t>
                </a:r>
                <a14:m>
                  <m:oMath xmlns:m="http://schemas.openxmlformats.org/officeDocument/2006/math">
                    <m:nary>
                      <m:naryPr>
                        <m:chr m:val="∑"/>
                        <m:ctrlPr>
                          <a:rPr lang="en-US" i="1" spc="-85" smtClean="0">
                            <a:solidFill>
                              <a:schemeClr val="tx1"/>
                            </a:solidFill>
                            <a:latin typeface="Cambria Math" panose="02040503050406030204" pitchFamily="18" charset="0"/>
                            <a:cs typeface="Arial"/>
                          </a:rPr>
                        </m:ctrlPr>
                      </m:naryPr>
                      <m:sub>
                        <m:r>
                          <m:rPr>
                            <m:brk m:alnAt="23"/>
                          </m:rPr>
                          <a:rPr lang="en-US" b="0" i="1" spc="-85" smtClean="0">
                            <a:solidFill>
                              <a:schemeClr val="tx1"/>
                            </a:solidFill>
                            <a:latin typeface="Cambria Math" panose="02040503050406030204" pitchFamily="18" charset="0"/>
                            <a:cs typeface="Arial"/>
                          </a:rPr>
                          <m:t>𝑛</m:t>
                        </m:r>
                        <m:r>
                          <a:rPr lang="en-US" b="0" i="1" spc="-85" smtClean="0">
                            <a:solidFill>
                              <a:schemeClr val="tx1"/>
                            </a:solidFill>
                            <a:latin typeface="Cambria Math" panose="02040503050406030204" pitchFamily="18" charset="0"/>
                            <a:cs typeface="Arial"/>
                          </a:rPr>
                          <m:t>=1</m:t>
                        </m:r>
                      </m:sub>
                      <m:sup>
                        <m:r>
                          <a:rPr lang="en-US" i="1" spc="-85" smtClean="0">
                            <a:solidFill>
                              <a:schemeClr val="tx1"/>
                            </a:solidFill>
                            <a:latin typeface="Cambria Math" panose="02040503050406030204" pitchFamily="18" charset="0"/>
                            <a:ea typeface="Cambria Math" panose="02040503050406030204" pitchFamily="18" charset="0"/>
                            <a:cs typeface="Arial"/>
                          </a:rPr>
                          <m:t>∞</m:t>
                        </m:r>
                      </m:sup>
                      <m:e>
                        <m:f>
                          <m:fPr>
                            <m:ctrlPr>
                              <a:rPr lang="en-US" i="1" spc="-85" smtClean="0">
                                <a:solidFill>
                                  <a:schemeClr val="tx1"/>
                                </a:solidFill>
                                <a:latin typeface="Cambria Math" panose="02040503050406030204" pitchFamily="18" charset="0"/>
                                <a:cs typeface="Arial"/>
                              </a:rPr>
                            </m:ctrlPr>
                          </m:fPr>
                          <m:num>
                            <m:r>
                              <a:rPr lang="en-US" b="0" i="1" spc="-85" smtClean="0">
                                <a:solidFill>
                                  <a:schemeClr val="tx1"/>
                                </a:solidFill>
                                <a:latin typeface="Cambria Math" panose="02040503050406030204" pitchFamily="18" charset="0"/>
                                <a:cs typeface="Arial"/>
                              </a:rPr>
                              <m:t>1</m:t>
                            </m:r>
                          </m:num>
                          <m:den>
                            <m:r>
                              <a:rPr lang="en-US" b="0" i="1" spc="-85" smtClean="0">
                                <a:solidFill>
                                  <a:schemeClr val="tx1"/>
                                </a:solidFill>
                                <a:latin typeface="Cambria Math" panose="02040503050406030204" pitchFamily="18" charset="0"/>
                                <a:cs typeface="Arial"/>
                              </a:rPr>
                              <m:t>𝑛</m:t>
                            </m:r>
                          </m:den>
                        </m:f>
                      </m:e>
                    </m:nary>
                  </m:oMath>
                </a14:m>
                <a:r>
                  <a:rPr lang="en-US" dirty="0">
                    <a:solidFill>
                      <a:schemeClr val="tx1"/>
                    </a:solidFill>
                  </a:rPr>
                  <a:t> diverges by considering the function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𝑥</m:t>
                        </m:r>
                      </m:den>
                    </m:f>
                  </m:oMath>
                </a14:m>
                <a:r>
                  <a:rPr lang="en-US" dirty="0">
                    <a:solidFill>
                      <a:schemeClr val="tx1"/>
                    </a:solidFill>
                  </a:rPr>
                  <a:t> since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oMath>
                </a14:m>
                <a:r>
                  <a:rPr lang="en-US" dirty="0">
                    <a:solidFill>
                      <a:schemeClr val="tx1"/>
                    </a:solidFill>
                  </a:rPr>
                  <a:t>. T</a:t>
                </a:r>
                <a:r>
                  <a:rPr lang="en-US" spc="-10" dirty="0">
                    <a:solidFill>
                      <a:schemeClr val="tx1"/>
                    </a:solidFill>
                  </a:rPr>
                  <a:t>h</a:t>
                </a:r>
                <a:r>
                  <a:rPr lang="en-US" spc="-5" dirty="0">
                    <a:solidFill>
                      <a:schemeClr val="tx1"/>
                    </a:solidFill>
                  </a:rPr>
                  <a:t>e</a:t>
                </a:r>
                <a:r>
                  <a:rPr lang="en-US" spc="-10"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10" dirty="0">
                    <a:solidFill>
                      <a:schemeClr val="tx1"/>
                    </a:solidFill>
                  </a:rPr>
                  <a:t> Tes</a:t>
                </a:r>
                <a:r>
                  <a:rPr lang="en-US" spc="-5" dirty="0">
                    <a:solidFill>
                      <a:schemeClr val="tx1"/>
                    </a:solidFill>
                  </a:rPr>
                  <a:t>t</a:t>
                </a:r>
                <a:r>
                  <a:rPr lang="en-US" spc="-10" dirty="0">
                    <a:solidFill>
                      <a:schemeClr val="tx1"/>
                    </a:solidFill>
                  </a:rPr>
                  <a:t> applie</a:t>
                </a:r>
                <a:r>
                  <a:rPr lang="en-US" spc="-5" dirty="0">
                    <a:solidFill>
                      <a:schemeClr val="tx1"/>
                    </a:solidFill>
                  </a:rPr>
                  <a:t>s</a:t>
                </a:r>
                <a:r>
                  <a:rPr lang="en-US" spc="-10" dirty="0">
                    <a:solidFill>
                      <a:schemeClr val="tx1"/>
                    </a:solidFill>
                  </a:rPr>
                  <a:t> becaus</a:t>
                </a:r>
                <a:r>
                  <a:rPr lang="en-US" spc="-5" dirty="0">
                    <a:solidFill>
                      <a:schemeClr val="tx1"/>
                    </a:solidFill>
                  </a:rPr>
                  <a:t>e </a:t>
                </a:r>
                <a:r>
                  <a:rPr lang="en-US" i="1" spc="-5" dirty="0">
                    <a:solidFill>
                      <a:schemeClr val="tx1"/>
                    </a:solidFill>
                  </a:rPr>
                  <a:t>f </a:t>
                </a:r>
                <a:r>
                  <a:rPr lang="en-US" spc="-5" dirty="0">
                    <a:solidFill>
                      <a:schemeClr val="tx1"/>
                    </a:solidFill>
                  </a:rPr>
                  <a:t>is</a:t>
                </a:r>
                <a:r>
                  <a:rPr lang="en-US" spc="-10" dirty="0">
                    <a:solidFill>
                      <a:schemeClr val="tx1"/>
                    </a:solidFill>
                  </a:rPr>
                  <a:t> </a:t>
                </a:r>
                <a:r>
                  <a:rPr lang="en-US" spc="-5" dirty="0">
                    <a:solidFill>
                      <a:schemeClr val="tx1"/>
                    </a:solidFill>
                  </a:rPr>
                  <a:t>pos</a:t>
                </a:r>
                <a:r>
                  <a:rPr lang="en-US" spc="-10" dirty="0">
                    <a:solidFill>
                      <a:schemeClr val="tx1"/>
                    </a:solidFill>
                    <a:latin typeface="Times New Roman"/>
                    <a:cs typeface="Times New Roman"/>
                  </a:rPr>
                  <a:t>itive</a:t>
                </a:r>
                <a:r>
                  <a:rPr lang="en-US" spc="-5" dirty="0">
                    <a:solidFill>
                      <a:schemeClr val="tx1"/>
                    </a:solidFill>
                    <a:latin typeface="Times New Roman"/>
                    <a:cs typeface="Times New Roman"/>
                  </a:rPr>
                  <a:t>, d</a:t>
                </a:r>
                <a:r>
                  <a:rPr lang="en-US" spc="-10" dirty="0">
                    <a:solidFill>
                      <a:schemeClr val="tx1"/>
                    </a:solidFill>
                    <a:latin typeface="Times New Roman"/>
                    <a:cs typeface="Times New Roman"/>
                  </a:rPr>
                  <a:t>ecreasing</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continuou</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integra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diverges: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𝑑𝑥</m:t>
                              </m:r>
                            </m:num>
                            <m:den>
                              <m:r>
                                <a:rPr lang="en-US" b="0" i="1" smtClean="0">
                                  <a:solidFill>
                                    <a:schemeClr val="tx1"/>
                                  </a:solidFill>
                                  <a:latin typeface="Cambria Math" panose="02040503050406030204" pitchFamily="18" charset="0"/>
                                </a:rPr>
                                <m:t>𝑥</m:t>
                              </m:r>
                            </m:den>
                          </m:f>
                        </m:e>
                      </m:nary>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m:t>
                              </m:r>
                            </m:lim>
                          </m:limLow>
                        </m:fName>
                        <m:e>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𝑅</m:t>
                              </m:r>
                            </m:sup>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𝑑𝑥</m:t>
                                  </m:r>
                                </m:num>
                                <m:den>
                                  <m:r>
                                    <a:rPr lang="en-US" b="0" i="1" smtClean="0">
                                      <a:solidFill>
                                        <a:schemeClr val="tx1"/>
                                      </a:solidFill>
                                      <a:latin typeface="Cambria Math" panose="02040503050406030204" pitchFamily="18" charset="0"/>
                                    </a:rPr>
                                    <m:t>𝑥</m:t>
                                  </m:r>
                                </m:den>
                              </m:f>
                            </m:e>
                          </m:nary>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m:t>
                              </m:r>
                            </m:lim>
                          </m:limLow>
                        </m:fName>
                        <m:e>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𝑅</m:t>
                              </m:r>
                            </m:e>
                          </m:func>
                        </m:e>
                      </m:fun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gn="just">
                  <a:lnSpc>
                    <a:spcPct val="100000"/>
                  </a:lnSpc>
                  <a:buNone/>
                </a:pPr>
                <a:r>
                  <a:rPr lang="en-US" spc="-5" dirty="0">
                    <a:solidFill>
                      <a:schemeClr val="tx1"/>
                    </a:solidFill>
                    <a:latin typeface="Times New Roman"/>
                    <a:cs typeface="Times New Roman"/>
                  </a:rPr>
                  <a:t>Therefore, the series </a:t>
                </a:r>
                <a14:m>
                  <m:oMath xmlns:m="http://schemas.openxmlformats.org/officeDocument/2006/math">
                    <m:nary>
                      <m:naryPr>
                        <m:chr m:val="∑"/>
                        <m:ctrlPr>
                          <a:rPr lang="en-US" i="1" spc="-85">
                            <a:solidFill>
                              <a:schemeClr val="tx1"/>
                            </a:solidFill>
                            <a:latin typeface="Cambria Math" panose="02040503050406030204" pitchFamily="18" charset="0"/>
                            <a:cs typeface="Arial"/>
                          </a:rPr>
                        </m:ctrlPr>
                      </m:naryPr>
                      <m:sub>
                        <m:r>
                          <m:rPr>
                            <m:brk m:alnAt="23"/>
                          </m:rPr>
                          <a:rPr lang="en-US" i="1" spc="-85">
                            <a:solidFill>
                              <a:schemeClr val="tx1"/>
                            </a:solidFill>
                            <a:latin typeface="Cambria Math" panose="02040503050406030204" pitchFamily="18" charset="0"/>
                            <a:cs typeface="Arial"/>
                          </a:rPr>
                          <m:t>𝑛</m:t>
                        </m:r>
                        <m:r>
                          <a:rPr lang="en-US" i="1" spc="-85">
                            <a:solidFill>
                              <a:schemeClr val="tx1"/>
                            </a:solidFill>
                            <a:latin typeface="Cambria Math" panose="02040503050406030204" pitchFamily="18" charset="0"/>
                            <a:cs typeface="Arial"/>
                          </a:rPr>
                          <m:t>=1</m:t>
                        </m:r>
                      </m:sub>
                      <m:sup>
                        <m:r>
                          <a:rPr lang="en-US" i="1" spc="-85">
                            <a:solidFill>
                              <a:schemeClr val="tx1"/>
                            </a:solidFill>
                            <a:latin typeface="Cambria Math" panose="02040503050406030204" pitchFamily="18" charset="0"/>
                            <a:ea typeface="Cambria Math" panose="02040503050406030204" pitchFamily="18" charset="0"/>
                            <a:cs typeface="Arial"/>
                          </a:rPr>
                          <m:t>∞</m:t>
                        </m:r>
                      </m:sup>
                      <m:e>
                        <m:f>
                          <m:fPr>
                            <m:ctrlPr>
                              <a:rPr lang="en-US" i="1" spc="-85">
                                <a:solidFill>
                                  <a:schemeClr val="tx1"/>
                                </a:solidFill>
                                <a:latin typeface="Cambria Math" panose="02040503050406030204" pitchFamily="18" charset="0"/>
                                <a:cs typeface="Arial"/>
                              </a:rPr>
                            </m:ctrlPr>
                          </m:fPr>
                          <m:num>
                            <m:r>
                              <a:rPr lang="en-US" i="1" spc="-85">
                                <a:solidFill>
                                  <a:schemeClr val="tx1"/>
                                </a:solidFill>
                                <a:latin typeface="Cambria Math" panose="02040503050406030204" pitchFamily="18" charset="0"/>
                                <a:cs typeface="Arial"/>
                              </a:rPr>
                              <m:t>1</m:t>
                            </m:r>
                          </m:num>
                          <m:den>
                            <m:r>
                              <a:rPr lang="en-US" i="1" spc="-85">
                                <a:solidFill>
                                  <a:schemeClr val="tx1"/>
                                </a:solidFill>
                                <a:latin typeface="Cambria Math" panose="02040503050406030204" pitchFamily="18" charset="0"/>
                                <a:cs typeface="Arial"/>
                              </a:rPr>
                              <m:t>𝑛</m:t>
                            </m:r>
                          </m:den>
                        </m:f>
                      </m:e>
                    </m:nary>
                  </m:oMath>
                </a14:m>
                <a:r>
                  <a:rPr lang="en-US" spc="-5" dirty="0">
                    <a:solidFill>
                      <a:schemeClr val="tx1"/>
                    </a:solidFill>
                    <a:latin typeface="Times New Roman"/>
                    <a:cs typeface="Times New Roman"/>
                  </a:rPr>
                  <a:t> diverges.</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867228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(8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dirty="0">
                    <a:solidFill>
                      <a:schemeClr val="tx1"/>
                    </a:solidFill>
                  </a:rPr>
                  <a:t>EXAMPLE</a:t>
                </a:r>
                <a:r>
                  <a:rPr lang="en-US" b="1" dirty="0">
                    <a:solidFill>
                      <a:schemeClr val="tx1"/>
                    </a:solidFill>
                  </a:rPr>
                  <a:t>:</a:t>
                </a:r>
                <a:r>
                  <a:rPr lang="en-US" dirty="0">
                    <a:solidFill>
                      <a:schemeClr val="tx1"/>
                    </a:solidFill>
                  </a:rPr>
                  <a:t> We investigate whether or not </a:t>
                </a:r>
                <a14:m>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sSup>
                              <m:sSupPr>
                                <m:ctrlPr>
                                  <a:rPr lang="en-US" i="1" smtClean="0">
                                    <a:solidFill>
                                      <a:schemeClr val="tx1"/>
                                    </a:solidFill>
                                    <a:latin typeface="Cambria Math" panose="02040503050406030204" pitchFamily="18" charset="0"/>
                                  </a:rPr>
                                </m:ctrlPr>
                              </m:sSupPr>
                              <m:e>
                                <m:d>
                                  <m:dPr>
                                    <m:ctrlPr>
                                      <a:rPr lang="en-US" i="1" smtClean="0">
                                        <a:solidFill>
                                          <a:schemeClr val="tx1"/>
                                        </a:solidFill>
                                        <a:latin typeface="Cambria Math" panose="02040503050406030204" pitchFamily="18" charset="0"/>
                                      </a:rPr>
                                    </m:ctrlPr>
                                  </m:dPr>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charset="0"/>
                                      </a:rPr>
                                      <m:t> </m:t>
                                    </m:r>
                                    <m:r>
                                      <a:rPr lang="en-US" b="0" i="1" smtClean="0">
                                        <a:solidFill>
                                          <a:schemeClr val="tx1"/>
                                        </a:solidFill>
                                        <a:latin typeface="Cambria Math" panose="02040503050406030204" pitchFamily="18" charset="0"/>
                                      </a:rPr>
                                      <m:t>1</m:t>
                                    </m:r>
                                  </m:e>
                                </m:d>
                              </m:e>
                              <m:sup>
                                <m:r>
                                  <a:rPr lang="en-US" b="0" i="1" smtClean="0">
                                    <a:solidFill>
                                      <a:schemeClr val="tx1"/>
                                    </a:solidFill>
                                    <a:latin typeface="Cambria Math" panose="02040503050406030204" pitchFamily="18" charset="0"/>
                                  </a:rPr>
                                  <m:t>2</m:t>
                                </m:r>
                              </m:sup>
                            </m:sSup>
                          </m:den>
                        </m:f>
                      </m:e>
                    </m:nary>
                    <m:r>
                      <a:rPr lang="en-US" b="0" i="1" smtClean="0">
                        <a:solidFill>
                          <a:schemeClr val="tx1"/>
                        </a:solidFill>
                        <a:latin typeface="Cambria Math" panose="02040503050406030204" pitchFamily="18" charset="0"/>
                      </a:rPr>
                      <m:t> </m:t>
                    </m:r>
                  </m:oMath>
                </a14:m>
                <a:r>
                  <a:rPr lang="en-US" dirty="0">
                    <a:solidFill>
                      <a:schemeClr val="tx1"/>
                    </a:solidFill>
                  </a:rPr>
                  <a:t>converges. For this, we consider the function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𝑥</m:t>
                        </m:r>
                      </m:num>
                      <m:den>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b="0" i="1" smtClean="0">
                                    <a:solidFill>
                                      <a:schemeClr val="tx1"/>
                                    </a:solidFill>
                                    <a:latin typeface="Cambria Math" charset="0"/>
                                  </a:rPr>
                                  <m:t> </m:t>
                                </m:r>
                                <m:r>
                                  <a:rPr lang="en-US" i="1">
                                    <a:solidFill>
                                      <a:schemeClr val="tx1"/>
                                    </a:solidFill>
                                    <a:latin typeface="Cambria Math" panose="02040503050406030204" pitchFamily="18" charset="0"/>
                                  </a:rPr>
                                  <m:t>1</m:t>
                                </m:r>
                              </m:e>
                            </m:d>
                          </m:e>
                          <m:sup>
                            <m:r>
                              <a:rPr lang="en-US" i="1">
                                <a:solidFill>
                                  <a:schemeClr val="tx1"/>
                                </a:solidFill>
                                <a:latin typeface="Cambria Math" panose="02040503050406030204" pitchFamily="18" charset="0"/>
                              </a:rPr>
                              <m:t>2</m:t>
                            </m:r>
                          </m:sup>
                        </m:sSup>
                      </m:den>
                    </m:f>
                  </m:oMath>
                </a14:m>
                <a:r>
                  <a:rPr lang="en-US" dirty="0">
                    <a:solidFill>
                      <a:schemeClr val="tx1"/>
                    </a:solidFill>
                  </a:rPr>
                  <a:t>, which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positiv</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continuou</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5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decreasin</a:t>
                </a:r>
                <a:r>
                  <a:rPr lang="en-US" spc="-5" dirty="0">
                    <a:solidFill>
                      <a:schemeClr val="tx1"/>
                    </a:solidFill>
                    <a:latin typeface="Times New Roman"/>
                    <a:cs typeface="Times New Roman"/>
                  </a:rPr>
                  <a:t>g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 </a:t>
                </a:r>
                <a14:m>
                  <m:oMath xmlns:m="http://schemas.openxmlformats.org/officeDocument/2006/math">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𝑓</m:t>
                        </m:r>
                      </m:e>
                      <m:sup>
                        <m:r>
                          <a:rPr lang="en-US" b="0" i="1" spc="-5" smtClean="0">
                            <a:solidFill>
                              <a:schemeClr val="tx1"/>
                            </a:solidFill>
                            <a:latin typeface="Cambria Math" panose="02040503050406030204" pitchFamily="18" charset="0"/>
                            <a:cs typeface="Times New Roman"/>
                          </a:rPr>
                          <m:t>′</m:t>
                        </m:r>
                      </m:sup>
                    </m:sSup>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𝑥</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r>
                          <a:rPr lang="en-US" b="0" i="1" spc="-5" smtClean="0">
                            <a:solidFill>
                              <a:schemeClr val="tx1"/>
                            </a:solidFill>
                            <a:latin typeface="Cambria Math" charset="0"/>
                            <a:cs typeface="Times New Roman"/>
                          </a:rPr>
                          <m:t> </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charset="0"/>
                            <a:cs typeface="Times New Roman"/>
                          </a:rPr>
                          <m:t> </m:t>
                        </m:r>
                        <m:r>
                          <a:rPr lang="en-US" b="0" i="1" spc="-5" smtClean="0">
                            <a:solidFill>
                              <a:schemeClr val="tx1"/>
                            </a:solidFill>
                            <a:latin typeface="Cambria Math" panose="02040503050406030204" pitchFamily="18" charset="0"/>
                            <a:cs typeface="Times New Roman"/>
                          </a:rPr>
                          <m:t>3</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num>
                      <m:den>
                        <m:sSup>
                          <m:sSupPr>
                            <m:ctrlPr>
                              <a:rPr lang="en-US" b="0" i="1" spc="-5" smtClean="0">
                                <a:solidFill>
                                  <a:schemeClr val="tx1"/>
                                </a:solidFill>
                                <a:latin typeface="Cambria Math" panose="02040503050406030204" pitchFamily="18" charset="0"/>
                                <a:cs typeface="Times New Roman"/>
                              </a:rPr>
                            </m:ctrlPr>
                          </m:sSupPr>
                          <m:e>
                            <m:d>
                              <m:dPr>
                                <m:ctrlPr>
                                  <a:rPr lang="en-US" b="0" i="1" spc="-5" smtClean="0">
                                    <a:solidFill>
                                      <a:schemeClr val="tx1"/>
                                    </a:solidFill>
                                    <a:latin typeface="Cambria Math" panose="02040503050406030204" pitchFamily="18" charset="0"/>
                                    <a:cs typeface="Times New Roman"/>
                                  </a:rPr>
                                </m:ctrlPr>
                              </m:dPr>
                              <m:e>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charset="0"/>
                                    <a:cs typeface="Times New Roman"/>
                                  </a:rPr>
                                  <m:t> </m:t>
                                </m:r>
                                <m:r>
                                  <a:rPr lang="en-US" b="0" i="1" spc="-5" smtClean="0">
                                    <a:solidFill>
                                      <a:schemeClr val="tx1"/>
                                    </a:solidFill>
                                    <a:latin typeface="Cambria Math" panose="02040503050406030204" pitchFamily="18" charset="0"/>
                                    <a:cs typeface="Times New Roman"/>
                                  </a:rPr>
                                  <m:t>1</m:t>
                                </m:r>
                              </m:e>
                            </m:d>
                          </m:e>
                          <m:sup>
                            <m:r>
                              <a:rPr lang="en-US" b="0" i="1" spc="-5" smtClean="0">
                                <a:solidFill>
                                  <a:schemeClr val="tx1"/>
                                </a:solidFill>
                                <a:latin typeface="Cambria Math" panose="02040503050406030204" pitchFamily="18" charset="0"/>
                                <a:cs typeface="Times New Roman"/>
                              </a:rPr>
                              <m:t>3</m:t>
                            </m:r>
                          </m:sup>
                        </m:sSup>
                      </m:den>
                    </m:f>
                    <m:r>
                      <a:rPr lang="en-US" b="0" i="1" spc="-5" smtClean="0">
                        <a:solidFill>
                          <a:schemeClr val="tx1"/>
                        </a:solidFill>
                        <a:latin typeface="Cambria Math" panose="02040503050406030204" pitchFamily="18" charset="0"/>
                        <a:cs typeface="Times New Roman"/>
                      </a:rPr>
                      <m:t>&lt;0</m:t>
                    </m:r>
                  </m:oMath>
                </a14:m>
                <a:r>
                  <a:rPr lang="en-US" dirty="0">
                    <a:solidFill>
                      <a:schemeClr val="tx1"/>
                    </a:solidFill>
                  </a:rPr>
                  <a:t> for </a:t>
                </a:r>
                <a:r>
                  <a:rPr lang="en-US" i="1" dirty="0">
                    <a:solidFill>
                      <a:schemeClr val="tx1"/>
                    </a:solidFill>
                  </a:rPr>
                  <a:t>x</a:t>
                </a:r>
                <a:r>
                  <a:rPr lang="en-US" dirty="0">
                    <a:solidFill>
                      <a:schemeClr val="tx1"/>
                    </a:solidFill>
                  </a:rPr>
                  <a:t> </a:t>
                </a:r>
                <a:r>
                  <a:rPr lang="en-US" dirty="0">
                    <a:solidFill>
                      <a:schemeClr val="tx1"/>
                    </a:solidFill>
                    <a:latin typeface="Cambria Math" panose="02040503050406030204" pitchFamily="18" charset="0"/>
                    <a:ea typeface="Cambria Math" panose="02040503050406030204" pitchFamily="18" charset="0"/>
                  </a:rPr>
                  <a:t>≥ 1. </a:t>
                </a:r>
                <a:r>
                  <a:rPr lang="en-US" spc="-5" dirty="0">
                    <a:solidFill>
                      <a:schemeClr val="tx1"/>
                    </a:solidFill>
                    <a:latin typeface="Times New Roman"/>
                    <a:cs typeface="Times New Roman"/>
                  </a:rPr>
                  <a:t>Therefore,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Integral</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Test</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applies.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Using</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substitution</a:t>
                </a:r>
                <a:r>
                  <a:rPr lang="en-US" spc="15" dirty="0">
                    <a:solidFill>
                      <a:schemeClr val="tx1"/>
                    </a:solidFill>
                    <a:latin typeface="Times New Roman"/>
                    <a:cs typeface="Times New Roman"/>
                  </a:rPr>
                  <a:t> </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5925" dirty="0">
                    <a:solidFill>
                      <a:schemeClr val="tx1"/>
                    </a:solidFill>
                    <a:latin typeface="Times New Roman"/>
                    <a:cs typeface="Times New Roman"/>
                  </a:rPr>
                  <a:t>2</a:t>
                </a:r>
                <a:r>
                  <a:rPr lang="en-US" spc="120" baseline="259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i="1" spc="60" dirty="0">
                    <a:solidFill>
                      <a:schemeClr val="tx1"/>
                    </a:solidFill>
                    <a:latin typeface="Times New Roman"/>
                    <a:cs typeface="Times New Roman"/>
                  </a:rPr>
                  <a:t>d</a:t>
                </a:r>
                <a:r>
                  <a:rPr lang="en-US" i="1" spc="-5" dirty="0">
                    <a:solidFill>
                      <a:schemeClr val="tx1"/>
                    </a:solidFill>
                    <a:latin typeface="Times New Roman"/>
                    <a:cs typeface="Times New Roman"/>
                  </a:rPr>
                  <a:t>u</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20" dirty="0">
                    <a:solidFill>
                      <a:schemeClr val="tx1"/>
                    </a:solidFill>
                    <a:latin typeface="Times New Roman"/>
                    <a:cs typeface="Times New Roman"/>
                  </a:rPr>
                  <a:t>2</a:t>
                </a:r>
                <a:r>
                  <a:rPr lang="en-US" i="1" spc="-5" dirty="0">
                    <a:solidFill>
                      <a:schemeClr val="tx1"/>
                    </a:solidFill>
                    <a:latin typeface="Times New Roman"/>
                    <a:cs typeface="Times New Roman"/>
                  </a:rPr>
                  <a:t>x</a:t>
                </a:r>
                <a:r>
                  <a:rPr lang="en-US" i="1" spc="5" dirty="0">
                    <a:solidFill>
                      <a:schemeClr val="tx1"/>
                    </a:solidFill>
                    <a:latin typeface="Times New Roman"/>
                    <a:cs typeface="Times New Roman"/>
                  </a:rPr>
                  <a:t> </a:t>
                </a:r>
                <a:r>
                  <a:rPr lang="en-US" i="1" spc="-5" dirty="0">
                    <a:solidFill>
                      <a:schemeClr val="tx1"/>
                    </a:solidFill>
                    <a:latin typeface="Times New Roman"/>
                    <a:cs typeface="Times New Roman"/>
                  </a:rPr>
                  <a:t>d</a:t>
                </a:r>
                <a:r>
                  <a:rPr lang="en-US" i="1" spc="-15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have</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𝑥</m:t>
                              </m:r>
                            </m:num>
                            <m:den>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+1</m:t>
                                      </m:r>
                                    </m:e>
                                  </m:d>
                                </m:e>
                                <m:sup>
                                  <m:r>
                                    <a:rPr lang="en-US" i="1">
                                      <a:solidFill>
                                        <a:schemeClr val="tx1"/>
                                      </a:solidFill>
                                      <a:latin typeface="Cambria Math" panose="02040503050406030204" pitchFamily="18" charset="0"/>
                                    </a:rPr>
                                    <m:t>2</m:t>
                                  </m:r>
                                </m:sup>
                              </m:sSup>
                            </m:den>
                          </m:f>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m:t>
                              </m:r>
                            </m:lim>
                          </m:limLow>
                        </m:fName>
                        <m:e>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𝑅</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𝑥</m:t>
                                  </m:r>
                                </m:num>
                                <m:den>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+1</m:t>
                                          </m:r>
                                        </m:e>
                                      </m:d>
                                    </m:e>
                                    <m:sup>
                                      <m:r>
                                        <a:rPr lang="en-US" i="1">
                                          <a:solidFill>
                                            <a:schemeClr val="tx1"/>
                                          </a:solidFill>
                                          <a:latin typeface="Cambria Math" panose="02040503050406030204" pitchFamily="18" charset="0"/>
                                        </a:rPr>
                                        <m:t>2</m:t>
                                      </m:r>
                                    </m:sup>
                                  </m:sSup>
                                </m:den>
                              </m:f>
                            </m:e>
                          </m:nary>
                          <m:r>
                            <a:rPr lang="en-US" i="1">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2</m:t>
                                  </m:r>
                                </m:sub>
                                <m: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+1</m:t>
                                  </m:r>
                                </m:sup>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𝑑𝑢</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𝑢</m:t>
                                          </m:r>
                                        </m:e>
                                        <m:sup>
                                          <m:r>
                                            <a:rPr lang="en-US" b="0" i="1" smtClean="0">
                                              <a:solidFill>
                                                <a:schemeClr val="tx1"/>
                                              </a:solidFill>
                                              <a:latin typeface="Cambria Math" panose="02040503050406030204" pitchFamily="18" charset="0"/>
                                            </a:rPr>
                                            <m:t>2</m:t>
                                          </m:r>
                                        </m:sup>
                                      </m:sSup>
                                    </m:den>
                                  </m:f>
                                </m:e>
                              </m:nary>
                            </m:e>
                          </m:func>
                        </m:e>
                      </m:func>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𝑢</m:t>
                              </m:r>
                            </m:den>
                          </m:f>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2</m:t>
                              </m:r>
                            </m:sub>
                            <m: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+1</m:t>
                              </m:r>
                            </m:sup>
                          </m:sSubSup>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m:t>
                              </m:r>
                            </m:lim>
                          </m:limLow>
                        </m:fName>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𝑅</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+1)</m:t>
                                  </m:r>
                                </m:den>
                              </m:f>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e>
                      </m:func>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Thus</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integra</a:t>
                </a:r>
                <a:r>
                  <a:rPr lang="en-US" spc="-5" dirty="0">
                    <a:solidFill>
                      <a:schemeClr val="tx1"/>
                    </a:solidFill>
                    <a:latin typeface="Times New Roman"/>
                    <a:cs typeface="Times New Roman"/>
                  </a:rPr>
                  <a:t>l</a:t>
                </a:r>
                <a:r>
                  <a:rPr lang="en-US" spc="-10" dirty="0">
                    <a:solidFill>
                      <a:schemeClr val="tx1"/>
                    </a:solidFill>
                    <a:latin typeface="Times New Roman"/>
                    <a:cs typeface="Times New Roman"/>
                  </a:rPr>
                  <a:t> converges</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an</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therefore </a:t>
                </a:r>
                <a14:m>
                  <m:oMath xmlns:m="http://schemas.openxmlformats.org/officeDocument/2006/math">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𝑛</m:t>
                            </m:r>
                          </m:num>
                          <m:den>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𝑛</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b="0" i="1" smtClean="0">
                                        <a:solidFill>
                                          <a:schemeClr val="tx1"/>
                                        </a:solidFill>
                                        <a:latin typeface="Cambria Math" charset="0"/>
                                      </a:rPr>
                                      <m:t> </m:t>
                                    </m:r>
                                    <m:r>
                                      <a:rPr lang="en-US" i="1">
                                        <a:solidFill>
                                          <a:schemeClr val="tx1"/>
                                        </a:solidFill>
                                        <a:latin typeface="Cambria Math" panose="02040503050406030204" pitchFamily="18" charset="0"/>
                                      </a:rPr>
                                      <m:t>1</m:t>
                                    </m:r>
                                  </m:e>
                                </m:d>
                              </m:e>
                              <m:sup>
                                <m:r>
                                  <a:rPr lang="en-US" i="1">
                                    <a:solidFill>
                                      <a:schemeClr val="tx1"/>
                                    </a:solidFill>
                                    <a:latin typeface="Cambria Math" panose="02040503050406030204" pitchFamily="18" charset="0"/>
                                  </a:rPr>
                                  <m:t>2</m:t>
                                </m:r>
                              </m:sup>
                            </m:sSup>
                          </m:den>
                        </m:f>
                      </m:e>
                    </m:nary>
                    <m:r>
                      <a:rPr lang="en-US" i="1">
                        <a:solidFill>
                          <a:schemeClr val="tx1"/>
                        </a:solidFill>
                        <a:latin typeface="Cambria Math" panose="02040503050406030204" pitchFamily="18" charset="0"/>
                      </a:rPr>
                      <m:t> </m:t>
                    </m:r>
                  </m:oMath>
                </a14:m>
                <a:r>
                  <a:rPr lang="en-US" dirty="0">
                    <a:solidFill>
                      <a:schemeClr val="tx1"/>
                    </a:solidFill>
                  </a:rPr>
                  <a:t>converges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10" dirty="0">
                    <a:solidFill>
                      <a:schemeClr val="tx1"/>
                    </a:solidFill>
                    <a:latin typeface="Times New Roman"/>
                    <a:cs typeface="Times New Roman"/>
                  </a:rPr>
                  <a:t> 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ntegral Test.</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139" r="-451"/>
                </a:stretch>
              </a:blipFill>
            </p:spPr>
            <p:txBody>
              <a:bodyPr/>
              <a:lstStyle/>
              <a:p>
                <a:r>
                  <a:rPr lang="en-US">
                    <a:noFill/>
                  </a:rPr>
                  <a:t> </a:t>
                </a:r>
              </a:p>
            </p:txBody>
          </p:sp>
        </mc:Fallback>
      </mc:AlternateContent>
    </p:spTree>
    <p:extLst>
      <p:ext uri="{BB962C8B-B14F-4D97-AF65-F5344CB8AC3E}">
        <p14:creationId xmlns:p14="http://schemas.microsoft.com/office/powerpoint/2010/main" val="2941767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(9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5" dirty="0">
                    <a:solidFill>
                      <a:schemeClr val="tx1"/>
                    </a:solidFill>
                  </a:rPr>
                  <a:t>Th</a:t>
                </a:r>
                <a:r>
                  <a:rPr lang="en-US" spc="-5" dirty="0">
                    <a:solidFill>
                      <a:schemeClr val="tx1"/>
                    </a:solidFill>
                  </a:rPr>
                  <a:t>e s</a:t>
                </a:r>
                <a:r>
                  <a:rPr lang="en-US" spc="-10" dirty="0">
                    <a:solidFill>
                      <a:schemeClr val="tx1"/>
                    </a:solidFill>
                  </a:rPr>
                  <a:t>um o</a:t>
                </a:r>
                <a:r>
                  <a:rPr lang="en-US" spc="-5" dirty="0">
                    <a:solidFill>
                      <a:schemeClr val="tx1"/>
                    </a:solidFill>
                  </a:rPr>
                  <a:t>f </a:t>
                </a:r>
                <a:r>
                  <a:rPr lang="en-US" spc="-10" dirty="0">
                    <a:solidFill>
                      <a:schemeClr val="tx1"/>
                    </a:solidFill>
                  </a:rPr>
                  <a:t>th</a:t>
                </a:r>
                <a:r>
                  <a:rPr lang="en-US" spc="-5" dirty="0">
                    <a:solidFill>
                      <a:schemeClr val="tx1"/>
                    </a:solidFill>
                  </a:rPr>
                  <a:t>e r</a:t>
                </a:r>
                <a:r>
                  <a:rPr lang="en-US" spc="-10" dirty="0">
                    <a:solidFill>
                      <a:schemeClr val="tx1"/>
                    </a:solidFill>
                  </a:rPr>
                  <a:t>eciproca</a:t>
                </a:r>
                <a:r>
                  <a:rPr lang="en-US" spc="-5" dirty="0">
                    <a:solidFill>
                      <a:schemeClr val="tx1"/>
                    </a:solidFill>
                  </a:rPr>
                  <a:t>l </a:t>
                </a:r>
                <a:r>
                  <a:rPr lang="en-US" spc="-10" dirty="0">
                    <a:solidFill>
                      <a:schemeClr val="tx1"/>
                    </a:solidFill>
                  </a:rPr>
                  <a:t>power</a:t>
                </a:r>
                <a:r>
                  <a:rPr lang="en-US" spc="-5" dirty="0">
                    <a:solidFill>
                      <a:schemeClr val="tx1"/>
                    </a:solidFill>
                  </a:rPr>
                  <a:t>s </a:t>
                </a:r>
                <a:r>
                  <a:rPr lang="en-US" i="1" spc="30" dirty="0">
                    <a:solidFill>
                      <a:schemeClr val="tx1"/>
                    </a:solidFill>
                  </a:rPr>
                  <a:t>n</a:t>
                </a:r>
                <a:r>
                  <a:rPr lang="en-US" spc="-202" baseline="25925" dirty="0">
                    <a:solidFill>
                      <a:schemeClr val="tx1"/>
                    </a:solidFill>
                  </a:rPr>
                  <a:t>−</a:t>
                </a:r>
                <a:r>
                  <a:rPr lang="en-US" spc="-225" baseline="25925" dirty="0">
                    <a:solidFill>
                      <a:schemeClr val="tx1"/>
                    </a:solidFill>
                  </a:rPr>
                  <a:t> </a:t>
                </a:r>
                <a:r>
                  <a:rPr lang="en-US" i="1" baseline="25925" dirty="0">
                    <a:solidFill>
                      <a:schemeClr val="tx1"/>
                    </a:solidFill>
                  </a:rPr>
                  <a:t>p </a:t>
                </a:r>
                <a:r>
                  <a:rPr lang="en-US" spc="-5" dirty="0">
                    <a:solidFill>
                      <a:schemeClr val="tx1"/>
                    </a:solidFill>
                  </a:rPr>
                  <a:t>is called a </a:t>
                </a:r>
                <a:r>
                  <a:rPr lang="en-US" i="1" spc="25" dirty="0">
                    <a:solidFill>
                      <a:schemeClr val="tx1"/>
                    </a:solidFill>
                  </a:rPr>
                  <a:t>p</a:t>
                </a:r>
                <a:r>
                  <a:rPr lang="en-US" b="1" spc="-5" dirty="0">
                    <a:solidFill>
                      <a:schemeClr val="tx1"/>
                    </a:solidFill>
                  </a:rPr>
                  <a:t>-series</a:t>
                </a:r>
                <a:r>
                  <a:rPr lang="en-US" spc="-5" dirty="0">
                    <a:solidFill>
                      <a:schemeClr val="tx1"/>
                    </a:solidFill>
                  </a:rPr>
                  <a:t>. </a:t>
                </a:r>
                <a:r>
                  <a:rPr lang="en-US" spc="-15" dirty="0">
                    <a:solidFill>
                      <a:schemeClr val="tx1"/>
                    </a:solidFill>
                  </a:rPr>
                  <a:t>A</a:t>
                </a:r>
                <a:r>
                  <a:rPr lang="en-US" spc="-5" dirty="0">
                    <a:solidFill>
                      <a:schemeClr val="tx1"/>
                    </a:solidFill>
                  </a:rPr>
                  <a:t>s t</a:t>
                </a:r>
                <a:r>
                  <a:rPr lang="en-US" spc="-10" dirty="0">
                    <a:solidFill>
                      <a:schemeClr val="tx1"/>
                    </a:solidFill>
                  </a:rPr>
                  <a:t>h</a:t>
                </a:r>
                <a:r>
                  <a:rPr lang="en-US" spc="-5" dirty="0">
                    <a:solidFill>
                      <a:schemeClr val="tx1"/>
                    </a:solidFill>
                  </a:rPr>
                  <a:t>e </a:t>
                </a:r>
                <a:r>
                  <a:rPr lang="en-US" spc="-10" dirty="0">
                    <a:solidFill>
                      <a:schemeClr val="tx1"/>
                    </a:solidFill>
                  </a:rPr>
                  <a:t>nex</a:t>
                </a:r>
                <a:r>
                  <a:rPr lang="en-US" spc="-5" dirty="0">
                    <a:solidFill>
                      <a:schemeClr val="tx1"/>
                    </a:solidFill>
                  </a:rPr>
                  <a:t>t </a:t>
                </a:r>
                <a:r>
                  <a:rPr lang="en-US" spc="-10" dirty="0">
                    <a:solidFill>
                      <a:schemeClr val="tx1"/>
                    </a:solidFill>
                  </a:rPr>
                  <a:t>theorem shows</a:t>
                </a:r>
                <a:r>
                  <a:rPr lang="en-US" spc="-5"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convergenc</a:t>
                </a:r>
                <a:r>
                  <a:rPr lang="en-US" spc="-5" dirty="0">
                    <a:solidFill>
                      <a:schemeClr val="tx1"/>
                    </a:solidFill>
                  </a:rPr>
                  <a:t>e </a:t>
                </a:r>
                <a:r>
                  <a:rPr lang="en-US" spc="-10" dirty="0">
                    <a:solidFill>
                      <a:schemeClr val="tx1"/>
                    </a:solidFill>
                  </a:rPr>
                  <a:t>o</a:t>
                </a:r>
                <a:r>
                  <a:rPr lang="en-US" spc="-5" dirty="0">
                    <a:solidFill>
                      <a:schemeClr val="tx1"/>
                    </a:solidFill>
                  </a:rPr>
                  <a:t>r </a:t>
                </a:r>
                <a:r>
                  <a:rPr lang="en-US" spc="-10" dirty="0">
                    <a:solidFill>
                      <a:schemeClr val="tx1"/>
                    </a:solidFill>
                  </a:rPr>
                  <a:t>divergenc</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thes</a:t>
                </a:r>
                <a:r>
                  <a:rPr lang="en-US" spc="-5" dirty="0">
                    <a:solidFill>
                      <a:schemeClr val="tx1"/>
                    </a:solidFill>
                  </a:rPr>
                  <a:t>e s</a:t>
                </a:r>
                <a:r>
                  <a:rPr lang="en-US" spc="-10" dirty="0">
                    <a:solidFill>
                      <a:schemeClr val="tx1"/>
                    </a:solidFill>
                  </a:rPr>
                  <a:t>erie</a:t>
                </a:r>
                <a:r>
                  <a:rPr lang="en-US" spc="-5" dirty="0">
                    <a:solidFill>
                      <a:schemeClr val="tx1"/>
                    </a:solidFill>
                  </a:rPr>
                  <a:t>s is </a:t>
                </a:r>
                <a:r>
                  <a:rPr lang="en-US" spc="-10" dirty="0">
                    <a:solidFill>
                      <a:schemeClr val="tx1"/>
                    </a:solidFill>
                  </a:rPr>
                  <a:t>determine</a:t>
                </a:r>
                <a:r>
                  <a:rPr lang="en-US" spc="-5" dirty="0">
                    <a:solidFill>
                      <a:schemeClr val="tx1"/>
                    </a:solidFill>
                  </a:rPr>
                  <a:t>d </a:t>
                </a:r>
                <a:r>
                  <a:rPr lang="en-US" spc="-10" dirty="0">
                    <a:solidFill>
                      <a:schemeClr val="tx1"/>
                    </a:solidFill>
                  </a:rPr>
                  <a:t>b</a:t>
                </a:r>
                <a:r>
                  <a:rPr lang="en-US" spc="-5" dirty="0">
                    <a:solidFill>
                      <a:schemeClr val="tx1"/>
                    </a:solidFill>
                  </a:rPr>
                  <a:t>y </a:t>
                </a:r>
                <a:r>
                  <a:rPr lang="en-US" spc="-10" dirty="0">
                    <a:solidFill>
                      <a:schemeClr val="tx1"/>
                    </a:solidFill>
                  </a:rPr>
                  <a:t>th</a:t>
                </a:r>
                <a:r>
                  <a:rPr lang="en-US" spc="-5" dirty="0">
                    <a:solidFill>
                      <a:schemeClr val="tx1"/>
                    </a:solidFill>
                  </a:rPr>
                  <a:t>e </a:t>
                </a:r>
                <a:r>
                  <a:rPr lang="en-US" spc="-10" dirty="0">
                    <a:solidFill>
                      <a:schemeClr val="tx1"/>
                    </a:solidFill>
                  </a:rPr>
                  <a:t>valu</a:t>
                </a:r>
                <a:r>
                  <a:rPr lang="en-US" spc="-5" dirty="0">
                    <a:solidFill>
                      <a:schemeClr val="tx1"/>
                    </a:solidFill>
                  </a:rPr>
                  <a:t>e </a:t>
                </a:r>
                <a:r>
                  <a:rPr lang="en-US" spc="-10" dirty="0">
                    <a:solidFill>
                      <a:schemeClr val="tx1"/>
                    </a:solidFill>
                  </a:rPr>
                  <a:t>o</a:t>
                </a:r>
                <a:r>
                  <a:rPr lang="en-US" spc="-5" dirty="0">
                    <a:solidFill>
                      <a:schemeClr val="tx1"/>
                    </a:solidFill>
                  </a:rPr>
                  <a:t>f</a:t>
                </a:r>
                <a:r>
                  <a:rPr lang="en-US" spc="110" dirty="0">
                    <a:solidFill>
                      <a:schemeClr val="tx1"/>
                    </a:solidFill>
                  </a:rPr>
                  <a:t> </a:t>
                </a:r>
                <a:r>
                  <a:rPr lang="en-US" i="1" spc="25" dirty="0">
                    <a:solidFill>
                      <a:schemeClr val="tx1"/>
                    </a:solidFill>
                  </a:rPr>
                  <a:t>p</a:t>
                </a:r>
                <a:r>
                  <a:rPr lang="en-US" spc="-5" dirty="0">
                    <a:solidFill>
                      <a:schemeClr val="tx1"/>
                    </a:solidFill>
                  </a:rPr>
                  <a:t>.</a:t>
                </a:r>
                <a:endParaRPr lang="en-US" dirty="0">
                  <a:solidFill>
                    <a:schemeClr val="tx1"/>
                  </a:solidFill>
                </a:endParaRPr>
              </a:p>
              <a:p>
                <a:pPr marL="0" marR="5080" indent="0">
                  <a:lnSpc>
                    <a:spcPct val="100000"/>
                  </a:lnSpc>
                  <a:buNone/>
                </a:pPr>
                <a:endParaRPr lang="en-US" b="1" u="sng" spc="-105" dirty="0">
                  <a:solidFill>
                    <a:schemeClr val="tx1"/>
                  </a:solidFill>
                </a:endParaRPr>
              </a:p>
              <a:p>
                <a:pPr marL="0" marR="5080" indent="0">
                  <a:lnSpc>
                    <a:spcPct val="100000"/>
                  </a:lnSpc>
                  <a:buNone/>
                </a:pPr>
                <a:r>
                  <a:rPr lang="en-US" b="1" u="sng" spc="-105" dirty="0">
                    <a:solidFill>
                      <a:schemeClr val="tx1"/>
                    </a:solidFill>
                  </a:rPr>
                  <a:t>THEORE</a:t>
                </a:r>
                <a:r>
                  <a:rPr lang="en-US" b="1" u="sng" spc="-175" dirty="0">
                    <a:solidFill>
                      <a:schemeClr val="tx1"/>
                    </a:solidFill>
                  </a:rPr>
                  <a:t>M</a:t>
                </a:r>
                <a:r>
                  <a:rPr lang="en-US" b="1" spc="-175" dirty="0">
                    <a:solidFill>
                      <a:schemeClr val="tx1"/>
                    </a:solidFill>
                  </a:rPr>
                  <a:t>:</a:t>
                </a:r>
                <a:r>
                  <a:rPr lang="en-US" b="1" spc="-10" dirty="0">
                    <a:solidFill>
                      <a:schemeClr val="tx1"/>
                    </a:solidFill>
                  </a:rPr>
                  <a:t> </a:t>
                </a:r>
                <a:r>
                  <a:rPr lang="en-US" b="1" spc="-105" dirty="0">
                    <a:solidFill>
                      <a:schemeClr val="tx1"/>
                    </a:solidFill>
                  </a:rPr>
                  <a:t>Convergenc</a:t>
                </a:r>
                <a:r>
                  <a:rPr lang="en-US" b="1" spc="-95" dirty="0">
                    <a:solidFill>
                      <a:schemeClr val="tx1"/>
                    </a:solidFill>
                  </a:rPr>
                  <a:t>e </a:t>
                </a:r>
                <a:r>
                  <a:rPr lang="en-US" b="1" spc="-114" dirty="0">
                    <a:solidFill>
                      <a:schemeClr val="tx1"/>
                    </a:solidFill>
                  </a:rPr>
                  <a:t>o</a:t>
                </a:r>
                <a:r>
                  <a:rPr lang="en-US" b="1" spc="-60" dirty="0">
                    <a:solidFill>
                      <a:schemeClr val="tx1"/>
                    </a:solidFill>
                  </a:rPr>
                  <a:t>f </a:t>
                </a:r>
                <a:r>
                  <a:rPr lang="en-US" i="1" spc="25" dirty="0">
                    <a:solidFill>
                      <a:schemeClr val="tx1"/>
                    </a:solidFill>
                  </a:rPr>
                  <a:t>p</a:t>
                </a:r>
                <a:r>
                  <a:rPr lang="en-US" b="1" spc="-65" dirty="0">
                    <a:solidFill>
                      <a:schemeClr val="tx1"/>
                    </a:solidFill>
                  </a:rPr>
                  <a:t>-Series   </a:t>
                </a:r>
                <a:r>
                  <a:rPr lang="en-US" spc="-10" dirty="0">
                    <a:solidFill>
                      <a:schemeClr val="tx1"/>
                    </a:solidFill>
                  </a:rPr>
                  <a:t>The </a:t>
                </a:r>
                <a:r>
                  <a:rPr lang="en-US" spc="-5" dirty="0">
                    <a:solidFill>
                      <a:schemeClr val="tx1"/>
                    </a:solidFill>
                  </a:rPr>
                  <a:t>infinite series </a:t>
                </a:r>
                <a14:m>
                  <m:oMath xmlns:m="http://schemas.openxmlformats.org/officeDocument/2006/math">
                    <m:nary>
                      <m:naryPr>
                        <m:chr m:val="∑"/>
                        <m:ctrlPr>
                          <a:rPr lang="en-US" i="1" spc="-5" smtClean="0">
                            <a:solidFill>
                              <a:schemeClr val="tx1"/>
                            </a:solidFill>
                            <a:latin typeface="Cambria Math" panose="02040503050406030204" pitchFamily="18" charset="0"/>
                          </a:rPr>
                        </m:ctrlPr>
                      </m:naryPr>
                      <m:sub>
                        <m:r>
                          <m:rPr>
                            <m:brk m:alnAt="23"/>
                          </m:rPr>
                          <a:rPr lang="en-US" b="0" i="1" spc="-5" smtClean="0">
                            <a:solidFill>
                              <a:schemeClr val="tx1"/>
                            </a:solidFill>
                            <a:latin typeface="Cambria Math" panose="02040503050406030204" pitchFamily="18" charset="0"/>
                          </a:rPr>
                          <m:t>𝑛</m:t>
                        </m:r>
                        <m:r>
                          <a:rPr lang="en-US" b="0" i="1" spc="-5" smtClean="0">
                            <a:solidFill>
                              <a:schemeClr val="tx1"/>
                            </a:solidFill>
                            <a:latin typeface="Cambria Math" panose="02040503050406030204" pitchFamily="18" charset="0"/>
                          </a:rPr>
                          <m:t>=1</m:t>
                        </m:r>
                      </m:sub>
                      <m:sup>
                        <m:r>
                          <a:rPr lang="en-US" i="1" spc="-5" smtClean="0">
                            <a:solidFill>
                              <a:schemeClr val="tx1"/>
                            </a:solidFill>
                            <a:latin typeface="Cambria Math" panose="02040503050406030204" pitchFamily="18" charset="0"/>
                            <a:ea typeface="Cambria Math" panose="02040503050406030204" pitchFamily="18" charset="0"/>
                          </a:rPr>
                          <m:t>∞</m:t>
                        </m:r>
                      </m:sup>
                      <m:e>
                        <m:f>
                          <m:fPr>
                            <m:ctrlPr>
                              <a:rPr lang="en-US" i="1" spc="-5" smtClean="0">
                                <a:solidFill>
                                  <a:schemeClr val="tx1"/>
                                </a:solidFill>
                                <a:latin typeface="Cambria Math" panose="02040503050406030204" pitchFamily="18" charset="0"/>
                              </a:rPr>
                            </m:ctrlPr>
                          </m:fPr>
                          <m:num>
                            <m:r>
                              <a:rPr lang="en-US" b="0" i="1" spc="-5" smtClean="0">
                                <a:solidFill>
                                  <a:schemeClr val="tx1"/>
                                </a:solidFill>
                                <a:latin typeface="Cambria Math" panose="02040503050406030204" pitchFamily="18" charset="0"/>
                              </a:rPr>
                              <m:t>1</m:t>
                            </m:r>
                          </m:num>
                          <m:den>
                            <m:sSup>
                              <m:sSupPr>
                                <m:ctrlPr>
                                  <a:rPr lang="en-US" i="1" spc="-5" smtClean="0">
                                    <a:solidFill>
                                      <a:schemeClr val="tx1"/>
                                    </a:solidFill>
                                    <a:latin typeface="Cambria Math" panose="02040503050406030204" pitchFamily="18" charset="0"/>
                                  </a:rPr>
                                </m:ctrlPr>
                              </m:sSupPr>
                              <m:e>
                                <m:r>
                                  <a:rPr lang="en-US" b="0" i="1" spc="-5" smtClean="0">
                                    <a:solidFill>
                                      <a:schemeClr val="tx1"/>
                                    </a:solidFill>
                                    <a:latin typeface="Cambria Math" panose="02040503050406030204" pitchFamily="18" charset="0"/>
                                  </a:rPr>
                                  <m:t>𝑛</m:t>
                                </m:r>
                              </m:e>
                              <m:sup>
                                <m:r>
                                  <a:rPr lang="en-US" b="0" i="1" spc="-5" smtClean="0">
                                    <a:solidFill>
                                      <a:schemeClr val="tx1"/>
                                    </a:solidFill>
                                    <a:latin typeface="Cambria Math" panose="02040503050406030204" pitchFamily="18" charset="0"/>
                                  </a:rPr>
                                  <m:t>𝑝</m:t>
                                </m:r>
                              </m:sup>
                            </m:sSup>
                          </m:den>
                        </m:f>
                      </m:e>
                    </m:nary>
                  </m:oMath>
                </a14:m>
                <a:r>
                  <a:rPr lang="en-US" spc="-10" dirty="0">
                    <a:solidFill>
                      <a:schemeClr val="tx1"/>
                    </a:solidFill>
                  </a:rPr>
                  <a:t> converge</a:t>
                </a:r>
                <a:r>
                  <a:rPr lang="en-US" spc="-5" dirty="0">
                    <a:solidFill>
                      <a:schemeClr val="tx1"/>
                    </a:solidFill>
                  </a:rPr>
                  <a:t>s </a:t>
                </a:r>
                <a:r>
                  <a:rPr lang="en-US" spc="-10" dirty="0">
                    <a:solidFill>
                      <a:schemeClr val="tx1"/>
                    </a:solidFill>
                  </a:rPr>
                  <a:t>if </a:t>
                </a:r>
                <a:r>
                  <a:rPr lang="en-US" i="1" spc="-5" dirty="0">
                    <a:solidFill>
                      <a:schemeClr val="tx1"/>
                    </a:solidFill>
                  </a:rPr>
                  <a:t>p</a:t>
                </a:r>
                <a:r>
                  <a:rPr lang="en-US" i="1" spc="-55" dirty="0">
                    <a:solidFill>
                      <a:schemeClr val="tx1"/>
                    </a:solidFill>
                  </a:rPr>
                  <a:t> </a:t>
                </a:r>
                <a:r>
                  <a:rPr lang="en-US" i="1" spc="190" dirty="0">
                    <a:solidFill>
                      <a:schemeClr val="tx1"/>
                    </a:solidFill>
                  </a:rPr>
                  <a:t>&gt;</a:t>
                </a:r>
                <a:r>
                  <a:rPr lang="en-US" i="1" spc="-114" dirty="0">
                    <a:solidFill>
                      <a:schemeClr val="tx1"/>
                    </a:solidFill>
                  </a:rPr>
                  <a:t> </a:t>
                </a:r>
                <a:r>
                  <a:rPr lang="en-US" spc="-5" dirty="0">
                    <a:solidFill>
                      <a:schemeClr val="tx1"/>
                    </a:solidFill>
                  </a:rPr>
                  <a:t>1 </a:t>
                </a:r>
                <a:r>
                  <a:rPr lang="en-US" spc="-10" dirty="0">
                    <a:solidFill>
                      <a:schemeClr val="tx1"/>
                    </a:solidFill>
                  </a:rPr>
                  <a:t>an</a:t>
                </a:r>
                <a:r>
                  <a:rPr lang="en-US" spc="-5" dirty="0">
                    <a:solidFill>
                      <a:schemeClr val="tx1"/>
                    </a:solidFill>
                  </a:rPr>
                  <a:t>d </a:t>
                </a:r>
                <a:r>
                  <a:rPr lang="en-US" spc="-10" dirty="0">
                    <a:solidFill>
                      <a:schemeClr val="tx1"/>
                    </a:solidFill>
                  </a:rPr>
                  <a:t>diverge</a:t>
                </a:r>
                <a:r>
                  <a:rPr lang="en-US" spc="-5" dirty="0">
                    <a:solidFill>
                      <a:schemeClr val="tx1"/>
                    </a:solidFill>
                  </a:rPr>
                  <a:t>s </a:t>
                </a:r>
                <a:r>
                  <a:rPr lang="en-US" spc="-10" dirty="0">
                    <a:solidFill>
                      <a:schemeClr val="tx1"/>
                    </a:solidFill>
                  </a:rPr>
                  <a:t>otherwise.</a:t>
                </a:r>
                <a:endParaRPr lang="en-US" dirty="0">
                  <a:solidFill>
                    <a:schemeClr val="tx1"/>
                  </a:solidFill>
                </a:endParaRPr>
              </a:p>
              <a:p>
                <a:pPr marL="0" marR="5080" indent="0">
                  <a:lnSpc>
                    <a:spcPct val="100000"/>
                  </a:lnSpc>
                  <a:buNone/>
                </a:pPr>
                <a:endParaRPr lang="en-US" b="1" dirty="0">
                  <a:solidFill>
                    <a:schemeClr val="tx1"/>
                  </a:solidFill>
                </a:endParaRPr>
              </a:p>
              <a:p>
                <a:pPr marL="0" marR="5080" indent="0">
                  <a:lnSpc>
                    <a:spcPct val="100000"/>
                  </a:lnSpc>
                  <a:buNone/>
                </a:pPr>
                <a:r>
                  <a:rPr lang="en-US" b="1" dirty="0">
                    <a:solidFill>
                      <a:schemeClr val="tx1"/>
                    </a:solidFill>
                  </a:rPr>
                  <a:t>Proof     </a:t>
                </a:r>
                <a:r>
                  <a:rPr lang="en-US" spc="-5" dirty="0">
                    <a:solidFill>
                      <a:schemeClr val="tx1"/>
                    </a:solidFill>
                  </a:rPr>
                  <a:t>If </a:t>
                </a:r>
                <a:r>
                  <a:rPr lang="en-US" i="1" spc="-5" dirty="0">
                    <a:solidFill>
                      <a:schemeClr val="tx1"/>
                    </a:solidFill>
                  </a:rPr>
                  <a:t>p</a:t>
                </a:r>
                <a:r>
                  <a:rPr lang="en-US" i="1" spc="55"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r>
                  <a:rPr lang="en-US" spc="30"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genera</a:t>
                </a:r>
                <a:r>
                  <a:rPr lang="en-US" spc="-5" dirty="0">
                    <a:solidFill>
                      <a:schemeClr val="tx1"/>
                    </a:solidFill>
                  </a:rPr>
                  <a:t>l</a:t>
                </a:r>
                <a:r>
                  <a:rPr lang="en-US" spc="35" dirty="0">
                    <a:solidFill>
                      <a:schemeClr val="tx1"/>
                    </a:solidFill>
                  </a:rPr>
                  <a:t> </a:t>
                </a:r>
                <a:r>
                  <a:rPr lang="en-US" spc="-10" dirty="0">
                    <a:solidFill>
                      <a:schemeClr val="tx1"/>
                    </a:solidFill>
                  </a:rPr>
                  <a:t>term</a:t>
                </a:r>
                <a:r>
                  <a:rPr lang="en-US" spc="30" dirty="0">
                    <a:solidFill>
                      <a:schemeClr val="tx1"/>
                    </a:solidFill>
                  </a:rPr>
                  <a:t> </a:t>
                </a:r>
                <a:r>
                  <a:rPr lang="en-US" i="1" spc="30" dirty="0">
                    <a:solidFill>
                      <a:schemeClr val="tx1"/>
                    </a:solidFill>
                  </a:rPr>
                  <a:t>n</a:t>
                </a:r>
                <a:r>
                  <a:rPr lang="en-US" spc="-202" baseline="30000" dirty="0">
                    <a:solidFill>
                      <a:schemeClr val="tx1"/>
                    </a:solidFill>
                  </a:rPr>
                  <a:t>−</a:t>
                </a:r>
                <a:r>
                  <a:rPr lang="en-US" spc="-225" baseline="30000" dirty="0">
                    <a:solidFill>
                      <a:schemeClr val="tx1"/>
                    </a:solidFill>
                  </a:rPr>
                  <a:t> </a:t>
                </a:r>
                <a:r>
                  <a:rPr lang="en-US" i="1" baseline="30000" dirty="0">
                    <a:solidFill>
                      <a:schemeClr val="tx1"/>
                    </a:solidFill>
                  </a:rPr>
                  <a:t>p</a:t>
                </a:r>
                <a:r>
                  <a:rPr lang="en-US" i="1" baseline="25925" dirty="0">
                    <a:solidFill>
                      <a:schemeClr val="tx1"/>
                    </a:solidFill>
                  </a:rPr>
                  <a:t> </a:t>
                </a:r>
                <a:r>
                  <a:rPr lang="en-US" spc="-10" dirty="0">
                    <a:solidFill>
                      <a:schemeClr val="tx1"/>
                    </a:solidFill>
                  </a:rPr>
                  <a:t>doe</a:t>
                </a:r>
                <a:r>
                  <a:rPr lang="en-US" spc="-5" dirty="0">
                    <a:solidFill>
                      <a:schemeClr val="tx1"/>
                    </a:solidFill>
                  </a:rPr>
                  <a:t>s</a:t>
                </a:r>
                <a:r>
                  <a:rPr lang="en-US" spc="35" dirty="0">
                    <a:solidFill>
                      <a:schemeClr val="tx1"/>
                    </a:solidFill>
                  </a:rPr>
                  <a:t> </a:t>
                </a:r>
                <a:r>
                  <a:rPr lang="en-US" spc="-10" dirty="0">
                    <a:solidFill>
                      <a:schemeClr val="tx1"/>
                    </a:solidFill>
                  </a:rPr>
                  <a:t>no</a:t>
                </a:r>
                <a:r>
                  <a:rPr lang="en-US" spc="-5" dirty="0">
                    <a:solidFill>
                      <a:schemeClr val="tx1"/>
                    </a:solidFill>
                  </a:rPr>
                  <a:t>t</a:t>
                </a:r>
                <a:r>
                  <a:rPr lang="en-US" spc="35" dirty="0">
                    <a:solidFill>
                      <a:schemeClr val="tx1"/>
                    </a:solidFill>
                  </a:rPr>
                  <a:t> </a:t>
                </a:r>
                <a:r>
                  <a:rPr lang="en-US" spc="-10" dirty="0">
                    <a:solidFill>
                      <a:schemeClr val="tx1"/>
                    </a:solidFill>
                  </a:rPr>
                  <a:t>ten</a:t>
                </a:r>
                <a:r>
                  <a:rPr lang="en-US" spc="-5" dirty="0">
                    <a:solidFill>
                      <a:schemeClr val="tx1"/>
                    </a:solidFill>
                  </a:rPr>
                  <a:t>d</a:t>
                </a:r>
                <a:r>
                  <a:rPr lang="en-US" spc="30" dirty="0">
                    <a:solidFill>
                      <a:schemeClr val="tx1"/>
                    </a:solidFill>
                  </a:rPr>
                  <a:t> </a:t>
                </a:r>
                <a:r>
                  <a:rPr lang="en-US" spc="-10" dirty="0">
                    <a:solidFill>
                      <a:schemeClr val="tx1"/>
                    </a:solidFill>
                  </a:rPr>
                  <a:t>t</a:t>
                </a:r>
                <a:r>
                  <a:rPr lang="en-US" spc="-5" dirty="0">
                    <a:solidFill>
                      <a:schemeClr val="tx1"/>
                    </a:solidFill>
                  </a:rPr>
                  <a:t>o</a:t>
                </a:r>
                <a:r>
                  <a:rPr lang="en-US" spc="30" dirty="0">
                    <a:solidFill>
                      <a:schemeClr val="tx1"/>
                    </a:solidFill>
                  </a:rPr>
                  <a:t> </a:t>
                </a:r>
                <a:r>
                  <a:rPr lang="en-US" spc="-10" dirty="0">
                    <a:solidFill>
                      <a:schemeClr val="tx1"/>
                    </a:solidFill>
                  </a:rPr>
                  <a:t>zero</a:t>
                </a:r>
                <a:r>
                  <a:rPr lang="en-US" spc="-5" dirty="0">
                    <a:solidFill>
                      <a:schemeClr val="tx1"/>
                    </a:solidFill>
                  </a:rPr>
                  <a:t>,</a:t>
                </a:r>
                <a:r>
                  <a:rPr lang="en-US" spc="35" dirty="0">
                    <a:solidFill>
                      <a:schemeClr val="tx1"/>
                    </a:solidFill>
                  </a:rPr>
                  <a:t> </a:t>
                </a:r>
                <a:r>
                  <a:rPr lang="en-US" spc="-10" dirty="0">
                    <a:solidFill>
                      <a:schemeClr val="tx1"/>
                    </a:solidFill>
                  </a:rPr>
                  <a:t>s</a:t>
                </a:r>
                <a:r>
                  <a:rPr lang="en-US" spc="-5" dirty="0">
                    <a:solidFill>
                      <a:schemeClr val="tx1"/>
                    </a:solidFill>
                  </a:rPr>
                  <a:t>o</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5" dirty="0">
                    <a:solidFill>
                      <a:schemeClr val="tx1"/>
                    </a:solidFill>
                  </a:rPr>
                  <a:t>s</a:t>
                </a:r>
                <a:r>
                  <a:rPr lang="en-US" spc="-10" dirty="0">
                    <a:solidFill>
                      <a:schemeClr val="tx1"/>
                    </a:solidFill>
                  </a:rPr>
                  <a:t>erie</a:t>
                </a:r>
                <a:r>
                  <a:rPr lang="en-US" spc="-5" dirty="0">
                    <a:solidFill>
                      <a:schemeClr val="tx1"/>
                    </a:solidFill>
                  </a:rPr>
                  <a:t>s</a:t>
                </a:r>
                <a:r>
                  <a:rPr lang="en-US" spc="30" dirty="0">
                    <a:solidFill>
                      <a:schemeClr val="tx1"/>
                    </a:solidFill>
                  </a:rPr>
                  <a:t> </a:t>
                </a:r>
                <a:r>
                  <a:rPr lang="en-US" spc="-10" dirty="0">
                    <a:solidFill>
                      <a:schemeClr val="tx1"/>
                    </a:solidFill>
                  </a:rPr>
                  <a:t>diverges b</a:t>
                </a:r>
                <a:r>
                  <a:rPr lang="en-US" spc="-5" dirty="0">
                    <a:solidFill>
                      <a:schemeClr val="tx1"/>
                    </a:solidFill>
                  </a:rPr>
                  <a:t>y</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30" dirty="0">
                    <a:solidFill>
                      <a:schemeClr val="tx1"/>
                    </a:solidFill>
                  </a:rPr>
                  <a:t>Test for </a:t>
                </a:r>
                <a:r>
                  <a:rPr lang="en-US" spc="-5" dirty="0">
                    <a:solidFill>
                      <a:schemeClr val="tx1"/>
                    </a:solidFill>
                  </a:rPr>
                  <a:t>Divergence</a:t>
                </a:r>
                <a:r>
                  <a:rPr lang="en-US" spc="15" dirty="0">
                    <a:solidFill>
                      <a:schemeClr val="tx1"/>
                    </a:solidFill>
                  </a:rPr>
                  <a:t> </a:t>
                </a:r>
                <a:r>
                  <a:rPr lang="en-US" spc="-5" dirty="0">
                    <a:solidFill>
                      <a:schemeClr val="tx1"/>
                    </a:solidFill>
                  </a:rPr>
                  <a:t>Test.</a:t>
                </a:r>
                <a:r>
                  <a:rPr lang="en-US" spc="15" dirty="0">
                    <a:solidFill>
                      <a:schemeClr val="tx1"/>
                    </a:solidFill>
                  </a:rPr>
                  <a:t> </a:t>
                </a:r>
                <a:r>
                  <a:rPr lang="en-US" spc="-5" dirty="0">
                    <a:solidFill>
                      <a:schemeClr val="tx1"/>
                    </a:solidFill>
                  </a:rPr>
                  <a:t>If </a:t>
                </a:r>
                <a:r>
                  <a:rPr lang="en-US" i="1" spc="-5" dirty="0">
                    <a:solidFill>
                      <a:schemeClr val="tx1"/>
                    </a:solidFill>
                  </a:rPr>
                  <a:t>p</a:t>
                </a:r>
                <a:r>
                  <a:rPr lang="en-US" i="1" spc="55"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a:t>
                </a:r>
                <a:r>
                  <a:rPr lang="en-US" spc="15"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202" baseline="25925" dirty="0">
                    <a:solidFill>
                      <a:schemeClr val="tx1"/>
                    </a:solidFill>
                  </a:rPr>
                  <a:t>−</a:t>
                </a:r>
                <a:r>
                  <a:rPr lang="en-US" spc="-225" baseline="25925" dirty="0">
                    <a:solidFill>
                      <a:schemeClr val="tx1"/>
                    </a:solidFill>
                  </a:rPr>
                  <a:t> </a:t>
                </a:r>
                <a:r>
                  <a:rPr lang="en-US" i="1" baseline="25925" dirty="0">
                    <a:solidFill>
                      <a:schemeClr val="tx1"/>
                    </a:solidFill>
                  </a:rPr>
                  <a:t>p </a:t>
                </a:r>
                <a:r>
                  <a:rPr lang="en-US" spc="-5" dirty="0">
                    <a:solidFill>
                      <a:schemeClr val="tx1"/>
                    </a:solidFill>
                  </a:rPr>
                  <a:t>is</a:t>
                </a:r>
                <a:r>
                  <a:rPr lang="en-US" spc="15" dirty="0">
                    <a:solidFill>
                      <a:schemeClr val="tx1"/>
                    </a:solidFill>
                  </a:rPr>
                  <a:t> </a:t>
                </a:r>
                <a:r>
                  <a:rPr lang="en-US" spc="-5" dirty="0">
                    <a:solidFill>
                      <a:schemeClr val="tx1"/>
                    </a:solidFill>
                  </a:rPr>
                  <a:t>positive</a:t>
                </a:r>
                <a:r>
                  <a:rPr lang="en-US" spc="15" dirty="0">
                    <a:solidFill>
                      <a:schemeClr val="tx1"/>
                    </a:solidFill>
                  </a:rPr>
                  <a:t> </a:t>
                </a:r>
                <a:r>
                  <a:rPr lang="en-US" spc="-5" dirty="0">
                    <a:solidFill>
                      <a:schemeClr val="tx1"/>
                    </a:solidFill>
                  </a:rPr>
                  <a:t>and</a:t>
                </a:r>
                <a:r>
                  <a:rPr lang="en-US" spc="15" dirty="0">
                    <a:solidFill>
                      <a:schemeClr val="tx1"/>
                    </a:solidFill>
                  </a:rPr>
                  <a:t> </a:t>
                </a:r>
                <a:r>
                  <a:rPr lang="en-US" spc="-5" dirty="0">
                    <a:solidFill>
                      <a:schemeClr val="tx1"/>
                    </a:solidFill>
                  </a:rPr>
                  <a:t>decreasing for</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 so t</a:t>
                </a:r>
                <a:r>
                  <a:rPr lang="en-US" spc="-10" dirty="0">
                    <a:solidFill>
                      <a:schemeClr val="tx1"/>
                    </a:solidFill>
                  </a:rPr>
                  <a:t>h</a:t>
                </a:r>
                <a:r>
                  <a:rPr lang="en-US" spc="-5" dirty="0">
                    <a:solidFill>
                      <a:schemeClr val="tx1"/>
                    </a:solidFill>
                  </a:rPr>
                  <a:t>e </a:t>
                </a:r>
                <a:r>
                  <a:rPr lang="en-US" spc="-10" dirty="0">
                    <a:solidFill>
                      <a:schemeClr val="tx1"/>
                    </a:solidFill>
                  </a:rPr>
                  <a:t>Integra</a:t>
                </a:r>
                <a:r>
                  <a:rPr lang="en-US" spc="-5" dirty="0">
                    <a:solidFill>
                      <a:schemeClr val="tx1"/>
                    </a:solidFill>
                  </a:rPr>
                  <a:t>l </a:t>
                </a:r>
                <a:r>
                  <a:rPr lang="en-US" spc="-10" dirty="0">
                    <a:solidFill>
                      <a:schemeClr val="tx1"/>
                    </a:solidFill>
                  </a:rPr>
                  <a:t>Tes</a:t>
                </a:r>
                <a:r>
                  <a:rPr lang="en-US" spc="-5" dirty="0">
                    <a:solidFill>
                      <a:schemeClr val="tx1"/>
                    </a:solidFill>
                  </a:rPr>
                  <a:t>t </a:t>
                </a:r>
                <a:r>
                  <a:rPr lang="en-US" spc="-10" dirty="0">
                    <a:solidFill>
                      <a:schemeClr val="tx1"/>
                    </a:solidFill>
                  </a:rPr>
                  <a:t>applies</a:t>
                </a:r>
                <a:r>
                  <a:rPr lang="en-US" spc="-5" dirty="0">
                    <a:solidFill>
                      <a:schemeClr val="tx1"/>
                    </a:solidFill>
                  </a:rPr>
                  <a:t>. </a:t>
                </a:r>
                <a:r>
                  <a:rPr lang="en-US" spc="-10" dirty="0">
                    <a:solidFill>
                      <a:schemeClr val="tx1"/>
                    </a:solidFill>
                  </a:rPr>
                  <a:t>Accordin</a:t>
                </a:r>
                <a:r>
                  <a:rPr lang="en-US" spc="-5" dirty="0">
                    <a:solidFill>
                      <a:schemeClr val="tx1"/>
                    </a:solidFill>
                  </a:rPr>
                  <a:t>g </a:t>
                </a:r>
                <a:r>
                  <a:rPr lang="en-US" spc="-10" dirty="0">
                    <a:solidFill>
                      <a:schemeClr val="tx1"/>
                    </a:solidFill>
                  </a:rPr>
                  <a:t>t</a:t>
                </a:r>
                <a:r>
                  <a:rPr lang="en-US" spc="-5" dirty="0">
                    <a:solidFill>
                      <a:schemeClr val="tx1"/>
                    </a:solidFill>
                  </a:rPr>
                  <a:t>o in </a:t>
                </a:r>
                <a:r>
                  <a:rPr lang="en-US" spc="-10" dirty="0">
                    <a:solidFill>
                      <a:schemeClr val="tx1"/>
                    </a:solidFill>
                  </a:rPr>
                  <a:t>Sectio</a:t>
                </a:r>
                <a:r>
                  <a:rPr lang="en-US" spc="-5" dirty="0">
                    <a:solidFill>
                      <a:schemeClr val="tx1"/>
                    </a:solidFill>
                  </a:rPr>
                  <a:t>n </a:t>
                </a:r>
                <a:r>
                  <a:rPr lang="en-US" spc="-10" dirty="0">
                    <a:solidFill>
                      <a:schemeClr val="tx1"/>
                    </a:solidFill>
                  </a:rPr>
                  <a:t>7.7, </a:t>
                </a:r>
                <a14:m>
                  <m:oMath xmlns:m="http://schemas.openxmlformats.org/officeDocument/2006/math">
                    <m:nary>
                      <m:naryPr>
                        <m:ctrlPr>
                          <a:rPr lang="en-US"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1</m:t>
                        </m:r>
                      </m:sub>
                      <m:sup>
                        <m:r>
                          <a:rPr lang="en-US" i="1" spc="-10"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1</m:t>
                            </m:r>
                          </m:num>
                          <m:den>
                            <m:sSup>
                              <m:sSupPr>
                                <m:ctrlPr>
                                  <a:rPr lang="en-US" i="1" spc="-10" smtClean="0">
                                    <a:solidFill>
                                      <a:schemeClr val="tx1"/>
                                    </a:solidFill>
                                    <a:latin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cs typeface="Times New Roman"/>
                                  </a:rPr>
                                  <m:t>𝑥</m:t>
                                </m:r>
                              </m:e>
                              <m:sup>
                                <m:r>
                                  <a:rPr lang="en-US" b="0" i="1" spc="-10" smtClean="0">
                                    <a:solidFill>
                                      <a:schemeClr val="tx1"/>
                                    </a:solidFill>
                                    <a:latin typeface="Cambria Math" panose="02040503050406030204" pitchFamily="18" charset="0"/>
                                    <a:cs typeface="Times New Roman"/>
                                  </a:rPr>
                                  <m:t>𝑝</m:t>
                                </m:r>
                              </m:sup>
                            </m:sSup>
                          </m:den>
                        </m:f>
                        <m:r>
                          <a:rPr lang="en-US" b="0" i="1" spc="-10" smtClean="0">
                            <a:solidFill>
                              <a:schemeClr val="tx1"/>
                            </a:solidFill>
                            <a:latin typeface="Cambria Math" panose="02040503050406030204" pitchFamily="18" charset="0"/>
                            <a:cs typeface="Times New Roman"/>
                          </a:rPr>
                          <m:t>𝑑𝑥</m:t>
                        </m:r>
                      </m:e>
                    </m:nary>
                  </m:oMath>
                </a14:m>
                <a:r>
                  <a:rPr lang="en-US" dirty="0">
                    <a:solidFill>
                      <a:schemeClr val="tx1"/>
                    </a:solidFill>
                  </a:rPr>
                  <a:t> converges exactly if </a:t>
                </a:r>
                <a:r>
                  <a:rPr lang="en-US" i="1" dirty="0">
                    <a:solidFill>
                      <a:schemeClr val="tx1"/>
                    </a:solidFill>
                  </a:rPr>
                  <a:t>p</a:t>
                </a:r>
                <a:r>
                  <a:rPr lang="en-US" dirty="0">
                    <a:solidFill>
                      <a:schemeClr val="tx1"/>
                    </a:solidFill>
                  </a:rPr>
                  <a:t> &gt;1. </a:t>
                </a: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531419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10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latin typeface="Times New Roman"/>
                    <a:cs typeface="Times New Roman"/>
                  </a:rPr>
                  <a:t>Her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 t</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example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10" dirty="0">
                    <a:solidFill>
                      <a:schemeClr val="tx1"/>
                    </a:solidFill>
                    <a:latin typeface="Times New Roman"/>
                    <a:cs typeface="Times New Roman"/>
                  </a:rPr>
                  <a:t> </a:t>
                </a:r>
                <a:r>
                  <a:rPr lang="en-US" i="1" spc="25" dirty="0">
                    <a:solidFill>
                      <a:schemeClr val="tx1"/>
                    </a:solidFill>
                    <a:latin typeface="Times New Roman"/>
                    <a:cs typeface="Times New Roman"/>
                  </a:rPr>
                  <a:t>p</a:t>
                </a:r>
                <a:r>
                  <a:rPr lang="en-US" spc="-5" dirty="0">
                    <a:solidFill>
                      <a:schemeClr val="tx1"/>
                    </a:solidFill>
                    <a:latin typeface="Times New Roman"/>
                    <a:cs typeface="Times New Roman"/>
                  </a:rPr>
                  <a:t>-series:</a:t>
                </a:r>
              </a:p>
              <a:p>
                <a:pPr marL="0" marR="5080" indent="0" algn="just">
                  <a:lnSpc>
                    <a:spcPct val="100000"/>
                  </a:lnSpc>
                  <a:buNone/>
                </a:pP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ad>
                                <m:radPr>
                                  <m:ctrlPr>
                                    <a:rPr lang="en-US" i="1" smtClean="0">
                                      <a:solidFill>
                                        <a:schemeClr val="tx1"/>
                                      </a:solidFill>
                                      <a:latin typeface="Cambria Math" panose="02040503050406030204" pitchFamily="18" charset="0"/>
                                    </a:rPr>
                                  </m:ctrlPr>
                                </m:radPr>
                                <m:deg>
                                  <m:r>
                                    <m:rPr>
                                      <m:brk m:alnAt="7"/>
                                    </m:rPr>
                                    <a:rPr lang="en-US" b="0" i="1" smtClean="0">
                                      <a:solidFill>
                                        <a:schemeClr val="tx1"/>
                                      </a:solidFill>
                                      <a:latin typeface="Cambria Math" panose="02040503050406030204" pitchFamily="18" charset="0"/>
                                    </a:rPr>
                                    <m:t>3</m:t>
                                  </m:r>
                                </m:deg>
                                <m:e>
                                  <m:r>
                                    <a:rPr lang="en-US" b="0" i="1" smtClean="0">
                                      <a:solidFill>
                                        <a:schemeClr val="tx1"/>
                                      </a:solidFill>
                                      <a:latin typeface="Cambria Math" panose="02040503050406030204" pitchFamily="18" charset="0"/>
                                    </a:rPr>
                                    <m:t>𝑛</m:t>
                                  </m:r>
                                </m:e>
                              </m:rad>
                            </m:den>
                          </m:f>
                        </m:e>
                      </m:nary>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ea typeface="Cambria Math" panose="02040503050406030204" pitchFamily="18" charset="0"/>
                            </a:rPr>
                            <m:t>∞</m:t>
                          </m:r>
                        </m:sup>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charset="0"/>
                                    </a:rPr>
                                    <m:t>1/3</m:t>
                                  </m:r>
                                </m:sup>
                              </m:sSup>
                            </m:den>
                          </m:f>
                        </m:e>
                      </m:nary>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diverges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since</m:t>
                      </m:r>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rPr>
                        <m:t>&lt;1.</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den>
                          </m:f>
                        </m:e>
                      </m:nary>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converges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since</m:t>
                      </m:r>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=2&gt;1.</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704324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(11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1"/>
                <a:ext cx="10805616" cy="1769806"/>
              </a:xfrm>
            </p:spPr>
            <p:txBody>
              <a:bodyPr>
                <a:noAutofit/>
              </a:bodyPr>
              <a:lstStyle/>
              <a:p>
                <a:pPr marL="0" marR="5080" indent="0" algn="just">
                  <a:lnSpc>
                    <a:spcPct val="100000"/>
                  </a:lnSpc>
                  <a:buNone/>
                </a:pPr>
                <a:r>
                  <a:rPr lang="en-US" spc="-10" dirty="0">
                    <a:solidFill>
                      <a:schemeClr val="tx1"/>
                    </a:solidFill>
                    <a:latin typeface="Times New Roman"/>
                    <a:cs typeface="Times New Roman"/>
                  </a:rPr>
                  <a:t>Anothe</a:t>
                </a:r>
                <a:r>
                  <a:rPr lang="en-US" spc="-5" dirty="0">
                    <a:solidFill>
                      <a:schemeClr val="tx1"/>
                    </a:solidFill>
                    <a:latin typeface="Times New Roman"/>
                    <a:cs typeface="Times New Roman"/>
                  </a:rPr>
                  <a:t>r</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powerfu</a:t>
                </a:r>
                <a:r>
                  <a:rPr lang="en-US" spc="-5" dirty="0">
                    <a:solidFill>
                      <a:schemeClr val="tx1"/>
                    </a:solidFill>
                    <a:latin typeface="Times New Roman"/>
                    <a:cs typeface="Times New Roman"/>
                  </a:rPr>
                  <a:t>l</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metho</a:t>
                </a:r>
                <a:r>
                  <a:rPr lang="en-US" spc="-5" dirty="0">
                    <a:solidFill>
                      <a:schemeClr val="tx1"/>
                    </a:solidFill>
                    <a:latin typeface="Times New Roman"/>
                    <a:cs typeface="Times New Roman"/>
                  </a:rPr>
                  <a:t>d</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determinin</a:t>
                </a:r>
                <a:r>
                  <a:rPr lang="en-US" spc="-5" dirty="0">
                    <a:solidFill>
                      <a:schemeClr val="tx1"/>
                    </a:solidFill>
                    <a:latin typeface="Times New Roman"/>
                    <a:cs typeface="Times New Roman"/>
                  </a:rPr>
                  <a:t>g</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convergenc</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positiv</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erie</a:t>
                </a:r>
                <a:r>
                  <a:rPr lang="en-US" spc="-5" dirty="0">
                    <a:solidFill>
                      <a:schemeClr val="tx1"/>
                    </a:solidFill>
                    <a:latin typeface="Times New Roman"/>
                    <a:cs typeface="Times New Roman"/>
                  </a:rPr>
                  <a:t>s</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occur</a:t>
                </a:r>
                <a:r>
                  <a:rPr lang="en-US" spc="-5" dirty="0">
                    <a:solidFill>
                      <a:schemeClr val="tx1"/>
                    </a:solidFill>
                    <a:latin typeface="Times New Roman"/>
                    <a:cs typeface="Times New Roman"/>
                  </a:rPr>
                  <a:t>s</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via</a:t>
                </a:r>
                <a:endParaRPr lang="en-US" dirty="0">
                  <a:solidFill>
                    <a:schemeClr val="tx1"/>
                  </a:solidFill>
                  <a:latin typeface="Times New Roman"/>
                  <a:cs typeface="Times New Roman"/>
                </a:endParaRPr>
              </a:p>
              <a:p>
                <a:pPr marL="0" marR="5080" indent="0" algn="just">
                  <a:lnSpc>
                    <a:spcPct val="100000"/>
                  </a:lnSpc>
                  <a:buNone/>
                </a:pPr>
                <a:r>
                  <a:rPr lang="en-US" spc="-5" dirty="0">
                    <a:solidFill>
                      <a:schemeClr val="tx1"/>
                    </a:solidFill>
                    <a:latin typeface="Times New Roman"/>
                    <a:cs typeface="Times New Roman"/>
                  </a:rPr>
                  <a:t>comparison</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with</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other</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Suppose</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0" dirty="0">
                    <a:solidFill>
                      <a:schemeClr val="tx1"/>
                    </a:solidFill>
                    <a:latin typeface="Times New Roman"/>
                    <a:cs typeface="Times New Roman"/>
                  </a:rPr>
                  <a:t>b</a:t>
                </a:r>
                <a:r>
                  <a:rPr lang="en-US" i="1" baseline="-11111" dirty="0">
                    <a:solidFill>
                      <a:schemeClr val="tx1"/>
                    </a:solidFill>
                    <a:latin typeface="Times New Roman"/>
                    <a:cs typeface="Times New Roman"/>
                  </a:rPr>
                  <a:t>n</a:t>
                </a:r>
                <a:r>
                  <a:rPr lang="en-US" spc="-5" dirty="0">
                    <a:solidFill>
                      <a:schemeClr val="tx1"/>
                    </a:solidFill>
                    <a:latin typeface="Times New Roman"/>
                    <a:cs typeface="Times New Roman"/>
                  </a:rPr>
                  <a:t>.</a:t>
                </a:r>
                <a:r>
                  <a:rPr lang="en-US" spc="110" dirty="0">
                    <a:solidFill>
                      <a:schemeClr val="tx1"/>
                    </a:solidFill>
                    <a:latin typeface="Times New Roman"/>
                    <a:cs typeface="Times New Roman"/>
                  </a:rPr>
                  <a:t> </a:t>
                </a:r>
                <a:r>
                  <a:rPr lang="en-US" spc="-15" dirty="0">
                    <a:solidFill>
                      <a:schemeClr val="tx1"/>
                    </a:solidFill>
                    <a:latin typeface="Times New Roman"/>
                    <a:cs typeface="Times New Roman"/>
                  </a:rPr>
                  <a:t>F</a:t>
                </a:r>
                <a:r>
                  <a:rPr lang="en-US" spc="-5" dirty="0">
                    <a:solidFill>
                      <a:schemeClr val="tx1"/>
                    </a:solidFill>
                    <a:latin typeface="Times New Roman"/>
                    <a:cs typeface="Times New Roman"/>
                  </a:rPr>
                  <a:t>igure</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4</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suggests</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if</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the larger</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sum</a:t>
                </a:r>
                <a:r>
                  <a:rPr lang="en-US" spc="75" dirty="0">
                    <a:solidFill>
                      <a:schemeClr val="tx1"/>
                    </a:solidFill>
                    <a:latin typeface="Times New Roman"/>
                    <a:cs typeface="Times New Roman"/>
                  </a:rPr>
                  <a:t> </a:t>
                </a:r>
                <a14:m>
                  <m:oMath xmlns:m="http://schemas.openxmlformats.org/officeDocument/2006/math">
                    <m:nary>
                      <m:naryPr>
                        <m:chr m:val="∑"/>
                        <m:subHide m:val="on"/>
                        <m:supHide m:val="on"/>
                        <m:ctrlPr>
                          <a:rPr lang="en-US" i="1" spc="75" smtClean="0">
                            <a:solidFill>
                              <a:schemeClr val="tx1"/>
                            </a:solidFill>
                            <a:latin typeface="Cambria Math" panose="02040503050406030204" pitchFamily="18" charset="0"/>
                            <a:cs typeface="Times New Roman"/>
                          </a:rPr>
                        </m:ctrlPr>
                      </m:naryPr>
                      <m:sub/>
                      <m:sup/>
                      <m:e>
                        <m:sSub>
                          <m:sSubPr>
                            <m:ctrlPr>
                              <a:rPr lang="en-US" i="1" spc="75" smtClean="0">
                                <a:solidFill>
                                  <a:schemeClr val="tx1"/>
                                </a:solidFill>
                                <a:latin typeface="Cambria Math" panose="02040503050406030204" pitchFamily="18" charset="0"/>
                                <a:cs typeface="Times New Roman"/>
                              </a:rPr>
                            </m:ctrlPr>
                          </m:sSubPr>
                          <m:e>
                            <m:r>
                              <a:rPr lang="en-US" b="0" i="1" spc="75" smtClean="0">
                                <a:solidFill>
                                  <a:schemeClr val="tx1"/>
                                </a:solidFill>
                                <a:latin typeface="Cambria Math" panose="02040503050406030204" pitchFamily="18" charset="0"/>
                                <a:cs typeface="Times New Roman"/>
                              </a:rPr>
                              <m:t>𝑏</m:t>
                            </m:r>
                          </m:e>
                          <m:sub>
                            <m:r>
                              <a:rPr lang="en-US" b="0" i="1" spc="75" smtClean="0">
                                <a:solidFill>
                                  <a:schemeClr val="tx1"/>
                                </a:solidFill>
                                <a:latin typeface="Cambria Math" panose="02040503050406030204" pitchFamily="18" charset="0"/>
                                <a:cs typeface="Times New Roman"/>
                              </a:rPr>
                              <m:t>𝑛</m:t>
                            </m:r>
                          </m:sub>
                        </m:sSub>
                      </m:e>
                    </m:nary>
                    <m:r>
                      <a:rPr lang="en-US" b="0" i="1" spc="75" smtClean="0">
                        <a:solidFill>
                          <a:schemeClr val="tx1"/>
                        </a:solidFill>
                        <a:latin typeface="Cambria Math" panose="02040503050406030204" pitchFamily="18" charset="0"/>
                        <a:cs typeface="Times New Roman"/>
                      </a:rPr>
                      <m:t> </m:t>
                    </m:r>
                  </m:oMath>
                </a14:m>
                <a:r>
                  <a:rPr lang="en-US" i="1" spc="-10" dirty="0">
                    <a:solidFill>
                      <a:schemeClr val="tx1"/>
                    </a:solidFill>
                    <a:latin typeface="Times New Roman"/>
                    <a:cs typeface="Times New Roman"/>
                  </a:rPr>
                  <a:t>converge</a:t>
                </a:r>
                <a:r>
                  <a:rPr lang="en-US" i="1" spc="-5" dirty="0">
                    <a:solidFill>
                      <a:schemeClr val="tx1"/>
                    </a:solidFill>
                    <a:latin typeface="Times New Roman"/>
                    <a:cs typeface="Times New Roman"/>
                  </a:rPr>
                  <a:t>s</a:t>
                </a:r>
                <a:r>
                  <a:rPr lang="en-US" spc="-5" dirty="0">
                    <a:solidFill>
                      <a:schemeClr val="tx1"/>
                    </a:solidFill>
                    <a:latin typeface="Times New Roman"/>
                    <a:cs typeface="Times New Roman"/>
                  </a:rPr>
                  <a:t>,</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a:t>
                </a:r>
                <a:r>
                  <a:rPr lang="en-US" spc="-5" dirty="0">
                    <a:solidFill>
                      <a:schemeClr val="tx1"/>
                    </a:solidFill>
                    <a:latin typeface="Times New Roman"/>
                    <a:cs typeface="Times New Roman"/>
                  </a:rPr>
                  <a:t>n</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malle</a:t>
                </a:r>
                <a:r>
                  <a:rPr lang="en-US" spc="-5" dirty="0">
                    <a:solidFill>
                      <a:schemeClr val="tx1"/>
                    </a:solidFill>
                    <a:latin typeface="Times New Roman"/>
                    <a:cs typeface="Times New Roman"/>
                  </a:rPr>
                  <a:t>r</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um</a:t>
                </a:r>
                <a:r>
                  <a:rPr lang="en-US" spc="75" dirty="0">
                    <a:solidFill>
                      <a:schemeClr val="tx1"/>
                    </a:solidFill>
                    <a:latin typeface="Times New Roman"/>
                    <a:cs typeface="Times New Roman"/>
                  </a:rPr>
                  <a:t> </a:t>
                </a:r>
                <a14:m>
                  <m:oMath xmlns:m="http://schemas.openxmlformats.org/officeDocument/2006/math">
                    <m:nary>
                      <m:naryPr>
                        <m:chr m:val="∑"/>
                        <m:subHide m:val="on"/>
                        <m:supHide m:val="on"/>
                        <m:ctrlPr>
                          <a:rPr lang="en-US" i="1" spc="75" smtClean="0">
                            <a:solidFill>
                              <a:schemeClr val="tx1"/>
                            </a:solidFill>
                            <a:latin typeface="Cambria Math" panose="02040503050406030204" pitchFamily="18" charset="0"/>
                            <a:cs typeface="Times New Roman"/>
                          </a:rPr>
                        </m:ctrlPr>
                      </m:naryPr>
                      <m:sub/>
                      <m:sup/>
                      <m:e>
                        <m:sSub>
                          <m:sSubPr>
                            <m:ctrlPr>
                              <a:rPr lang="en-US" i="1" spc="75" smtClean="0">
                                <a:solidFill>
                                  <a:schemeClr val="tx1"/>
                                </a:solidFill>
                                <a:latin typeface="Cambria Math" panose="02040503050406030204" pitchFamily="18" charset="0"/>
                                <a:cs typeface="Times New Roman"/>
                              </a:rPr>
                            </m:ctrlPr>
                          </m:sSubPr>
                          <m:e>
                            <m:r>
                              <a:rPr lang="en-US" b="0" i="1" spc="75" smtClean="0">
                                <a:solidFill>
                                  <a:schemeClr val="tx1"/>
                                </a:solidFill>
                                <a:latin typeface="Cambria Math" panose="02040503050406030204" pitchFamily="18" charset="0"/>
                                <a:cs typeface="Times New Roman"/>
                              </a:rPr>
                              <m:t>𝑎</m:t>
                            </m:r>
                          </m:e>
                          <m:sub>
                            <m:r>
                              <a:rPr lang="en-US" b="0" i="1" spc="75" smtClean="0">
                                <a:solidFill>
                                  <a:schemeClr val="tx1"/>
                                </a:solidFill>
                                <a:latin typeface="Cambria Math" panose="02040503050406030204" pitchFamily="18" charset="0"/>
                                <a:cs typeface="Times New Roman"/>
                              </a:rPr>
                              <m:t>𝑛</m:t>
                            </m:r>
                          </m:sub>
                        </m:sSub>
                      </m:e>
                    </m:nary>
                  </m:oMath>
                </a14:m>
                <a:r>
                  <a:rPr lang="en-US" i="1" spc="-7" baseline="-11111" dirty="0">
                    <a:solidFill>
                      <a:schemeClr val="tx1"/>
                    </a:solidFill>
                    <a:latin typeface="Times New Roman"/>
                    <a:cs typeface="Times New Roman"/>
                  </a:rPr>
                  <a:t> </a:t>
                </a:r>
                <a:r>
                  <a:rPr lang="en-US" spc="-5" dirty="0">
                    <a:solidFill>
                      <a:schemeClr val="tx1"/>
                    </a:solidFill>
                    <a:latin typeface="Times New Roman"/>
                    <a:cs typeface="Times New Roman"/>
                  </a:rPr>
                  <a:t>also</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converges.</a:t>
                </a:r>
                <a:r>
                  <a:rPr lang="en-US" spc="80" dirty="0">
                    <a:solidFill>
                      <a:schemeClr val="tx1"/>
                    </a:solidFill>
                    <a:latin typeface="Times New Roman"/>
                    <a:cs typeface="Times New Roman"/>
                  </a:rPr>
                  <a:t> </a:t>
                </a:r>
                <a:r>
                  <a:rPr lang="en-US" spc="-15" dirty="0">
                    <a:solidFill>
                      <a:schemeClr val="tx1"/>
                    </a:solidFill>
                    <a:latin typeface="Times New Roman"/>
                    <a:cs typeface="Times New Roman"/>
                  </a:rPr>
                  <a:t>S</a:t>
                </a:r>
                <a:r>
                  <a:rPr lang="en-US" spc="-5" dirty="0">
                    <a:solidFill>
                      <a:schemeClr val="tx1"/>
                    </a:solidFill>
                    <a:latin typeface="Times New Roman"/>
                    <a:cs typeface="Times New Roman"/>
                  </a:rPr>
                  <a:t>imilarly,</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if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malle</a:t>
                </a:r>
                <a:r>
                  <a:rPr lang="en-US" spc="-5" dirty="0">
                    <a:solidFill>
                      <a:schemeClr val="tx1"/>
                    </a:solidFill>
                    <a:latin typeface="Times New Roman"/>
                    <a:cs typeface="Times New Roman"/>
                  </a:rPr>
                  <a:t>r s</a:t>
                </a:r>
                <a:r>
                  <a:rPr lang="en-US" spc="-10" dirty="0">
                    <a:solidFill>
                      <a:schemeClr val="tx1"/>
                    </a:solidFill>
                    <a:latin typeface="Times New Roman"/>
                    <a:cs typeface="Times New Roman"/>
                  </a:rPr>
                  <a:t>um</a:t>
                </a:r>
                <a:r>
                  <a:rPr lang="en-US" spc="-5" dirty="0">
                    <a:solidFill>
                      <a:schemeClr val="tx1"/>
                    </a:solidFill>
                    <a:latin typeface="Times New Roman"/>
                    <a:cs typeface="Times New Roman"/>
                  </a:rPr>
                  <a:t> </a:t>
                </a:r>
                <a:r>
                  <a:rPr lang="en-US" i="1" spc="-10" dirty="0">
                    <a:solidFill>
                      <a:schemeClr val="tx1"/>
                    </a:solidFill>
                    <a:latin typeface="Times New Roman"/>
                    <a:cs typeface="Times New Roman"/>
                  </a:rPr>
                  <a:t>diverge</a:t>
                </a:r>
                <a:r>
                  <a:rPr lang="en-US" i="1" spc="-5" dirty="0">
                    <a:solidFill>
                      <a:schemeClr val="tx1"/>
                    </a:solidFill>
                    <a:latin typeface="Times New Roman"/>
                    <a:cs typeface="Times New Roman"/>
                  </a:rPr>
                  <a:t>s</a:t>
                </a:r>
                <a:r>
                  <a:rPr lang="en-US" spc="-5" dirty="0">
                    <a:solidFill>
                      <a:schemeClr val="tx1"/>
                    </a:solidFill>
                    <a:latin typeface="Times New Roman"/>
                    <a:cs typeface="Times New Roman"/>
                  </a:rPr>
                  <a:t>, then the larger </a:t>
                </a:r>
                <a:r>
                  <a:rPr lang="en-US" spc="-10" dirty="0">
                    <a:solidFill>
                      <a:schemeClr val="tx1"/>
                    </a:solidFill>
                    <a:latin typeface="Times New Roman"/>
                    <a:cs typeface="Times New Roman"/>
                  </a:rPr>
                  <a:t>sum</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lso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iverges.</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1"/>
                <a:ext cx="10805616" cy="1769806"/>
              </a:xfrm>
              <a:blipFill rotWithShape="0">
                <a:blip r:embed="rId2"/>
                <a:stretch>
                  <a:fillRect l="-677" t="-2414" r="-677" b="-16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85801" y="3465871"/>
                <a:ext cx="6599902" cy="1972335"/>
              </a:xfrm>
              <a:prstGeom prst="rect">
                <a:avLst/>
              </a:prstGeom>
              <a:noFill/>
            </p:spPr>
            <p:txBody>
              <a:bodyPr wrap="square" rtlCol="0">
                <a:spAutoFit/>
              </a:bodyPr>
              <a:lstStyle/>
              <a:p>
                <a:pPr marL="12700"/>
                <a:r>
                  <a:rPr lang="en-US" sz="2200" b="1" u="sng" spc="-105" dirty="0">
                    <a:solidFill>
                      <a:schemeClr val="tx1"/>
                    </a:solidFill>
                    <a:latin typeface="Times New Roman" panose="02020603050405020304" pitchFamily="18" charset="0"/>
                    <a:cs typeface="Times New Roman" panose="02020603050405020304" pitchFamily="18" charset="0"/>
                  </a:rPr>
                  <a:t>THEORE</a:t>
                </a:r>
                <a:r>
                  <a:rPr lang="en-US" sz="2200" b="1" u="sng" spc="-175" dirty="0">
                    <a:solidFill>
                      <a:schemeClr val="tx1"/>
                    </a:solidFill>
                    <a:latin typeface="Times New Roman" panose="02020603050405020304" pitchFamily="18" charset="0"/>
                    <a:cs typeface="Times New Roman" panose="02020603050405020304" pitchFamily="18" charset="0"/>
                  </a:rPr>
                  <a:t>M </a:t>
                </a:r>
                <a:r>
                  <a:rPr lang="en-US" sz="2200" b="1" spc="-10" dirty="0">
                    <a:latin typeface="Times New Roman" panose="02020603050405020304" pitchFamily="18" charset="0"/>
                    <a:cs typeface="Times New Roman" panose="02020603050405020304" pitchFamily="18" charset="0"/>
                  </a:rPr>
                  <a:t>:</a:t>
                </a:r>
                <a:r>
                  <a:rPr lang="en-US" sz="2200" b="1" spc="-10" dirty="0">
                    <a:solidFill>
                      <a:schemeClr val="tx1"/>
                    </a:solidFill>
                    <a:latin typeface="Times New Roman" panose="02020603050405020304" pitchFamily="18" charset="0"/>
                    <a:cs typeface="Times New Roman" panose="02020603050405020304" pitchFamily="18" charset="0"/>
                  </a:rPr>
                  <a:t> </a:t>
                </a:r>
                <a:r>
                  <a:rPr lang="en-US" sz="2200" b="1" spc="-80" dirty="0">
                    <a:solidFill>
                      <a:schemeClr val="tx1"/>
                    </a:solidFill>
                    <a:latin typeface="Times New Roman" panose="02020603050405020304" pitchFamily="18" charset="0"/>
                    <a:cs typeface="Times New Roman" panose="02020603050405020304" pitchFamily="18" charset="0"/>
                  </a:rPr>
                  <a:t>Direc</a:t>
                </a:r>
                <a:r>
                  <a:rPr lang="en-US" sz="2200" b="1" spc="-50" dirty="0">
                    <a:solidFill>
                      <a:schemeClr val="tx1"/>
                    </a:solidFill>
                    <a:latin typeface="Times New Roman" panose="02020603050405020304" pitchFamily="18" charset="0"/>
                    <a:cs typeface="Times New Roman" panose="02020603050405020304" pitchFamily="18" charset="0"/>
                  </a:rPr>
                  <a:t>t</a:t>
                </a:r>
                <a:r>
                  <a:rPr lang="en-US" sz="2200" b="1" spc="-5" dirty="0">
                    <a:solidFill>
                      <a:schemeClr val="tx1"/>
                    </a:solidFill>
                    <a:latin typeface="Times New Roman" panose="02020603050405020304" pitchFamily="18" charset="0"/>
                    <a:cs typeface="Times New Roman" panose="02020603050405020304" pitchFamily="18" charset="0"/>
                  </a:rPr>
                  <a:t> </a:t>
                </a:r>
                <a:r>
                  <a:rPr lang="en-US" sz="2200" b="1" spc="-110" dirty="0">
                    <a:solidFill>
                      <a:schemeClr val="tx1"/>
                    </a:solidFill>
                    <a:latin typeface="Times New Roman" panose="02020603050405020304" pitchFamily="18" charset="0"/>
                    <a:cs typeface="Times New Roman" panose="02020603050405020304" pitchFamily="18" charset="0"/>
                  </a:rPr>
                  <a:t>Comparison </a:t>
                </a:r>
                <a:r>
                  <a:rPr lang="en-US" sz="2200" b="1" spc="-180" dirty="0">
                    <a:solidFill>
                      <a:schemeClr val="tx1"/>
                    </a:solidFill>
                    <a:latin typeface="Times New Roman" panose="02020603050405020304" pitchFamily="18" charset="0"/>
                    <a:cs typeface="Times New Roman" panose="02020603050405020304" pitchFamily="18" charset="0"/>
                  </a:rPr>
                  <a:t>T</a:t>
                </a:r>
                <a:r>
                  <a:rPr lang="en-US" sz="2200" b="1" spc="-85" dirty="0">
                    <a:solidFill>
                      <a:schemeClr val="tx1"/>
                    </a:solidFill>
                    <a:latin typeface="Times New Roman" panose="02020603050405020304" pitchFamily="18" charset="0"/>
                    <a:cs typeface="Times New Roman" panose="02020603050405020304" pitchFamily="18" charset="0"/>
                  </a:rPr>
                  <a:t>est</a:t>
                </a:r>
                <a:endParaRPr lang="en-US" sz="2200" dirty="0">
                  <a:solidFill>
                    <a:schemeClr val="tx1"/>
                  </a:solidFill>
                  <a:latin typeface="Times New Roman" panose="02020603050405020304" pitchFamily="18" charset="0"/>
                  <a:cs typeface="Times New Roman" panose="02020603050405020304" pitchFamily="18" charset="0"/>
                </a:endParaRPr>
              </a:p>
              <a:p>
                <a:pPr marL="12700"/>
                <a:r>
                  <a:rPr lang="en-US" sz="2200" spc="-10" dirty="0">
                    <a:solidFill>
                      <a:schemeClr val="tx1"/>
                    </a:solidFill>
                    <a:latin typeface="Times New Roman" panose="02020603050405020304" pitchFamily="18" charset="0"/>
                    <a:cs typeface="Times New Roman" panose="02020603050405020304" pitchFamily="18" charset="0"/>
                  </a:rPr>
                  <a:t>Assume</a:t>
                </a:r>
                <a:r>
                  <a:rPr lang="en-US" sz="2200" spc="-5" dirty="0">
                    <a:solidFill>
                      <a:schemeClr val="tx1"/>
                    </a:solidFill>
                    <a:latin typeface="Times New Roman" panose="02020603050405020304" pitchFamily="18" charset="0"/>
                    <a:cs typeface="Times New Roman" panose="02020603050405020304" pitchFamily="18" charset="0"/>
                  </a:rPr>
                  <a:t> that there exists</a:t>
                </a:r>
                <a:r>
                  <a:rPr lang="en-US" sz="2200" spc="65" dirty="0">
                    <a:solidFill>
                      <a:schemeClr val="tx1"/>
                    </a:solidFill>
                    <a:latin typeface="Times New Roman" panose="02020603050405020304" pitchFamily="18" charset="0"/>
                    <a:cs typeface="Times New Roman" panose="02020603050405020304" pitchFamily="18" charset="0"/>
                  </a:rPr>
                  <a:t> </a:t>
                </a:r>
                <a:r>
                  <a:rPr lang="en-US" sz="2200" i="1" spc="-10" dirty="0">
                    <a:solidFill>
                      <a:schemeClr val="tx1"/>
                    </a:solidFill>
                    <a:latin typeface="Times New Roman" panose="02020603050405020304" pitchFamily="18" charset="0"/>
                    <a:cs typeface="Times New Roman" panose="02020603050405020304" pitchFamily="18" charset="0"/>
                  </a:rPr>
                  <a:t>M</a:t>
                </a:r>
                <a:r>
                  <a:rPr lang="en-US" sz="2200" i="1" spc="110" dirty="0">
                    <a:solidFill>
                      <a:schemeClr val="tx1"/>
                    </a:solidFill>
                    <a:latin typeface="Times New Roman" panose="02020603050405020304" pitchFamily="18" charset="0"/>
                    <a:cs typeface="Times New Roman" panose="02020603050405020304" pitchFamily="18" charset="0"/>
                  </a:rPr>
                  <a:t> </a:t>
                </a:r>
                <a:r>
                  <a:rPr lang="en-US" sz="2200" i="1" spc="190" dirty="0">
                    <a:solidFill>
                      <a:schemeClr val="tx1"/>
                    </a:solidFill>
                    <a:latin typeface="Times New Roman" panose="02020603050405020304" pitchFamily="18" charset="0"/>
                    <a:cs typeface="Times New Roman" panose="02020603050405020304" pitchFamily="18" charset="0"/>
                  </a:rPr>
                  <a:t>&gt;</a:t>
                </a:r>
                <a:r>
                  <a:rPr lang="en-US" sz="2200" i="1" spc="-5" dirty="0">
                    <a:solidFill>
                      <a:schemeClr val="tx1"/>
                    </a:solidFill>
                    <a:latin typeface="Times New Roman" panose="02020603050405020304" pitchFamily="18" charset="0"/>
                    <a:cs typeface="Times New Roman" panose="02020603050405020304" pitchFamily="18" charset="0"/>
                  </a:rPr>
                  <a:t> </a:t>
                </a:r>
                <a:r>
                  <a:rPr lang="en-US" sz="2200" spc="-5" dirty="0">
                    <a:solidFill>
                      <a:schemeClr val="tx1"/>
                    </a:solidFill>
                    <a:latin typeface="Times New Roman" panose="02020603050405020304" pitchFamily="18" charset="0"/>
                    <a:cs typeface="Times New Roman" panose="02020603050405020304" pitchFamily="18" charset="0"/>
                  </a:rPr>
                  <a:t>0 </a:t>
                </a:r>
                <a:r>
                  <a:rPr lang="en-US" sz="2200" spc="-10" dirty="0">
                    <a:solidFill>
                      <a:schemeClr val="tx1"/>
                    </a:solidFill>
                    <a:latin typeface="Times New Roman" panose="02020603050405020304" pitchFamily="18" charset="0"/>
                    <a:cs typeface="Times New Roman" panose="02020603050405020304" pitchFamily="18" charset="0"/>
                  </a:rPr>
                  <a:t>suc</a:t>
                </a:r>
                <a:r>
                  <a:rPr lang="en-US" sz="2200" spc="-5" dirty="0">
                    <a:solidFill>
                      <a:schemeClr val="tx1"/>
                    </a:solidFill>
                    <a:latin typeface="Times New Roman" panose="02020603050405020304" pitchFamily="18" charset="0"/>
                    <a:cs typeface="Times New Roman" panose="02020603050405020304" pitchFamily="18" charset="0"/>
                  </a:rPr>
                  <a:t>h </a:t>
                </a:r>
                <a:r>
                  <a:rPr lang="en-US" sz="2200" spc="-10" dirty="0">
                    <a:solidFill>
                      <a:schemeClr val="tx1"/>
                    </a:solidFill>
                    <a:latin typeface="Times New Roman" panose="02020603050405020304" pitchFamily="18" charset="0"/>
                    <a:cs typeface="Times New Roman" panose="02020603050405020304" pitchFamily="18" charset="0"/>
                  </a:rPr>
                  <a:t>tha</a:t>
                </a:r>
                <a:r>
                  <a:rPr lang="en-US" sz="2200" spc="-5" dirty="0">
                    <a:solidFill>
                      <a:schemeClr val="tx1"/>
                    </a:solidFill>
                    <a:latin typeface="Times New Roman" panose="02020603050405020304" pitchFamily="18" charset="0"/>
                    <a:cs typeface="Times New Roman" panose="02020603050405020304" pitchFamily="18" charset="0"/>
                  </a:rPr>
                  <a:t>t 0</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spc="-50" dirty="0">
                    <a:solidFill>
                      <a:schemeClr val="tx1"/>
                    </a:solidFill>
                    <a:latin typeface="Times New Roman" panose="02020603050405020304" pitchFamily="18" charset="0"/>
                    <a:cs typeface="Times New Roman" panose="02020603050405020304" pitchFamily="18" charset="0"/>
                  </a:rPr>
                  <a:t>≤</a:t>
                </a:r>
                <a:r>
                  <a:rPr lang="en-US" sz="2200" spc="-45" dirty="0">
                    <a:solidFill>
                      <a:schemeClr val="tx1"/>
                    </a:solidFill>
                    <a:latin typeface="Times New Roman" panose="02020603050405020304" pitchFamily="18" charset="0"/>
                    <a:cs typeface="Times New Roman" panose="02020603050405020304" pitchFamily="18" charset="0"/>
                  </a:rPr>
                  <a:t> </a:t>
                </a:r>
                <a:r>
                  <a:rPr lang="en-US" sz="2200" i="1" spc="-5" dirty="0">
                    <a:solidFill>
                      <a:schemeClr val="tx1"/>
                    </a:solidFill>
                    <a:latin typeface="Times New Roman" panose="02020603050405020304" pitchFamily="18" charset="0"/>
                    <a:cs typeface="Times New Roman" panose="02020603050405020304" pitchFamily="18" charset="0"/>
                  </a:rPr>
                  <a:t>a</a:t>
                </a:r>
                <a:r>
                  <a:rPr lang="en-US" sz="2200" i="1" spc="-7" baseline="-11111" dirty="0">
                    <a:solidFill>
                      <a:schemeClr val="tx1"/>
                    </a:solidFill>
                    <a:latin typeface="Times New Roman" panose="02020603050405020304" pitchFamily="18" charset="0"/>
                    <a:cs typeface="Times New Roman" panose="02020603050405020304" pitchFamily="18" charset="0"/>
                  </a:rPr>
                  <a:t>n </a:t>
                </a:r>
                <a:r>
                  <a:rPr lang="en-US" sz="2200" spc="-50" dirty="0">
                    <a:solidFill>
                      <a:schemeClr val="tx1"/>
                    </a:solidFill>
                    <a:latin typeface="Times New Roman" panose="02020603050405020304" pitchFamily="18" charset="0"/>
                    <a:cs typeface="Times New Roman" panose="02020603050405020304" pitchFamily="18" charset="0"/>
                  </a:rPr>
                  <a:t>≤</a:t>
                </a:r>
                <a:r>
                  <a:rPr lang="en-US" sz="2200" spc="-40" dirty="0">
                    <a:solidFill>
                      <a:schemeClr val="tx1"/>
                    </a:solidFill>
                    <a:latin typeface="Times New Roman" panose="02020603050405020304" pitchFamily="18" charset="0"/>
                    <a:cs typeface="Times New Roman" panose="02020603050405020304" pitchFamily="18" charset="0"/>
                  </a:rPr>
                  <a:t> </a:t>
                </a:r>
                <a:r>
                  <a:rPr lang="en-US" sz="2200" i="1" spc="-10" dirty="0" err="1">
                    <a:solidFill>
                      <a:schemeClr val="tx1"/>
                    </a:solidFill>
                    <a:latin typeface="Times New Roman" panose="02020603050405020304" pitchFamily="18" charset="0"/>
                    <a:cs typeface="Times New Roman" panose="02020603050405020304" pitchFamily="18" charset="0"/>
                  </a:rPr>
                  <a:t>b</a:t>
                </a:r>
                <a:r>
                  <a:rPr lang="en-US" sz="2200" i="1" baseline="-11111" dirty="0" err="1">
                    <a:solidFill>
                      <a:schemeClr val="tx1"/>
                    </a:solidFill>
                    <a:latin typeface="Times New Roman" panose="02020603050405020304" pitchFamily="18" charset="0"/>
                    <a:cs typeface="Times New Roman" panose="02020603050405020304" pitchFamily="18" charset="0"/>
                  </a:rPr>
                  <a:t>n</a:t>
                </a:r>
                <a:r>
                  <a:rPr lang="en-US" sz="2200" i="1" baseline="-11111" dirty="0">
                    <a:solidFill>
                      <a:schemeClr val="tx1"/>
                    </a:solidFill>
                    <a:latin typeface="Times New Roman" panose="02020603050405020304" pitchFamily="18" charset="0"/>
                    <a:cs typeface="Times New Roman" panose="02020603050405020304" pitchFamily="18" charset="0"/>
                  </a:rPr>
                  <a:t> </a:t>
                </a:r>
                <a:r>
                  <a:rPr lang="en-US" sz="2200" spc="-5" dirty="0">
                    <a:solidFill>
                      <a:schemeClr val="tx1"/>
                    </a:solidFill>
                    <a:latin typeface="Times New Roman" panose="02020603050405020304" pitchFamily="18" charset="0"/>
                    <a:cs typeface="Times New Roman" panose="02020603050405020304" pitchFamily="18" charset="0"/>
                  </a:rPr>
                  <a:t>for </a:t>
                </a:r>
                <a:r>
                  <a:rPr lang="en-US" sz="2200" i="1" spc="-5" dirty="0">
                    <a:solidFill>
                      <a:schemeClr val="tx1"/>
                    </a:solidFill>
                    <a:latin typeface="Times New Roman" panose="02020603050405020304" pitchFamily="18" charset="0"/>
                    <a:cs typeface="Times New Roman" panose="02020603050405020304" pitchFamily="18" charset="0"/>
                  </a:rPr>
                  <a:t>n</a:t>
                </a:r>
                <a:r>
                  <a:rPr lang="en-US" sz="2200" i="1" spc="70" dirty="0">
                    <a:solidFill>
                      <a:schemeClr val="tx1"/>
                    </a:solidFill>
                    <a:latin typeface="Times New Roman" panose="02020603050405020304" pitchFamily="18" charset="0"/>
                    <a:cs typeface="Times New Roman" panose="02020603050405020304" pitchFamily="18" charset="0"/>
                  </a:rPr>
                  <a:t> </a:t>
                </a:r>
                <a:r>
                  <a:rPr lang="en-US" sz="2200" spc="-50" dirty="0">
                    <a:solidFill>
                      <a:schemeClr val="tx1"/>
                    </a:solidFill>
                    <a:latin typeface="Times New Roman" panose="02020603050405020304" pitchFamily="18" charset="0"/>
                    <a:cs typeface="Times New Roman" panose="02020603050405020304" pitchFamily="18" charset="0"/>
                  </a:rPr>
                  <a:t>≥</a:t>
                </a:r>
                <a:r>
                  <a:rPr lang="en-US" sz="2200" spc="25" dirty="0">
                    <a:solidFill>
                      <a:schemeClr val="tx1"/>
                    </a:solidFill>
                    <a:latin typeface="Times New Roman" panose="02020603050405020304" pitchFamily="18" charset="0"/>
                    <a:cs typeface="Times New Roman" panose="02020603050405020304" pitchFamily="18" charset="0"/>
                  </a:rPr>
                  <a:t> </a:t>
                </a:r>
                <a:r>
                  <a:rPr lang="en-US" sz="2200" i="1" spc="75" dirty="0">
                    <a:solidFill>
                      <a:schemeClr val="tx1"/>
                    </a:solidFill>
                    <a:latin typeface="Times New Roman" panose="02020603050405020304" pitchFamily="18" charset="0"/>
                    <a:cs typeface="Times New Roman" panose="02020603050405020304" pitchFamily="18" charset="0"/>
                  </a:rPr>
                  <a:t>M</a:t>
                </a:r>
                <a:r>
                  <a:rPr lang="en-US" sz="2200" spc="-5" dirty="0">
                    <a:solidFill>
                      <a:schemeClr val="tx1"/>
                    </a:solidFill>
                    <a:latin typeface="Times New Roman" panose="02020603050405020304" pitchFamily="18" charset="0"/>
                    <a:cs typeface="Times New Roman" panose="02020603050405020304" pitchFamily="18" charset="0"/>
                  </a:rPr>
                  <a:t>.</a:t>
                </a:r>
                <a:endParaRPr lang="en-US" sz="2200" dirty="0">
                  <a:solidFill>
                    <a:schemeClr val="tx1"/>
                  </a:solidFill>
                  <a:latin typeface="Times New Roman" panose="02020603050405020304" pitchFamily="18" charset="0"/>
                  <a:cs typeface="Times New Roman" panose="02020603050405020304" pitchFamily="18" charset="0"/>
                </a:endParaRPr>
              </a:p>
              <a:p>
                <a:pPr marL="47625">
                  <a:spcBef>
                    <a:spcPts val="125"/>
                  </a:spcBef>
                </a:pPr>
                <a:r>
                  <a:rPr lang="en-US" sz="2200" spc="-5" dirty="0">
                    <a:solidFill>
                      <a:schemeClr val="tx1"/>
                    </a:solidFill>
                    <a:latin typeface="Times New Roman" panose="02020603050405020304" pitchFamily="18" charset="0"/>
                    <a:cs typeface="Times New Roman" panose="02020603050405020304" pitchFamily="18" charset="0"/>
                  </a:rPr>
                  <a:t>(</a:t>
                </a:r>
                <a:r>
                  <a:rPr lang="en-US" sz="2200" spc="-5" dirty="0" err="1">
                    <a:solidFill>
                      <a:schemeClr val="tx1"/>
                    </a:solidFill>
                    <a:latin typeface="Times New Roman" panose="02020603050405020304" pitchFamily="18" charset="0"/>
                    <a:cs typeface="Times New Roman" panose="02020603050405020304" pitchFamily="18" charset="0"/>
                  </a:rPr>
                  <a:t>i</a:t>
                </a:r>
                <a:r>
                  <a:rPr lang="en-US" sz="2200" spc="-5" dirty="0">
                    <a:solidFill>
                      <a:schemeClr val="tx1"/>
                    </a:solidFill>
                    <a:latin typeface="Times New Roman" panose="02020603050405020304" pitchFamily="18" charset="0"/>
                    <a:cs typeface="Times New Roman" panose="02020603050405020304" pitchFamily="18" charset="0"/>
                  </a:rPr>
                  <a:t>) If </a:t>
                </a:r>
                <a14:m>
                  <m:oMath xmlns:m="http://schemas.openxmlformats.org/officeDocument/2006/math">
                    <m:nary>
                      <m:naryPr>
                        <m:chr m:val="∑"/>
                        <m:limLoc m:val="subSup"/>
                        <m:ctrlPr>
                          <a:rPr lang="en-US" sz="2200" i="1" spc="-5" smtClean="0">
                            <a:solidFill>
                              <a:schemeClr val="tx1"/>
                            </a:solidFill>
                            <a:latin typeface="Cambria Math" panose="02040503050406030204" pitchFamily="18" charset="0"/>
                            <a:cs typeface="Times New Roman"/>
                          </a:rPr>
                        </m:ctrlPr>
                      </m:naryPr>
                      <m:sub>
                        <m:r>
                          <m:rPr>
                            <m:brk m:alnAt="25"/>
                          </m:rPr>
                          <a:rPr lang="en-US" sz="2200" b="0" i="1" spc="-5" smtClean="0">
                            <a:solidFill>
                              <a:schemeClr val="tx1"/>
                            </a:solidFill>
                            <a:latin typeface="Cambria Math" panose="02040503050406030204" pitchFamily="18" charset="0"/>
                            <a:cs typeface="Times New Roman"/>
                          </a:rPr>
                          <m:t>𝑛</m:t>
                        </m:r>
                        <m:r>
                          <a:rPr lang="en-US" sz="2200" b="0" i="1" spc="-5" smtClean="0">
                            <a:solidFill>
                              <a:schemeClr val="tx1"/>
                            </a:solidFill>
                            <a:latin typeface="Cambria Math" panose="02040503050406030204" pitchFamily="18" charset="0"/>
                            <a:cs typeface="Times New Roman"/>
                          </a:rPr>
                          <m:t>=1</m:t>
                        </m:r>
                      </m:sub>
                      <m:sup>
                        <m:r>
                          <a:rPr lang="en-US" sz="2200" i="1" spc="-5" smtClean="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sz="2200" i="1" spc="-5" smtClean="0">
                                <a:solidFill>
                                  <a:schemeClr val="tx1"/>
                                </a:solidFill>
                                <a:latin typeface="Cambria Math" panose="02040503050406030204" pitchFamily="18" charset="0"/>
                                <a:cs typeface="Times New Roman"/>
                              </a:rPr>
                            </m:ctrlPr>
                          </m:sSubPr>
                          <m:e>
                            <m:r>
                              <a:rPr lang="en-US" sz="2200" b="0" i="1" spc="-5" smtClean="0">
                                <a:solidFill>
                                  <a:schemeClr val="tx1"/>
                                </a:solidFill>
                                <a:latin typeface="Cambria Math" panose="02040503050406030204" pitchFamily="18" charset="0"/>
                                <a:cs typeface="Times New Roman"/>
                              </a:rPr>
                              <m:t>𝑏</m:t>
                            </m:r>
                          </m:e>
                          <m:sub>
                            <m:r>
                              <a:rPr lang="en-US" sz="2200" b="0" i="1" spc="-5" smtClean="0">
                                <a:solidFill>
                                  <a:schemeClr val="tx1"/>
                                </a:solidFill>
                                <a:latin typeface="Cambria Math" panose="02040503050406030204" pitchFamily="18" charset="0"/>
                                <a:cs typeface="Times New Roman"/>
                              </a:rPr>
                              <m:t>𝑛</m:t>
                            </m:r>
                          </m:sub>
                        </m:sSub>
                      </m:e>
                    </m:nary>
                  </m:oMath>
                </a14:m>
                <a:r>
                  <a:rPr lang="en-US" sz="2200" spc="-10" dirty="0">
                    <a:solidFill>
                      <a:schemeClr val="tx1"/>
                    </a:solidFill>
                    <a:latin typeface="Times New Roman" panose="02020603050405020304" pitchFamily="18" charset="0"/>
                    <a:cs typeface="Times New Roman" panose="02020603050405020304" pitchFamily="18" charset="0"/>
                  </a:rPr>
                  <a:t> converges</a:t>
                </a:r>
                <a:r>
                  <a:rPr lang="en-US" sz="2200" spc="-5" dirty="0">
                    <a:solidFill>
                      <a:schemeClr val="tx1"/>
                    </a:solidFill>
                    <a:latin typeface="Times New Roman" panose="02020603050405020304" pitchFamily="18" charset="0"/>
                    <a:cs typeface="Times New Roman" panose="02020603050405020304" pitchFamily="18" charset="0"/>
                  </a:rPr>
                  <a:t>, t</a:t>
                </a:r>
                <a:r>
                  <a:rPr lang="en-US" sz="2200" spc="-10" dirty="0">
                    <a:solidFill>
                      <a:schemeClr val="tx1"/>
                    </a:solidFill>
                    <a:latin typeface="Times New Roman" panose="02020603050405020304" pitchFamily="18" charset="0"/>
                    <a:cs typeface="Times New Roman" panose="02020603050405020304" pitchFamily="18" charset="0"/>
                  </a:rPr>
                  <a:t>he</a:t>
                </a:r>
                <a:r>
                  <a:rPr lang="en-US" sz="2200" spc="-5" dirty="0">
                    <a:solidFill>
                      <a:schemeClr val="tx1"/>
                    </a:solidFill>
                    <a:latin typeface="Times New Roman" panose="02020603050405020304" pitchFamily="18" charset="0"/>
                    <a:cs typeface="Times New Roman" panose="02020603050405020304" pitchFamily="18" charset="0"/>
                  </a:rPr>
                  <a:t>n </a:t>
                </a:r>
                <a14:m>
                  <m:oMath xmlns:m="http://schemas.openxmlformats.org/officeDocument/2006/math">
                    <m:nary>
                      <m:naryPr>
                        <m:chr m:val="∑"/>
                        <m:limLoc m:val="subSup"/>
                        <m:ctrlPr>
                          <a:rPr lang="en-US" sz="2200" i="1" spc="-5">
                            <a:solidFill>
                              <a:schemeClr val="tx1"/>
                            </a:solidFill>
                            <a:latin typeface="Cambria Math" panose="02040503050406030204" pitchFamily="18" charset="0"/>
                            <a:cs typeface="Times New Roman"/>
                          </a:rPr>
                        </m:ctrlPr>
                      </m:naryPr>
                      <m:sub>
                        <m:r>
                          <m:rPr>
                            <m:brk m:alnAt="25"/>
                          </m:rPr>
                          <a:rPr lang="en-US" sz="2200" i="1" spc="-5">
                            <a:solidFill>
                              <a:schemeClr val="tx1"/>
                            </a:solidFill>
                            <a:latin typeface="Cambria Math" panose="02040503050406030204" pitchFamily="18" charset="0"/>
                            <a:cs typeface="Times New Roman"/>
                          </a:rPr>
                          <m:t>𝑛</m:t>
                        </m:r>
                        <m:r>
                          <a:rPr lang="en-US" sz="2200" i="1" spc="-5">
                            <a:solidFill>
                              <a:schemeClr val="tx1"/>
                            </a:solidFill>
                            <a:latin typeface="Cambria Math" panose="02040503050406030204" pitchFamily="18" charset="0"/>
                            <a:cs typeface="Times New Roman"/>
                          </a:rPr>
                          <m:t>=1</m:t>
                        </m:r>
                      </m:sub>
                      <m:sup>
                        <m:r>
                          <a:rPr lang="en-US" sz="2200" i="1" spc="-5">
                            <a:solidFill>
                              <a:schemeClr val="tx1"/>
                            </a:solidFill>
                            <a:latin typeface="Cambria Math" panose="02040503050406030204" pitchFamily="18" charset="0"/>
                            <a:ea typeface="Cambria Math" panose="02040503050406030204" pitchFamily="18" charset="0"/>
                            <a:cs typeface="Times New Roman"/>
                          </a:rPr>
                          <m:t>∞</m:t>
                        </m:r>
                      </m:sup>
                      <m:e>
                        <m:sSub>
                          <m:sSubPr>
                            <m:ctrlPr>
                              <a:rPr lang="en-US" sz="2200" i="1" spc="-5">
                                <a:solidFill>
                                  <a:schemeClr val="tx1"/>
                                </a:solidFill>
                                <a:latin typeface="Cambria Math" panose="02040503050406030204" pitchFamily="18" charset="0"/>
                                <a:cs typeface="Times New Roman"/>
                              </a:rPr>
                            </m:ctrlPr>
                          </m:sSubPr>
                          <m:e>
                            <m:r>
                              <a:rPr lang="en-US" sz="2200" b="0" i="1" spc="-5" smtClean="0">
                                <a:solidFill>
                                  <a:schemeClr val="tx1"/>
                                </a:solidFill>
                                <a:latin typeface="Cambria Math" panose="02040503050406030204" pitchFamily="18" charset="0"/>
                                <a:cs typeface="Times New Roman"/>
                              </a:rPr>
                              <m:t>𝑎</m:t>
                            </m:r>
                          </m:e>
                          <m:sub>
                            <m:r>
                              <a:rPr lang="en-US" sz="2200" i="1" spc="-5">
                                <a:solidFill>
                                  <a:schemeClr val="tx1"/>
                                </a:solidFill>
                                <a:latin typeface="Cambria Math" panose="02040503050406030204" pitchFamily="18" charset="0"/>
                                <a:cs typeface="Times New Roman"/>
                              </a:rPr>
                              <m:t>𝑛</m:t>
                            </m:r>
                          </m:sub>
                        </m:sSub>
                      </m:e>
                    </m:nary>
                  </m:oMath>
                </a14:m>
                <a:r>
                  <a:rPr lang="en-US" sz="2200" i="1" spc="-7" baseline="-11111" dirty="0">
                    <a:solidFill>
                      <a:schemeClr val="tx1"/>
                    </a:solidFill>
                    <a:latin typeface="Times New Roman" panose="02020603050405020304" pitchFamily="18" charset="0"/>
                    <a:cs typeface="Times New Roman" panose="02020603050405020304" pitchFamily="18" charset="0"/>
                  </a:rPr>
                  <a:t> </a:t>
                </a:r>
                <a:r>
                  <a:rPr lang="en-US" sz="2200" spc="-5" dirty="0">
                    <a:solidFill>
                      <a:schemeClr val="tx1"/>
                    </a:solidFill>
                    <a:latin typeface="Times New Roman" panose="02020603050405020304" pitchFamily="18" charset="0"/>
                    <a:cs typeface="Times New Roman" panose="02020603050405020304" pitchFamily="18" charset="0"/>
                  </a:rPr>
                  <a:t>also converges.</a:t>
                </a:r>
              </a:p>
              <a:p>
                <a:pPr marL="47625">
                  <a:spcBef>
                    <a:spcPts val="125"/>
                  </a:spcBef>
                </a:pPr>
                <a:r>
                  <a:rPr lang="en-US" sz="2200" spc="-5" dirty="0">
                    <a:solidFill>
                      <a:schemeClr val="tx1"/>
                    </a:solidFill>
                    <a:latin typeface="Times New Roman" panose="02020603050405020304" pitchFamily="18" charset="0"/>
                    <a:cs typeface="Times New Roman" panose="02020603050405020304" pitchFamily="18" charset="0"/>
                  </a:rPr>
                  <a:t>(ii) If </a:t>
                </a:r>
                <a14:m>
                  <m:oMath xmlns:m="http://schemas.openxmlformats.org/officeDocument/2006/math">
                    <m:nary>
                      <m:naryPr>
                        <m:chr m:val="∑"/>
                        <m:limLoc m:val="subSup"/>
                        <m:ctrlPr>
                          <a:rPr lang="en-US" sz="2200" i="1" spc="-5">
                            <a:solidFill>
                              <a:schemeClr val="tx1"/>
                            </a:solidFill>
                            <a:latin typeface="Cambria Math" panose="02040503050406030204" pitchFamily="18" charset="0"/>
                            <a:cs typeface="Times New Roman"/>
                          </a:rPr>
                        </m:ctrlPr>
                      </m:naryPr>
                      <m:sub>
                        <m:r>
                          <m:rPr>
                            <m:brk m:alnAt="25"/>
                          </m:rPr>
                          <a:rPr lang="en-US" sz="2200" i="1" spc="-5">
                            <a:solidFill>
                              <a:schemeClr val="tx1"/>
                            </a:solidFill>
                            <a:latin typeface="Cambria Math" panose="02040503050406030204" pitchFamily="18" charset="0"/>
                            <a:cs typeface="Times New Roman"/>
                          </a:rPr>
                          <m:t>𝑛</m:t>
                        </m:r>
                        <m:r>
                          <a:rPr lang="en-US" sz="2200" i="1" spc="-5">
                            <a:solidFill>
                              <a:schemeClr val="tx1"/>
                            </a:solidFill>
                            <a:latin typeface="Cambria Math" panose="02040503050406030204" pitchFamily="18" charset="0"/>
                            <a:cs typeface="Times New Roman"/>
                          </a:rPr>
                          <m:t>=1</m:t>
                        </m:r>
                      </m:sub>
                      <m:sup>
                        <m:r>
                          <a:rPr lang="en-US" sz="2200" i="1" spc="-5">
                            <a:solidFill>
                              <a:schemeClr val="tx1"/>
                            </a:solidFill>
                            <a:latin typeface="Cambria Math" panose="02040503050406030204" pitchFamily="18" charset="0"/>
                            <a:ea typeface="Cambria Math" panose="02040503050406030204" pitchFamily="18" charset="0"/>
                            <a:cs typeface="Times New Roman"/>
                          </a:rPr>
                          <m:t>∞</m:t>
                        </m:r>
                      </m:sup>
                      <m:e>
                        <m:sSub>
                          <m:sSubPr>
                            <m:ctrlPr>
                              <a:rPr lang="en-US" sz="2200" i="1" spc="-5">
                                <a:solidFill>
                                  <a:schemeClr val="tx1"/>
                                </a:solidFill>
                                <a:latin typeface="Cambria Math" panose="02040503050406030204" pitchFamily="18" charset="0"/>
                                <a:cs typeface="Times New Roman"/>
                              </a:rPr>
                            </m:ctrlPr>
                          </m:sSubPr>
                          <m:e>
                            <m:r>
                              <a:rPr lang="en-US" sz="2200" i="1" spc="-5">
                                <a:solidFill>
                                  <a:schemeClr val="tx1"/>
                                </a:solidFill>
                                <a:latin typeface="Cambria Math" panose="02040503050406030204" pitchFamily="18" charset="0"/>
                                <a:cs typeface="Times New Roman"/>
                              </a:rPr>
                              <m:t>𝑎</m:t>
                            </m:r>
                          </m:e>
                          <m:sub>
                            <m:r>
                              <a:rPr lang="en-US" sz="2200" i="1" spc="-5">
                                <a:solidFill>
                                  <a:schemeClr val="tx1"/>
                                </a:solidFill>
                                <a:latin typeface="Cambria Math" panose="02040503050406030204" pitchFamily="18" charset="0"/>
                                <a:cs typeface="Times New Roman"/>
                              </a:rPr>
                              <m:t>𝑛</m:t>
                            </m:r>
                          </m:sub>
                        </m:sSub>
                      </m:e>
                    </m:nary>
                  </m:oMath>
                </a14:m>
                <a:r>
                  <a:rPr lang="en-US" sz="2200" i="1" spc="-67" baseline="-11111" dirty="0">
                    <a:solidFill>
                      <a:schemeClr val="tx1"/>
                    </a:solidFill>
                    <a:latin typeface="Times New Roman" panose="02020603050405020304" pitchFamily="18" charset="0"/>
                    <a:cs typeface="Times New Roman" panose="02020603050405020304" pitchFamily="18" charset="0"/>
                  </a:rPr>
                  <a:t> </a:t>
                </a:r>
                <a:r>
                  <a:rPr lang="en-US" sz="2200" spc="-10" dirty="0">
                    <a:solidFill>
                      <a:schemeClr val="tx1"/>
                    </a:solidFill>
                    <a:latin typeface="Times New Roman" panose="02020603050405020304" pitchFamily="18" charset="0"/>
                    <a:cs typeface="Times New Roman" panose="02020603050405020304" pitchFamily="18" charset="0"/>
                  </a:rPr>
                  <a:t>diverges</a:t>
                </a:r>
                <a:r>
                  <a:rPr lang="en-US" sz="2200" spc="-5" dirty="0">
                    <a:solidFill>
                      <a:schemeClr val="tx1"/>
                    </a:solidFill>
                    <a:latin typeface="Times New Roman" panose="02020603050405020304" pitchFamily="18" charset="0"/>
                    <a:cs typeface="Times New Roman" panose="02020603050405020304" pitchFamily="18" charset="0"/>
                  </a:rPr>
                  <a:t>, t</a:t>
                </a:r>
                <a:r>
                  <a:rPr lang="en-US" sz="2200" spc="-10" dirty="0">
                    <a:solidFill>
                      <a:schemeClr val="tx1"/>
                    </a:solidFill>
                    <a:latin typeface="Times New Roman" panose="02020603050405020304" pitchFamily="18" charset="0"/>
                    <a:cs typeface="Times New Roman" panose="02020603050405020304" pitchFamily="18" charset="0"/>
                  </a:rPr>
                  <a:t>he</a:t>
                </a:r>
                <a:r>
                  <a:rPr lang="en-US" sz="2200" spc="-5" dirty="0">
                    <a:solidFill>
                      <a:schemeClr val="tx1"/>
                    </a:solidFill>
                    <a:latin typeface="Times New Roman" panose="02020603050405020304" pitchFamily="18" charset="0"/>
                    <a:cs typeface="Times New Roman" panose="02020603050405020304" pitchFamily="18" charset="0"/>
                  </a:rPr>
                  <a:t>n </a:t>
                </a:r>
                <a14:m>
                  <m:oMath xmlns:m="http://schemas.openxmlformats.org/officeDocument/2006/math">
                    <m:nary>
                      <m:naryPr>
                        <m:chr m:val="∑"/>
                        <m:limLoc m:val="subSup"/>
                        <m:ctrlPr>
                          <a:rPr lang="en-US" sz="2200" i="1" spc="-5">
                            <a:solidFill>
                              <a:schemeClr val="tx1"/>
                            </a:solidFill>
                            <a:latin typeface="Cambria Math" panose="02040503050406030204" pitchFamily="18" charset="0"/>
                            <a:cs typeface="Times New Roman"/>
                          </a:rPr>
                        </m:ctrlPr>
                      </m:naryPr>
                      <m:sub>
                        <m:r>
                          <m:rPr>
                            <m:brk m:alnAt="25"/>
                          </m:rPr>
                          <a:rPr lang="en-US" sz="2200" i="1" spc="-5">
                            <a:solidFill>
                              <a:schemeClr val="tx1"/>
                            </a:solidFill>
                            <a:latin typeface="Cambria Math" panose="02040503050406030204" pitchFamily="18" charset="0"/>
                            <a:cs typeface="Times New Roman"/>
                          </a:rPr>
                          <m:t>𝑛</m:t>
                        </m:r>
                        <m:r>
                          <a:rPr lang="en-US" sz="2200" i="1" spc="-5">
                            <a:solidFill>
                              <a:schemeClr val="tx1"/>
                            </a:solidFill>
                            <a:latin typeface="Cambria Math" panose="02040503050406030204" pitchFamily="18" charset="0"/>
                            <a:cs typeface="Times New Roman"/>
                          </a:rPr>
                          <m:t>=1</m:t>
                        </m:r>
                      </m:sub>
                      <m:sup>
                        <m:r>
                          <a:rPr lang="en-US" sz="2200" i="1" spc="-5">
                            <a:solidFill>
                              <a:schemeClr val="tx1"/>
                            </a:solidFill>
                            <a:latin typeface="Cambria Math" panose="02040503050406030204" pitchFamily="18" charset="0"/>
                            <a:ea typeface="Cambria Math" panose="02040503050406030204" pitchFamily="18" charset="0"/>
                            <a:cs typeface="Times New Roman"/>
                          </a:rPr>
                          <m:t>∞</m:t>
                        </m:r>
                      </m:sup>
                      <m:e>
                        <m:sSub>
                          <m:sSubPr>
                            <m:ctrlPr>
                              <a:rPr lang="en-US" sz="2200" i="1" spc="-5">
                                <a:solidFill>
                                  <a:schemeClr val="tx1"/>
                                </a:solidFill>
                                <a:latin typeface="Cambria Math" panose="02040503050406030204" pitchFamily="18" charset="0"/>
                                <a:cs typeface="Times New Roman"/>
                              </a:rPr>
                            </m:ctrlPr>
                          </m:sSubPr>
                          <m:e>
                            <m:r>
                              <a:rPr lang="en-US" sz="2200" i="1" spc="-5">
                                <a:solidFill>
                                  <a:schemeClr val="tx1"/>
                                </a:solidFill>
                                <a:latin typeface="Cambria Math" panose="02040503050406030204" pitchFamily="18" charset="0"/>
                                <a:cs typeface="Times New Roman"/>
                              </a:rPr>
                              <m:t>𝑏</m:t>
                            </m:r>
                          </m:e>
                          <m:sub>
                            <m:r>
                              <a:rPr lang="en-US" sz="2200" i="1" spc="-5">
                                <a:solidFill>
                                  <a:schemeClr val="tx1"/>
                                </a:solidFill>
                                <a:latin typeface="Cambria Math" panose="02040503050406030204" pitchFamily="18" charset="0"/>
                                <a:cs typeface="Times New Roman"/>
                              </a:rPr>
                              <m:t>𝑛</m:t>
                            </m:r>
                          </m:sub>
                        </m:sSub>
                      </m:e>
                    </m:nary>
                  </m:oMath>
                </a14:m>
                <a:r>
                  <a:rPr lang="en-US" sz="2200" spc="-5" dirty="0">
                    <a:solidFill>
                      <a:schemeClr val="tx1"/>
                    </a:solidFill>
                    <a:latin typeface="Times New Roman" panose="02020603050405020304" pitchFamily="18" charset="0"/>
                    <a:cs typeface="Times New Roman" panose="02020603050405020304" pitchFamily="18" charset="0"/>
                  </a:rPr>
                  <a:t> also diverges.</a:t>
                </a:r>
                <a:endParaRPr lang="en-US" sz="2200" dirty="0">
                  <a:solidFill>
                    <a:schemeClr val="tx1"/>
                  </a:solidFill>
                  <a:latin typeface="Times New Roman" panose="02020603050405020304" pitchFamily="18" charset="0"/>
                  <a:cs typeface="Times New Roman" panose="02020603050405020304" pitchFamily="18" charset="0"/>
                </a:endParaRPr>
              </a:p>
              <a:p>
                <a:pPr marR="1352550" algn="ctr">
                  <a:lnSpc>
                    <a:spcPct val="100000"/>
                  </a:lnSpc>
                  <a:spcBef>
                    <a:spcPts val="285"/>
                  </a:spcBef>
                  <a:tabLst>
                    <a:tab pos="1179195" algn="l"/>
                  </a:tabLst>
                </a:pPr>
                <a:r>
                  <a:rPr lang="en-US" sz="800" dirty="0">
                    <a:latin typeface="Times New Roman"/>
                    <a:cs typeface="Times New Roman"/>
                  </a:rPr>
                  <a:t>	</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85801" y="3465871"/>
                <a:ext cx="6599902" cy="1972335"/>
              </a:xfrm>
              <a:prstGeom prst="rect">
                <a:avLst/>
              </a:prstGeom>
              <a:blipFill rotWithShape="0">
                <a:blip r:embed="rId3"/>
                <a:stretch>
                  <a:fillRect l="-1017" t="-2167" r="-647" b="-33127"/>
                </a:stretch>
              </a:blipFill>
            </p:spPr>
            <p:txBody>
              <a:bodyPr/>
              <a:lstStyle/>
              <a:p>
                <a:r>
                  <a:rPr lang="en-US">
                    <a:noFill/>
                  </a:rPr>
                  <a:t> </a:t>
                </a:r>
              </a:p>
            </p:txBody>
          </p:sp>
        </mc:Fallback>
      </mc:AlternateContent>
      <p:pic>
        <p:nvPicPr>
          <p:cNvPr id="6" name="Picture 2" descr="The graph shows rectangles with various upper and lower regions along the n axis. The horizontal n axis ranges from 0 to capital n, with points 1, 2, 3, 4, and capital n labeled. The y axis is not labeled. Between points on the x axis are rectangles of varying heights, each divided into two regions, which are different for each rectangle. Between x equals 0 and x equals 1, the lower region of the rectangle is labeled a subscript 1 and shaded, the upper region of the rectangle is shaded differently and labeled b subscript 1. Between x equals 1 and x equals 2, the lower region is labeled a subscript 2 and shaded, the upper region of the rectangle is shaded differently and labeled b subscript 2. Between x equals 2 and x equals 3, the lower region is labeled a subscript 3 and shaded, the upper region of the rectangle is shaded differently and labeled b subscript 3. Two rectangles are unlabeled, then a rectangle with the right endpoint capital N has the lower region labeled a subscript capital n and the upper region labeled b subscript n. Two more rectangles are shown but not shaded nor labeled."/>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63677" y="2768046"/>
            <a:ext cx="4438949" cy="391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001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12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724400"/>
              </a:xfrm>
            </p:spPr>
            <p:txBody>
              <a:bodyPr>
                <a:noAutofit/>
              </a:bodyPr>
              <a:lstStyle/>
              <a:p>
                <a:pPr marL="0" marR="5080" indent="0" algn="just">
                  <a:lnSpc>
                    <a:spcPct val="100000"/>
                  </a:lnSpc>
                  <a:buNone/>
                </a:pPr>
                <a:r>
                  <a:rPr lang="en-US" b="1" spc="-10" dirty="0">
                    <a:solidFill>
                      <a:schemeClr val="tx1"/>
                    </a:solidFill>
                  </a:rPr>
                  <a:t>Proof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 </a:t>
                </a:r>
                <a:r>
                  <a:rPr lang="en-US" spc="-10" dirty="0">
                    <a:solidFill>
                      <a:schemeClr val="tx1"/>
                    </a:solidFill>
                  </a:rPr>
                  <a:t>assume</a:t>
                </a:r>
                <a:r>
                  <a:rPr lang="en-US" spc="-5" dirty="0">
                    <a:solidFill>
                      <a:schemeClr val="tx1"/>
                    </a:solidFill>
                  </a:rPr>
                  <a:t>, </a:t>
                </a:r>
                <a:r>
                  <a:rPr lang="en-US" spc="-10" dirty="0">
                    <a:solidFill>
                      <a:schemeClr val="tx1"/>
                    </a:solidFill>
                  </a:rPr>
                  <a:t>withou</a:t>
                </a:r>
                <a:r>
                  <a:rPr lang="en-US" spc="-5" dirty="0">
                    <a:solidFill>
                      <a:schemeClr val="tx1"/>
                    </a:solidFill>
                  </a:rPr>
                  <a:t>t </a:t>
                </a:r>
                <a:r>
                  <a:rPr lang="en-US" spc="-10" dirty="0">
                    <a:solidFill>
                      <a:schemeClr val="tx1"/>
                    </a:solidFill>
                  </a:rPr>
                  <a:t>los</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generality</a:t>
                </a:r>
                <a:r>
                  <a:rPr lang="en-US" spc="-5" dirty="0">
                    <a:solidFill>
                      <a:schemeClr val="tx1"/>
                    </a:solidFill>
                  </a:rPr>
                  <a:t>, t</a:t>
                </a:r>
                <a:r>
                  <a:rPr lang="en-US" spc="-10" dirty="0">
                    <a:solidFill>
                      <a:schemeClr val="tx1"/>
                    </a:solidFill>
                  </a:rPr>
                  <a:t>ha</a:t>
                </a:r>
                <a:r>
                  <a:rPr lang="en-US" spc="-5" dirty="0">
                    <a:solidFill>
                      <a:schemeClr val="tx1"/>
                    </a:solidFill>
                  </a:rPr>
                  <a:t>t</a:t>
                </a:r>
                <a:r>
                  <a:rPr lang="en-US" spc="65" dirty="0">
                    <a:solidFill>
                      <a:schemeClr val="tx1"/>
                    </a:solidFill>
                  </a:rPr>
                  <a:t> </a:t>
                </a:r>
                <a:r>
                  <a:rPr lang="en-US" i="1" spc="-10" dirty="0">
                    <a:solidFill>
                      <a:schemeClr val="tx1"/>
                    </a:solidFill>
                  </a:rPr>
                  <a:t>M</a:t>
                </a:r>
                <a:r>
                  <a:rPr lang="en-US" i="1" spc="11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 </a:t>
                </a:r>
              </a:p>
              <a:p>
                <a:pPr marR="5080" algn="just">
                  <a:lnSpc>
                    <a:spcPct val="100000"/>
                  </a:lnSpc>
                </a:pPr>
                <a:r>
                  <a:rPr lang="en-US" spc="-5" dirty="0">
                    <a:solidFill>
                      <a:schemeClr val="tx1"/>
                    </a:solidFill>
                  </a:rPr>
                  <a:t>If </a:t>
                </a:r>
                <a14:m>
                  <m:oMath xmlns:m="http://schemas.openxmlformats.org/officeDocument/2006/math">
                    <m:nary>
                      <m:naryPr>
                        <m:chr m:val="∑"/>
                        <m:limLoc m:val="subSup"/>
                        <m:ctrlPr>
                          <a:rPr lang="en-US" i="1" spc="-5">
                            <a:solidFill>
                              <a:schemeClr val="tx1"/>
                            </a:solidFill>
                            <a:latin typeface="Cambria Math" panose="02040503050406030204" pitchFamily="18" charset="0"/>
                            <a:cs typeface="Times New Roman"/>
                          </a:rPr>
                        </m:ctrlPr>
                      </m:naryPr>
                      <m:sub>
                        <m:r>
                          <m:rPr>
                            <m:brk m:alnAt="25"/>
                          </m:rPr>
                          <a:rPr lang="en-US" i="1" spc="-5">
                            <a:solidFill>
                              <a:schemeClr val="tx1"/>
                            </a:solidFill>
                            <a:latin typeface="Cambria Math" panose="02040503050406030204" pitchFamily="18" charset="0"/>
                            <a:cs typeface="Times New Roman"/>
                          </a:rPr>
                          <m:t>𝑛</m:t>
                        </m:r>
                        <m:r>
                          <a:rPr lang="en-US" i="1" spc="-5">
                            <a:solidFill>
                              <a:schemeClr val="tx1"/>
                            </a:solidFill>
                            <a:latin typeface="Cambria Math" panose="02040503050406030204" pitchFamily="18" charset="0"/>
                            <a:cs typeface="Times New Roman"/>
                          </a:rPr>
                          <m:t>=1</m:t>
                        </m:r>
                      </m:sub>
                      <m:sup>
                        <m:r>
                          <a:rPr lang="en-US" i="1" spc="-5">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
                                <a:solidFill>
                                  <a:schemeClr val="tx1"/>
                                </a:solidFill>
                                <a:latin typeface="Cambria Math" panose="02040503050406030204" pitchFamily="18" charset="0"/>
                                <a:cs typeface="Times New Roman"/>
                              </a:rPr>
                            </m:ctrlPr>
                          </m:sSubPr>
                          <m:e>
                            <m:r>
                              <a:rPr lang="en-US" i="1" spc="-5">
                                <a:solidFill>
                                  <a:schemeClr val="tx1"/>
                                </a:solidFill>
                                <a:latin typeface="Cambria Math" panose="02040503050406030204" pitchFamily="18" charset="0"/>
                                <a:cs typeface="Times New Roman"/>
                              </a:rPr>
                              <m:t>𝑏</m:t>
                            </m:r>
                          </m:e>
                          <m:sub>
                            <m:r>
                              <a:rPr lang="en-US" i="1" spc="-5">
                                <a:solidFill>
                                  <a:schemeClr val="tx1"/>
                                </a:solidFill>
                                <a:latin typeface="Cambria Math" panose="02040503050406030204" pitchFamily="18" charset="0"/>
                                <a:cs typeface="Times New Roman"/>
                              </a:rPr>
                              <m:t>𝑛</m:t>
                            </m:r>
                          </m:sub>
                        </m:sSub>
                      </m:e>
                    </m:nary>
                  </m:oMath>
                </a14:m>
                <a:r>
                  <a:rPr lang="en-US" spc="-10" dirty="0">
                    <a:solidFill>
                      <a:schemeClr val="tx1"/>
                    </a:solidFill>
                  </a:rPr>
                  <a:t> converges</a:t>
                </a:r>
                <a:r>
                  <a:rPr lang="en-US" spc="-5" dirty="0">
                    <a:solidFill>
                      <a:schemeClr val="tx1"/>
                    </a:solidFill>
                  </a:rPr>
                  <a:t>, then </a:t>
                </a:r>
                <a14:m>
                  <m:oMath xmlns:m="http://schemas.openxmlformats.org/officeDocument/2006/math">
                    <m:nary>
                      <m:naryPr>
                        <m:chr m:val="∑"/>
                        <m:limLoc m:val="subSup"/>
                        <m:ctrlPr>
                          <a:rPr lang="en-US" i="1" spc="-5" smtClean="0">
                            <a:solidFill>
                              <a:schemeClr val="tx1"/>
                            </a:solidFill>
                            <a:latin typeface="Cambria Math" panose="02040503050406030204" pitchFamily="18" charset="0"/>
                          </a:rPr>
                        </m:ctrlPr>
                      </m:naryPr>
                      <m:sub>
                        <m:r>
                          <m:rPr>
                            <m:brk m:alnAt="25"/>
                          </m:rPr>
                          <a:rPr lang="en-US" b="0" i="1" spc="-5" smtClean="0">
                            <a:solidFill>
                              <a:schemeClr val="tx1"/>
                            </a:solidFill>
                            <a:latin typeface="Cambria Math" panose="02040503050406030204" pitchFamily="18" charset="0"/>
                          </a:rPr>
                          <m:t>𝑛</m:t>
                        </m:r>
                        <m:r>
                          <a:rPr lang="en-US" b="0" i="1" spc="-5" smtClean="0">
                            <a:solidFill>
                              <a:schemeClr val="tx1"/>
                            </a:solidFill>
                            <a:latin typeface="Cambria Math" panose="02040503050406030204" pitchFamily="18" charset="0"/>
                          </a:rPr>
                          <m:t>=1</m:t>
                        </m:r>
                      </m:sub>
                      <m:sup>
                        <m:r>
                          <a:rPr lang="en-US" b="0" i="1" spc="-5" smtClean="0">
                            <a:solidFill>
                              <a:schemeClr val="tx1"/>
                            </a:solidFill>
                            <a:latin typeface="Cambria Math" panose="02040503050406030204" pitchFamily="18" charset="0"/>
                          </a:rPr>
                          <m:t>𝑁</m:t>
                        </m:r>
                      </m:sup>
                      <m:e>
                        <m:sSub>
                          <m:sSubPr>
                            <m:ctrlPr>
                              <a:rPr lang="en-US" i="1" spc="-5" smtClean="0">
                                <a:solidFill>
                                  <a:schemeClr val="tx1"/>
                                </a:solidFill>
                                <a:latin typeface="Cambria Math" panose="02040503050406030204" pitchFamily="18" charset="0"/>
                              </a:rPr>
                            </m:ctrlPr>
                          </m:sSubPr>
                          <m:e>
                            <m:r>
                              <a:rPr lang="en-US" b="0" i="1" spc="-5" smtClean="0">
                                <a:solidFill>
                                  <a:schemeClr val="tx1"/>
                                </a:solidFill>
                                <a:latin typeface="Cambria Math" panose="02040503050406030204" pitchFamily="18" charset="0"/>
                              </a:rPr>
                              <m:t>𝑎</m:t>
                            </m:r>
                          </m:e>
                          <m:sub>
                            <m:r>
                              <a:rPr lang="en-US" b="0" i="1" spc="-5" smtClean="0">
                                <a:solidFill>
                                  <a:schemeClr val="tx1"/>
                                </a:solidFill>
                                <a:latin typeface="Cambria Math" panose="02040503050406030204" pitchFamily="18" charset="0"/>
                              </a:rPr>
                              <m:t>𝑛</m:t>
                            </m:r>
                          </m:sub>
                        </m:sSub>
                      </m:e>
                    </m:nary>
                    <m:r>
                      <a:rPr lang="en-US" i="1" spc="-5" smtClean="0">
                        <a:solidFill>
                          <a:schemeClr val="tx1"/>
                        </a:solidFill>
                        <a:latin typeface="Cambria Math" panose="02040503050406030204" pitchFamily="18" charset="0"/>
                        <a:ea typeface="Cambria Math" panose="02040503050406030204" pitchFamily="18" charset="0"/>
                      </a:rPr>
                      <m:t>≤</m:t>
                    </m:r>
                    <m:nary>
                      <m:naryPr>
                        <m:chr m:val="∑"/>
                        <m:limLoc m:val="subSup"/>
                        <m:ctrlPr>
                          <a:rPr lang="en-US" i="1" spc="-5" smtClean="0">
                            <a:solidFill>
                              <a:schemeClr val="tx1"/>
                            </a:solidFill>
                            <a:latin typeface="Cambria Math" panose="02040503050406030204" pitchFamily="18" charset="0"/>
                            <a:ea typeface="Cambria Math" panose="02040503050406030204" pitchFamily="18" charset="0"/>
                          </a:rPr>
                        </m:ctrlPr>
                      </m:naryPr>
                      <m:sub>
                        <m:r>
                          <m:rPr>
                            <m:brk m:alnAt="25"/>
                          </m:rPr>
                          <a:rPr lang="en-US" b="0" i="1" spc="-5" smtClean="0">
                            <a:solidFill>
                              <a:schemeClr val="tx1"/>
                            </a:solidFill>
                            <a:latin typeface="Cambria Math" panose="02040503050406030204" pitchFamily="18" charset="0"/>
                            <a:ea typeface="Cambria Math" panose="02040503050406030204" pitchFamily="18" charset="0"/>
                          </a:rPr>
                          <m:t>𝑛</m:t>
                        </m:r>
                        <m:r>
                          <a:rPr lang="en-US" b="0" i="1" spc="-5" smtClean="0">
                            <a:solidFill>
                              <a:schemeClr val="tx1"/>
                            </a:solidFill>
                            <a:latin typeface="Cambria Math" panose="02040503050406030204" pitchFamily="18" charset="0"/>
                            <a:ea typeface="Cambria Math" panose="02040503050406030204" pitchFamily="18" charset="0"/>
                          </a:rPr>
                          <m:t>=1</m:t>
                        </m:r>
                      </m:sub>
                      <m:sup>
                        <m:r>
                          <a:rPr lang="en-US" b="0" i="1" spc="-5" smtClean="0">
                            <a:solidFill>
                              <a:schemeClr val="tx1"/>
                            </a:solidFill>
                            <a:latin typeface="Cambria Math" panose="02040503050406030204" pitchFamily="18" charset="0"/>
                            <a:ea typeface="Cambria Math" panose="02040503050406030204" pitchFamily="18" charset="0"/>
                          </a:rPr>
                          <m:t>𝑁</m:t>
                        </m:r>
                      </m:sup>
                      <m:e>
                        <m:sSub>
                          <m:sSubPr>
                            <m:ctrlPr>
                              <a:rPr lang="en-US" i="1" spc="-5" smtClean="0">
                                <a:solidFill>
                                  <a:schemeClr val="tx1"/>
                                </a:solidFill>
                                <a:latin typeface="Cambria Math" panose="02040503050406030204" pitchFamily="18" charset="0"/>
                                <a:ea typeface="Cambria Math" panose="02040503050406030204" pitchFamily="18" charset="0"/>
                              </a:rPr>
                            </m:ctrlPr>
                          </m:sSubPr>
                          <m:e>
                            <m:r>
                              <a:rPr lang="en-US" b="0" i="1" spc="-5" smtClean="0">
                                <a:solidFill>
                                  <a:schemeClr val="tx1"/>
                                </a:solidFill>
                                <a:latin typeface="Cambria Math" panose="02040503050406030204" pitchFamily="18" charset="0"/>
                                <a:ea typeface="Cambria Math" panose="02040503050406030204" pitchFamily="18" charset="0"/>
                              </a:rPr>
                              <m:t>𝑏</m:t>
                            </m:r>
                          </m:e>
                          <m:sub>
                            <m:r>
                              <a:rPr lang="en-US" b="0" i="1" spc="-5" smtClean="0">
                                <a:solidFill>
                                  <a:schemeClr val="tx1"/>
                                </a:solidFill>
                                <a:latin typeface="Cambria Math" panose="02040503050406030204" pitchFamily="18" charset="0"/>
                                <a:ea typeface="Cambria Math" panose="02040503050406030204" pitchFamily="18" charset="0"/>
                              </a:rPr>
                              <m:t>𝑛</m:t>
                            </m:r>
                          </m:sub>
                        </m:sSub>
                      </m:e>
                    </m:nary>
                    <m:r>
                      <a:rPr lang="en-US" i="1" spc="-5" smtClean="0">
                        <a:solidFill>
                          <a:schemeClr val="tx1"/>
                        </a:solidFill>
                        <a:latin typeface="Cambria Math" panose="02040503050406030204" pitchFamily="18" charset="0"/>
                        <a:ea typeface="Cambria Math" panose="02040503050406030204" pitchFamily="18" charset="0"/>
                      </a:rPr>
                      <m:t>≤</m:t>
                    </m:r>
                    <m:nary>
                      <m:naryPr>
                        <m:chr m:val="∑"/>
                        <m:limLoc m:val="subSup"/>
                        <m:ctrlPr>
                          <a:rPr lang="en-US" i="1" spc="-5">
                            <a:solidFill>
                              <a:schemeClr val="tx1"/>
                            </a:solidFill>
                            <a:latin typeface="Cambria Math" panose="02040503050406030204" pitchFamily="18" charset="0"/>
                            <a:cs typeface="Times New Roman"/>
                          </a:rPr>
                        </m:ctrlPr>
                      </m:naryPr>
                      <m:sub>
                        <m:r>
                          <m:rPr>
                            <m:brk m:alnAt="25"/>
                          </m:rPr>
                          <a:rPr lang="en-US" i="1" spc="-5">
                            <a:solidFill>
                              <a:schemeClr val="tx1"/>
                            </a:solidFill>
                            <a:latin typeface="Cambria Math" panose="02040503050406030204" pitchFamily="18" charset="0"/>
                            <a:cs typeface="Times New Roman"/>
                          </a:rPr>
                          <m:t>𝑛</m:t>
                        </m:r>
                        <m:r>
                          <a:rPr lang="en-US" i="1" spc="-5">
                            <a:solidFill>
                              <a:schemeClr val="tx1"/>
                            </a:solidFill>
                            <a:latin typeface="Cambria Math" panose="02040503050406030204" pitchFamily="18" charset="0"/>
                            <a:cs typeface="Times New Roman"/>
                          </a:rPr>
                          <m:t>=1</m:t>
                        </m:r>
                      </m:sub>
                      <m:sup>
                        <m:r>
                          <a:rPr lang="en-US" i="1" spc="-5">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
                                <a:solidFill>
                                  <a:schemeClr val="tx1"/>
                                </a:solidFill>
                                <a:latin typeface="Cambria Math" panose="02040503050406030204" pitchFamily="18" charset="0"/>
                                <a:cs typeface="Times New Roman"/>
                              </a:rPr>
                            </m:ctrlPr>
                          </m:sSubPr>
                          <m:e>
                            <m:r>
                              <a:rPr lang="en-US" i="1" spc="-5">
                                <a:solidFill>
                                  <a:schemeClr val="tx1"/>
                                </a:solidFill>
                                <a:latin typeface="Cambria Math" panose="02040503050406030204" pitchFamily="18" charset="0"/>
                                <a:cs typeface="Times New Roman"/>
                              </a:rPr>
                              <m:t>𝑏</m:t>
                            </m:r>
                          </m:e>
                          <m:sub>
                            <m:r>
                              <a:rPr lang="en-US" i="1" spc="-5">
                                <a:solidFill>
                                  <a:schemeClr val="tx1"/>
                                </a:solidFill>
                                <a:latin typeface="Cambria Math" panose="02040503050406030204" pitchFamily="18" charset="0"/>
                                <a:cs typeface="Times New Roman"/>
                              </a:rPr>
                              <m:t>𝑛</m:t>
                            </m:r>
                          </m:sub>
                        </m:sSub>
                      </m:e>
                    </m:nary>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𝑆</m:t>
                    </m:r>
                    <m:r>
                      <a:rPr lang="en-US" b="0" i="1" spc="-5" smtClean="0">
                        <a:solidFill>
                          <a:schemeClr val="tx1"/>
                        </a:solidFill>
                        <a:latin typeface="Cambria Math" panose="02040503050406030204" pitchFamily="18" charset="0"/>
                        <a:cs typeface="Times New Roman"/>
                      </a:rPr>
                      <m:t>&lt;∞</m:t>
                    </m:r>
                  </m:oMath>
                </a14:m>
                <a:r>
                  <a:rPr lang="en-US" dirty="0">
                    <a:solidFill>
                      <a:schemeClr val="tx1"/>
                    </a:solidFill>
                  </a:rPr>
                  <a:t>. Therefore,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smtClean="0">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i="1" spc="-5">
                                <a:solidFill>
                                  <a:schemeClr val="tx1"/>
                                </a:solidFill>
                                <a:latin typeface="Cambria Math" panose="02040503050406030204" pitchFamily="18" charset="0"/>
                              </a:rPr>
                              <m:t>𝑎</m:t>
                            </m:r>
                          </m:e>
                          <m:sub>
                            <m:r>
                              <a:rPr lang="en-US" i="1" spc="-5">
                                <a:solidFill>
                                  <a:schemeClr val="tx1"/>
                                </a:solidFill>
                                <a:latin typeface="Cambria Math" panose="02040503050406030204" pitchFamily="18" charset="0"/>
                              </a:rPr>
                              <m:t>𝑛</m:t>
                            </m:r>
                          </m:sub>
                        </m:sSub>
                      </m:e>
                    </m:nary>
                  </m:oMath>
                </a14:m>
                <a:r>
                  <a:rPr lang="en-US" dirty="0">
                    <a:solidFill>
                      <a:schemeClr val="tx1"/>
                    </a:solidFill>
                  </a:rPr>
                  <a:t> </a:t>
                </a:r>
                <a:r>
                  <a:rPr lang="en-US" spc="-5" dirty="0">
                    <a:solidFill>
                      <a:schemeClr val="tx1"/>
                    </a:solidFill>
                  </a:rPr>
                  <a:t>by</a:t>
                </a:r>
                <a:r>
                  <a:rPr lang="en-US" spc="114" dirty="0">
                    <a:solidFill>
                      <a:schemeClr val="tx1"/>
                    </a:solidFill>
                  </a:rPr>
                  <a:t> </a:t>
                </a:r>
                <a:r>
                  <a:rPr lang="en-US" spc="-5" dirty="0">
                    <a:solidFill>
                      <a:schemeClr val="tx1"/>
                    </a:solidFill>
                  </a:rPr>
                  <a:t>the</a:t>
                </a:r>
                <a:r>
                  <a:rPr lang="en-US" spc="114" dirty="0">
                    <a:solidFill>
                      <a:schemeClr val="tx1"/>
                    </a:solidFill>
                  </a:rPr>
                  <a:t> </a:t>
                </a:r>
                <a:r>
                  <a:rPr lang="en-US" spc="-5" dirty="0">
                    <a:solidFill>
                      <a:schemeClr val="tx1"/>
                    </a:solidFill>
                  </a:rPr>
                  <a:t>Partial</a:t>
                </a:r>
                <a:r>
                  <a:rPr lang="en-US" spc="114" dirty="0">
                    <a:solidFill>
                      <a:schemeClr val="tx1"/>
                    </a:solidFill>
                  </a:rPr>
                  <a:t> </a:t>
                </a:r>
                <a:r>
                  <a:rPr lang="en-US" spc="-10" dirty="0">
                    <a:solidFill>
                      <a:schemeClr val="tx1"/>
                    </a:solidFill>
                  </a:rPr>
                  <a:t>Sum</a:t>
                </a:r>
                <a:r>
                  <a:rPr lang="en-US" spc="114" dirty="0">
                    <a:solidFill>
                      <a:schemeClr val="tx1"/>
                    </a:solidFill>
                  </a:rPr>
                  <a:t> </a:t>
                </a:r>
                <a:r>
                  <a:rPr lang="en-US" spc="-5" dirty="0">
                    <a:solidFill>
                      <a:schemeClr val="tx1"/>
                    </a:solidFill>
                  </a:rPr>
                  <a:t>Theorem</a:t>
                </a:r>
                <a:r>
                  <a:rPr lang="en-US" spc="120" dirty="0">
                    <a:solidFill>
                      <a:schemeClr val="tx1"/>
                    </a:solidFill>
                  </a:rPr>
                  <a:t> </a:t>
                </a:r>
                <a:r>
                  <a:rPr lang="en-US" spc="-5" dirty="0">
                    <a:solidFill>
                      <a:schemeClr val="tx1"/>
                    </a:solidFill>
                  </a:rPr>
                  <a:t>for</a:t>
                </a:r>
                <a:r>
                  <a:rPr lang="en-US" spc="114" dirty="0">
                    <a:solidFill>
                      <a:schemeClr val="tx1"/>
                    </a:solidFill>
                  </a:rPr>
                  <a:t> </a:t>
                </a:r>
                <a:r>
                  <a:rPr lang="en-US" spc="-5" dirty="0">
                    <a:solidFill>
                      <a:schemeClr val="tx1"/>
                    </a:solidFill>
                  </a:rPr>
                  <a:t>Positive</a:t>
                </a:r>
                <a:r>
                  <a:rPr lang="en-US" spc="114" dirty="0">
                    <a:solidFill>
                      <a:schemeClr val="tx1"/>
                    </a:solidFill>
                  </a:rPr>
                  <a:t> </a:t>
                </a:r>
                <a:r>
                  <a:rPr lang="en-US" spc="-5" dirty="0">
                    <a:solidFill>
                      <a:schemeClr val="tx1"/>
                    </a:solidFill>
                  </a:rPr>
                  <a:t>Series.</a:t>
                </a:r>
                <a:r>
                  <a:rPr lang="en-US" spc="114" dirty="0">
                    <a:solidFill>
                      <a:schemeClr val="tx1"/>
                    </a:solidFill>
                  </a:rPr>
                  <a:t> </a:t>
                </a:r>
                <a:r>
                  <a:rPr lang="en-US" spc="-15" dirty="0">
                    <a:solidFill>
                      <a:schemeClr val="tx1"/>
                    </a:solidFill>
                  </a:rPr>
                  <a:t>T</a:t>
                </a:r>
                <a:r>
                  <a:rPr lang="en-US" spc="-5" dirty="0">
                    <a:solidFill>
                      <a:schemeClr val="tx1"/>
                    </a:solidFill>
                  </a:rPr>
                  <a:t>his</a:t>
                </a:r>
                <a:r>
                  <a:rPr lang="en-US" spc="114" dirty="0">
                    <a:solidFill>
                      <a:schemeClr val="tx1"/>
                    </a:solidFill>
                  </a:rPr>
                  <a:t> </a:t>
                </a:r>
                <a:r>
                  <a:rPr lang="en-US" spc="-10" dirty="0">
                    <a:solidFill>
                      <a:schemeClr val="tx1"/>
                    </a:solidFill>
                  </a:rPr>
                  <a:t>p</a:t>
                </a:r>
                <a:r>
                  <a:rPr lang="en-US" spc="-5" dirty="0">
                    <a:solidFill>
                      <a:schemeClr val="tx1"/>
                    </a:solidFill>
                  </a:rPr>
                  <a:t>roves</a:t>
                </a:r>
                <a:r>
                  <a:rPr lang="en-US" spc="120" dirty="0">
                    <a:solidFill>
                      <a:schemeClr val="tx1"/>
                    </a:solidFill>
                  </a:rPr>
                  <a:t> </a:t>
                </a:r>
                <a:r>
                  <a:rPr lang="en-US" spc="-5" dirty="0">
                    <a:solidFill>
                      <a:schemeClr val="tx1"/>
                    </a:solidFill>
                  </a:rPr>
                  <a:t>(i).</a:t>
                </a:r>
                <a:r>
                  <a:rPr lang="en-US" spc="114" dirty="0">
                    <a:solidFill>
                      <a:schemeClr val="tx1"/>
                    </a:solidFill>
                  </a:rPr>
                  <a:t> </a:t>
                </a:r>
              </a:p>
              <a:p>
                <a:pPr marR="5080" algn="just">
                  <a:lnSpc>
                    <a:spcPct val="100000"/>
                  </a:lnSpc>
                </a:pPr>
                <a:r>
                  <a:rPr lang="en-US" spc="-10" dirty="0">
                    <a:solidFill>
                      <a:schemeClr val="tx1"/>
                    </a:solidFill>
                  </a:rPr>
                  <a:t>On</a:t>
                </a:r>
                <a:r>
                  <a:rPr lang="en-US" spc="114" dirty="0">
                    <a:solidFill>
                      <a:schemeClr val="tx1"/>
                    </a:solidFill>
                  </a:rPr>
                  <a:t> </a:t>
                </a:r>
                <a:r>
                  <a:rPr lang="en-US" spc="-5" dirty="0">
                    <a:solidFill>
                      <a:schemeClr val="tx1"/>
                    </a:solidFill>
                  </a:rPr>
                  <a:t>the </a:t>
                </a:r>
                <a:r>
                  <a:rPr lang="en-US" spc="-10" dirty="0">
                    <a:solidFill>
                      <a:schemeClr val="tx1"/>
                    </a:solidFill>
                  </a:rPr>
                  <a:t>othe</a:t>
                </a:r>
                <a:r>
                  <a:rPr lang="en-US" spc="-5" dirty="0">
                    <a:solidFill>
                      <a:schemeClr val="tx1"/>
                    </a:solidFill>
                  </a:rPr>
                  <a:t>r</a:t>
                </a:r>
                <a:r>
                  <a:rPr lang="en-US" spc="5" dirty="0">
                    <a:solidFill>
                      <a:schemeClr val="tx1"/>
                    </a:solidFill>
                  </a:rPr>
                  <a:t> </a:t>
                </a:r>
                <a:r>
                  <a:rPr lang="en-US" spc="-10" dirty="0">
                    <a:solidFill>
                      <a:schemeClr val="tx1"/>
                    </a:solidFill>
                  </a:rPr>
                  <a:t>hand</a:t>
                </a:r>
                <a:r>
                  <a:rPr lang="en-US" spc="-5" dirty="0">
                    <a:solidFill>
                      <a:schemeClr val="tx1"/>
                    </a:solidFill>
                  </a:rPr>
                  <a:t>,</a:t>
                </a:r>
                <a:r>
                  <a:rPr lang="en-US" spc="10" dirty="0">
                    <a:solidFill>
                      <a:schemeClr val="tx1"/>
                    </a:solidFill>
                  </a:rPr>
                  <a:t> </a:t>
                </a:r>
                <a:r>
                  <a:rPr lang="en-US" spc="-10" dirty="0">
                    <a:solidFill>
                      <a:schemeClr val="tx1"/>
                    </a:solidFill>
                  </a:rPr>
                  <a:t>i</a:t>
                </a:r>
                <a:r>
                  <a:rPr lang="en-US" spc="-5" dirty="0">
                    <a:solidFill>
                      <a:schemeClr val="tx1"/>
                    </a:solidFill>
                  </a:rPr>
                  <a:t>f</a:t>
                </a:r>
                <a:r>
                  <a:rPr lang="en-US" spc="5" dirty="0">
                    <a:solidFill>
                      <a:schemeClr val="tx1"/>
                    </a:solidFill>
                  </a:rPr>
                  <a:t>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i="1" spc="-5">
                                <a:solidFill>
                                  <a:schemeClr val="tx1"/>
                                </a:solidFill>
                                <a:latin typeface="Cambria Math" panose="02040503050406030204" pitchFamily="18" charset="0"/>
                              </a:rPr>
                              <m:t>𝑎</m:t>
                            </m:r>
                          </m:e>
                          <m:sub>
                            <m:r>
                              <a:rPr lang="en-US" i="1" spc="-5">
                                <a:solidFill>
                                  <a:schemeClr val="tx1"/>
                                </a:solidFill>
                                <a:latin typeface="Cambria Math" panose="02040503050406030204" pitchFamily="18" charset="0"/>
                              </a:rPr>
                              <m:t>𝑛</m:t>
                            </m:r>
                          </m:sub>
                        </m:sSub>
                      </m:e>
                    </m:nary>
                    <m:r>
                      <a:rPr lang="en-US" i="1" spc="-5">
                        <a:solidFill>
                          <a:schemeClr val="tx1"/>
                        </a:solidFill>
                        <a:latin typeface="Cambria Math" panose="02040503050406030204" pitchFamily="18" charset="0"/>
                      </a:rPr>
                      <m:t> </m:t>
                    </m:r>
                  </m:oMath>
                </a14:m>
                <a:r>
                  <a:rPr lang="en-US" spc="-10" dirty="0">
                    <a:solidFill>
                      <a:schemeClr val="tx1"/>
                    </a:solidFill>
                  </a:rPr>
                  <a:t>diverges</a:t>
                </a:r>
                <a:r>
                  <a:rPr lang="en-US" spc="-5" dirty="0">
                    <a:solidFill>
                      <a:schemeClr val="tx1"/>
                    </a:solidFill>
                  </a:rPr>
                  <a:t>,</a:t>
                </a:r>
                <a:r>
                  <a:rPr lang="en-US" spc="5"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5" dirty="0">
                    <a:solidFill>
                      <a:schemeClr val="tx1"/>
                    </a:solidFill>
                  </a:rPr>
                  <a:t> </a:t>
                </a:r>
                <a14:m>
                  <m:oMath xmlns:m="http://schemas.openxmlformats.org/officeDocument/2006/math">
                    <m:nary>
                      <m:naryPr>
                        <m:chr m:val="∑"/>
                        <m:limLoc m:val="subSup"/>
                        <m:ctrlPr>
                          <a:rPr lang="en-US" i="1" spc="-5">
                            <a:solidFill>
                              <a:schemeClr val="tx1"/>
                            </a:solidFill>
                            <a:latin typeface="Cambria Math" panose="02040503050406030204" pitchFamily="18" charset="0"/>
                            <a:cs typeface="Times New Roman"/>
                          </a:rPr>
                        </m:ctrlPr>
                      </m:naryPr>
                      <m:sub>
                        <m:r>
                          <m:rPr>
                            <m:brk m:alnAt="25"/>
                          </m:rPr>
                          <a:rPr lang="en-US" i="1" spc="-5">
                            <a:solidFill>
                              <a:schemeClr val="tx1"/>
                            </a:solidFill>
                            <a:latin typeface="Cambria Math" panose="02040503050406030204" pitchFamily="18" charset="0"/>
                            <a:cs typeface="Times New Roman"/>
                          </a:rPr>
                          <m:t>𝑛</m:t>
                        </m:r>
                        <m:r>
                          <a:rPr lang="en-US" i="1" spc="-5">
                            <a:solidFill>
                              <a:schemeClr val="tx1"/>
                            </a:solidFill>
                            <a:latin typeface="Cambria Math" panose="02040503050406030204" pitchFamily="18" charset="0"/>
                            <a:cs typeface="Times New Roman"/>
                          </a:rPr>
                          <m:t>=1</m:t>
                        </m:r>
                      </m:sub>
                      <m:sup>
                        <m:r>
                          <a:rPr lang="en-US" i="1" spc="-5">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5">
                                <a:solidFill>
                                  <a:schemeClr val="tx1"/>
                                </a:solidFill>
                                <a:latin typeface="Cambria Math" panose="02040503050406030204" pitchFamily="18" charset="0"/>
                                <a:cs typeface="Times New Roman"/>
                              </a:rPr>
                            </m:ctrlPr>
                          </m:sSubPr>
                          <m:e>
                            <m:r>
                              <a:rPr lang="en-US" i="1" spc="-5">
                                <a:solidFill>
                                  <a:schemeClr val="tx1"/>
                                </a:solidFill>
                                <a:latin typeface="Cambria Math" panose="02040503050406030204" pitchFamily="18" charset="0"/>
                                <a:cs typeface="Times New Roman"/>
                              </a:rPr>
                              <m:t>𝑏</m:t>
                            </m:r>
                          </m:e>
                          <m:sub>
                            <m:r>
                              <a:rPr lang="en-US" i="1" spc="-5">
                                <a:solidFill>
                                  <a:schemeClr val="tx1"/>
                                </a:solidFill>
                                <a:latin typeface="Cambria Math" panose="02040503050406030204" pitchFamily="18" charset="0"/>
                                <a:cs typeface="Times New Roman"/>
                              </a:rPr>
                              <m:t>𝑛</m:t>
                            </m:r>
                          </m:sub>
                        </m:sSub>
                      </m:e>
                    </m:nary>
                  </m:oMath>
                </a14:m>
                <a:r>
                  <a:rPr lang="en-US" i="1" baseline="-11111" dirty="0">
                    <a:solidFill>
                      <a:schemeClr val="tx1"/>
                    </a:solidFill>
                  </a:rPr>
                  <a:t> </a:t>
                </a:r>
                <a:r>
                  <a:rPr lang="en-US" spc="-5" dirty="0">
                    <a:solidFill>
                      <a:schemeClr val="tx1"/>
                    </a:solidFill>
                  </a:rPr>
                  <a:t>must</a:t>
                </a:r>
                <a:r>
                  <a:rPr lang="en-US" spc="5" dirty="0">
                    <a:solidFill>
                      <a:schemeClr val="tx1"/>
                    </a:solidFill>
                  </a:rPr>
                  <a:t> </a:t>
                </a:r>
                <a:r>
                  <a:rPr lang="en-US" spc="-5" dirty="0">
                    <a:solidFill>
                      <a:schemeClr val="tx1"/>
                    </a:solidFill>
                  </a:rPr>
                  <a:t>also</a:t>
                </a:r>
                <a:r>
                  <a:rPr lang="en-US" spc="5" dirty="0">
                    <a:solidFill>
                      <a:schemeClr val="tx1"/>
                    </a:solidFill>
                  </a:rPr>
                  <a:t> </a:t>
                </a:r>
                <a:r>
                  <a:rPr lang="en-US" spc="-5" dirty="0">
                    <a:solidFill>
                      <a:schemeClr val="tx1"/>
                    </a:solidFill>
                  </a:rPr>
                  <a:t>diverge.</a:t>
                </a:r>
                <a:r>
                  <a:rPr lang="en-US" spc="10" dirty="0"/>
                  <a:t> </a:t>
                </a:r>
                <a:r>
                  <a:rPr lang="en-US" spc="-5" dirty="0">
                    <a:solidFill>
                      <a:schemeClr val="tx1"/>
                    </a:solidFill>
                  </a:rPr>
                  <a:t>Otherwise,</a:t>
                </a:r>
                <a:r>
                  <a:rPr lang="en-US" spc="5" dirty="0">
                    <a:solidFill>
                      <a:schemeClr val="tx1"/>
                    </a:solidFill>
                  </a:rPr>
                  <a:t> </a:t>
                </a:r>
                <a:r>
                  <a:rPr lang="en-US" spc="-15" dirty="0">
                    <a:solidFill>
                      <a:schemeClr val="tx1"/>
                    </a:solidFill>
                  </a:rPr>
                  <a:t>w</a:t>
                </a:r>
                <a:r>
                  <a:rPr lang="en-US" spc="-5" dirty="0">
                    <a:solidFill>
                      <a:schemeClr val="tx1"/>
                    </a:solidFill>
                  </a:rPr>
                  <a:t>e</a:t>
                </a:r>
                <a:r>
                  <a:rPr lang="en-US" spc="5" dirty="0">
                    <a:solidFill>
                      <a:schemeClr val="tx1"/>
                    </a:solidFill>
                  </a:rPr>
                  <a:t> </a:t>
                </a:r>
                <a:r>
                  <a:rPr lang="en-US" spc="-15" dirty="0">
                    <a:solidFill>
                      <a:schemeClr val="tx1"/>
                    </a:solidFill>
                  </a:rPr>
                  <a:t>w</a:t>
                </a:r>
                <a:r>
                  <a:rPr lang="en-US" spc="-5" dirty="0">
                    <a:solidFill>
                      <a:schemeClr val="tx1"/>
                    </a:solidFill>
                  </a:rPr>
                  <a:t>ould</a:t>
                </a:r>
                <a:r>
                  <a:rPr lang="en-US" spc="5" dirty="0">
                    <a:solidFill>
                      <a:schemeClr val="tx1"/>
                    </a:solidFill>
                  </a:rPr>
                  <a:t> </a:t>
                </a:r>
                <a:r>
                  <a:rPr lang="en-US" spc="-5" dirty="0">
                    <a:solidFill>
                      <a:schemeClr val="tx1"/>
                    </a:solidFill>
                  </a:rPr>
                  <a:t>have a contradiction to (</a:t>
                </a:r>
                <a:r>
                  <a:rPr lang="en-US" spc="-5" dirty="0" err="1">
                    <a:solidFill>
                      <a:schemeClr val="tx1"/>
                    </a:solidFill>
                  </a:rPr>
                  <a:t>i</a:t>
                </a:r>
                <a:r>
                  <a:rPr lang="en-US" spc="-5" dirty="0">
                    <a:solidFill>
                      <a:schemeClr val="tx1"/>
                    </a:solidFill>
                  </a:rPr>
                  <a:t>).</a:t>
                </a:r>
                <a:endParaRPr lang="en-US" dirty="0">
                  <a:solidFill>
                    <a:schemeClr val="tx1"/>
                  </a:solidFill>
                </a:endParaRPr>
              </a:p>
              <a:p>
                <a:pPr marL="0" marR="5080" indent="0" algn="just">
                  <a:lnSpc>
                    <a:spcPct val="100000"/>
                  </a:lnSpc>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724400"/>
              </a:xfrm>
              <a:blipFill>
                <a:blip r:embed="rId2"/>
                <a:stretch>
                  <a:fillRect l="-677" t="-1548" r="-677"/>
                </a:stretch>
              </a:blipFill>
            </p:spPr>
            <p:txBody>
              <a:bodyPr/>
              <a:lstStyle/>
              <a:p>
                <a:r>
                  <a:rPr lang="en-US">
                    <a:noFill/>
                  </a:rPr>
                  <a:t> </a:t>
                </a:r>
              </a:p>
            </p:txBody>
          </p:sp>
        </mc:Fallback>
      </mc:AlternateContent>
    </p:spTree>
    <p:extLst>
      <p:ext uri="{BB962C8B-B14F-4D97-AF65-F5344CB8AC3E}">
        <p14:creationId xmlns:p14="http://schemas.microsoft.com/office/powerpoint/2010/main" val="12651200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13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724400"/>
              </a:xfrm>
            </p:spPr>
            <p:txBody>
              <a:bodyPr>
                <a:noAutofit/>
              </a:bodyPr>
              <a:lstStyle/>
              <a:p>
                <a:pPr marL="0" marR="5080" indent="0" algn="just">
                  <a:lnSpc>
                    <a:spcPct val="100000"/>
                  </a:lnSpc>
                  <a:buNone/>
                </a:pPr>
                <a:r>
                  <a:rPr lang="en-US" b="1" u="sng" dirty="0">
                    <a:solidFill>
                      <a:schemeClr val="tx1"/>
                    </a:solidFill>
                    <a:latin typeface="Times New Roman"/>
                    <a:cs typeface="Times New Roman"/>
                  </a:rPr>
                  <a:t>EXAMPLE</a:t>
                </a:r>
                <a:r>
                  <a:rPr lang="en-US" b="1" dirty="0">
                    <a:solidFill>
                      <a:schemeClr val="tx1"/>
                    </a:solidFill>
                    <a:latin typeface="Times New Roman"/>
                    <a:cs typeface="Times New Roman"/>
                  </a:rPr>
                  <a:t>: </a:t>
                </a:r>
              </a:p>
              <a:p>
                <a:pPr marR="5080" algn="just">
                  <a:lnSpc>
                    <a:spcPct val="100000"/>
                  </a:lnSpc>
                </a:pPr>
                <a14:m>
                  <m:oMath xmlns:m="http://schemas.openxmlformats.org/officeDocument/2006/math">
                    <m:nary>
                      <m:naryPr>
                        <m:chr m:val="∑"/>
                        <m:limLoc m:val="subSup"/>
                        <m:ctrlPr>
                          <a:rPr lang="en-US" i="1" smtClean="0">
                            <a:solidFill>
                              <a:schemeClr val="tx1"/>
                            </a:solidFill>
                            <a:latin typeface="Cambria Math" panose="02040503050406030204" pitchFamily="18" charset="0"/>
                            <a:cs typeface="Times New Roman"/>
                          </a:rPr>
                        </m:ctrlPr>
                      </m:naryPr>
                      <m:sub>
                        <m:r>
                          <m:rPr>
                            <m:brk m:alnAt="25"/>
                          </m:rP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ad>
                              <m:radPr>
                                <m:degHide m:val="on"/>
                                <m:ctrlPr>
                                  <a:rPr lang="en-US"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𝑛</m:t>
                                </m:r>
                              </m:e>
                            </m:rad>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3</m:t>
                                </m:r>
                              </m:e>
                              <m:sup>
                                <m:r>
                                  <a:rPr lang="en-US" b="0" i="1" smtClean="0">
                                    <a:solidFill>
                                      <a:schemeClr val="tx1"/>
                                    </a:solidFill>
                                    <a:latin typeface="Cambria Math" panose="02040503050406030204" pitchFamily="18" charset="0"/>
                                    <a:cs typeface="Times New Roman"/>
                                  </a:rPr>
                                  <m:t>𝑛</m:t>
                                </m:r>
                              </m:sup>
                            </m:sSup>
                          </m:den>
                        </m:f>
                      </m:e>
                    </m:nary>
                  </m:oMath>
                </a14:m>
                <a:r>
                  <a:rPr lang="en-US" dirty="0">
                    <a:solidFill>
                      <a:schemeClr val="tx1"/>
                    </a:solidFill>
                    <a:latin typeface="Times New Roman"/>
                    <a:cs typeface="Times New Roman"/>
                  </a:rPr>
                  <a:t> converges by the direct comparison test since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ad>
                          <m:radPr>
                            <m:degHide m:val="on"/>
                            <m:ctrlPr>
                              <a:rPr lang="en-US"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𝑛</m:t>
                            </m:r>
                          </m:e>
                        </m:rad>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3</m:t>
                            </m:r>
                          </m:e>
                          <m:sup>
                            <m:r>
                              <a:rPr lang="en-US" b="0" i="1" smtClean="0">
                                <a:solidFill>
                                  <a:schemeClr val="tx1"/>
                                </a:solidFill>
                                <a:latin typeface="Cambria Math" panose="02040503050406030204" pitchFamily="18" charset="0"/>
                                <a:cs typeface="Times New Roman"/>
                              </a:rPr>
                              <m:t>𝑛</m:t>
                            </m:r>
                          </m:sup>
                        </m:sSup>
                      </m:den>
                    </m:f>
                    <m:r>
                      <a:rPr lang="en-US"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3</m:t>
                            </m:r>
                          </m:e>
                          <m:sup>
                            <m:r>
                              <a:rPr lang="en-US" i="1">
                                <a:solidFill>
                                  <a:schemeClr val="tx1"/>
                                </a:solidFill>
                                <a:latin typeface="Cambria Math" panose="02040503050406030204" pitchFamily="18" charset="0"/>
                                <a:cs typeface="Times New Roman"/>
                              </a:rPr>
                              <m:t>𝑛</m:t>
                            </m:r>
                          </m:sup>
                        </m:sSup>
                      </m:den>
                    </m:f>
                  </m:oMath>
                </a14:m>
                <a:r>
                  <a:rPr lang="en-US" dirty="0">
                    <a:solidFill>
                      <a:schemeClr val="tx1"/>
                    </a:solidFill>
                    <a:latin typeface="Times New Roman"/>
                    <a:cs typeface="Times New Roman"/>
                  </a:rPr>
                  <a:t> and  </a:t>
                </a:r>
                <a14:m>
                  <m:oMath xmlns:m="http://schemas.openxmlformats.org/officeDocument/2006/math">
                    <m:nary>
                      <m:naryPr>
                        <m:chr m:val="∑"/>
                        <m:limLoc m:val="subSup"/>
                        <m:ctrlPr>
                          <a:rPr lang="en-US" i="1" dirty="0" smtClean="0">
                            <a:solidFill>
                              <a:schemeClr val="tx1"/>
                            </a:solidFill>
                            <a:latin typeface="Cambria Math" panose="02040503050406030204" pitchFamily="18" charset="0"/>
                            <a:cs typeface="Times New Roman"/>
                          </a:rPr>
                        </m:ctrlPr>
                      </m:naryPr>
                      <m:sub>
                        <m:r>
                          <m:rPr>
                            <m:brk m:alnAt="25"/>
                          </m:rPr>
                          <a:rPr lang="en-US" b="0" i="1" dirty="0" smtClean="0">
                            <a:solidFill>
                              <a:schemeClr val="tx1"/>
                            </a:solidFill>
                            <a:latin typeface="Cambria Math" panose="02040503050406030204" pitchFamily="18" charset="0"/>
                            <a:cs typeface="Times New Roman"/>
                          </a:rPr>
                          <m:t>𝑛</m:t>
                        </m:r>
                        <m:r>
                          <a:rPr lang="en-US" b="0" i="1" dirty="0" smtClean="0">
                            <a:solidFill>
                              <a:schemeClr val="tx1"/>
                            </a:solidFill>
                            <a:latin typeface="Cambria Math" panose="02040503050406030204" pitchFamily="18" charset="0"/>
                            <a:cs typeface="Times New Roman"/>
                          </a:rPr>
                          <m:t>=1</m:t>
                        </m:r>
                      </m:sub>
                      <m:sup>
                        <m:r>
                          <a:rPr lang="en-US" i="1" dirty="0"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dirty="0" smtClean="0">
                                <a:solidFill>
                                  <a:schemeClr val="tx1"/>
                                </a:solidFill>
                                <a:latin typeface="Cambria Math" panose="02040503050406030204" pitchFamily="18" charset="0"/>
                                <a:cs typeface="Times New Roman"/>
                              </a:rPr>
                            </m:ctrlPr>
                          </m:fPr>
                          <m:num>
                            <m:r>
                              <a:rPr lang="en-US" b="0" i="1" dirty="0" smtClean="0">
                                <a:solidFill>
                                  <a:schemeClr val="tx1"/>
                                </a:solidFill>
                                <a:latin typeface="Cambria Math" panose="02040503050406030204" pitchFamily="18" charset="0"/>
                                <a:cs typeface="Times New Roman"/>
                              </a:rPr>
                              <m:t>1</m:t>
                            </m:r>
                          </m:num>
                          <m:den>
                            <m:sSup>
                              <m:sSupPr>
                                <m:ctrlPr>
                                  <a:rPr lang="en-US" i="1" dirty="0" smtClean="0">
                                    <a:solidFill>
                                      <a:schemeClr val="tx1"/>
                                    </a:solidFill>
                                    <a:latin typeface="Cambria Math" panose="02040503050406030204" pitchFamily="18" charset="0"/>
                                    <a:cs typeface="Times New Roman"/>
                                  </a:rPr>
                                </m:ctrlPr>
                              </m:sSupPr>
                              <m:e>
                                <m:r>
                                  <a:rPr lang="en-US" b="0" i="1" dirty="0" smtClean="0">
                                    <a:solidFill>
                                      <a:schemeClr val="tx1"/>
                                    </a:solidFill>
                                    <a:latin typeface="Cambria Math" panose="02040503050406030204" pitchFamily="18" charset="0"/>
                                    <a:cs typeface="Times New Roman"/>
                                  </a:rPr>
                                  <m:t>3</m:t>
                                </m:r>
                              </m:e>
                              <m:sup>
                                <m:r>
                                  <a:rPr lang="en-US" b="0" i="1" dirty="0" smtClean="0">
                                    <a:solidFill>
                                      <a:schemeClr val="tx1"/>
                                    </a:solidFill>
                                    <a:latin typeface="Cambria Math" panose="02040503050406030204" pitchFamily="18" charset="0"/>
                                    <a:cs typeface="Times New Roman"/>
                                  </a:rPr>
                                  <m:t>𝑛</m:t>
                                </m:r>
                              </m:sup>
                            </m:sSup>
                          </m:den>
                        </m:f>
                      </m:e>
                    </m:nary>
                  </m:oMath>
                </a14:m>
                <a:r>
                  <a:rPr lang="en-US" dirty="0">
                    <a:solidFill>
                      <a:schemeClr val="tx1"/>
                    </a:solidFill>
                    <a:latin typeface="Times New Roman"/>
                    <a:cs typeface="Times New Roman"/>
                  </a:rPr>
                  <a:t> is a convergent geometric series with </a:t>
                </a:r>
                <a14:m>
                  <m:oMath xmlns:m="http://schemas.openxmlformats.org/officeDocument/2006/math">
                    <m:r>
                      <a:rPr lang="en-US" b="0" i="1" smtClean="0">
                        <a:solidFill>
                          <a:schemeClr val="tx1"/>
                        </a:solidFill>
                        <a:latin typeface="Cambria Math" panose="02040503050406030204" pitchFamily="18" charset="0"/>
                        <a:cs typeface="Times New Roman"/>
                      </a:rPr>
                      <m:t>𝑟</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oMath>
                </a14:m>
                <a:r>
                  <a:rPr lang="en-US" dirty="0">
                    <a:solidFill>
                      <a:schemeClr val="tx1"/>
                    </a:solidFill>
                    <a:latin typeface="Times New Roman"/>
                    <a:cs typeface="Times New Roman"/>
                  </a:rPr>
                  <a:t>.</a:t>
                </a:r>
              </a:p>
              <a:p>
                <a:pPr marR="5080" algn="just">
                  <a:lnSpc>
                    <a:spcPct val="100000"/>
                  </a:lnSpc>
                </a:pPr>
                <a:endParaRPr lang="en-US" dirty="0">
                  <a:solidFill>
                    <a:schemeClr val="tx1"/>
                  </a:solidFill>
                  <a:latin typeface="Times New Roman"/>
                  <a:cs typeface="Times New Roman"/>
                </a:endParaRPr>
              </a:p>
              <a:p>
                <a:pPr marR="5080" algn="just">
                  <a:lnSpc>
                    <a:spcPct val="100000"/>
                  </a:lnSpc>
                </a:pPr>
                <a14:m>
                  <m:oMath xmlns:m="http://schemas.openxmlformats.org/officeDocument/2006/math">
                    <m:nary>
                      <m:naryPr>
                        <m:chr m:val="∑"/>
                        <m:limLoc m:val="subSup"/>
                        <m:ctrlPr>
                          <a:rPr lang="en-US" i="1" smtClean="0">
                            <a:solidFill>
                              <a:schemeClr val="tx1"/>
                            </a:solidFill>
                            <a:latin typeface="Cambria Math" panose="02040503050406030204" pitchFamily="18" charset="0"/>
                            <a:cs typeface="Times New Roman"/>
                          </a:rPr>
                        </m:ctrlPr>
                      </m:naryPr>
                      <m:sub>
                        <m:r>
                          <m:rPr>
                            <m:brk m:alnAt="25"/>
                          </m:rP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sSup>
                              <m:sSupPr>
                                <m:ctrlPr>
                                  <a:rPr lang="en-US" i="1" smtClean="0">
                                    <a:solidFill>
                                      <a:schemeClr val="tx1"/>
                                    </a:solidFill>
                                    <a:latin typeface="Cambria Math" panose="02040503050406030204" pitchFamily="18" charset="0"/>
                                    <a:cs typeface="Times New Roman"/>
                                  </a:rPr>
                                </m:ctrlPr>
                              </m:sSupPr>
                              <m:e>
                                <m:d>
                                  <m:dPr>
                                    <m:ctrlPr>
                                      <a:rPr lang="en-US" i="1" smtClean="0">
                                        <a:solidFill>
                                          <a:schemeClr val="tx1"/>
                                        </a:solidFill>
                                        <a:latin typeface="Cambria Math" panose="02040503050406030204" pitchFamily="18" charset="0"/>
                                        <a:cs typeface="Times New Roman"/>
                                      </a:rPr>
                                    </m:ctrlPr>
                                  </m:dPr>
                                  <m:e>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𝑛</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charset="0"/>
                                        <a:cs typeface="Times New Roman"/>
                                      </a:rPr>
                                      <m:t> </m:t>
                                    </m:r>
                                    <m:r>
                                      <a:rPr lang="en-US" b="0" i="1" smtClean="0">
                                        <a:solidFill>
                                          <a:schemeClr val="tx1"/>
                                        </a:solidFill>
                                        <a:latin typeface="Cambria Math" panose="02040503050406030204" pitchFamily="18" charset="0"/>
                                        <a:cs typeface="Times New Roman"/>
                                      </a:rPr>
                                      <m:t>3</m:t>
                                    </m:r>
                                  </m:e>
                                </m:d>
                              </m:e>
                              <m:sup>
                                <m:r>
                                  <a:rPr lang="en-US" b="0" i="1" smtClean="0">
                                    <a:solidFill>
                                      <a:schemeClr val="tx1"/>
                                    </a:solidFill>
                                    <a:latin typeface="Cambria Math" charset="0"/>
                                    <a:cs typeface="Times New Roman"/>
                                  </a:rPr>
                                  <m:t>1/3</m:t>
                                </m:r>
                              </m:sup>
                            </m:sSup>
                          </m:den>
                        </m:f>
                      </m:e>
                    </m:nary>
                  </m:oMath>
                </a14:m>
                <a:r>
                  <a:rPr lang="en-US" dirty="0">
                    <a:solidFill>
                      <a:schemeClr val="tx1"/>
                    </a:solidFill>
                    <a:latin typeface="Times New Roman"/>
                    <a:cs typeface="Times New Roman"/>
                  </a:rPr>
                  <a:t> diverges by the direct comparison test since </a:t>
                </a:r>
                <a14:m>
                  <m:oMath xmlns:m="http://schemas.openxmlformats.org/officeDocument/2006/math">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𝑛</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+3</m:t>
                    </m:r>
                    <m:r>
                      <a:rPr lang="en-US" b="0" i="1" smtClean="0">
                        <a:solidFill>
                          <a:schemeClr val="tx1"/>
                        </a:solidFill>
                        <a:latin typeface="Cambria Math" panose="02040503050406030204" pitchFamily="18" charset="0"/>
                        <a:ea typeface="Cambria Math" panose="02040503050406030204" pitchFamily="18" charset="0"/>
                        <a:cs typeface="Times New Roman"/>
                      </a:rPr>
                      <m:t>≤2</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𝑛</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oMath>
                </a14:m>
                <a:r>
                  <a:rPr lang="en-US" dirty="0">
                    <a:solidFill>
                      <a:schemeClr val="tx1"/>
                    </a:solidFill>
                    <a:latin typeface="Times New Roman"/>
                    <a:cs typeface="Times New Roman"/>
                  </a:rPr>
                  <a:t> for </a:t>
                </a:r>
                <a14:m>
                  <m:oMath xmlns:m="http://schemas.openxmlformats.org/officeDocument/2006/math">
                    <m: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ea typeface="Cambria Math" panose="02040503050406030204" pitchFamily="18" charset="0"/>
                        <a:cs typeface="Times New Roman"/>
                      </a:rPr>
                      <m:t>≥2</m:t>
                    </m:r>
                  </m:oMath>
                </a14:m>
                <a:r>
                  <a:rPr lang="en-US" dirty="0">
                    <a:solidFill>
                      <a:schemeClr val="tx1"/>
                    </a:solidFill>
                    <a:latin typeface="Times New Roman"/>
                    <a:cs typeface="Times New Roman"/>
                  </a:rPr>
                  <a:t>. Hence,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sSup>
                          <m:sSupPr>
                            <m:ctrlPr>
                              <a:rPr lang="en-US" i="1">
                                <a:solidFill>
                                  <a:schemeClr val="tx1"/>
                                </a:solidFill>
                                <a:latin typeface="Cambria Math" panose="02040503050406030204" pitchFamily="18" charset="0"/>
                                <a:cs typeface="Times New Roman"/>
                              </a:rPr>
                            </m:ctrlPr>
                          </m:sSupPr>
                          <m:e>
                            <m:d>
                              <m:dPr>
                                <m:ctrlPr>
                                  <a:rPr lang="en-US" i="1">
                                    <a:solidFill>
                                      <a:schemeClr val="tx1"/>
                                    </a:solidFill>
                                    <a:latin typeface="Cambria Math" panose="02040503050406030204" pitchFamily="18" charset="0"/>
                                    <a:cs typeface="Times New Roman"/>
                                  </a:rPr>
                                </m:ctrlPr>
                              </m:dPr>
                              <m:e>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𝑛</m:t>
                                    </m:r>
                                  </m:e>
                                  <m:sup>
                                    <m:r>
                                      <a:rPr lang="en-US" i="1">
                                        <a:solidFill>
                                          <a:schemeClr val="tx1"/>
                                        </a:solidFill>
                                        <a:latin typeface="Cambria Math" panose="02040503050406030204" pitchFamily="18" charset="0"/>
                                        <a:cs typeface="Times New Roman"/>
                                      </a:rPr>
                                      <m:t>2</m:t>
                                    </m:r>
                                  </m:sup>
                                </m:s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charset="0"/>
                                    <a:cs typeface="Times New Roman"/>
                                  </a:rPr>
                                  <m:t> </m:t>
                                </m:r>
                                <m:r>
                                  <a:rPr lang="en-US" i="1">
                                    <a:solidFill>
                                      <a:schemeClr val="tx1"/>
                                    </a:solidFill>
                                    <a:latin typeface="Cambria Math" panose="02040503050406030204" pitchFamily="18" charset="0"/>
                                    <a:cs typeface="Times New Roman"/>
                                  </a:rPr>
                                  <m:t>3</m:t>
                                </m:r>
                              </m:e>
                            </m:d>
                          </m:e>
                          <m:sup>
                            <m:r>
                              <a:rPr lang="en-US" b="0" i="1" smtClean="0">
                                <a:solidFill>
                                  <a:schemeClr val="tx1"/>
                                </a:solidFill>
                                <a:latin typeface="Cambria Math" charset="0"/>
                                <a:cs typeface="Times New Roman"/>
                              </a:rPr>
                              <m:t>1/3</m:t>
                            </m:r>
                          </m:sup>
                        </m:sSup>
                      </m:den>
                    </m:f>
                    <m:r>
                      <a:rPr lang="en-US" i="1" smtClean="0">
                        <a:solidFill>
                          <a:schemeClr val="tx1"/>
                        </a:solidFill>
                        <a:latin typeface="Cambria Math" panose="02040503050406030204" pitchFamily="18" charset="0"/>
                        <a:ea typeface="Cambria Math" panose="02040503050406030204" pitchFamily="18" charset="0"/>
                        <a:cs typeface="Times New Roman"/>
                      </a:rPr>
                      <m:t>≥</m:t>
                    </m:r>
                    <m:f>
                      <m:fPr>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d>
                              <m:dPr>
                                <m:ctrlPr>
                                  <a:rPr lang="en-US"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2</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𝑛</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e>
                            </m:d>
                          </m:e>
                          <m:sup>
                            <m:r>
                              <a:rPr lang="en-US" b="0" i="1" smtClean="0">
                                <a:solidFill>
                                  <a:schemeClr val="tx1"/>
                                </a:solidFill>
                                <a:latin typeface="Cambria Math" charset="0"/>
                                <a:ea typeface="Cambria Math" panose="02040503050406030204" pitchFamily="18" charset="0"/>
                                <a:cs typeface="Times New Roman"/>
                              </a:rPr>
                              <m:t>1/3</m:t>
                            </m:r>
                          </m:sup>
                        </m:sSup>
                      </m:den>
                    </m:f>
                    <m:r>
                      <a:rPr lang="en-US" i="1"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2</m:t>
                        </m:r>
                      </m:e>
                      <m:sup>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charset="0"/>
                            <a:ea typeface="Cambria Math" panose="02040503050406030204" pitchFamily="18" charset="0"/>
                            <a:cs typeface="Times New Roman"/>
                          </a:rPr>
                          <m:t>1/3</m:t>
                        </m:r>
                      </m:sup>
                    </m:sSup>
                    <m:f>
                      <m:fPr>
                        <m:ctrlPr>
                          <a:rPr lang="en-US"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sSup>
                          <m:sSupPr>
                            <m:ctrlPr>
                              <a:rPr lang="en-US"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𝑛</m:t>
                            </m:r>
                          </m:e>
                          <m:sup>
                            <m:r>
                              <a:rPr lang="en-US" b="0" i="1" smtClean="0">
                                <a:solidFill>
                                  <a:schemeClr val="tx1"/>
                                </a:solidFill>
                                <a:latin typeface="Cambria Math" charset="0"/>
                                <a:ea typeface="Cambria Math" panose="02040503050406030204" pitchFamily="18" charset="0"/>
                                <a:cs typeface="Times New Roman"/>
                              </a:rPr>
                              <m:t>2/3</m:t>
                            </m:r>
                          </m:sup>
                        </m:sSup>
                      </m:den>
                    </m:f>
                  </m:oMath>
                </a14:m>
                <a:r>
                  <a:rPr lang="en-US" dirty="0">
                    <a:solidFill>
                      <a:schemeClr val="tx1"/>
                    </a:solidFill>
                    <a:latin typeface="Times New Roman"/>
                    <a:cs typeface="Times New Roman"/>
                  </a:rPr>
                  <a:t> and </a:t>
                </a:r>
                <a14:m>
                  <m:oMath xmlns:m="http://schemas.openxmlformats.org/officeDocument/2006/math">
                    <m:nary>
                      <m:naryPr>
                        <m:chr m:val="∑"/>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a:solidFill>
                                  <a:schemeClr val="tx1"/>
                                </a:solidFill>
                                <a:latin typeface="Cambria Math" panose="02040503050406030204" pitchFamily="18" charset="0"/>
                                <a:ea typeface="Cambria Math" panose="02040503050406030204" pitchFamily="18" charset="0"/>
                                <a:cs typeface="Times New Roman"/>
                              </a:rPr>
                            </m:ctrlPr>
                          </m:fPr>
                          <m:num>
                            <m:r>
                              <a:rPr lang="en-US" i="1">
                                <a:solidFill>
                                  <a:schemeClr val="tx1"/>
                                </a:solidFill>
                                <a:latin typeface="Cambria Math" panose="02040503050406030204" pitchFamily="18" charset="0"/>
                                <a:ea typeface="Cambria Math" panose="02040503050406030204" pitchFamily="18" charset="0"/>
                                <a:cs typeface="Times New Roman"/>
                              </a:rPr>
                              <m:t>1</m:t>
                            </m:r>
                          </m:num>
                          <m:den>
                            <m:sSup>
                              <m:sSupPr>
                                <m:ctrlPr>
                                  <a:rPr lang="en-US" i="1">
                                    <a:solidFill>
                                      <a:schemeClr val="tx1"/>
                                    </a:solidFill>
                                    <a:latin typeface="Cambria Math" panose="02040503050406030204" pitchFamily="18" charset="0"/>
                                    <a:ea typeface="Cambria Math" panose="02040503050406030204" pitchFamily="18" charset="0"/>
                                    <a:cs typeface="Times New Roman"/>
                                  </a:rPr>
                                </m:ctrlPr>
                              </m:sSupPr>
                              <m:e>
                                <m:r>
                                  <a:rPr lang="en-US" i="1">
                                    <a:solidFill>
                                      <a:schemeClr val="tx1"/>
                                    </a:solidFill>
                                    <a:latin typeface="Cambria Math" panose="02040503050406030204" pitchFamily="18" charset="0"/>
                                    <a:ea typeface="Cambria Math" panose="02040503050406030204" pitchFamily="18" charset="0"/>
                                    <a:cs typeface="Times New Roman"/>
                                  </a:rPr>
                                  <m:t>𝑛</m:t>
                                </m:r>
                              </m:e>
                              <m:sup>
                                <m:r>
                                  <a:rPr lang="en-US" b="0" i="1" smtClean="0">
                                    <a:solidFill>
                                      <a:schemeClr val="tx1"/>
                                    </a:solidFill>
                                    <a:latin typeface="Cambria Math" charset="0"/>
                                    <a:ea typeface="Cambria Math" panose="02040503050406030204" pitchFamily="18" charset="0"/>
                                    <a:cs typeface="Times New Roman"/>
                                  </a:rPr>
                                  <m:t>2/3</m:t>
                                </m:r>
                              </m:sup>
                            </m:sSup>
                          </m:den>
                        </m:f>
                      </m:e>
                    </m:nary>
                  </m:oMath>
                </a14:m>
                <a:r>
                  <a:rPr lang="en-US" dirty="0">
                    <a:solidFill>
                      <a:schemeClr val="tx1"/>
                    </a:solidFill>
                    <a:latin typeface="Times New Roman"/>
                    <a:cs typeface="Times New Roman"/>
                  </a:rPr>
                  <a:t> diverges since </a:t>
                </a:r>
                <a14:m>
                  <m:oMath xmlns:m="http://schemas.openxmlformats.org/officeDocument/2006/math">
                    <m:r>
                      <a:rPr lang="en-US" b="0" i="1" smtClean="0">
                        <a:solidFill>
                          <a:schemeClr val="tx1"/>
                        </a:solidFill>
                        <a:latin typeface="Cambria Math" panose="02040503050406030204" pitchFamily="18" charset="0"/>
                        <a:cs typeface="Times New Roman"/>
                      </a:rPr>
                      <m:t>𝑝</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num>
                      <m:den>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&lt;1</m:t>
                    </m:r>
                    <m:r>
                      <a:rPr lang="en-US" b="0" i="1" smtClean="0">
                        <a:latin typeface="Cambria Math" panose="02040503050406030204" pitchFamily="18" charset="0"/>
                        <a:cs typeface="Times New Roman"/>
                      </a:rPr>
                      <m:t>.</m:t>
                    </m:r>
                  </m:oMath>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724400"/>
              </a:xfrm>
              <a:blipFill rotWithShape="0">
                <a:blip r:embed="rId2"/>
                <a:stretch>
                  <a:fillRect l="-677" t="-903" r="-677"/>
                </a:stretch>
              </a:blipFill>
            </p:spPr>
            <p:txBody>
              <a:bodyPr/>
              <a:lstStyle/>
              <a:p>
                <a:r>
                  <a:rPr lang="en-US">
                    <a:noFill/>
                  </a:rPr>
                  <a:t> </a:t>
                </a:r>
              </a:p>
            </p:txBody>
          </p:sp>
        </mc:Fallback>
      </mc:AlternateContent>
    </p:spTree>
    <p:extLst>
      <p:ext uri="{BB962C8B-B14F-4D97-AF65-F5344CB8AC3E}">
        <p14:creationId xmlns:p14="http://schemas.microsoft.com/office/powerpoint/2010/main" val="3811301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14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To d</a:t>
                </a:r>
                <a:r>
                  <a:rPr lang="en-US" spc="-10" dirty="0">
                    <a:solidFill>
                      <a:schemeClr val="tx1"/>
                    </a:solidFill>
                  </a:rPr>
                  <a:t>etermin</a:t>
                </a:r>
                <a:r>
                  <a:rPr lang="en-US" spc="-5" dirty="0">
                    <a:solidFill>
                      <a:schemeClr val="tx1"/>
                    </a:solidFill>
                  </a:rPr>
                  <a:t>e t</a:t>
                </a:r>
                <a:r>
                  <a:rPr lang="en-US" spc="-10" dirty="0">
                    <a:solidFill>
                      <a:schemeClr val="tx1"/>
                    </a:solidFill>
                  </a:rPr>
                  <a:t>h</a:t>
                </a:r>
                <a:r>
                  <a:rPr lang="en-US" spc="-5" dirty="0">
                    <a:solidFill>
                      <a:schemeClr val="tx1"/>
                    </a:solidFill>
                  </a:rPr>
                  <a:t>e </a:t>
                </a:r>
                <a:r>
                  <a:rPr lang="en-US" spc="-10" dirty="0">
                    <a:solidFill>
                      <a:schemeClr val="tx1"/>
                    </a:solidFill>
                  </a:rPr>
                  <a:t>convergenc</a:t>
                </a:r>
                <a:r>
                  <a:rPr lang="en-US" spc="-5" dirty="0">
                    <a:solidFill>
                      <a:schemeClr val="tx1"/>
                    </a:solidFill>
                  </a:rPr>
                  <a:t>e </a:t>
                </a:r>
                <a:r>
                  <a:rPr lang="en-US" spc="-10" dirty="0">
                    <a:solidFill>
                      <a:schemeClr val="tx1"/>
                    </a:solidFill>
                  </a:rPr>
                  <a:t>of </a:t>
                </a:r>
                <a14:m>
                  <m:oMath xmlns:m="http://schemas.openxmlformats.org/officeDocument/2006/math">
                    <m:nary>
                      <m:naryPr>
                        <m:chr m:val="∑"/>
                        <m:ctrlPr>
                          <a:rPr lang="en-US"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𝑛</m:t>
                        </m:r>
                        <m:r>
                          <a:rPr lang="en-US" b="0" i="1" spc="-10" smtClean="0">
                            <a:solidFill>
                              <a:schemeClr val="tx1"/>
                            </a:solidFill>
                            <a:latin typeface="Cambria Math" panose="02040503050406030204" pitchFamily="18" charset="0"/>
                            <a:cs typeface="Times New Roman"/>
                          </a:rPr>
                          <m:t>=2</m:t>
                        </m:r>
                      </m:sub>
                      <m:sup>
                        <m:r>
                          <a:rPr lang="en-US" i="1" spc="-10"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1</m:t>
                            </m:r>
                          </m:num>
                          <m:den>
                            <m:r>
                              <a:rPr lang="en-US" b="0" i="1" spc="-10" smtClean="0">
                                <a:solidFill>
                                  <a:schemeClr val="tx1"/>
                                </a:solidFill>
                                <a:latin typeface="Cambria Math" panose="02040503050406030204" pitchFamily="18" charset="0"/>
                                <a:cs typeface="Times New Roman"/>
                              </a:rPr>
                              <m:t>𝑛</m:t>
                            </m:r>
                            <m:func>
                              <m:funcPr>
                                <m:ctrlPr>
                                  <a:rPr lang="en-US" b="0" i="1" spc="-10" smtClean="0">
                                    <a:solidFill>
                                      <a:schemeClr val="tx1"/>
                                    </a:solidFill>
                                    <a:latin typeface="Cambria Math" panose="02040503050406030204" pitchFamily="18" charset="0"/>
                                    <a:cs typeface="Times New Roman"/>
                                  </a:rPr>
                                </m:ctrlPr>
                              </m:funcPr>
                              <m:fName>
                                <m:sSup>
                                  <m:sSupPr>
                                    <m:ctrlPr>
                                      <a:rPr lang="en-US" b="0" i="1" spc="-10" smtClean="0">
                                        <a:solidFill>
                                          <a:schemeClr val="tx1"/>
                                        </a:solidFill>
                                        <a:latin typeface="Cambria Math" panose="02040503050406030204" pitchFamily="18" charset="0"/>
                                        <a:cs typeface="Times New Roman"/>
                                      </a:rPr>
                                    </m:ctrlPr>
                                  </m:sSupPr>
                                  <m:e>
                                    <m:r>
                                      <m:rPr>
                                        <m:sty m:val="p"/>
                                      </m:rPr>
                                      <a:rPr lang="en-US" spc="-10">
                                        <a:solidFill>
                                          <a:schemeClr val="tx1"/>
                                        </a:solidFill>
                                        <a:latin typeface="Cambria Math" panose="02040503050406030204" pitchFamily="18" charset="0"/>
                                        <a:cs typeface="Times New Roman"/>
                                      </a:rPr>
                                      <m:t>ln</m:t>
                                    </m:r>
                                  </m:e>
                                  <m:sup>
                                    <m:r>
                                      <a:rPr lang="en-US" b="0" i="1" spc="-10" smtClean="0">
                                        <a:solidFill>
                                          <a:schemeClr val="tx1"/>
                                        </a:solidFill>
                                        <a:latin typeface="Cambria Math" panose="02040503050406030204" pitchFamily="18" charset="0"/>
                                        <a:cs typeface="Times New Roman"/>
                                      </a:rPr>
                                      <m:t>2</m:t>
                                    </m:r>
                                  </m:sup>
                                </m:sSup>
                              </m:fName>
                              <m:e>
                                <m:r>
                                  <a:rPr lang="en-US" b="0" i="1" spc="-10" smtClean="0">
                                    <a:solidFill>
                                      <a:schemeClr val="tx1"/>
                                    </a:solidFill>
                                    <a:latin typeface="Cambria Math" panose="02040503050406030204" pitchFamily="18" charset="0"/>
                                    <a:cs typeface="Times New Roman"/>
                                  </a:rPr>
                                  <m:t>𝑛</m:t>
                                </m:r>
                              </m:e>
                            </m:func>
                          </m:den>
                        </m:f>
                      </m:e>
                    </m:nary>
                  </m:oMath>
                </a14:m>
                <a:r>
                  <a:rPr lang="en-US" dirty="0">
                    <a:solidFill>
                      <a:schemeClr val="tx1"/>
                    </a:solidFill>
                  </a:rPr>
                  <a:t>, we may be tempted to use the estimate </a:t>
                </a:r>
                <a14:m>
                  <m:oMath xmlns:m="http://schemas.openxmlformats.org/officeDocument/2006/math">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1</m:t>
                        </m:r>
                      </m:num>
                      <m:den>
                        <m:r>
                          <a:rPr lang="en-US" i="1" spc="-10">
                            <a:solidFill>
                              <a:schemeClr val="tx1"/>
                            </a:solidFill>
                            <a:latin typeface="Cambria Math" panose="02040503050406030204" pitchFamily="18" charset="0"/>
                            <a:cs typeface="Times New Roman"/>
                          </a:rPr>
                          <m:t>𝑛</m:t>
                        </m:r>
                        <m:func>
                          <m:funcPr>
                            <m:ctrlPr>
                              <a:rPr lang="en-US" i="1" spc="-10">
                                <a:solidFill>
                                  <a:schemeClr val="tx1"/>
                                </a:solidFill>
                                <a:latin typeface="Cambria Math" panose="02040503050406030204" pitchFamily="18" charset="0"/>
                                <a:cs typeface="Times New Roman"/>
                              </a:rPr>
                            </m:ctrlPr>
                          </m:funcPr>
                          <m:fName>
                            <m:sSup>
                              <m:sSupPr>
                                <m:ctrlPr>
                                  <a:rPr lang="en-US" i="1" spc="-10">
                                    <a:solidFill>
                                      <a:schemeClr val="tx1"/>
                                    </a:solidFill>
                                    <a:latin typeface="Cambria Math" panose="02040503050406030204" pitchFamily="18" charset="0"/>
                                    <a:cs typeface="Times New Roman"/>
                                  </a:rPr>
                                </m:ctrlPr>
                              </m:sSupPr>
                              <m:e>
                                <m:r>
                                  <m:rPr>
                                    <m:sty m:val="p"/>
                                  </m:rPr>
                                  <a:rPr lang="en-US" spc="-10">
                                    <a:solidFill>
                                      <a:schemeClr val="tx1"/>
                                    </a:solidFill>
                                    <a:latin typeface="Cambria Math" panose="02040503050406030204" pitchFamily="18" charset="0"/>
                                    <a:cs typeface="Times New Roman"/>
                                  </a:rPr>
                                  <m:t>ln</m:t>
                                </m:r>
                              </m:e>
                              <m:sup>
                                <m:r>
                                  <a:rPr lang="en-US" i="1" spc="-10">
                                    <a:solidFill>
                                      <a:schemeClr val="tx1"/>
                                    </a:solidFill>
                                    <a:latin typeface="Cambria Math" panose="02040503050406030204" pitchFamily="18" charset="0"/>
                                    <a:cs typeface="Times New Roman"/>
                                  </a:rPr>
                                  <m:t>2</m:t>
                                </m:r>
                              </m:sup>
                            </m:sSup>
                          </m:fName>
                          <m:e>
                            <m:r>
                              <a:rPr lang="en-US" i="1" spc="-10">
                                <a:solidFill>
                                  <a:schemeClr val="tx1"/>
                                </a:solidFill>
                                <a:latin typeface="Cambria Math" panose="02040503050406030204" pitchFamily="18" charset="0"/>
                                <a:cs typeface="Times New Roman"/>
                              </a:rPr>
                              <m:t>𝑛</m:t>
                            </m:r>
                          </m:e>
                        </m:func>
                      </m:den>
                    </m:f>
                    <m:r>
                      <a:rPr lang="en-US" i="1" spc="-10" smtClean="0">
                        <a:solidFill>
                          <a:schemeClr val="tx1"/>
                        </a:solidFill>
                        <a:latin typeface="Cambria Math" panose="02040503050406030204" pitchFamily="18" charset="0"/>
                        <a:ea typeface="Cambria Math" panose="02040503050406030204" pitchFamily="18" charset="0"/>
                        <a:cs typeface="Times New Roman"/>
                      </a:rPr>
                      <m:t>≤</m:t>
                    </m:r>
                    <m:f>
                      <m:fPr>
                        <m:ctrlPr>
                          <a:rPr lang="en-US" i="1" spc="-1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pc="-10" smtClean="0">
                            <a:solidFill>
                              <a:schemeClr val="tx1"/>
                            </a:solidFill>
                            <a:latin typeface="Cambria Math" panose="02040503050406030204" pitchFamily="18" charset="0"/>
                            <a:ea typeface="Cambria Math" panose="02040503050406030204" pitchFamily="18" charset="0"/>
                            <a:cs typeface="Times New Roman"/>
                          </a:rPr>
                          <m:t>𝑛</m:t>
                        </m:r>
                      </m:den>
                    </m:f>
                  </m:oMath>
                </a14:m>
                <a:r>
                  <a:rPr lang="en-US" dirty="0">
                    <a:solidFill>
                      <a:schemeClr val="tx1"/>
                    </a:solidFill>
                  </a:rPr>
                  <a:t>. However, the fact that </a:t>
                </a:r>
                <a14:m>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e>
                    </m:nary>
                  </m:oMath>
                </a14:m>
                <a:r>
                  <a:rPr lang="en-US" dirty="0">
                    <a:solidFill>
                      <a:schemeClr val="tx1"/>
                    </a:solidFill>
                  </a:rPr>
                  <a:t> diverges </a:t>
                </a:r>
                <a:r>
                  <a:rPr lang="en-US" spc="-10" dirty="0">
                    <a:solidFill>
                      <a:schemeClr val="tx1"/>
                    </a:solidFill>
                  </a:rPr>
                  <a:t>say</a:t>
                </a:r>
                <a:r>
                  <a:rPr lang="en-US" spc="-5" dirty="0">
                    <a:solidFill>
                      <a:schemeClr val="tx1"/>
                    </a:solidFill>
                  </a:rPr>
                  <a:t>s</a:t>
                </a:r>
                <a:r>
                  <a:rPr lang="en-US" spc="100" dirty="0">
                    <a:solidFill>
                      <a:schemeClr val="tx1"/>
                    </a:solidFill>
                  </a:rPr>
                  <a:t> </a:t>
                </a:r>
                <a:r>
                  <a:rPr lang="en-US" spc="-10" dirty="0">
                    <a:solidFill>
                      <a:schemeClr val="tx1"/>
                    </a:solidFill>
                  </a:rPr>
                  <a:t>nothin</a:t>
                </a:r>
                <a:r>
                  <a:rPr lang="en-US" spc="-5" dirty="0">
                    <a:solidFill>
                      <a:schemeClr val="tx1"/>
                    </a:solidFill>
                  </a:rPr>
                  <a:t>g</a:t>
                </a:r>
                <a:r>
                  <a:rPr lang="en-US" spc="100" dirty="0">
                    <a:solidFill>
                      <a:schemeClr val="tx1"/>
                    </a:solidFill>
                  </a:rPr>
                  <a:t> </a:t>
                </a:r>
                <a:r>
                  <a:rPr lang="en-US" spc="-10" dirty="0">
                    <a:solidFill>
                      <a:schemeClr val="tx1"/>
                    </a:solidFill>
                  </a:rPr>
                  <a:t>abou</a:t>
                </a:r>
                <a:r>
                  <a:rPr lang="en-US" spc="-5" dirty="0">
                    <a:solidFill>
                      <a:schemeClr val="tx1"/>
                    </a:solidFill>
                  </a:rPr>
                  <a:t>t</a:t>
                </a:r>
                <a:r>
                  <a:rPr lang="en-US" spc="100" dirty="0">
                    <a:solidFill>
                      <a:schemeClr val="tx1"/>
                    </a:solidFill>
                  </a:rPr>
                  <a:t> </a:t>
                </a:r>
                <a:r>
                  <a:rPr lang="en-US" spc="-10" dirty="0">
                    <a:solidFill>
                      <a:schemeClr val="tx1"/>
                    </a:solidFill>
                  </a:rPr>
                  <a:t>th</a:t>
                </a:r>
                <a:r>
                  <a:rPr lang="en-US" spc="-5" dirty="0">
                    <a:solidFill>
                      <a:schemeClr val="tx1"/>
                    </a:solidFill>
                  </a:rPr>
                  <a:t>e</a:t>
                </a:r>
                <a:r>
                  <a:rPr lang="en-US" spc="95" dirty="0">
                    <a:solidFill>
                      <a:schemeClr val="tx1"/>
                    </a:solidFill>
                  </a:rPr>
                  <a:t> </a:t>
                </a:r>
                <a:r>
                  <a:rPr lang="en-US" i="1" spc="-5" dirty="0">
                    <a:solidFill>
                      <a:schemeClr val="tx1"/>
                    </a:solidFill>
                  </a:rPr>
                  <a:t>smaller</a:t>
                </a:r>
                <a:r>
                  <a:rPr lang="en-US" i="1" spc="120" dirty="0">
                    <a:solidFill>
                      <a:schemeClr val="tx1"/>
                    </a:solidFill>
                  </a:rPr>
                  <a:t> </a:t>
                </a:r>
                <a:r>
                  <a:rPr lang="en-US" spc="-5" dirty="0">
                    <a:solidFill>
                      <a:schemeClr val="tx1"/>
                    </a:solidFill>
                  </a:rPr>
                  <a:t>series</a:t>
                </a:r>
                <a:r>
                  <a:rPr lang="en-US" spc="95" dirty="0">
                    <a:solidFill>
                      <a:schemeClr val="tx1"/>
                    </a:solidFill>
                  </a:rPr>
                  <a:t>. </a:t>
                </a:r>
              </a:p>
              <a:p>
                <a:pPr marL="0" marR="5080" indent="0">
                  <a:lnSpc>
                    <a:spcPct val="100000"/>
                  </a:lnSpc>
                  <a:buNone/>
                </a:pPr>
                <a:r>
                  <a:rPr lang="en-US" spc="95" dirty="0">
                    <a:solidFill>
                      <a:schemeClr val="tx1"/>
                    </a:solidFill>
                  </a:rPr>
                  <a:t>On the other hand,</a:t>
                </a:r>
              </a:p>
              <a:p>
                <a:pPr marL="0" marR="508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2</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1</m:t>
                              </m:r>
                            </m:num>
                            <m:den>
                              <m:r>
                                <a:rPr lang="en-US" b="0" i="1" spc="-10" smtClean="0">
                                  <a:solidFill>
                                    <a:schemeClr val="tx1"/>
                                  </a:solidFill>
                                  <a:latin typeface="Cambria Math" panose="02040503050406030204" pitchFamily="18" charset="0"/>
                                  <a:cs typeface="Times New Roman"/>
                                </a:rPr>
                                <m:t>𝑥</m:t>
                              </m:r>
                              <m:func>
                                <m:funcPr>
                                  <m:ctrlPr>
                                    <a:rPr lang="en-US" i="1" spc="-10">
                                      <a:solidFill>
                                        <a:schemeClr val="tx1"/>
                                      </a:solidFill>
                                      <a:latin typeface="Cambria Math" panose="02040503050406030204" pitchFamily="18" charset="0"/>
                                      <a:cs typeface="Times New Roman"/>
                                    </a:rPr>
                                  </m:ctrlPr>
                                </m:funcPr>
                                <m:fName>
                                  <m:sSup>
                                    <m:sSupPr>
                                      <m:ctrlPr>
                                        <a:rPr lang="en-US" i="1" spc="-10">
                                          <a:solidFill>
                                            <a:schemeClr val="tx1"/>
                                          </a:solidFill>
                                          <a:latin typeface="Cambria Math" panose="02040503050406030204" pitchFamily="18" charset="0"/>
                                          <a:cs typeface="Times New Roman"/>
                                        </a:rPr>
                                      </m:ctrlPr>
                                    </m:sSupPr>
                                    <m:e>
                                      <m:r>
                                        <m:rPr>
                                          <m:sty m:val="p"/>
                                        </m:rPr>
                                        <a:rPr lang="en-US" spc="-10">
                                          <a:solidFill>
                                            <a:schemeClr val="tx1"/>
                                          </a:solidFill>
                                          <a:latin typeface="Cambria Math" panose="02040503050406030204" pitchFamily="18" charset="0"/>
                                          <a:cs typeface="Times New Roman"/>
                                        </a:rPr>
                                        <m:t>ln</m:t>
                                      </m:r>
                                    </m:e>
                                    <m:sup>
                                      <m:r>
                                        <a:rPr lang="en-US" i="1" spc="-10">
                                          <a:solidFill>
                                            <a:schemeClr val="tx1"/>
                                          </a:solidFill>
                                          <a:latin typeface="Cambria Math" panose="02040503050406030204" pitchFamily="18" charset="0"/>
                                          <a:cs typeface="Times New Roman"/>
                                        </a:rPr>
                                        <m:t>2</m:t>
                                      </m:r>
                                    </m:sup>
                                  </m:sSup>
                                </m:fName>
                                <m:e>
                                  <m:r>
                                    <a:rPr lang="en-US" b="0" i="1" spc="-10" smtClean="0">
                                      <a:solidFill>
                                        <a:schemeClr val="tx1"/>
                                      </a:solidFill>
                                      <a:latin typeface="Cambria Math" panose="02040503050406030204" pitchFamily="18" charset="0"/>
                                      <a:cs typeface="Times New Roman"/>
                                    </a:rPr>
                                    <m:t>𝑥</m:t>
                                  </m:r>
                                </m:e>
                              </m:func>
                            </m:den>
                          </m:f>
                        </m:e>
                      </m:nary>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𝑅</m:t>
                              </m:r>
                              <m:r>
                                <a:rPr lang="en-US" b="0" i="1" smtClean="0">
                                  <a:solidFill>
                                    <a:schemeClr val="tx1"/>
                                  </a:solidFill>
                                  <a:latin typeface="Cambria Math" panose="02040503050406030204" pitchFamily="18" charset="0"/>
                                  <a:ea typeface="Cambria Math" panose="02040503050406030204" pitchFamily="18" charset="0"/>
                                </a:rPr>
                                <m:t>→∞</m:t>
                              </m:r>
                            </m:lim>
                          </m:limLow>
                        </m:fName>
                        <m:e>
                          <m:nary>
                            <m:naryPr>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ea typeface="Cambria Math" panose="02040503050406030204" pitchFamily="18" charset="0"/>
                                </a:rPr>
                                <m:t>𝑟</m:t>
                              </m:r>
                            </m:sup>
                            <m:e>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1</m:t>
                                  </m:r>
                                </m:num>
                                <m:den>
                                  <m:r>
                                    <a:rPr lang="en-US" i="1" spc="-10">
                                      <a:solidFill>
                                        <a:schemeClr val="tx1"/>
                                      </a:solidFill>
                                      <a:latin typeface="Cambria Math" panose="02040503050406030204" pitchFamily="18" charset="0"/>
                                      <a:cs typeface="Times New Roman"/>
                                    </a:rPr>
                                    <m:t>𝑥</m:t>
                                  </m:r>
                                  <m:func>
                                    <m:funcPr>
                                      <m:ctrlPr>
                                        <a:rPr lang="en-US" i="1" spc="-10">
                                          <a:solidFill>
                                            <a:schemeClr val="tx1"/>
                                          </a:solidFill>
                                          <a:latin typeface="Cambria Math" panose="02040503050406030204" pitchFamily="18" charset="0"/>
                                          <a:cs typeface="Times New Roman"/>
                                        </a:rPr>
                                      </m:ctrlPr>
                                    </m:funcPr>
                                    <m:fName>
                                      <m:sSup>
                                        <m:sSupPr>
                                          <m:ctrlPr>
                                            <a:rPr lang="en-US" i="1" spc="-10">
                                              <a:solidFill>
                                                <a:schemeClr val="tx1"/>
                                              </a:solidFill>
                                              <a:latin typeface="Cambria Math" panose="02040503050406030204" pitchFamily="18" charset="0"/>
                                              <a:cs typeface="Times New Roman"/>
                                            </a:rPr>
                                          </m:ctrlPr>
                                        </m:sSupPr>
                                        <m:e>
                                          <m:r>
                                            <m:rPr>
                                              <m:sty m:val="p"/>
                                            </m:rPr>
                                            <a:rPr lang="en-US" spc="-10">
                                              <a:solidFill>
                                                <a:schemeClr val="tx1"/>
                                              </a:solidFill>
                                              <a:latin typeface="Cambria Math" panose="02040503050406030204" pitchFamily="18" charset="0"/>
                                              <a:cs typeface="Times New Roman"/>
                                            </a:rPr>
                                            <m:t>ln</m:t>
                                          </m:r>
                                        </m:e>
                                        <m:sup>
                                          <m:r>
                                            <a:rPr lang="en-US" i="1" spc="-10">
                                              <a:solidFill>
                                                <a:schemeClr val="tx1"/>
                                              </a:solidFill>
                                              <a:latin typeface="Cambria Math" panose="02040503050406030204" pitchFamily="18" charset="0"/>
                                              <a:cs typeface="Times New Roman"/>
                                            </a:rPr>
                                            <m:t>2</m:t>
                                          </m:r>
                                        </m:sup>
                                      </m:sSup>
                                    </m:fName>
                                    <m:e>
                                      <m:r>
                                        <a:rPr lang="en-US" i="1" spc="-10">
                                          <a:solidFill>
                                            <a:schemeClr val="tx1"/>
                                          </a:solidFill>
                                          <a:latin typeface="Cambria Math" panose="02040503050406030204" pitchFamily="18" charset="0"/>
                                          <a:cs typeface="Times New Roman"/>
                                        </a:rPr>
                                        <m:t>𝑥</m:t>
                                      </m:r>
                                    </m:e>
                                  </m:func>
                                </m:den>
                              </m:f>
                            </m:e>
                          </m:nary>
                          <m:r>
                            <a:rPr lang="en-US" i="1">
                              <a:solidFill>
                                <a:schemeClr val="tx1"/>
                              </a:solidFill>
                              <a:latin typeface="Cambria Math" panose="02040503050406030204" pitchFamily="18" charset="0"/>
                            </a:rPr>
                            <m:t>𝑑𝑥</m:t>
                          </m:r>
                        </m:e>
                      </m:func>
                      <m:r>
                        <a:rPr lang="en-US" b="0" i="1" smtClean="0">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lim</m:t>
                              </m:r>
                            </m:e>
                            <m:lim>
                              <m:r>
                                <a:rPr lang="en-US" i="1">
                                  <a:solidFill>
                                    <a:schemeClr val="tx1"/>
                                  </a:solidFill>
                                  <a:latin typeface="Cambria Math" panose="02040503050406030204" pitchFamily="18" charset="0"/>
                                </a:rPr>
                                <m:t>𝑅</m:t>
                              </m:r>
                              <m:r>
                                <a:rPr lang="en-US" i="1">
                                  <a:solidFill>
                                    <a:schemeClr val="tx1"/>
                                  </a:solidFill>
                                  <a:latin typeface="Cambria Math" panose="02040503050406030204" pitchFamily="18" charset="0"/>
                                  <a:ea typeface="Cambria Math" panose="02040503050406030204" pitchFamily="18" charset="0"/>
                                </a:rPr>
                                <m:t>→∞</m:t>
                              </m:r>
                            </m:lim>
                          </m:limLow>
                        </m:fName>
                        <m:e>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𝑥</m:t>
                                  </m:r>
                                </m:e>
                              </m:func>
                            </m:den>
                          </m:f>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2</m:t>
                              </m:r>
                            </m:sub>
                            <m:sup>
                              <m:r>
                                <a:rPr lang="en-US" b="0" i="1" smtClean="0">
                                  <a:solidFill>
                                    <a:schemeClr val="tx1"/>
                                  </a:solidFill>
                                  <a:latin typeface="Cambria Math" panose="02040503050406030204" pitchFamily="18" charset="0"/>
                                  <a:ea typeface="Cambria Math" panose="02040503050406030204" pitchFamily="18" charset="0"/>
                                </a:rPr>
                                <m:t>𝑅</m:t>
                              </m:r>
                            </m:sup>
                          </m:sSubSup>
                        </m:e>
                      </m:func>
                      <m:r>
                        <a:rPr lang="en-US" b="0" i="1" smtClean="0">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lim</m:t>
                              </m:r>
                            </m:e>
                            <m:lim>
                              <m:r>
                                <a:rPr lang="en-US" i="1">
                                  <a:solidFill>
                                    <a:schemeClr val="tx1"/>
                                  </a:solidFill>
                                  <a:latin typeface="Cambria Math" panose="02040503050406030204" pitchFamily="18" charset="0"/>
                                </a:rPr>
                                <m:t>𝑅</m:t>
                              </m:r>
                              <m:r>
                                <a:rPr lang="en-US" i="1">
                                  <a:solidFill>
                                    <a:schemeClr val="tx1"/>
                                  </a:solidFill>
                                  <a:latin typeface="Cambria Math" panose="02040503050406030204" pitchFamily="18" charset="0"/>
                                  <a:ea typeface="Cambria Math" panose="02040503050406030204" pitchFamily="18" charset="0"/>
                                </a:rPr>
                                <m:t>→∞</m:t>
                              </m:r>
                            </m:lim>
                          </m:limLow>
                        </m:fName>
                        <m:e>
                          <m:d>
                            <m:dPr>
                              <m:ctrlPr>
                                <a:rPr lang="en-US" i="1" smtClean="0">
                                  <a:solidFill>
                                    <a:schemeClr val="tx1"/>
                                  </a:solidFill>
                                  <a:latin typeface="Cambria Math" panose="02040503050406030204" pitchFamily="18" charset="0"/>
                                  <a:ea typeface="Cambria Math" panose="02040503050406030204" pitchFamily="18" charset="0"/>
                                </a:rPr>
                              </m:ctrlPr>
                            </m:dPr>
                            <m:e>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func>
                                    <m:funcPr>
                                      <m:ctrlPr>
                                        <a:rPr lang="en-US" i="1" smtClean="0">
                                          <a:solidFill>
                                            <a:schemeClr val="tx1"/>
                                          </a:solidFill>
                                          <a:latin typeface="Cambria Math" panose="02040503050406030204" pitchFamily="18" charset="0"/>
                                          <a:ea typeface="Cambria Math" panose="02040503050406030204" pitchFamily="18" charset="0"/>
                                        </a:rPr>
                                      </m:ctrlPr>
                                    </m:funcPr>
                                    <m:fName>
                                      <m:r>
                                        <m:rPr>
                                          <m:sty m:val="p"/>
                                        </m:rPr>
                                        <a:rPr lang="en-US"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2</m:t>
                                      </m:r>
                                    </m:e>
                                  </m:func>
                                </m:den>
                              </m:f>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𝑅</m:t>
                                      </m:r>
                                    </m:e>
                                  </m:func>
                                </m:den>
                              </m:f>
                            </m:e>
                          </m:d>
                        </m:e>
                      </m:func>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2</m:t>
                              </m:r>
                            </m:e>
                          </m:func>
                        </m:den>
                      </m:f>
                    </m:oMath>
                  </m:oMathPara>
                </a14:m>
                <a:endParaRPr lang="en-US" dirty="0">
                  <a:solidFill>
                    <a:schemeClr val="tx1"/>
                  </a:solidFill>
                </a:endParaRPr>
              </a:p>
              <a:p>
                <a:pPr marL="0" marR="5080" indent="0">
                  <a:lnSpc>
                    <a:spcPct val="100000"/>
                  </a:lnSpc>
                  <a:buNone/>
                </a:pPr>
                <a:r>
                  <a:rPr lang="en-US" dirty="0">
                    <a:solidFill>
                      <a:schemeClr val="tx1"/>
                    </a:solidFill>
                  </a:rPr>
                  <a:t>Therefore, </a:t>
                </a:r>
                <a14:m>
                  <m:oMath xmlns:m="http://schemas.openxmlformats.org/officeDocument/2006/math">
                    <m:nary>
                      <m:naryPr>
                        <m:chr m:val="∑"/>
                        <m:ctrlPr>
                          <a:rPr lang="en-US" i="1" spc="-10">
                            <a:solidFill>
                              <a:schemeClr val="tx1"/>
                            </a:solidFill>
                            <a:latin typeface="Cambria Math" panose="02040503050406030204" pitchFamily="18" charset="0"/>
                            <a:cs typeface="Times New Roman"/>
                          </a:rPr>
                        </m:ctrlPr>
                      </m:naryPr>
                      <m:sub>
                        <m:r>
                          <m:rPr>
                            <m:brk m:alnAt="23"/>
                          </m:rPr>
                          <a:rPr lang="en-US" i="1" spc="-10">
                            <a:solidFill>
                              <a:schemeClr val="tx1"/>
                            </a:solidFill>
                            <a:latin typeface="Cambria Math" panose="02040503050406030204" pitchFamily="18" charset="0"/>
                            <a:cs typeface="Times New Roman"/>
                          </a:rPr>
                          <m:t>𝑛</m:t>
                        </m:r>
                        <m:r>
                          <a:rPr lang="en-US" i="1" spc="-10">
                            <a:solidFill>
                              <a:schemeClr val="tx1"/>
                            </a:solidFill>
                            <a:latin typeface="Cambria Math" panose="02040503050406030204" pitchFamily="18" charset="0"/>
                            <a:cs typeface="Times New Roman"/>
                          </a:rPr>
                          <m:t>=2</m:t>
                        </m:r>
                      </m:sub>
                      <m:sup>
                        <m:r>
                          <a:rPr lang="en-US" i="1" spc="-10">
                            <a:solidFill>
                              <a:schemeClr val="tx1"/>
                            </a:solidFill>
                            <a:latin typeface="Cambria Math" panose="02040503050406030204" pitchFamily="18" charset="0"/>
                            <a:ea typeface="Cambria Math" panose="02040503050406030204" pitchFamily="18" charset="0"/>
                            <a:cs typeface="Times New Roman"/>
                          </a:rPr>
                          <m:t>∞</m:t>
                        </m:r>
                      </m:sup>
                      <m:e>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1</m:t>
                            </m:r>
                          </m:num>
                          <m:den>
                            <m:r>
                              <a:rPr lang="en-US" i="1" spc="-10">
                                <a:solidFill>
                                  <a:schemeClr val="tx1"/>
                                </a:solidFill>
                                <a:latin typeface="Cambria Math" panose="02040503050406030204" pitchFamily="18" charset="0"/>
                                <a:cs typeface="Times New Roman"/>
                              </a:rPr>
                              <m:t>𝑛</m:t>
                            </m:r>
                            <m:func>
                              <m:funcPr>
                                <m:ctrlPr>
                                  <a:rPr lang="en-US" i="1" spc="-10">
                                    <a:solidFill>
                                      <a:schemeClr val="tx1"/>
                                    </a:solidFill>
                                    <a:latin typeface="Cambria Math" panose="02040503050406030204" pitchFamily="18" charset="0"/>
                                    <a:cs typeface="Times New Roman"/>
                                  </a:rPr>
                                </m:ctrlPr>
                              </m:funcPr>
                              <m:fName>
                                <m:sSup>
                                  <m:sSupPr>
                                    <m:ctrlPr>
                                      <a:rPr lang="en-US" i="1" spc="-10">
                                        <a:solidFill>
                                          <a:schemeClr val="tx1"/>
                                        </a:solidFill>
                                        <a:latin typeface="Cambria Math" panose="02040503050406030204" pitchFamily="18" charset="0"/>
                                        <a:cs typeface="Times New Roman"/>
                                      </a:rPr>
                                    </m:ctrlPr>
                                  </m:sSupPr>
                                  <m:e>
                                    <m:r>
                                      <m:rPr>
                                        <m:sty m:val="p"/>
                                      </m:rPr>
                                      <a:rPr lang="en-US" spc="-10">
                                        <a:solidFill>
                                          <a:schemeClr val="tx1"/>
                                        </a:solidFill>
                                        <a:latin typeface="Cambria Math" panose="02040503050406030204" pitchFamily="18" charset="0"/>
                                        <a:cs typeface="Times New Roman"/>
                                      </a:rPr>
                                      <m:t>ln</m:t>
                                    </m:r>
                                  </m:e>
                                  <m:sup>
                                    <m:r>
                                      <a:rPr lang="en-US" i="1" spc="-10">
                                        <a:solidFill>
                                          <a:schemeClr val="tx1"/>
                                        </a:solidFill>
                                        <a:latin typeface="Cambria Math" panose="02040503050406030204" pitchFamily="18" charset="0"/>
                                        <a:cs typeface="Times New Roman"/>
                                      </a:rPr>
                                      <m:t>2</m:t>
                                    </m:r>
                                  </m:sup>
                                </m:sSup>
                              </m:fName>
                              <m:e>
                                <m:r>
                                  <a:rPr lang="en-US" i="1" spc="-10">
                                    <a:solidFill>
                                      <a:schemeClr val="tx1"/>
                                    </a:solidFill>
                                    <a:latin typeface="Cambria Math" panose="02040503050406030204" pitchFamily="18" charset="0"/>
                                    <a:cs typeface="Times New Roman"/>
                                  </a:rPr>
                                  <m:t>𝑛</m:t>
                                </m:r>
                              </m:e>
                            </m:func>
                          </m:den>
                        </m:f>
                      </m:e>
                    </m:nary>
                  </m:oMath>
                </a14:m>
                <a:r>
                  <a:rPr lang="en-US" dirty="0">
                    <a:solidFill>
                      <a:schemeClr val="tx1"/>
                    </a:solidFill>
                  </a:rPr>
                  <a:t> converges by the Integral </a:t>
                </a:r>
                <a:r>
                  <a:rPr lang="en-US" dirty="0"/>
                  <a:t>T</a:t>
                </a:r>
                <a:r>
                  <a:rPr lang="en-US" dirty="0">
                    <a:solidFill>
                      <a:schemeClr val="tx1"/>
                    </a:solidFill>
                  </a:rPr>
                  <a:t>est since </a:t>
                </a:r>
                <a14:m>
                  <m:oMath xmlns:m="http://schemas.openxmlformats.org/officeDocument/2006/math">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1</m:t>
                        </m:r>
                      </m:num>
                      <m:den>
                        <m:r>
                          <a:rPr lang="en-US" i="1" spc="-10">
                            <a:solidFill>
                              <a:schemeClr val="tx1"/>
                            </a:solidFill>
                            <a:latin typeface="Cambria Math" panose="02040503050406030204" pitchFamily="18" charset="0"/>
                            <a:cs typeface="Times New Roman"/>
                          </a:rPr>
                          <m:t>𝑥</m:t>
                        </m:r>
                        <m:func>
                          <m:funcPr>
                            <m:ctrlPr>
                              <a:rPr lang="en-US" i="1" spc="-10">
                                <a:solidFill>
                                  <a:schemeClr val="tx1"/>
                                </a:solidFill>
                                <a:latin typeface="Cambria Math" panose="02040503050406030204" pitchFamily="18" charset="0"/>
                                <a:cs typeface="Times New Roman"/>
                              </a:rPr>
                            </m:ctrlPr>
                          </m:funcPr>
                          <m:fName>
                            <m:sSup>
                              <m:sSupPr>
                                <m:ctrlPr>
                                  <a:rPr lang="en-US" i="1" spc="-10">
                                    <a:solidFill>
                                      <a:schemeClr val="tx1"/>
                                    </a:solidFill>
                                    <a:latin typeface="Cambria Math" panose="02040503050406030204" pitchFamily="18" charset="0"/>
                                    <a:cs typeface="Times New Roman"/>
                                  </a:rPr>
                                </m:ctrlPr>
                              </m:sSupPr>
                              <m:e>
                                <m:r>
                                  <m:rPr>
                                    <m:sty m:val="p"/>
                                  </m:rPr>
                                  <a:rPr lang="en-US" spc="-10">
                                    <a:solidFill>
                                      <a:schemeClr val="tx1"/>
                                    </a:solidFill>
                                    <a:latin typeface="Cambria Math" panose="02040503050406030204" pitchFamily="18" charset="0"/>
                                    <a:cs typeface="Times New Roman"/>
                                  </a:rPr>
                                  <m:t>ln</m:t>
                                </m:r>
                              </m:e>
                              <m:sup>
                                <m:r>
                                  <a:rPr lang="en-US" i="1" spc="-10">
                                    <a:solidFill>
                                      <a:schemeClr val="tx1"/>
                                    </a:solidFill>
                                    <a:latin typeface="Cambria Math" panose="02040503050406030204" pitchFamily="18" charset="0"/>
                                    <a:cs typeface="Times New Roman"/>
                                  </a:rPr>
                                  <m:t>2</m:t>
                                </m:r>
                              </m:sup>
                            </m:sSup>
                          </m:fName>
                          <m:e>
                            <m:r>
                              <a:rPr lang="en-US" i="1" spc="-10">
                                <a:solidFill>
                                  <a:schemeClr val="tx1"/>
                                </a:solidFill>
                                <a:latin typeface="Cambria Math" panose="02040503050406030204" pitchFamily="18" charset="0"/>
                                <a:cs typeface="Times New Roman"/>
                              </a:rPr>
                              <m:t>𝑥</m:t>
                            </m:r>
                          </m:e>
                        </m:func>
                      </m:den>
                    </m:f>
                  </m:oMath>
                </a14:m>
                <a:r>
                  <a:rPr lang="en-US" dirty="0">
                    <a:solidFill>
                      <a:schemeClr val="tx1"/>
                    </a:solidFill>
                  </a:rPr>
                  <a:t> satisfies its hypotheses.</a:t>
                </a: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39180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(6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Compute </a:t>
                </a:r>
                <a:r>
                  <a:rPr lang="en-US" i="1" dirty="0">
                    <a:solidFill>
                      <a:schemeClr val="tx1"/>
                    </a:solidFill>
                  </a:rPr>
                  <a:t>a</a:t>
                </a:r>
                <a:r>
                  <a:rPr lang="en-US" baseline="-25000" dirty="0">
                    <a:solidFill>
                      <a:schemeClr val="tx1"/>
                    </a:solidFill>
                  </a:rPr>
                  <a:t>2</a:t>
                </a:r>
                <a:r>
                  <a:rPr lang="en-US" dirty="0">
                    <a:solidFill>
                      <a:schemeClr val="tx1"/>
                    </a:solidFill>
                  </a:rPr>
                  <a:t>, </a:t>
                </a:r>
                <a:r>
                  <a:rPr lang="en-US" i="1" dirty="0">
                    <a:solidFill>
                      <a:schemeClr val="tx1"/>
                    </a:solidFill>
                  </a:rPr>
                  <a:t>a</a:t>
                </a:r>
                <a:r>
                  <a:rPr lang="en-US" baseline="-25000" dirty="0">
                    <a:solidFill>
                      <a:schemeClr val="tx1"/>
                    </a:solidFill>
                  </a:rPr>
                  <a:t>3</a:t>
                </a:r>
                <a:r>
                  <a:rPr lang="en-US" dirty="0">
                    <a:solidFill>
                      <a:schemeClr val="tx1"/>
                    </a:solidFill>
                  </a:rPr>
                  <a:t>, </a:t>
                </a:r>
                <a:r>
                  <a:rPr lang="en-US" i="1" dirty="0">
                    <a:solidFill>
                      <a:schemeClr val="tx1"/>
                    </a:solidFill>
                  </a:rPr>
                  <a:t>a</a:t>
                </a:r>
                <a:r>
                  <a:rPr lang="en-US" baseline="-25000" dirty="0">
                    <a:solidFill>
                      <a:schemeClr val="tx1"/>
                    </a:solidFill>
                  </a:rPr>
                  <a:t>4</a:t>
                </a:r>
                <a:r>
                  <a:rPr lang="en-US" dirty="0">
                    <a:solidFill>
                      <a:schemeClr val="tx1"/>
                    </a:solidFill>
                  </a:rPr>
                  <a:t> for the sequence defined recursively by</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den>
                          </m:f>
                        </m:e>
                      </m:d>
                    </m:oMath>
                  </m:oMathPara>
                </a14:m>
                <a:endParaRPr lang="en-US" dirty="0">
                  <a:solidFill>
                    <a:schemeClr val="tx1"/>
                  </a:solidFill>
                </a:endParaRPr>
              </a:p>
              <a:p>
                <a:pPr marL="0" marR="5080" indent="0" algn="just">
                  <a:lnSpc>
                    <a:spcPct val="100000"/>
                  </a:lnSpc>
                  <a:buNone/>
                </a:pPr>
                <a:r>
                  <a:rPr lang="en-US" b="1" dirty="0"/>
                  <a:t>Solution</a:t>
                </a: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num>
                            <m:den>
                              <m:r>
                                <a:rPr lang="en-US" b="0" i="1" smtClean="0">
                                  <a:solidFill>
                                    <a:schemeClr val="tx1"/>
                                  </a:solidFill>
                                  <a:latin typeface="Cambria Math" panose="02040503050406030204" pitchFamily="18" charset="0"/>
                                </a:rPr>
                                <m:t>1</m:t>
                              </m:r>
                            </m:den>
                          </m:f>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rPr>
                        <m:t>≈1.5</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f>
                                <m:fPr>
                                  <m:type m:val="lin"/>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2</m:t>
                                  </m:r>
                                </m:den>
                              </m:f>
                            </m:den>
                          </m:f>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17</m:t>
                          </m:r>
                        </m:num>
                        <m:den>
                          <m:r>
                            <a:rPr lang="en-US" b="0" i="1" smtClean="0">
                              <a:latin typeface="Cambria Math" panose="02040503050406030204" pitchFamily="18" charset="0"/>
                            </a:rPr>
                            <m:t>1</m:t>
                          </m:r>
                          <m:r>
                            <a:rPr lang="en-US" i="1">
                              <a:latin typeface="Cambria Math" panose="02040503050406030204" pitchFamily="18" charset="0"/>
                            </a:rPr>
                            <m:t>2</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1.4167</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4</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17</m:t>
                              </m:r>
                            </m:num>
                            <m:den>
                              <m:r>
                                <a:rPr lang="en-US" b="0" i="1" smtClean="0">
                                  <a:latin typeface="Cambria Math" panose="02040503050406030204" pitchFamily="18" charset="0"/>
                                </a:rPr>
                                <m:t>1</m:t>
                              </m:r>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f>
                                <m:fPr>
                                  <m:type m:val="lin"/>
                                  <m:ctrlPr>
                                    <a:rPr lang="en-US" i="1">
                                      <a:latin typeface="Cambria Math" panose="02040503050406030204" pitchFamily="18" charset="0"/>
                                    </a:rPr>
                                  </m:ctrlPr>
                                </m:fPr>
                                <m:num>
                                  <m:r>
                                    <a:rPr lang="en-US" b="0" i="1" smtClean="0">
                                      <a:latin typeface="Cambria Math" panose="02040503050406030204" pitchFamily="18" charset="0"/>
                                    </a:rPr>
                                    <m:t>17</m:t>
                                  </m:r>
                                </m:num>
                                <m:den>
                                  <m:r>
                                    <a:rPr lang="en-US" b="0" i="1" smtClean="0">
                                      <a:latin typeface="Cambria Math" panose="02040503050406030204" pitchFamily="18" charset="0"/>
                                    </a:rPr>
                                    <m:t>1</m:t>
                                  </m:r>
                                  <m:r>
                                    <a:rPr lang="en-US" i="1">
                                      <a:latin typeface="Cambria Math" panose="02040503050406030204" pitchFamily="18" charset="0"/>
                                    </a:rPr>
                                    <m:t>2</m:t>
                                  </m:r>
                                </m:den>
                              </m:f>
                            </m:den>
                          </m:f>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57</m:t>
                          </m:r>
                          <m:r>
                            <a:rPr lang="en-US" i="1">
                              <a:latin typeface="Cambria Math" panose="02040503050406030204" pitchFamily="18" charset="0"/>
                            </a:rPr>
                            <m:t>7</m:t>
                          </m:r>
                        </m:num>
                        <m:den>
                          <m:r>
                            <a:rPr lang="en-US" b="0" i="1" smtClean="0">
                              <a:latin typeface="Cambria Math" panose="02040503050406030204" pitchFamily="18" charset="0"/>
                            </a:rPr>
                            <m:t>408</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1.414216</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2167617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15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05" dirty="0">
                    <a:solidFill>
                      <a:schemeClr val="tx1"/>
                    </a:solidFill>
                  </a:rPr>
                  <a:t>THEORE</a:t>
                </a:r>
                <a:r>
                  <a:rPr lang="en-US" b="1" u="sng" spc="-175" dirty="0">
                    <a:solidFill>
                      <a:schemeClr val="tx1"/>
                    </a:solidFill>
                  </a:rPr>
                  <a:t>M</a:t>
                </a:r>
                <a:r>
                  <a:rPr lang="en-US" b="1" spc="-175" dirty="0">
                    <a:solidFill>
                      <a:schemeClr val="tx1"/>
                    </a:solidFill>
                  </a:rPr>
                  <a:t>: </a:t>
                </a:r>
                <a:r>
                  <a:rPr lang="en-US" b="1" spc="-95" dirty="0">
                    <a:solidFill>
                      <a:schemeClr val="tx1"/>
                    </a:solidFill>
                  </a:rPr>
                  <a:t>Limi</a:t>
                </a:r>
                <a:r>
                  <a:rPr lang="en-US" b="1" spc="-60" dirty="0">
                    <a:solidFill>
                      <a:schemeClr val="tx1"/>
                    </a:solidFill>
                  </a:rPr>
                  <a:t>t </a:t>
                </a:r>
                <a:r>
                  <a:rPr lang="en-US" b="1" spc="-110" dirty="0">
                    <a:solidFill>
                      <a:schemeClr val="tx1"/>
                    </a:solidFill>
                  </a:rPr>
                  <a:t>Comparison </a:t>
                </a:r>
                <a:r>
                  <a:rPr lang="en-US" b="1" spc="-180" dirty="0">
                    <a:solidFill>
                      <a:schemeClr val="tx1"/>
                    </a:solidFill>
                  </a:rPr>
                  <a:t>T</a:t>
                </a:r>
                <a:r>
                  <a:rPr lang="en-US" b="1" spc="-95" dirty="0">
                    <a:solidFill>
                      <a:schemeClr val="tx1"/>
                    </a:solidFill>
                  </a:rPr>
                  <a:t>es</a:t>
                </a:r>
                <a:r>
                  <a:rPr lang="en-US" b="1" spc="-55" dirty="0">
                    <a:solidFill>
                      <a:schemeClr val="tx1"/>
                    </a:solidFill>
                  </a:rPr>
                  <a:t>t  </a:t>
                </a:r>
                <a:endParaRPr lang="en-US" b="1" spc="-114" dirty="0">
                  <a:solidFill>
                    <a:schemeClr val="tx1"/>
                  </a:solidFill>
                </a:endParaRPr>
              </a:p>
              <a:p>
                <a:pPr marL="0" marR="5080" indent="0" algn="just">
                  <a:lnSpc>
                    <a:spcPct val="100000"/>
                  </a:lnSpc>
                  <a:buNone/>
                </a:pPr>
                <a:r>
                  <a:rPr lang="en-US" spc="-15" dirty="0">
                    <a:solidFill>
                      <a:schemeClr val="tx1"/>
                    </a:solidFill>
                  </a:rPr>
                  <a:t>Le</a:t>
                </a:r>
                <a:r>
                  <a:rPr lang="en-US" spc="-5" dirty="0">
                    <a:solidFill>
                      <a:schemeClr val="tx1"/>
                    </a:solidFill>
                  </a:rPr>
                  <a:t>t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 </a:t>
                </a:r>
                <a:r>
                  <a:rPr lang="en-US" spc="-10" dirty="0">
                    <a:solidFill>
                      <a:schemeClr val="tx1"/>
                    </a:solidFill>
                  </a:rPr>
                  <a:t>an</a:t>
                </a:r>
                <a:r>
                  <a:rPr lang="en-US" spc="-5" dirty="0">
                    <a:solidFill>
                      <a:schemeClr val="tx1"/>
                    </a:solidFill>
                  </a:rPr>
                  <a:t>d </a:t>
                </a:r>
                <a:r>
                  <a:rPr lang="en-US" spc="40" dirty="0">
                    <a:solidFill>
                      <a:schemeClr val="tx1"/>
                    </a:solidFill>
                  </a:rPr>
                  <a:t>{</a:t>
                </a:r>
                <a:r>
                  <a:rPr lang="en-US" i="1" spc="-10" dirty="0" err="1">
                    <a:solidFill>
                      <a:schemeClr val="tx1"/>
                    </a:solidFill>
                  </a:rPr>
                  <a:t>b</a:t>
                </a:r>
                <a:r>
                  <a:rPr lang="en-US" i="1" baseline="-11111" dirty="0" err="1">
                    <a:solidFill>
                      <a:schemeClr val="tx1"/>
                    </a:solidFill>
                  </a:rPr>
                  <a:t>n</a:t>
                </a:r>
                <a:r>
                  <a:rPr lang="en-US" i="1" spc="-157" baseline="-11111" dirty="0">
                    <a:solidFill>
                      <a:schemeClr val="tx1"/>
                    </a:solidFill>
                  </a:rPr>
                  <a:t> </a:t>
                </a:r>
                <a:r>
                  <a:rPr lang="en-US" spc="40" dirty="0">
                    <a:solidFill>
                      <a:schemeClr val="tx1"/>
                    </a:solidFill>
                  </a:rPr>
                  <a:t>} </a:t>
                </a:r>
                <a:r>
                  <a:rPr lang="en-US" spc="-10" dirty="0">
                    <a:solidFill>
                      <a:schemeClr val="tx1"/>
                    </a:solidFill>
                  </a:rPr>
                  <a:t>b</a:t>
                </a:r>
                <a:r>
                  <a:rPr lang="en-US" spc="-5" dirty="0">
                    <a:solidFill>
                      <a:schemeClr val="tx1"/>
                    </a:solidFill>
                  </a:rPr>
                  <a:t>e </a:t>
                </a:r>
                <a:r>
                  <a:rPr lang="en-US" i="1" spc="-5" dirty="0">
                    <a:solidFill>
                      <a:schemeClr val="tx1"/>
                    </a:solidFill>
                  </a:rPr>
                  <a:t>positive </a:t>
                </a:r>
                <a:r>
                  <a:rPr lang="en-US" spc="-10" dirty="0">
                    <a:solidFill>
                      <a:schemeClr val="tx1"/>
                    </a:solidFill>
                  </a:rPr>
                  <a:t>sequences. Assume</a:t>
                </a:r>
                <a:r>
                  <a:rPr lang="en-US" spc="-5" dirty="0">
                    <a:solidFill>
                      <a:schemeClr val="tx1"/>
                    </a:solidFill>
                  </a:rPr>
                  <a:t> that the following limit exists: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𝐿</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𝑛</m:t>
                                  </m:r>
                                </m:sub>
                              </m:sSub>
                            </m:den>
                          </m:f>
                        </m:e>
                      </m:func>
                    </m:oMath>
                  </m:oMathPara>
                </a14:m>
                <a:endParaRPr lang="en-US" dirty="0">
                  <a:solidFill>
                    <a:schemeClr val="tx1"/>
                  </a:solidFill>
                </a:endParaRPr>
              </a:p>
              <a:p>
                <a:pPr marL="354964" indent="-342900">
                  <a:lnSpc>
                    <a:spcPct val="100000"/>
                  </a:lnSpc>
                  <a:buSzPct val="60000"/>
                  <a:tabLst>
                    <a:tab pos="113664" algn="l"/>
                  </a:tabLst>
                </a:pPr>
                <a:r>
                  <a:rPr lang="en-US" spc="-5" dirty="0">
                    <a:solidFill>
                      <a:schemeClr val="tx1"/>
                    </a:solidFill>
                  </a:rPr>
                  <a:t>If</a:t>
                </a:r>
                <a:r>
                  <a:rPr lang="en-US" spc="50" dirty="0">
                    <a:solidFill>
                      <a:schemeClr val="tx1"/>
                    </a:solidFill>
                  </a:rPr>
                  <a:t> </a:t>
                </a:r>
                <a:r>
                  <a:rPr lang="en-US" i="1" spc="-10" dirty="0">
                    <a:solidFill>
                      <a:schemeClr val="tx1"/>
                    </a:solidFill>
                  </a:rPr>
                  <a:t>L</a:t>
                </a:r>
                <a:r>
                  <a:rPr lang="en-US" i="1" spc="105"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 t</a:t>
                </a:r>
                <a:r>
                  <a:rPr lang="en-US" spc="-10" dirty="0">
                    <a:solidFill>
                      <a:schemeClr val="tx1"/>
                    </a:solidFill>
                  </a:rPr>
                  <a:t>he</a:t>
                </a:r>
                <a:r>
                  <a:rPr lang="en-US" spc="-5" dirty="0">
                    <a:solidFill>
                      <a:schemeClr val="tx1"/>
                    </a:solidFill>
                  </a:rPr>
                  <a:t>n </a:t>
                </a:r>
                <a14:m>
                  <m:oMath xmlns:m="http://schemas.openxmlformats.org/officeDocument/2006/math">
                    <m:nary>
                      <m:naryPr>
                        <m:chr m:val="∑"/>
                        <m:limLoc m:val="subSup"/>
                        <m:ctrlPr>
                          <a:rPr lang="en-US" i="1" spc="-5" smtClean="0">
                            <a:solidFill>
                              <a:schemeClr val="tx1"/>
                            </a:solidFill>
                            <a:latin typeface="Cambria Math" panose="02040503050406030204" pitchFamily="18" charset="0"/>
                          </a:rPr>
                        </m:ctrlPr>
                      </m:naryPr>
                      <m:sub>
                        <m:r>
                          <m:rPr>
                            <m:brk m:alnAt="25"/>
                          </m:rPr>
                          <a:rPr lang="en-US" b="0" i="1" spc="-5" smtClean="0">
                            <a:solidFill>
                              <a:schemeClr val="tx1"/>
                            </a:solidFill>
                            <a:latin typeface="Cambria Math" panose="02040503050406030204" pitchFamily="18" charset="0"/>
                          </a:rPr>
                          <m:t>𝑛</m:t>
                        </m:r>
                        <m:r>
                          <a:rPr lang="en-US" b="0" i="1" spc="-5" smtClean="0">
                            <a:solidFill>
                              <a:schemeClr val="tx1"/>
                            </a:solidFill>
                            <a:latin typeface="Cambria Math" panose="02040503050406030204" pitchFamily="18" charset="0"/>
                          </a:rPr>
                          <m:t>=1</m:t>
                        </m:r>
                      </m:sub>
                      <m:sup>
                        <m:r>
                          <a:rPr lang="en-US" i="1" spc="-5" smtClean="0">
                            <a:solidFill>
                              <a:schemeClr val="tx1"/>
                            </a:solidFill>
                            <a:latin typeface="Cambria Math" panose="02040503050406030204" pitchFamily="18" charset="0"/>
                            <a:ea typeface="Cambria Math" panose="02040503050406030204" pitchFamily="18" charset="0"/>
                          </a:rPr>
                          <m:t>∞</m:t>
                        </m:r>
                      </m:sup>
                      <m:e>
                        <m:sSub>
                          <m:sSubPr>
                            <m:ctrlPr>
                              <a:rPr lang="en-US" i="1" spc="-5" smtClean="0">
                                <a:solidFill>
                                  <a:schemeClr val="tx1"/>
                                </a:solidFill>
                                <a:latin typeface="Cambria Math" panose="02040503050406030204" pitchFamily="18" charset="0"/>
                              </a:rPr>
                            </m:ctrlPr>
                          </m:sSubPr>
                          <m:e>
                            <m:r>
                              <a:rPr lang="en-US" b="0" i="1" spc="-5" smtClean="0">
                                <a:solidFill>
                                  <a:schemeClr val="tx1"/>
                                </a:solidFill>
                                <a:latin typeface="Cambria Math" panose="02040503050406030204" pitchFamily="18" charset="0"/>
                              </a:rPr>
                              <m:t>𝑎</m:t>
                            </m:r>
                          </m:e>
                          <m:sub>
                            <m:r>
                              <a:rPr lang="en-US" b="0" i="1" spc="-5" smtClean="0">
                                <a:solidFill>
                                  <a:schemeClr val="tx1"/>
                                </a:solidFill>
                                <a:latin typeface="Cambria Math" panose="02040503050406030204" pitchFamily="18" charset="0"/>
                              </a:rPr>
                              <m:t>𝑛</m:t>
                            </m:r>
                          </m:sub>
                        </m:sSub>
                      </m:e>
                    </m:nary>
                  </m:oMath>
                </a14:m>
                <a:r>
                  <a:rPr lang="en-US" i="1" spc="-7" baseline="-11111" dirty="0">
                    <a:solidFill>
                      <a:schemeClr val="tx1"/>
                    </a:solidFill>
                  </a:rPr>
                  <a:t> </a:t>
                </a:r>
                <a:r>
                  <a:rPr lang="en-US" spc="-10" dirty="0">
                    <a:solidFill>
                      <a:schemeClr val="tx1"/>
                    </a:solidFill>
                  </a:rPr>
                  <a:t>converge</a:t>
                </a:r>
                <a:r>
                  <a:rPr lang="en-US" spc="-5" dirty="0">
                    <a:solidFill>
                      <a:schemeClr val="tx1"/>
                    </a:solidFill>
                  </a:rPr>
                  <a:t>s </a:t>
                </a:r>
                <a:r>
                  <a:rPr lang="en-US" spc="-10" dirty="0">
                    <a:solidFill>
                      <a:schemeClr val="tx1"/>
                    </a:solidFill>
                  </a:rPr>
                  <a:t>i</a:t>
                </a:r>
                <a:r>
                  <a:rPr lang="en-US" spc="-5" dirty="0">
                    <a:solidFill>
                      <a:schemeClr val="tx1"/>
                    </a:solidFill>
                  </a:rPr>
                  <a:t>f </a:t>
                </a:r>
                <a:r>
                  <a:rPr lang="en-US" spc="-10" dirty="0">
                    <a:solidFill>
                      <a:schemeClr val="tx1"/>
                    </a:solidFill>
                  </a:rPr>
                  <a:t>an</a:t>
                </a:r>
                <a:r>
                  <a:rPr lang="en-US" spc="-5" dirty="0">
                    <a:solidFill>
                      <a:schemeClr val="tx1"/>
                    </a:solidFill>
                  </a:rPr>
                  <a:t>d </a:t>
                </a:r>
                <a:r>
                  <a:rPr lang="en-US" spc="-10" dirty="0">
                    <a:solidFill>
                      <a:schemeClr val="tx1"/>
                    </a:solidFill>
                  </a:rPr>
                  <a:t>onl</a:t>
                </a:r>
                <a:r>
                  <a:rPr lang="en-US" spc="-5" dirty="0">
                    <a:solidFill>
                      <a:schemeClr val="tx1"/>
                    </a:solidFill>
                  </a:rPr>
                  <a:t>y if  </a:t>
                </a:r>
                <a14:m>
                  <m:oMath xmlns:m="http://schemas.openxmlformats.org/officeDocument/2006/math">
                    <m:nary>
                      <m:naryPr>
                        <m:chr m:val="∑"/>
                        <m:limLoc m:val="subSup"/>
                        <m:ctrlPr>
                          <a:rPr lang="en-US" i="1" spc="-5">
                            <a:latin typeface="Cambria Math" panose="02040503050406030204" pitchFamily="18" charset="0"/>
                          </a:rPr>
                        </m:ctrlPr>
                      </m:naryPr>
                      <m:sub>
                        <m:r>
                          <m:rPr>
                            <m:brk m:alnAt="25"/>
                          </m:rPr>
                          <a:rPr lang="en-US" i="1" spc="-5">
                            <a:latin typeface="Cambria Math" panose="02040503050406030204" pitchFamily="18" charset="0"/>
                          </a:rPr>
                          <m:t>𝑛</m:t>
                        </m:r>
                        <m:r>
                          <a:rPr lang="en-US" i="1" spc="-5">
                            <a:latin typeface="Cambria Math" panose="02040503050406030204" pitchFamily="18" charset="0"/>
                          </a:rPr>
                          <m:t>=1</m:t>
                        </m:r>
                      </m:sub>
                      <m:sup>
                        <m:r>
                          <a:rPr lang="en-US" i="1" spc="-5">
                            <a:latin typeface="Cambria Math" panose="02040503050406030204" pitchFamily="18" charset="0"/>
                            <a:ea typeface="Cambria Math" panose="02040503050406030204" pitchFamily="18" charset="0"/>
                          </a:rPr>
                          <m:t>∞</m:t>
                        </m:r>
                      </m:sup>
                      <m:e>
                        <m:sSub>
                          <m:sSubPr>
                            <m:ctrlPr>
                              <a:rPr lang="en-US" i="1" spc="-5">
                                <a:latin typeface="Cambria Math" panose="02040503050406030204" pitchFamily="18" charset="0"/>
                              </a:rPr>
                            </m:ctrlPr>
                          </m:sSubPr>
                          <m:e>
                            <m:r>
                              <a:rPr lang="en-US" b="0" i="1" spc="-5" smtClean="0">
                                <a:latin typeface="Cambria Math" panose="02040503050406030204" pitchFamily="18" charset="0"/>
                              </a:rPr>
                              <m:t>𝑏</m:t>
                            </m:r>
                          </m:e>
                          <m:sub>
                            <m:r>
                              <a:rPr lang="en-US" i="1" spc="-5">
                                <a:latin typeface="Cambria Math" panose="02040503050406030204" pitchFamily="18" charset="0"/>
                              </a:rPr>
                              <m:t>𝑛</m:t>
                            </m:r>
                          </m:sub>
                        </m:sSub>
                      </m:e>
                    </m:nary>
                  </m:oMath>
                </a14:m>
                <a:r>
                  <a:rPr lang="en-US" spc="-10" dirty="0">
                    <a:solidFill>
                      <a:schemeClr val="tx1"/>
                    </a:solidFill>
                  </a:rPr>
                  <a:t> converges.</a:t>
                </a:r>
                <a:endParaRPr lang="en-US" dirty="0">
                  <a:solidFill>
                    <a:schemeClr val="tx1"/>
                  </a:solidFill>
                </a:endParaRPr>
              </a:p>
              <a:p>
                <a:pPr marL="354964" indent="-342900">
                  <a:lnSpc>
                    <a:spcPct val="100000"/>
                  </a:lnSpc>
                  <a:buSzPct val="60000"/>
                  <a:tabLst>
                    <a:tab pos="113664" algn="l"/>
                  </a:tabLst>
                </a:pPr>
                <a:r>
                  <a:rPr lang="en-US" spc="-5" dirty="0">
                    <a:solidFill>
                      <a:schemeClr val="tx1"/>
                    </a:solidFill>
                  </a:rPr>
                  <a:t>If</a:t>
                </a:r>
                <a:r>
                  <a:rPr lang="en-US" spc="50" dirty="0">
                    <a:solidFill>
                      <a:schemeClr val="tx1"/>
                    </a:solidFill>
                  </a:rPr>
                  <a:t> </a:t>
                </a:r>
                <a:r>
                  <a:rPr lang="en-US" i="1" spc="-10" dirty="0">
                    <a:solidFill>
                      <a:schemeClr val="tx1"/>
                    </a:solidFill>
                  </a:rPr>
                  <a:t>L</a:t>
                </a:r>
                <a:r>
                  <a:rPr lang="en-US" i="1" spc="105" dirty="0">
                    <a:solidFill>
                      <a:schemeClr val="tx1"/>
                    </a:solidFill>
                  </a:rPr>
                  <a:t> </a:t>
                </a:r>
                <a:r>
                  <a:rPr lang="en-US" spc="295" dirty="0">
                    <a:solidFill>
                      <a:schemeClr val="tx1"/>
                    </a:solidFill>
                  </a:rPr>
                  <a:t>=</a:t>
                </a:r>
                <a:r>
                  <a:rPr lang="en-US" spc="25" dirty="0">
                    <a:solidFill>
                      <a:schemeClr val="tx1"/>
                    </a:solidFill>
                  </a:rPr>
                  <a:t>∞</a:t>
                </a:r>
                <a:r>
                  <a:rPr lang="en-US" spc="-70" dirty="0">
                    <a:solidFill>
                      <a:schemeClr val="tx1"/>
                    </a:solidFill>
                  </a:rPr>
                  <a:t> </a:t>
                </a:r>
                <a:r>
                  <a:rPr lang="en-US" spc="-10" dirty="0">
                    <a:solidFill>
                      <a:schemeClr val="tx1"/>
                    </a:solidFill>
                  </a:rPr>
                  <a:t>an</a:t>
                </a:r>
                <a:r>
                  <a:rPr lang="en-US" spc="-5" dirty="0">
                    <a:solidFill>
                      <a:schemeClr val="tx1"/>
                    </a:solidFill>
                  </a:rPr>
                  <a:t>d </a:t>
                </a:r>
                <a14:m>
                  <m:oMath xmlns:m="http://schemas.openxmlformats.org/officeDocument/2006/math">
                    <m:nary>
                      <m:naryPr>
                        <m:chr m:val="∑"/>
                        <m:limLoc m:val="subSup"/>
                        <m:ctrlPr>
                          <a:rPr lang="en-US" i="1" spc="-5">
                            <a:latin typeface="Cambria Math" panose="02040503050406030204" pitchFamily="18" charset="0"/>
                          </a:rPr>
                        </m:ctrlPr>
                      </m:naryPr>
                      <m:sub>
                        <m:r>
                          <m:rPr>
                            <m:brk m:alnAt="25"/>
                          </m:rPr>
                          <a:rPr lang="en-US" i="1" spc="-5">
                            <a:latin typeface="Cambria Math" panose="02040503050406030204" pitchFamily="18" charset="0"/>
                          </a:rPr>
                          <m:t>𝑛</m:t>
                        </m:r>
                        <m:r>
                          <a:rPr lang="en-US" i="1" spc="-5">
                            <a:latin typeface="Cambria Math" panose="02040503050406030204" pitchFamily="18" charset="0"/>
                          </a:rPr>
                          <m:t>=1</m:t>
                        </m:r>
                      </m:sub>
                      <m:sup>
                        <m:r>
                          <a:rPr lang="en-US" i="1" spc="-5">
                            <a:latin typeface="Cambria Math" panose="02040503050406030204" pitchFamily="18" charset="0"/>
                            <a:ea typeface="Cambria Math" panose="02040503050406030204" pitchFamily="18" charset="0"/>
                          </a:rPr>
                          <m:t>∞</m:t>
                        </m:r>
                      </m:sup>
                      <m:e>
                        <m:sSub>
                          <m:sSubPr>
                            <m:ctrlPr>
                              <a:rPr lang="en-US" i="1" spc="-5">
                                <a:latin typeface="Cambria Math" panose="02040503050406030204" pitchFamily="18" charset="0"/>
                              </a:rPr>
                            </m:ctrlPr>
                          </m:sSubPr>
                          <m:e>
                            <m:r>
                              <a:rPr lang="en-US" i="1" spc="-5">
                                <a:latin typeface="Cambria Math" panose="02040503050406030204" pitchFamily="18" charset="0"/>
                              </a:rPr>
                              <m:t>𝑎</m:t>
                            </m:r>
                          </m:e>
                          <m:sub>
                            <m:r>
                              <a:rPr lang="en-US" i="1" spc="-5">
                                <a:latin typeface="Cambria Math" panose="02040503050406030204" pitchFamily="18" charset="0"/>
                              </a:rPr>
                              <m:t>𝑛</m:t>
                            </m:r>
                          </m:sub>
                        </m:sSub>
                      </m:e>
                    </m:nary>
                  </m:oMath>
                </a14:m>
                <a:r>
                  <a:rPr lang="en-US" i="1" spc="-7" baseline="-11111" dirty="0">
                    <a:solidFill>
                      <a:schemeClr val="tx1"/>
                    </a:solidFill>
                  </a:rPr>
                  <a:t> </a:t>
                </a:r>
                <a:r>
                  <a:rPr lang="en-US" spc="-10" dirty="0">
                    <a:solidFill>
                      <a:schemeClr val="tx1"/>
                    </a:solidFill>
                  </a:rPr>
                  <a:t>converges</a:t>
                </a:r>
                <a:r>
                  <a:rPr lang="en-US" spc="-5" dirty="0">
                    <a:solidFill>
                      <a:schemeClr val="tx1"/>
                    </a:solidFill>
                  </a:rPr>
                  <a:t>, t</a:t>
                </a:r>
                <a:r>
                  <a:rPr lang="en-US" spc="-10" dirty="0">
                    <a:solidFill>
                      <a:schemeClr val="tx1"/>
                    </a:solidFill>
                  </a:rPr>
                  <a:t>he</a:t>
                </a:r>
                <a:r>
                  <a:rPr lang="en-US" spc="-5" dirty="0">
                    <a:solidFill>
                      <a:schemeClr val="tx1"/>
                    </a:solidFill>
                  </a:rPr>
                  <a:t>n </a:t>
                </a:r>
                <a14:m>
                  <m:oMath xmlns:m="http://schemas.openxmlformats.org/officeDocument/2006/math">
                    <m:nary>
                      <m:naryPr>
                        <m:chr m:val="∑"/>
                        <m:limLoc m:val="subSup"/>
                        <m:ctrlPr>
                          <a:rPr lang="en-US" i="1" spc="-5">
                            <a:latin typeface="Cambria Math" panose="02040503050406030204" pitchFamily="18" charset="0"/>
                          </a:rPr>
                        </m:ctrlPr>
                      </m:naryPr>
                      <m:sub>
                        <m:r>
                          <m:rPr>
                            <m:brk m:alnAt="25"/>
                          </m:rPr>
                          <a:rPr lang="en-US" i="1" spc="-5">
                            <a:latin typeface="Cambria Math" panose="02040503050406030204" pitchFamily="18" charset="0"/>
                          </a:rPr>
                          <m:t>𝑛</m:t>
                        </m:r>
                        <m:r>
                          <a:rPr lang="en-US" i="1" spc="-5">
                            <a:latin typeface="Cambria Math" panose="02040503050406030204" pitchFamily="18" charset="0"/>
                          </a:rPr>
                          <m:t>=1</m:t>
                        </m:r>
                      </m:sub>
                      <m:sup>
                        <m:r>
                          <a:rPr lang="en-US" i="1" spc="-5">
                            <a:latin typeface="Cambria Math" panose="02040503050406030204" pitchFamily="18" charset="0"/>
                            <a:ea typeface="Cambria Math" panose="02040503050406030204" pitchFamily="18" charset="0"/>
                          </a:rPr>
                          <m:t>∞</m:t>
                        </m:r>
                      </m:sup>
                      <m:e>
                        <m:sSub>
                          <m:sSubPr>
                            <m:ctrlPr>
                              <a:rPr lang="en-US" i="1" spc="-5">
                                <a:latin typeface="Cambria Math" panose="02040503050406030204" pitchFamily="18" charset="0"/>
                              </a:rPr>
                            </m:ctrlPr>
                          </m:sSubPr>
                          <m:e>
                            <m:r>
                              <a:rPr lang="en-US" i="1" spc="-5">
                                <a:latin typeface="Cambria Math" panose="02040503050406030204" pitchFamily="18" charset="0"/>
                              </a:rPr>
                              <m:t>𝑏</m:t>
                            </m:r>
                          </m:e>
                          <m:sub>
                            <m:r>
                              <a:rPr lang="en-US" i="1" spc="-5">
                                <a:latin typeface="Cambria Math" panose="02040503050406030204" pitchFamily="18" charset="0"/>
                              </a:rPr>
                              <m:t>𝑛</m:t>
                            </m:r>
                          </m:sub>
                        </m:sSub>
                      </m:e>
                    </m:nary>
                    <m:r>
                      <a:rPr lang="en-US" i="1" spc="-5">
                        <a:latin typeface="Cambria Math" panose="02040503050406030204" pitchFamily="18" charset="0"/>
                      </a:rPr>
                      <m:t> </m:t>
                    </m:r>
                  </m:oMath>
                </a14:m>
                <a:r>
                  <a:rPr lang="en-US" spc="-10" dirty="0">
                    <a:solidFill>
                      <a:schemeClr val="tx1"/>
                    </a:solidFill>
                  </a:rPr>
                  <a:t>converges.</a:t>
                </a:r>
                <a:endParaRPr lang="en-US" dirty="0">
                  <a:solidFill>
                    <a:schemeClr val="tx1"/>
                  </a:solidFill>
                </a:endParaRPr>
              </a:p>
              <a:p>
                <a:pPr marL="354964" indent="-342900">
                  <a:lnSpc>
                    <a:spcPct val="100000"/>
                  </a:lnSpc>
                  <a:buSzPct val="60000"/>
                  <a:tabLst>
                    <a:tab pos="113664" algn="l"/>
                  </a:tabLst>
                </a:pPr>
                <a:r>
                  <a:rPr lang="en-US" spc="-5" dirty="0">
                    <a:solidFill>
                      <a:schemeClr val="tx1"/>
                    </a:solidFill>
                  </a:rPr>
                  <a:t>If</a:t>
                </a:r>
                <a:r>
                  <a:rPr lang="en-US" spc="50" dirty="0">
                    <a:solidFill>
                      <a:schemeClr val="tx1"/>
                    </a:solidFill>
                  </a:rPr>
                  <a:t> </a:t>
                </a:r>
                <a:r>
                  <a:rPr lang="en-US" i="1" spc="-10" dirty="0">
                    <a:solidFill>
                      <a:schemeClr val="tx1"/>
                    </a:solidFill>
                  </a:rPr>
                  <a:t>L</a:t>
                </a:r>
                <a:r>
                  <a:rPr lang="en-US" i="1" spc="10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an</a:t>
                </a:r>
                <a:r>
                  <a:rPr lang="en-US" spc="-5" dirty="0">
                    <a:solidFill>
                      <a:schemeClr val="tx1"/>
                    </a:solidFill>
                  </a:rPr>
                  <a:t>d </a:t>
                </a:r>
                <a14:m>
                  <m:oMath xmlns:m="http://schemas.openxmlformats.org/officeDocument/2006/math">
                    <m:nary>
                      <m:naryPr>
                        <m:chr m:val="∑"/>
                        <m:limLoc m:val="subSup"/>
                        <m:ctrlPr>
                          <a:rPr lang="en-US" i="1" spc="-5">
                            <a:latin typeface="Cambria Math" panose="02040503050406030204" pitchFamily="18" charset="0"/>
                          </a:rPr>
                        </m:ctrlPr>
                      </m:naryPr>
                      <m:sub>
                        <m:r>
                          <m:rPr>
                            <m:brk m:alnAt="25"/>
                          </m:rPr>
                          <a:rPr lang="en-US" i="1" spc="-5">
                            <a:latin typeface="Cambria Math" panose="02040503050406030204" pitchFamily="18" charset="0"/>
                          </a:rPr>
                          <m:t>𝑛</m:t>
                        </m:r>
                        <m:r>
                          <a:rPr lang="en-US" i="1" spc="-5">
                            <a:latin typeface="Cambria Math" panose="02040503050406030204" pitchFamily="18" charset="0"/>
                          </a:rPr>
                          <m:t>=1</m:t>
                        </m:r>
                      </m:sub>
                      <m:sup>
                        <m:r>
                          <a:rPr lang="en-US" i="1" spc="-5">
                            <a:latin typeface="Cambria Math" panose="02040503050406030204" pitchFamily="18" charset="0"/>
                            <a:ea typeface="Cambria Math" panose="02040503050406030204" pitchFamily="18" charset="0"/>
                          </a:rPr>
                          <m:t>∞</m:t>
                        </m:r>
                      </m:sup>
                      <m:e>
                        <m:sSub>
                          <m:sSubPr>
                            <m:ctrlPr>
                              <a:rPr lang="en-US" i="1" spc="-5">
                                <a:latin typeface="Cambria Math" panose="02040503050406030204" pitchFamily="18" charset="0"/>
                              </a:rPr>
                            </m:ctrlPr>
                          </m:sSubPr>
                          <m:e>
                            <m:r>
                              <a:rPr lang="en-US" i="1" spc="-5">
                                <a:latin typeface="Cambria Math" panose="02040503050406030204" pitchFamily="18" charset="0"/>
                              </a:rPr>
                              <m:t>𝑏</m:t>
                            </m:r>
                          </m:e>
                          <m:sub>
                            <m:r>
                              <a:rPr lang="en-US" i="1" spc="-5">
                                <a:latin typeface="Cambria Math" panose="02040503050406030204" pitchFamily="18" charset="0"/>
                              </a:rPr>
                              <m:t>𝑛</m:t>
                            </m:r>
                          </m:sub>
                        </m:sSub>
                      </m:e>
                    </m:nary>
                    <m:r>
                      <a:rPr lang="en-US" i="1" spc="-5">
                        <a:latin typeface="Cambria Math" panose="02040503050406030204" pitchFamily="18" charset="0"/>
                      </a:rPr>
                      <m:t> </m:t>
                    </m:r>
                  </m:oMath>
                </a14:m>
                <a:r>
                  <a:rPr lang="en-US" spc="-10" dirty="0">
                    <a:solidFill>
                      <a:schemeClr val="tx1"/>
                    </a:solidFill>
                  </a:rPr>
                  <a:t>converges</a:t>
                </a:r>
                <a:r>
                  <a:rPr lang="en-US" spc="-5" dirty="0">
                    <a:solidFill>
                      <a:schemeClr val="tx1"/>
                    </a:solidFill>
                  </a:rPr>
                  <a:t>, t</a:t>
                </a:r>
                <a:r>
                  <a:rPr lang="en-US" spc="-10" dirty="0">
                    <a:solidFill>
                      <a:schemeClr val="tx1"/>
                    </a:solidFill>
                  </a:rPr>
                  <a:t>he</a:t>
                </a:r>
                <a:r>
                  <a:rPr lang="en-US" spc="-5" dirty="0">
                    <a:solidFill>
                      <a:schemeClr val="tx1"/>
                    </a:solidFill>
                  </a:rPr>
                  <a:t>n </a:t>
                </a:r>
                <a14:m>
                  <m:oMath xmlns:m="http://schemas.openxmlformats.org/officeDocument/2006/math">
                    <m:nary>
                      <m:naryPr>
                        <m:chr m:val="∑"/>
                        <m:limLoc m:val="subSup"/>
                        <m:ctrlPr>
                          <a:rPr lang="en-US" i="1" spc="-5">
                            <a:latin typeface="Cambria Math" panose="02040503050406030204" pitchFamily="18" charset="0"/>
                          </a:rPr>
                        </m:ctrlPr>
                      </m:naryPr>
                      <m:sub>
                        <m:r>
                          <m:rPr>
                            <m:brk m:alnAt="25"/>
                          </m:rPr>
                          <a:rPr lang="en-US" i="1" spc="-5">
                            <a:latin typeface="Cambria Math" panose="02040503050406030204" pitchFamily="18" charset="0"/>
                          </a:rPr>
                          <m:t>𝑛</m:t>
                        </m:r>
                        <m:r>
                          <a:rPr lang="en-US" i="1" spc="-5">
                            <a:latin typeface="Cambria Math" panose="02040503050406030204" pitchFamily="18" charset="0"/>
                          </a:rPr>
                          <m:t>=1</m:t>
                        </m:r>
                      </m:sub>
                      <m:sup>
                        <m:r>
                          <a:rPr lang="en-US" i="1" spc="-5">
                            <a:latin typeface="Cambria Math" panose="02040503050406030204" pitchFamily="18" charset="0"/>
                            <a:ea typeface="Cambria Math" panose="02040503050406030204" pitchFamily="18" charset="0"/>
                          </a:rPr>
                          <m:t>∞</m:t>
                        </m:r>
                      </m:sup>
                      <m:e>
                        <m:sSub>
                          <m:sSubPr>
                            <m:ctrlPr>
                              <a:rPr lang="en-US" i="1" spc="-5">
                                <a:latin typeface="Cambria Math" panose="02040503050406030204" pitchFamily="18" charset="0"/>
                              </a:rPr>
                            </m:ctrlPr>
                          </m:sSubPr>
                          <m:e>
                            <m:r>
                              <a:rPr lang="en-US" i="1" spc="-5">
                                <a:latin typeface="Cambria Math" panose="02040503050406030204" pitchFamily="18" charset="0"/>
                              </a:rPr>
                              <m:t>𝑎</m:t>
                            </m:r>
                          </m:e>
                          <m:sub>
                            <m:r>
                              <a:rPr lang="en-US" i="1" spc="-5">
                                <a:latin typeface="Cambria Math" panose="02040503050406030204" pitchFamily="18" charset="0"/>
                              </a:rPr>
                              <m:t>𝑛</m:t>
                            </m:r>
                          </m:sub>
                        </m:sSub>
                      </m:e>
                    </m:nary>
                  </m:oMath>
                </a14:m>
                <a:r>
                  <a:rPr lang="en-US" i="1" spc="-7" baseline="-11111" dirty="0">
                    <a:solidFill>
                      <a:schemeClr val="tx1"/>
                    </a:solidFill>
                  </a:rPr>
                  <a:t> </a:t>
                </a:r>
                <a:r>
                  <a:rPr lang="en-US" spc="-10" dirty="0">
                    <a:solidFill>
                      <a:schemeClr val="tx1"/>
                    </a:solidFill>
                  </a:rPr>
                  <a:t>converges.</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41614590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16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gn="just">
                  <a:lnSpc>
                    <a:spcPct val="100000"/>
                  </a:lnSpc>
                  <a:buNone/>
                </a:pPr>
                <a:r>
                  <a:rPr lang="en-US" b="1" spc="-10" dirty="0">
                    <a:solidFill>
                      <a:schemeClr val="tx1"/>
                    </a:solidFill>
                    <a:latin typeface="Times New Roman"/>
                    <a:cs typeface="Times New Roman"/>
                  </a:rPr>
                  <a:t>Proo</a:t>
                </a:r>
                <a:r>
                  <a:rPr lang="en-US" b="1" spc="-5" dirty="0">
                    <a:solidFill>
                      <a:schemeClr val="tx1"/>
                    </a:solidFill>
                    <a:latin typeface="Times New Roman"/>
                    <a:cs typeface="Times New Roman"/>
                  </a:rPr>
                  <a:t>f </a:t>
                </a:r>
                <a:r>
                  <a:rPr lang="en-US" spc="-10" dirty="0">
                    <a:solidFill>
                      <a:schemeClr val="tx1"/>
                    </a:solidFill>
                    <a:latin typeface="Times New Roman"/>
                    <a:cs typeface="Times New Roman"/>
                  </a:rPr>
                  <a:t>Assume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first</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85" dirty="0">
                    <a:solidFill>
                      <a:schemeClr val="tx1"/>
                    </a:solidFill>
                    <a:latin typeface="Times New Roman"/>
                    <a:cs typeface="Times New Roman"/>
                  </a:rPr>
                  <a:t> </a:t>
                </a:r>
                <a:r>
                  <a:rPr lang="en-US" i="1" spc="-10" dirty="0">
                    <a:solidFill>
                      <a:schemeClr val="tx1"/>
                    </a:solidFill>
                    <a:latin typeface="Times New Roman"/>
                    <a:cs typeface="Times New Roman"/>
                  </a:rPr>
                  <a:t>L</a:t>
                </a:r>
                <a:r>
                  <a:rPr lang="en-US" i="1" spc="10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finite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(possibly</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zero)</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30" dirty="0">
                    <a:solidFill>
                      <a:schemeClr val="tx1"/>
                    </a:solidFill>
                    <a:latin typeface="Times New Roman"/>
                    <a:cs typeface="Times New Roman"/>
                  </a:rPr>
                  <a:t>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b="0" i="1" spc="-5" smtClean="0">
                                <a:solidFill>
                                  <a:schemeClr val="tx1"/>
                                </a:solidFill>
                                <a:latin typeface="Cambria Math" panose="02040503050406030204" pitchFamily="18" charset="0"/>
                              </a:rPr>
                              <m:t>𝑏</m:t>
                            </m:r>
                          </m:e>
                          <m:sub>
                            <m:r>
                              <a:rPr lang="en-US" i="1" spc="-5">
                                <a:solidFill>
                                  <a:schemeClr val="tx1"/>
                                </a:solidFill>
                                <a:latin typeface="Cambria Math" panose="02040503050406030204" pitchFamily="18" charset="0"/>
                              </a:rPr>
                              <m:t>𝑛</m:t>
                            </m:r>
                          </m:sub>
                        </m:sSub>
                      </m:e>
                    </m:nary>
                  </m:oMath>
                </a14:m>
                <a:r>
                  <a:rPr lang="en-US" i="1" baseline="-11111" dirty="0">
                    <a:solidFill>
                      <a:schemeClr val="tx1"/>
                    </a:solidFill>
                    <a:latin typeface="Times New Roman"/>
                    <a:cs typeface="Times New Roman"/>
                  </a:rPr>
                  <a:t> </a:t>
                </a:r>
                <a:r>
                  <a:rPr lang="en-US" spc="-10" dirty="0">
                    <a:solidFill>
                      <a:schemeClr val="tx1"/>
                    </a:solidFill>
                    <a:latin typeface="Times New Roman"/>
                    <a:cs typeface="Times New Roman"/>
                  </a:rPr>
                  <a:t>converges</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Choos</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positiv</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5" dirty="0">
                    <a:solidFill>
                      <a:schemeClr val="tx1"/>
                    </a:solidFill>
                    <a:latin typeface="Times New Roman"/>
                    <a:cs typeface="Times New Roman"/>
                  </a:rPr>
                  <a:t>numbe</a:t>
                </a:r>
                <a:r>
                  <a:rPr lang="en-US" spc="-5" dirty="0">
                    <a:solidFill>
                      <a:schemeClr val="tx1"/>
                    </a:solidFill>
                    <a:latin typeface="Times New Roman"/>
                    <a:cs typeface="Times New Roman"/>
                  </a:rPr>
                  <a:t>r</a:t>
                </a:r>
                <a:r>
                  <a:rPr lang="en-US" spc="105" dirty="0">
                    <a:solidFill>
                      <a:schemeClr val="tx1"/>
                    </a:solidFill>
                    <a:latin typeface="Times New Roman"/>
                    <a:cs typeface="Times New Roman"/>
                  </a:rPr>
                  <a:t> </a:t>
                </a:r>
                <a:r>
                  <a:rPr lang="en-US" i="1" spc="-10" dirty="0">
                    <a:solidFill>
                      <a:schemeClr val="tx1"/>
                    </a:solidFill>
                    <a:latin typeface="Times New Roman"/>
                    <a:cs typeface="Times New Roman"/>
                  </a:rPr>
                  <a:t>R</a:t>
                </a:r>
                <a:r>
                  <a:rPr lang="en-US" i="1" spc="70" dirty="0">
                    <a:solidFill>
                      <a:schemeClr val="tx1"/>
                    </a:solidFill>
                    <a:latin typeface="Times New Roman"/>
                    <a:cs typeface="Times New Roman"/>
                  </a:rPr>
                  <a:t> </a:t>
                </a:r>
                <a:r>
                  <a:rPr lang="en-US" i="1" spc="190" dirty="0">
                    <a:solidFill>
                      <a:schemeClr val="tx1"/>
                    </a:solidFill>
                    <a:latin typeface="Arial"/>
                    <a:cs typeface="Arial"/>
                  </a:rPr>
                  <a:t>&gt;</a:t>
                </a:r>
                <a:r>
                  <a:rPr lang="en-US" i="1" spc="50" dirty="0">
                    <a:solidFill>
                      <a:schemeClr val="tx1"/>
                    </a:solidFill>
                    <a:latin typeface="Arial"/>
                    <a:cs typeface="Arial"/>
                  </a:rPr>
                  <a:t> </a:t>
                </a:r>
                <a:r>
                  <a:rPr lang="en-US" i="1" spc="65" dirty="0">
                    <a:solidFill>
                      <a:schemeClr val="tx1"/>
                    </a:solidFill>
                    <a:latin typeface="Times New Roman"/>
                    <a:cs typeface="Times New Roman"/>
                  </a:rPr>
                  <a:t>L</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15" dirty="0">
                    <a:solidFill>
                      <a:schemeClr val="tx1"/>
                    </a:solidFill>
                    <a:latin typeface="Times New Roman"/>
                    <a:cs typeface="Times New Roman"/>
                  </a:rPr>
                  <a:t>The</a:t>
                </a:r>
                <a:r>
                  <a:rPr lang="en-US" spc="-5" dirty="0">
                    <a:solidFill>
                      <a:schemeClr val="tx1"/>
                    </a:solidFill>
                    <a:latin typeface="Times New Roman"/>
                    <a:cs typeface="Times New Roman"/>
                  </a:rPr>
                  <a:t>n</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 </a:t>
                </a:r>
                <a:r>
                  <a:rPr lang="en-US" i="1" spc="180" dirty="0">
                    <a:solidFill>
                      <a:schemeClr val="tx1"/>
                    </a:solidFill>
                    <a:latin typeface="Arial"/>
                    <a:cs typeface="Arial"/>
                  </a:rPr>
                  <a:t>/</a:t>
                </a:r>
                <a:r>
                  <a:rPr lang="en-US" i="1" spc="-10" dirty="0" err="1">
                    <a:solidFill>
                      <a:schemeClr val="tx1"/>
                    </a:solidFill>
                    <a:latin typeface="Times New Roman"/>
                    <a:cs typeface="Times New Roman"/>
                  </a:rPr>
                  <a:t>b</a:t>
                </a:r>
                <a:r>
                  <a:rPr lang="en-US" i="1" baseline="-11111" dirty="0" err="1">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0" dirty="0">
                    <a:solidFill>
                      <a:schemeClr val="tx1"/>
                    </a:solidFill>
                    <a:latin typeface="Times New Roman"/>
                    <a:cs typeface="Times New Roman"/>
                  </a:rPr>
                  <a:t>R</a:t>
                </a:r>
                <a:r>
                  <a:rPr lang="en-US" i="1" spc="70"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ll</a:t>
                </a:r>
                <a:r>
                  <a:rPr lang="en-US" spc="20" dirty="0">
                    <a:solidFill>
                      <a:schemeClr val="tx1"/>
                    </a:solidFill>
                    <a:latin typeface="Times New Roman"/>
                    <a:cs typeface="Times New Roman"/>
                  </a:rPr>
                  <a:t> </a:t>
                </a:r>
                <a:r>
                  <a:rPr lang="en-US" i="1" spc="-5" dirty="0">
                    <a:solidFill>
                      <a:schemeClr val="tx1"/>
                    </a:solidFill>
                    <a:latin typeface="Times New Roman"/>
                    <a:cs typeface="Times New Roman"/>
                  </a:rPr>
                  <a:t>n</a:t>
                </a:r>
                <a:r>
                  <a:rPr lang="en-US" i="1" spc="65" dirty="0">
                    <a:solidFill>
                      <a:schemeClr val="tx1"/>
                    </a:solidFill>
                    <a:latin typeface="Times New Roman"/>
                    <a:cs typeface="Times New Roman"/>
                  </a:rPr>
                  <a:t> </a:t>
                </a:r>
                <a:r>
                  <a:rPr lang="en-US" spc="-5" dirty="0">
                    <a:solidFill>
                      <a:schemeClr val="tx1"/>
                    </a:solidFill>
                    <a:latin typeface="Times New Roman"/>
                    <a:cs typeface="Times New Roman"/>
                  </a:rPr>
                  <a:t>sufficiently</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large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because</a:t>
                </a:r>
                <a:r>
                  <a:rPr lang="en-US" spc="2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a:t>
                </a:r>
                <a:r>
                  <a:rPr lang="en-US" i="1" spc="-157" baseline="-11111" dirty="0">
                    <a:solidFill>
                      <a:schemeClr val="tx1"/>
                    </a:solidFill>
                    <a:latin typeface="Times New Roman"/>
                    <a:cs typeface="Times New Roman"/>
                  </a:rPr>
                  <a:t> </a:t>
                </a:r>
                <a:r>
                  <a:rPr lang="en-US" i="1" spc="180" dirty="0">
                    <a:solidFill>
                      <a:schemeClr val="tx1"/>
                    </a:solidFill>
                    <a:latin typeface="Arial"/>
                    <a:cs typeface="Arial"/>
                  </a:rPr>
                  <a:t>/</a:t>
                </a:r>
                <a:r>
                  <a:rPr lang="en-US" i="1" spc="-10" dirty="0">
                    <a:solidFill>
                      <a:schemeClr val="tx1"/>
                    </a:solidFill>
                    <a:latin typeface="Times New Roman"/>
                    <a:cs typeface="Times New Roman"/>
                  </a:rPr>
                  <a:t>b</a:t>
                </a:r>
                <a:r>
                  <a:rPr lang="en-US" i="1" baseline="-11111" dirty="0">
                    <a:solidFill>
                      <a:schemeClr val="tx1"/>
                    </a:solidFill>
                    <a:latin typeface="Times New Roman"/>
                    <a:cs typeface="Times New Roman"/>
                  </a:rPr>
                  <a:t>n </a:t>
                </a:r>
                <a:r>
                  <a:rPr lang="en-US" spc="-10" dirty="0">
                    <a:solidFill>
                      <a:schemeClr val="tx1"/>
                    </a:solidFill>
                    <a:latin typeface="Times New Roman"/>
                    <a:cs typeface="Times New Roman"/>
                  </a:rPr>
                  <a:t>approache</a:t>
                </a:r>
                <a:r>
                  <a:rPr lang="en-US" spc="-5" dirty="0">
                    <a:solidFill>
                      <a:schemeClr val="tx1"/>
                    </a:solidFill>
                    <a:latin typeface="Times New Roman"/>
                    <a:cs typeface="Times New Roman"/>
                  </a:rPr>
                  <a:t>s</a:t>
                </a:r>
                <a:r>
                  <a:rPr lang="en-US" spc="114" dirty="0">
                    <a:solidFill>
                      <a:schemeClr val="tx1"/>
                    </a:solidFill>
                    <a:latin typeface="Times New Roman"/>
                    <a:cs typeface="Times New Roman"/>
                  </a:rPr>
                  <a:t> </a:t>
                </a:r>
                <a:r>
                  <a:rPr lang="en-US" i="1" spc="65" dirty="0">
                    <a:solidFill>
                      <a:schemeClr val="tx1"/>
                    </a:solidFill>
                    <a:latin typeface="Times New Roman"/>
                    <a:cs typeface="Times New Roman"/>
                  </a:rPr>
                  <a:t>L</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herefore,</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 </a:t>
                </a:r>
                <a:r>
                  <a:rPr lang="en-US" spc="-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35" dirty="0" err="1">
                    <a:solidFill>
                      <a:schemeClr val="tx1"/>
                    </a:solidFill>
                    <a:latin typeface="Times New Roman"/>
                    <a:cs typeface="Times New Roman"/>
                  </a:rPr>
                  <a:t>R</a:t>
                </a:r>
                <a:r>
                  <a:rPr lang="en-US" i="1" spc="-10" dirty="0" err="1">
                    <a:solidFill>
                      <a:schemeClr val="tx1"/>
                    </a:solidFill>
                    <a:latin typeface="Times New Roman"/>
                    <a:cs typeface="Times New Roman"/>
                  </a:rPr>
                  <a:t>b</a:t>
                </a:r>
                <a:r>
                  <a:rPr lang="en-US" i="1" baseline="-11111" dirty="0" err="1">
                    <a:solidFill>
                      <a:schemeClr val="tx1"/>
                    </a:solidFill>
                    <a:latin typeface="Times New Roman"/>
                    <a:cs typeface="Times New Roman"/>
                  </a:rPr>
                  <a:t>n</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60" dirty="0">
                    <a:solidFill>
                      <a:schemeClr val="tx1"/>
                    </a:solidFill>
                    <a:latin typeface="Times New Roman"/>
                    <a:cs typeface="Times New Roman"/>
                  </a:rPr>
                  <a:t>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b="0" i="1" spc="-5" smtClean="0">
                                <a:solidFill>
                                  <a:schemeClr val="tx1"/>
                                </a:solidFill>
                                <a:latin typeface="Cambria Math" panose="02040503050406030204" pitchFamily="18" charset="0"/>
                              </a:rPr>
                              <m:t>𝑅𝑏</m:t>
                            </m:r>
                          </m:e>
                          <m:sub>
                            <m:r>
                              <a:rPr lang="en-US" i="1" spc="-5">
                                <a:solidFill>
                                  <a:schemeClr val="tx1"/>
                                </a:solidFill>
                                <a:latin typeface="Cambria Math" panose="02040503050406030204" pitchFamily="18" charset="0"/>
                              </a:rPr>
                              <m:t>𝑛</m:t>
                            </m:r>
                          </m:sub>
                        </m:sSub>
                      </m:e>
                    </m:nary>
                  </m:oMath>
                </a14:m>
                <a:r>
                  <a:rPr lang="en-US" i="1" baseline="-11111" dirty="0">
                    <a:solidFill>
                      <a:schemeClr val="tx1"/>
                    </a:solidFill>
                    <a:latin typeface="Times New Roman"/>
                    <a:cs typeface="Times New Roman"/>
                  </a:rPr>
                  <a:t>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constan</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multipl</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convergen</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b="0" i="1" spc="-5" smtClean="0">
                                <a:solidFill>
                                  <a:schemeClr val="tx1"/>
                                </a:solidFill>
                                <a:latin typeface="Cambria Math" panose="02040503050406030204" pitchFamily="18" charset="0"/>
                              </a:rPr>
                              <m:t>𝑏</m:t>
                            </m:r>
                          </m:e>
                          <m:sub>
                            <m:r>
                              <a:rPr lang="en-US" i="1" spc="-5">
                                <a:solidFill>
                                  <a:schemeClr val="tx1"/>
                                </a:solidFill>
                                <a:latin typeface="Cambria Math" panose="02040503050406030204" pitchFamily="18" charset="0"/>
                              </a:rPr>
                              <m:t>𝑛</m:t>
                            </m:r>
                          </m:sub>
                        </m:sSub>
                      </m:e>
                    </m:nary>
                  </m:oMath>
                </a14:m>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hus,</a:t>
                </a:r>
                <a:r>
                  <a:rPr lang="en-US" spc="-40" dirty="0">
                    <a:solidFill>
                      <a:schemeClr val="tx1"/>
                    </a:solidFill>
                    <a:latin typeface="Times New Roman"/>
                    <a:cs typeface="Times New Roman"/>
                  </a:rPr>
                  <a:t>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i="1" spc="-5">
                                <a:solidFill>
                                  <a:schemeClr val="tx1"/>
                                </a:solidFill>
                                <a:latin typeface="Cambria Math" panose="02040503050406030204" pitchFamily="18" charset="0"/>
                              </a:rPr>
                              <m:t>𝑎</m:t>
                            </m:r>
                          </m:e>
                          <m:sub>
                            <m:r>
                              <a:rPr lang="en-US" i="1" spc="-5">
                                <a:solidFill>
                                  <a:schemeClr val="tx1"/>
                                </a:solidFill>
                                <a:latin typeface="Cambria Math" panose="02040503050406030204" pitchFamily="18" charset="0"/>
                              </a:rPr>
                              <m:t>𝑛</m:t>
                            </m:r>
                          </m:sub>
                        </m:sSub>
                      </m:e>
                    </m:nary>
                  </m:oMath>
                </a14:m>
                <a:r>
                  <a:rPr lang="en-US" i="1" spc="-7" baseline="-11111" dirty="0">
                    <a:solidFill>
                      <a:schemeClr val="tx1"/>
                    </a:solidFill>
                    <a:latin typeface="Times New Roman"/>
                    <a:cs typeface="Times New Roman"/>
                  </a:rPr>
                  <a:t>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Direc</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5" dirty="0">
                    <a:solidFill>
                      <a:schemeClr val="tx1"/>
                    </a:solidFill>
                    <a:latin typeface="Times New Roman"/>
                    <a:cs typeface="Times New Roman"/>
                  </a:rPr>
                  <a:t>Com</a:t>
                </a:r>
                <a:r>
                  <a:rPr lang="en-US" spc="-5" dirty="0">
                    <a:solidFill>
                      <a:schemeClr val="tx1"/>
                    </a:solidFill>
                    <a:latin typeface="Times New Roman"/>
                    <a:cs typeface="Times New Roman"/>
                  </a:rPr>
                  <a:t>parison Test.</a:t>
                </a:r>
              </a:p>
              <a:p>
                <a:pPr marL="0" marR="12700" indent="0" algn="just">
                  <a:lnSpc>
                    <a:spcPct val="100000"/>
                  </a:lnSpc>
                  <a:buNone/>
                </a:pPr>
                <a:endParaRPr lang="en-US" dirty="0">
                  <a:solidFill>
                    <a:schemeClr val="tx1"/>
                  </a:solidFill>
                  <a:latin typeface="Times New Roman"/>
                  <a:cs typeface="Times New Roman"/>
                </a:endParaRPr>
              </a:p>
              <a:p>
                <a:pPr marL="11429" indent="0">
                  <a:lnSpc>
                    <a:spcPct val="100000"/>
                  </a:lnSpc>
                  <a:spcBef>
                    <a:spcPts val="160"/>
                  </a:spcBef>
                  <a:buNone/>
                </a:pPr>
                <a:r>
                  <a:rPr lang="en-US" spc="-10" dirty="0">
                    <a:solidFill>
                      <a:schemeClr val="tx1"/>
                    </a:solidFill>
                    <a:latin typeface="Times New Roman"/>
                    <a:cs typeface="Times New Roman"/>
                  </a:rPr>
                  <a:t>Next</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uppos</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65" dirty="0">
                    <a:solidFill>
                      <a:schemeClr val="tx1"/>
                    </a:solidFill>
                    <a:latin typeface="Times New Roman"/>
                    <a:cs typeface="Times New Roman"/>
                  </a:rPr>
                  <a:t> </a:t>
                </a:r>
                <a:r>
                  <a:rPr lang="en-US" i="1" spc="-10" dirty="0">
                    <a:solidFill>
                      <a:schemeClr val="tx1"/>
                    </a:solidFill>
                    <a:latin typeface="Times New Roman"/>
                    <a:cs typeface="Times New Roman"/>
                  </a:rPr>
                  <a:t>L</a:t>
                </a:r>
                <a:r>
                  <a:rPr lang="en-US" i="1" spc="90" dirty="0">
                    <a:solidFill>
                      <a:schemeClr val="tx1"/>
                    </a:solidFill>
                    <a:latin typeface="Times New Roman"/>
                    <a:cs typeface="Times New Roman"/>
                  </a:rPr>
                  <a:t> </a:t>
                </a:r>
                <a:r>
                  <a:rPr lang="en-US" i="1" spc="90" dirty="0">
                    <a:solidFill>
                      <a:schemeClr val="tx1"/>
                    </a:solidFill>
                    <a:latin typeface="Cambria Math" panose="02040503050406030204" pitchFamily="18" charset="0"/>
                    <a:ea typeface="Cambria Math" panose="02040503050406030204" pitchFamily="18" charset="0"/>
                    <a:cs typeface="Times New Roman"/>
                  </a:rPr>
                  <a:t>≠ </a:t>
                </a:r>
                <a:r>
                  <a:rPr lang="en-US" spc="90" dirty="0">
                    <a:solidFill>
                      <a:schemeClr val="tx1"/>
                    </a:solidFill>
                    <a:latin typeface="Cambria Math" panose="02040503050406030204" pitchFamily="18" charset="0"/>
                    <a:ea typeface="Cambria Math" panose="02040503050406030204" pitchFamily="18" charset="0"/>
                    <a:cs typeface="Times New Roman"/>
                  </a:rPr>
                  <a:t>0 </a:t>
                </a:r>
                <a:r>
                  <a:rPr lang="en-US" spc="-5" dirty="0">
                    <a:solidFill>
                      <a:schemeClr val="tx1"/>
                    </a:solidFill>
                    <a:latin typeface="Times New Roman"/>
                    <a:cs typeface="Times New Roman"/>
                  </a:rPr>
                  <a:t>(positive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infinite)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10" dirty="0">
                    <a:solidFill>
                      <a:schemeClr val="tx1"/>
                    </a:solidFill>
                    <a:latin typeface="Times New Roman"/>
                    <a:cs typeface="Times New Roman"/>
                  </a:rPr>
                  <a:t>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i="1" spc="-5">
                                <a:solidFill>
                                  <a:schemeClr val="tx1"/>
                                </a:solidFill>
                                <a:latin typeface="Cambria Math" panose="02040503050406030204" pitchFamily="18" charset="0"/>
                              </a:rPr>
                              <m:t>𝑎</m:t>
                            </m:r>
                          </m:e>
                          <m:sub>
                            <m:r>
                              <a:rPr lang="en-US" i="1" spc="-5">
                                <a:solidFill>
                                  <a:schemeClr val="tx1"/>
                                </a:solidFill>
                                <a:latin typeface="Cambria Math" panose="02040503050406030204" pitchFamily="18" charset="0"/>
                              </a:rPr>
                              <m:t>𝑛</m:t>
                            </m:r>
                          </m:sub>
                        </m:sSub>
                      </m:e>
                    </m:nary>
                  </m:oMath>
                </a14:m>
                <a:r>
                  <a:rPr lang="en-US" i="1" spc="-44" baseline="-11111" dirty="0">
                    <a:solidFill>
                      <a:schemeClr val="tx1"/>
                    </a:solidFill>
                    <a:latin typeface="Times New Roman"/>
                    <a:cs typeface="Times New Roman"/>
                  </a:rPr>
                  <a:t> </a:t>
                </a:r>
                <a:r>
                  <a:rPr lang="en-US" spc="-10" dirty="0">
                    <a:solidFill>
                      <a:schemeClr val="tx1"/>
                    </a:solidFill>
                    <a:latin typeface="Times New Roman"/>
                    <a:cs typeface="Times New Roman"/>
                  </a:rPr>
                  <a:t>converges</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Let</a:t>
                </a:r>
                <a:r>
                  <a:rPr lang="en-US" spc="-15" dirty="0">
                    <a:solidFill>
                      <a:schemeClr val="tx1"/>
                    </a:solidFill>
                    <a:latin typeface="Times New Roman"/>
                    <a:cs typeface="Times New Roman"/>
                  </a:rPr>
                  <a:t> </a:t>
                </a:r>
                <a14:m>
                  <m:oMath xmlns:m="http://schemas.openxmlformats.org/officeDocument/2006/math">
                    <m:r>
                      <a:rPr lang="en-US" b="0" i="1" smtClean="0">
                        <a:solidFill>
                          <a:schemeClr val="tx1"/>
                        </a:solidFill>
                        <a:latin typeface="Cambria Math" panose="02040503050406030204" pitchFamily="18" charset="0"/>
                      </a:rPr>
                      <m:t>𝐾</m:t>
                    </m:r>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lim</m:t>
                            </m:r>
                          </m:e>
                          <m:lim>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ea typeface="Cambria Math" panose="02040503050406030204" pitchFamily="18" charset="0"/>
                              </a:rPr>
                              <m:t>→∞</m:t>
                            </m:r>
                          </m:lim>
                        </m:limLow>
                      </m:fName>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i="1">
                                    <a:solidFill>
                                      <a:schemeClr val="tx1"/>
                                    </a:solidFill>
                                    <a:latin typeface="Cambria Math" panose="02040503050406030204" pitchFamily="18" charset="0"/>
                                  </a:rPr>
                                  <m:t>𝑛</m:t>
                                </m:r>
                              </m:sub>
                            </m:sSub>
                          </m:num>
                          <m:den>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den>
                        </m:f>
                      </m:e>
                    </m:func>
                  </m:oMath>
                </a14:m>
                <a:r>
                  <a:rPr lang="en-US" spc="-15" dirty="0">
                    <a:solidFill>
                      <a:schemeClr val="tx1"/>
                    </a:solidFill>
                    <a:latin typeface="Times New Roman"/>
                    <a:cs typeface="Times New Roman"/>
                  </a:rPr>
                  <a:t>. The</a:t>
                </a:r>
                <a:r>
                  <a:rPr lang="en-US" spc="-5" dirty="0">
                    <a:solidFill>
                      <a:schemeClr val="tx1"/>
                    </a:solidFill>
                    <a:latin typeface="Times New Roman"/>
                    <a:cs typeface="Times New Roman"/>
                  </a:rPr>
                  <a:t>n</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eithe</a:t>
                </a:r>
                <a:r>
                  <a:rPr lang="en-US" spc="-5" dirty="0">
                    <a:solidFill>
                      <a:schemeClr val="tx1"/>
                    </a:solidFill>
                    <a:latin typeface="Times New Roman"/>
                    <a:cs typeface="Times New Roman"/>
                  </a:rPr>
                  <a:t>r </a:t>
                </a:r>
                <a:r>
                  <a:rPr lang="en-US" i="1" spc="-10" dirty="0">
                    <a:solidFill>
                      <a:schemeClr val="tx1"/>
                    </a:solidFill>
                    <a:latin typeface="Times New Roman"/>
                    <a:cs typeface="Times New Roman"/>
                  </a:rPr>
                  <a:t>K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65" dirty="0">
                    <a:solidFill>
                      <a:schemeClr val="tx1"/>
                    </a:solidFill>
                    <a:latin typeface="Times New Roman"/>
                    <a:cs typeface="Times New Roman"/>
                  </a:rPr>
                  <a:t>L</a:t>
                </a:r>
                <a:r>
                  <a:rPr lang="en-US" spc="-209" baseline="25925" dirty="0">
                    <a:solidFill>
                      <a:schemeClr val="tx1"/>
                    </a:solidFill>
                    <a:latin typeface="Lucida Sans Unicode"/>
                    <a:cs typeface="Lucida Sans Unicode"/>
                  </a:rPr>
                  <a:t>−</a:t>
                </a:r>
                <a:r>
                  <a:rPr lang="en-US" baseline="25925" dirty="0">
                    <a:solidFill>
                      <a:schemeClr val="tx1"/>
                    </a:solidFill>
                    <a:latin typeface="Times New Roman"/>
                    <a:cs typeface="Times New Roman"/>
                  </a:rPr>
                  <a:t>1 </a:t>
                </a:r>
                <a:r>
                  <a:rPr lang="en-US" spc="-5" dirty="0">
                    <a:solidFill>
                      <a:schemeClr val="tx1"/>
                    </a:solidFill>
                    <a:latin typeface="Times New Roman"/>
                    <a:cs typeface="Times New Roman"/>
                  </a:rPr>
                  <a:t>(if </a:t>
                </a:r>
                <a:r>
                  <a:rPr lang="en-US" i="1" spc="-10" dirty="0">
                    <a:solidFill>
                      <a:schemeClr val="tx1"/>
                    </a:solidFill>
                    <a:latin typeface="Times New Roman"/>
                    <a:cs typeface="Times New Roman"/>
                  </a:rPr>
                  <a:t>L </a:t>
                </a:r>
                <a:r>
                  <a:rPr lang="en-US" spc="-5" dirty="0">
                    <a:solidFill>
                      <a:schemeClr val="tx1"/>
                    </a:solidFill>
                    <a:latin typeface="Times New Roman"/>
                    <a:cs typeface="Times New Roman"/>
                  </a:rPr>
                  <a:t>is</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finite)</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r>
                  <a:rPr lang="en-US" i="1" spc="-10" dirty="0">
                    <a:solidFill>
                      <a:schemeClr val="tx1"/>
                    </a:solidFill>
                    <a:latin typeface="Times New Roman"/>
                    <a:cs typeface="Times New Roman"/>
                  </a:rPr>
                  <a:t>K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(if </a:t>
                </a:r>
                <a:r>
                  <a:rPr lang="en-US" i="1" spc="-10" dirty="0">
                    <a:solidFill>
                      <a:schemeClr val="tx1"/>
                    </a:solidFill>
                    <a:latin typeface="Times New Roman"/>
                    <a:cs typeface="Times New Roman"/>
                  </a:rPr>
                  <a:t>L </a:t>
                </a:r>
                <a:r>
                  <a:rPr lang="en-US" spc="-5" dirty="0">
                    <a:solidFill>
                      <a:schemeClr val="tx1"/>
                    </a:solidFill>
                    <a:latin typeface="Times New Roman"/>
                    <a:cs typeface="Times New Roman"/>
                  </a:rPr>
                  <a:t>is</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infinite).</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In </a:t>
                </a:r>
                <a:r>
                  <a:rPr lang="en-US" spc="-10" dirty="0">
                    <a:solidFill>
                      <a:schemeClr val="tx1"/>
                    </a:solidFill>
                    <a:latin typeface="Times New Roman"/>
                    <a:cs typeface="Times New Roman"/>
                  </a:rPr>
                  <a:t>eithe</a:t>
                </a:r>
                <a:r>
                  <a:rPr lang="en-US" spc="-5" dirty="0">
                    <a:solidFill>
                      <a:schemeClr val="tx1"/>
                    </a:solidFill>
                    <a:latin typeface="Times New Roman"/>
                    <a:cs typeface="Times New Roman"/>
                  </a:rPr>
                  <a:t>r</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case</a:t>
                </a:r>
                <a:r>
                  <a:rPr lang="en-US" spc="-5" dirty="0">
                    <a:solidFill>
                      <a:schemeClr val="tx1"/>
                    </a:solidFill>
                    <a:latin typeface="Times New Roman"/>
                    <a:cs typeface="Times New Roman"/>
                  </a:rPr>
                  <a:t>, </a:t>
                </a:r>
                <a:r>
                  <a:rPr lang="en-US" i="1" spc="-10" dirty="0">
                    <a:solidFill>
                      <a:schemeClr val="tx1"/>
                    </a:solidFill>
                    <a:latin typeface="Times New Roman"/>
                    <a:cs typeface="Times New Roman"/>
                  </a:rPr>
                  <a:t>K </a:t>
                </a:r>
                <a:r>
                  <a:rPr lang="en-US" spc="-5" dirty="0">
                    <a:solidFill>
                      <a:schemeClr val="tx1"/>
                    </a:solidFill>
                    <a:latin typeface="Times New Roman"/>
                    <a:cs typeface="Times New Roman"/>
                  </a:rPr>
                  <a:t>is</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finite</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can</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apply</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result</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of</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p</a:t>
                </a:r>
                <a:r>
                  <a:rPr lang="en-US" spc="-5" dirty="0">
                    <a:solidFill>
                      <a:schemeClr val="tx1"/>
                    </a:solidFill>
                    <a:latin typeface="Times New Roman"/>
                    <a:cs typeface="Times New Roman"/>
                  </a:rPr>
                  <a:t>revious</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paragraph</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with</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the roles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35" dirty="0">
                    <a:solidFill>
                      <a:schemeClr val="tx1"/>
                    </a:solidFill>
                    <a:latin typeface="Lucida Sans Unicode"/>
                    <a:cs typeface="Lucida Sans Unicode"/>
                  </a:rPr>
                  <a:t>{</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a:t>
                </a:r>
                <a:r>
                  <a:rPr lang="en-US" i="1" spc="-157" baseline="-11111" dirty="0">
                    <a:solidFill>
                      <a:schemeClr val="tx1"/>
                    </a:solidFill>
                    <a:latin typeface="Times New Roman"/>
                    <a:cs typeface="Times New Roman"/>
                  </a:rPr>
                  <a:t> </a:t>
                </a:r>
                <a:r>
                  <a:rPr lang="en-US" spc="40"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40" dirty="0">
                    <a:solidFill>
                      <a:schemeClr val="tx1"/>
                    </a:solidFill>
                    <a:latin typeface="Lucida Sans Unicode"/>
                    <a:cs typeface="Lucida Sans Unicode"/>
                  </a:rPr>
                  <a:t>{</a:t>
                </a:r>
                <a:r>
                  <a:rPr lang="en-US" i="1" spc="-10" dirty="0">
                    <a:solidFill>
                      <a:schemeClr val="tx1"/>
                    </a:solidFill>
                    <a:latin typeface="Times New Roman"/>
                    <a:cs typeface="Times New Roman"/>
                  </a:rPr>
                  <a:t>b</a:t>
                </a:r>
                <a:r>
                  <a:rPr lang="en-US" i="1" baseline="-11111" dirty="0">
                    <a:solidFill>
                      <a:schemeClr val="tx1"/>
                    </a:solidFill>
                    <a:latin typeface="Times New Roman"/>
                    <a:cs typeface="Times New Roman"/>
                  </a:rPr>
                  <a:t>n</a:t>
                </a:r>
                <a:r>
                  <a:rPr lang="en-US" i="1" spc="-157" baseline="-11111" dirty="0">
                    <a:solidFill>
                      <a:schemeClr val="tx1"/>
                    </a:solidFill>
                    <a:latin typeface="Times New Roman"/>
                    <a:cs typeface="Times New Roman"/>
                  </a:rPr>
                  <a:t> </a:t>
                </a:r>
                <a:r>
                  <a:rPr lang="en-US" spc="40"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spc="-10" dirty="0">
                    <a:solidFill>
                      <a:schemeClr val="tx1"/>
                    </a:solidFill>
                    <a:latin typeface="Times New Roman"/>
                    <a:cs typeface="Times New Roman"/>
                  </a:rPr>
                  <a:t>reverse</a:t>
                </a:r>
                <a:r>
                  <a:rPr lang="en-US" spc="-5" dirty="0">
                    <a:solidFill>
                      <a:schemeClr val="tx1"/>
                    </a:solidFill>
                    <a:latin typeface="Times New Roman"/>
                    <a:cs typeface="Times New Roman"/>
                  </a:rPr>
                  <a:t>d to </a:t>
                </a:r>
                <a:r>
                  <a:rPr lang="en-US" spc="-10" dirty="0">
                    <a:solidFill>
                      <a:schemeClr val="tx1"/>
                    </a:solidFill>
                    <a:latin typeface="Times New Roman"/>
                    <a:cs typeface="Times New Roman"/>
                  </a:rPr>
                  <a:t>conclud</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i="1" spc="-5">
                                <a:solidFill>
                                  <a:schemeClr val="tx1"/>
                                </a:solidFill>
                                <a:latin typeface="Cambria Math" panose="02040503050406030204" pitchFamily="18" charset="0"/>
                              </a:rPr>
                              <m:t>𝑏</m:t>
                            </m:r>
                          </m:e>
                          <m:sub>
                            <m:r>
                              <a:rPr lang="en-US" i="1" spc="-5">
                                <a:solidFill>
                                  <a:schemeClr val="tx1"/>
                                </a:solidFill>
                                <a:latin typeface="Cambria Math" panose="02040503050406030204" pitchFamily="18" charset="0"/>
                              </a:rPr>
                              <m:t>𝑛</m:t>
                            </m:r>
                          </m:sub>
                        </m:sSub>
                      </m:e>
                    </m:nary>
                    <m:r>
                      <a:rPr lang="en-US" i="1" spc="-5">
                        <a:solidFill>
                          <a:schemeClr val="tx1"/>
                        </a:solidFill>
                        <a:latin typeface="Cambria Math" panose="02040503050406030204" pitchFamily="18" charset="0"/>
                      </a:rPr>
                      <m:t> </m:t>
                    </m:r>
                  </m:oMath>
                </a14:m>
                <a:r>
                  <a:rPr lang="en-US" spc="-10" dirty="0">
                    <a:solidFill>
                      <a:schemeClr val="tx1"/>
                    </a:solidFill>
                    <a:latin typeface="Times New Roman"/>
                    <a:cs typeface="Times New Roman"/>
                  </a:rPr>
                  <a:t>converges.</a:t>
                </a:r>
                <a:endParaRPr lang="en-US" dirty="0">
                  <a:solidFill>
                    <a:schemeClr val="tx1"/>
                  </a:solidFill>
                  <a:latin typeface="Times New Roman"/>
                  <a:cs typeface="Times New Roman"/>
                </a:endParaRPr>
              </a:p>
              <a:p>
                <a:pPr marL="11429" indent="0">
                  <a:lnSpc>
                    <a:spcPct val="100000"/>
                  </a:lnSpc>
                  <a:spcBef>
                    <a:spcPts val="160"/>
                  </a:spcBef>
                  <a:buNone/>
                </a:pP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12413" r="-564" b="-5579"/>
                </a:stretch>
              </a:blipFill>
            </p:spPr>
            <p:txBody>
              <a:bodyPr/>
              <a:lstStyle/>
              <a:p>
                <a:r>
                  <a:rPr lang="en-US">
                    <a:noFill/>
                  </a:rPr>
                  <a:t> </a:t>
                </a:r>
              </a:p>
            </p:txBody>
          </p:sp>
        </mc:Fallback>
      </mc:AlternateContent>
    </p:spTree>
    <p:extLst>
      <p:ext uri="{BB962C8B-B14F-4D97-AF65-F5344CB8AC3E}">
        <p14:creationId xmlns:p14="http://schemas.microsoft.com/office/powerpoint/2010/main" val="246721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17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To show that </a:t>
                </a:r>
                <a14:m>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4</m:t>
                                </m:r>
                              </m:sup>
                            </m:sSup>
                            <m:r>
                              <a:rPr lang="en-US" b="0" i="1" smtClean="0">
                                <a:solidFill>
                                  <a:schemeClr val="tx1"/>
                                </a:solidFill>
                                <a:latin typeface="Cambria Math" panose="02040503050406030204" pitchFamily="18" charset="0"/>
                              </a:rPr>
                              <m:t> − </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 − 1</m:t>
                            </m:r>
                          </m:den>
                        </m:f>
                      </m:e>
                    </m:nary>
                  </m:oMath>
                </a14:m>
                <a:r>
                  <a:rPr lang="en-US" dirty="0">
                    <a:solidFill>
                      <a:schemeClr val="tx1"/>
                    </a:solidFill>
                  </a:rPr>
                  <a:t> converges, we observe that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4</m:t>
                            </m:r>
                          </m:sup>
                        </m:sSup>
                        <m:r>
                          <a:rPr lang="en-US" i="1">
                            <a:latin typeface="Cambria Math" panose="02040503050406030204" pitchFamily="18" charset="0"/>
                          </a:rPr>
                          <m:t> − </m:t>
                        </m:r>
                        <m:r>
                          <a:rPr lang="en-US" i="1">
                            <a:latin typeface="Cambria Math" panose="02040503050406030204" pitchFamily="18" charset="0"/>
                          </a:rPr>
                          <m:t>𝑛</m:t>
                        </m:r>
                        <m:r>
                          <a:rPr lang="en-US" i="1">
                            <a:latin typeface="Cambria Math" panose="02040503050406030204" pitchFamily="18" charset="0"/>
                          </a:rPr>
                          <m:t> − 1</m:t>
                        </m:r>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oMath>
                </a14:m>
                <a:r>
                  <a:rPr lang="en-US" dirty="0">
                    <a:solidFill>
                      <a:schemeClr val="tx1"/>
                    </a:solidFill>
                  </a:rPr>
                  <a:t> for large </a:t>
                </a:r>
                <a:r>
                  <a:rPr lang="en-US" i="1" dirty="0">
                    <a:solidFill>
                      <a:schemeClr val="tx1"/>
                    </a:solidFill>
                  </a:rPr>
                  <a:t>n</a:t>
                </a:r>
                <a:r>
                  <a:rPr lang="en-US" dirty="0">
                    <a:solidFill>
                      <a:schemeClr val="tx1"/>
                    </a:solidFill>
                  </a:rPr>
                  <a:t>. Therefore, we consider</a:t>
                </a: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i="1" smtClean="0">
                                  <a:solidFill>
                                    <a:schemeClr val="tx1"/>
                                  </a:solidFill>
                                  <a:latin typeface="Cambria Math" panose="02040503050406030204" pitchFamily="18" charset="0"/>
                                </a:rPr>
                              </m:ctrlPr>
                            </m:fPr>
                            <m:num>
                              <m:f>
                                <m:fPr>
                                  <m:type m:val="lin"/>
                                  <m:ctrlPr>
                                    <a:rPr lang="en-US" b="0" i="1" smtClean="0">
                                      <a:solidFill>
                                        <a:schemeClr val="tx1"/>
                                      </a:solidFill>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4</m:t>
                                      </m:r>
                                    </m:sup>
                                  </m:sSup>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den>
                              </m:f>
                            </m:num>
                            <m:den>
                              <m:f>
                                <m:fPr>
                                  <m:type m:val="lin"/>
                                  <m:ctrlPr>
                                    <a:rPr lang="en-US" b="0" i="1" smtClean="0">
                                      <a:solidFill>
                                        <a:schemeClr val="tx1"/>
                                      </a:solidFill>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den>
                              </m:f>
                            </m:den>
                          </m:f>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4</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4</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den>
                          </m:f>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f>
                                <m:fPr>
                                  <m:type m:val="lin"/>
                                  <m:ctrlPr>
                                    <a:rPr lang="en-US" b="0" i="1" smtClean="0">
                                      <a:solidFill>
                                        <a:schemeClr val="tx1"/>
                                      </a:solidFill>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den>
                              </m:f>
                              <m:r>
                                <a:rPr lang="en-US" b="0" i="1" smtClean="0">
                                  <a:solidFill>
                                    <a:schemeClr val="tx1"/>
                                  </a:solidFill>
                                  <a:latin typeface="Cambria Math" panose="02040503050406030204" pitchFamily="18" charset="0"/>
                                </a:rPr>
                                <m:t>−</m:t>
                              </m:r>
                              <m:f>
                                <m:fPr>
                                  <m:type m:val="lin"/>
                                  <m:ctrlPr>
                                    <a:rPr lang="en-US" b="0" i="1" smtClean="0">
                                      <a:solidFill>
                                        <a:schemeClr val="tx1"/>
                                      </a:solidFill>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4</m:t>
                                      </m:r>
                                    </m:sup>
                                  </m:sSup>
                                </m:den>
                              </m:f>
                            </m:den>
                          </m:f>
                        </m:e>
                      </m:func>
                      <m:r>
                        <a:rPr lang="en-US" b="0" i="1" smtClean="0">
                          <a:solidFill>
                            <a:schemeClr val="tx1"/>
                          </a:solidFill>
                          <a:latin typeface="Cambria Math" panose="02040503050406030204" pitchFamily="18" charset="0"/>
                        </a:rPr>
                        <m:t>=1.</m:t>
                      </m:r>
                    </m:oMath>
                  </m:oMathPara>
                </a14:m>
                <a:endParaRPr lang="en-US" dirty="0">
                  <a:solidFill>
                    <a:schemeClr val="tx1"/>
                  </a:solidFill>
                </a:endParaRPr>
              </a:p>
              <a:p>
                <a:pPr marL="0" marR="5080" indent="0" algn="just">
                  <a:lnSpc>
                    <a:spcPct val="100000"/>
                  </a:lnSpc>
                  <a:buNone/>
                </a:pPr>
                <a:r>
                  <a:rPr lang="en-US" dirty="0"/>
                  <a:t>Since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e>
                    </m:nary>
                  </m:oMath>
                </a14:m>
                <a:r>
                  <a:rPr lang="en-US" dirty="0">
                    <a:solidFill>
                      <a:schemeClr val="tx1"/>
                    </a:solidFill>
                  </a:rPr>
                  <a:t> converges because of </a:t>
                </a:r>
                <a14:m>
                  <m:oMath xmlns:m="http://schemas.openxmlformats.org/officeDocument/2006/math">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=2&gt;1</m:t>
                    </m:r>
                  </m:oMath>
                </a14:m>
                <a:r>
                  <a:rPr lang="en-US" dirty="0">
                    <a:solidFill>
                      <a:schemeClr val="tx1"/>
                    </a:solidFill>
                  </a:rPr>
                  <a:t>, we obtain that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=2</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4</m:t>
                                </m:r>
                              </m:sup>
                            </m:sSup>
                            <m:r>
                              <a:rPr lang="en-US" i="1">
                                <a:latin typeface="Cambria Math" panose="02040503050406030204" pitchFamily="18" charset="0"/>
                              </a:rPr>
                              <m:t> − </m:t>
                            </m:r>
                            <m:r>
                              <a:rPr lang="en-US" i="1">
                                <a:latin typeface="Cambria Math" panose="02040503050406030204" pitchFamily="18" charset="0"/>
                              </a:rPr>
                              <m:t>𝑛</m:t>
                            </m:r>
                            <m:r>
                              <a:rPr lang="en-US" i="1">
                                <a:latin typeface="Cambria Math" panose="02040503050406030204" pitchFamily="18" charset="0"/>
                              </a:rPr>
                              <m:t> − 1</m:t>
                            </m:r>
                          </m:den>
                        </m:f>
                      </m:e>
                    </m:nary>
                  </m:oMath>
                </a14:m>
                <a:r>
                  <a:rPr lang="en-US" dirty="0">
                    <a:solidFill>
                      <a:schemeClr val="tx1"/>
                    </a:solidFill>
                  </a:rPr>
                  <a:t> converges by the Limit Comparison Test.</a:t>
                </a:r>
              </a:p>
              <a:p>
                <a:pPr marL="0" marR="5080" indent="0" algn="just">
                  <a:lnSpc>
                    <a:spcPct val="100000"/>
                  </a:lnSpc>
                  <a:buNone/>
                </a:pP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r="-677"/>
                </a:stretch>
              </a:blipFill>
            </p:spPr>
            <p:txBody>
              <a:bodyPr/>
              <a:lstStyle/>
              <a:p>
                <a:r>
                  <a:rPr lang="en-US">
                    <a:noFill/>
                  </a:rPr>
                  <a:t> </a:t>
                </a:r>
              </a:p>
            </p:txBody>
          </p:sp>
        </mc:Fallback>
      </mc:AlternateContent>
    </p:spTree>
    <p:extLst>
      <p:ext uri="{BB962C8B-B14F-4D97-AF65-F5344CB8AC3E}">
        <p14:creationId xmlns:p14="http://schemas.microsoft.com/office/powerpoint/2010/main" val="957354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10.3 Convergence of Series with Positive </a:t>
            </a:r>
            <a:r>
              <a:rPr lang="en-US" sz="3100" dirty="0"/>
              <a:t>Terms (</a:t>
            </a:r>
            <a:r>
              <a:rPr lang="en-US" sz="3100" dirty="0" smtClean="0"/>
              <a:t>18 </a:t>
            </a:r>
            <a:r>
              <a:rPr lang="en-US" sz="3100" dirty="0"/>
              <a:t>of 18)</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To show that </a:t>
                </a:r>
                <a14:m>
                  <m:oMath xmlns:m="http://schemas.openxmlformats.org/officeDocument/2006/math">
                    <m:nary>
                      <m:naryPr>
                        <m:chr m:val="∑"/>
                        <m:limLoc m:val="subSup"/>
                        <m:ctrlPr>
                          <a:rPr lang="en-US" i="1" smtClean="0">
                            <a:solidFill>
                              <a:schemeClr val="tx1"/>
                            </a:solidFill>
                            <a:latin typeface="Cambria Math" panose="02040503050406030204" pitchFamily="18" charset="0"/>
                          </a:rPr>
                        </m:ctrlPr>
                      </m:naryPr>
                      <m:sub>
                        <m:r>
                          <m:rPr>
                            <m:brk m:alnAt="25"/>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ad>
                              <m:radPr>
                                <m:degHide m:val="on"/>
                                <m:ctrlPr>
                                  <a:rPr lang="en-US" i="1" smtClean="0">
                                    <a:solidFill>
                                      <a:schemeClr val="tx1"/>
                                    </a:solidFill>
                                    <a:latin typeface="Cambria Math" panose="02040503050406030204" pitchFamily="18" charset="0"/>
                                  </a:rPr>
                                </m:ctrlPr>
                              </m:radPr>
                              <m:deg/>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+ 4</m:t>
                                </m:r>
                              </m:e>
                            </m:rad>
                          </m:den>
                        </m:f>
                      </m:e>
                    </m:nary>
                  </m:oMath>
                </a14:m>
                <a:r>
                  <a:rPr lang="en-US" dirty="0">
                    <a:solidFill>
                      <a:schemeClr val="tx1"/>
                    </a:solidFill>
                  </a:rPr>
                  <a:t> diverges, we consider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𝑛</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4</m:t>
                            </m:r>
                          </m:e>
                        </m:rad>
                      </m:den>
                    </m:f>
                  </m:oMath>
                </a14:m>
                <a:r>
                  <a:rPr lang="en-US" dirty="0">
                    <a:solidFill>
                      <a:schemeClr val="tx1"/>
                    </a:solidFill>
                  </a:rPr>
                  <a:t> and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oMath>
                </a14:m>
                <a:r>
                  <a:rPr lang="en-US" dirty="0">
                    <a:solidFill>
                      <a:schemeClr val="tx1"/>
                    </a:solidFill>
                  </a:rPr>
                  <a:t>. We know that </a:t>
                </a:r>
                <a14:m>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e>
                    </m:nary>
                    <m:r>
                      <a:rPr lang="en-US" b="0" i="1" smtClean="0">
                        <a:solidFill>
                          <a:schemeClr val="tx1"/>
                        </a:solidFill>
                        <a:latin typeface="Cambria Math" panose="02040503050406030204" pitchFamily="18" charset="0"/>
                      </a:rPr>
                      <m:t> </m:t>
                    </m:r>
                  </m:oMath>
                </a14:m>
                <a:r>
                  <a:rPr lang="en-US" dirty="0">
                    <a:solidFill>
                      <a:schemeClr val="tx1"/>
                    </a:solidFill>
                  </a:rPr>
                  <a:t>diverges. Since</a:t>
                </a:r>
              </a:p>
              <a:p>
                <a:pPr marL="0" marR="5080" indent="0">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i="1" smtClean="0">
                                  <a:solidFill>
                                    <a:schemeClr val="tx1"/>
                                  </a:solidFill>
                                  <a:latin typeface="Cambria Math" panose="02040503050406030204" pitchFamily="18" charset="0"/>
                                </a:rPr>
                              </m:ctrlPr>
                            </m:fPr>
                            <m:num>
                              <m:f>
                                <m:fPr>
                                  <m:type m:val="lin"/>
                                  <m:ctrlPr>
                                    <a:rPr lang="en-US" i="1" smtClean="0">
                                      <a:solidFill>
                                        <a:schemeClr val="tx1"/>
                                      </a:solidFill>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+4</m:t>
                                      </m:r>
                                    </m:e>
                                  </m:rad>
                                </m:den>
                              </m:f>
                            </m:num>
                            <m:den>
                              <m:f>
                                <m:fPr>
                                  <m:type m:val="lin"/>
                                  <m:ctrlPr>
                                    <a:rPr lang="en-US" i="1" smtClean="0">
                                      <a:solidFill>
                                        <a:schemeClr val="tx1"/>
                                      </a:solidFill>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den>
                          </m:f>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𝑛</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+4</m:t>
                                  </m:r>
                                </m:e>
                              </m:rad>
                            </m:den>
                          </m:f>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1+</m:t>
                                  </m:r>
                                  <m:f>
                                    <m:fPr>
                                      <m:type m:val="lin"/>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den>
                                  </m:f>
                                </m:e>
                              </m:rad>
                            </m:den>
                          </m:f>
                        </m:e>
                      </m:func>
                      <m:r>
                        <a:rPr lang="en-US" b="0" i="1" smtClean="0">
                          <a:solidFill>
                            <a:schemeClr val="tx1"/>
                          </a:solidFill>
                          <a:latin typeface="Cambria Math" panose="02040503050406030204" pitchFamily="18" charset="0"/>
                        </a:rPr>
                        <m:t>=1</m:t>
                      </m:r>
                    </m:oMath>
                  </m:oMathPara>
                </a14:m>
                <a:endParaRPr lang="en-US" dirty="0">
                  <a:solidFill>
                    <a:schemeClr val="tx1"/>
                  </a:solidFill>
                </a:endParaRPr>
              </a:p>
              <a:p>
                <a:pPr marL="0" marR="5080" indent="0">
                  <a:lnSpc>
                    <a:spcPct val="100000"/>
                  </a:lnSpc>
                  <a:buNone/>
                </a:pPr>
                <a:r>
                  <a:rPr lang="en-US" dirty="0">
                    <a:solidFill>
                      <a:schemeClr val="tx1"/>
                    </a:solidFill>
                  </a:rPr>
                  <a:t>we obtain that </a:t>
                </a:r>
                <a14:m>
                  <m:oMath xmlns:m="http://schemas.openxmlformats.org/officeDocument/2006/math">
                    <m:nary>
                      <m:naryPr>
                        <m:chr m:val="∑"/>
                        <m:limLoc m:val="subSup"/>
                        <m:ctrlPr>
                          <a:rPr lang="en-US" i="1">
                            <a:solidFill>
                              <a:schemeClr val="tx1"/>
                            </a:solidFill>
                            <a:latin typeface="Cambria Math" panose="02040503050406030204" pitchFamily="18" charset="0"/>
                          </a:rPr>
                        </m:ctrlPr>
                      </m:naryPr>
                      <m:sub>
                        <m:r>
                          <m:rPr>
                            <m:brk m:alnAt="25"/>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𝑛</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4</m:t>
                                </m:r>
                              </m:e>
                            </m:rad>
                          </m:den>
                        </m:f>
                      </m:e>
                    </m:nary>
                  </m:oMath>
                </a14:m>
                <a:r>
                  <a:rPr lang="en-US" dirty="0">
                    <a:solidFill>
                      <a:schemeClr val="tx1"/>
                    </a:solidFill>
                  </a:rPr>
                  <a:t> diverges by the Limit Comparison Test.</a:t>
                </a:r>
              </a:p>
              <a:p>
                <a:pPr marL="0" marR="5080" indent="0">
                  <a:lnSpc>
                    <a:spcPct val="100000"/>
                  </a:lnSpc>
                  <a:buNone/>
                </a:pPr>
                <a:endParaRPr lang="en-US" dirty="0">
                  <a:solidFill>
                    <a:schemeClr val="tx1"/>
                  </a:solidFill>
                </a:endParaRPr>
              </a:p>
              <a:p>
                <a:pPr marL="0" marR="5080" indent="0">
                  <a:lnSpc>
                    <a:spcPct val="100000"/>
                  </a:lnSpc>
                  <a:buNone/>
                </a:pPr>
                <a:r>
                  <a:rPr lang="en-US" spc="-5" dirty="0">
                    <a:solidFill>
                      <a:schemeClr val="tx1"/>
                    </a:solidFill>
                    <a:latin typeface="Times New Roman"/>
                    <a:cs typeface="Times New Roman"/>
                  </a:rPr>
                  <a:t>In</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5" dirty="0">
                    <a:solidFill>
                      <a:schemeClr val="tx1"/>
                    </a:solidFill>
                    <a:latin typeface="Times New Roman"/>
                    <a:cs typeface="Times New Roman"/>
                  </a:rPr>
                  <a:t> </a:t>
                </a:r>
                <a:r>
                  <a:rPr lang="en-US" spc="-15" dirty="0">
                    <a:solidFill>
                      <a:schemeClr val="tx1"/>
                    </a:solidFill>
                    <a:latin typeface="Times New Roman"/>
                    <a:cs typeface="Times New Roman"/>
                  </a:rPr>
                  <a:t>L</a:t>
                </a:r>
                <a:r>
                  <a:rPr lang="en-US" spc="-5" dirty="0">
                    <a:solidFill>
                      <a:schemeClr val="tx1"/>
                    </a:solidFill>
                    <a:latin typeface="Times New Roman"/>
                    <a:cs typeface="Times New Roman"/>
                  </a:rPr>
                  <a:t>imit</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Comparison</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Test,</a:t>
                </a:r>
                <a:r>
                  <a:rPr lang="en-US" spc="-2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hen</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attempting</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find</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appropriate</a:t>
                </a:r>
                <a:r>
                  <a:rPr lang="en-US" spc="-25" dirty="0">
                    <a:solidFill>
                      <a:schemeClr val="tx1"/>
                    </a:solidFill>
                    <a:latin typeface="Times New Roman"/>
                    <a:cs typeface="Times New Roman"/>
                  </a:rPr>
                  <a:t> </a:t>
                </a:r>
                <a:r>
                  <a:rPr lang="en-US" i="1" spc="-10" dirty="0" err="1">
                    <a:solidFill>
                      <a:schemeClr val="tx1"/>
                    </a:solidFill>
                    <a:latin typeface="Times New Roman"/>
                    <a:cs typeface="Times New Roman"/>
                  </a:rPr>
                  <a:t>b</a:t>
                </a:r>
                <a:r>
                  <a:rPr lang="en-US" i="1" baseline="-11111" dirty="0" err="1">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compare with</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a:t>
                </a:r>
                <a:r>
                  <a:rPr lang="en-US" i="1" spc="-157" baseline="-11111"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t</a:t>
                </a:r>
                <a:r>
                  <a:rPr lang="en-US" spc="-10" dirty="0">
                    <a:solidFill>
                      <a:schemeClr val="tx1"/>
                    </a:solidFill>
                    <a:latin typeface="Times New Roman"/>
                    <a:cs typeface="Times New Roman"/>
                  </a:rPr>
                  <a:t>ypicall</a:t>
                </a:r>
                <a:r>
                  <a:rPr lang="en-US" spc="-5" dirty="0">
                    <a:solidFill>
                      <a:schemeClr val="tx1"/>
                    </a:solidFill>
                    <a:latin typeface="Times New Roman"/>
                    <a:cs typeface="Times New Roman"/>
                  </a:rPr>
                  <a:t>y </a:t>
                </a:r>
                <a:r>
                  <a:rPr lang="en-US" spc="-10" dirty="0">
                    <a:solidFill>
                      <a:schemeClr val="tx1"/>
                    </a:solidFill>
                    <a:latin typeface="Times New Roman"/>
                    <a:cs typeface="Times New Roman"/>
                  </a:rPr>
                  <a:t>kee</a:t>
                </a:r>
                <a:r>
                  <a:rPr lang="en-US" spc="-5" dirty="0">
                    <a:solidFill>
                      <a:schemeClr val="tx1"/>
                    </a:solidFill>
                    <a:latin typeface="Times New Roman"/>
                    <a:cs typeface="Times New Roman"/>
                  </a:rPr>
                  <a:t>p </a:t>
                </a:r>
                <a:r>
                  <a:rPr lang="en-US" spc="-10" dirty="0">
                    <a:solidFill>
                      <a:schemeClr val="tx1"/>
                    </a:solidFill>
                    <a:latin typeface="Times New Roman"/>
                    <a:cs typeface="Times New Roman"/>
                  </a:rPr>
                  <a:t>onl</a:t>
                </a:r>
                <a:r>
                  <a:rPr lang="en-US" spc="-5" dirty="0">
                    <a:solidFill>
                      <a:schemeClr val="tx1"/>
                    </a:solidFill>
                    <a:latin typeface="Times New Roman"/>
                    <a:cs typeface="Times New Roman"/>
                  </a:rPr>
                  <a:t>y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larges</a:t>
                </a:r>
                <a:r>
                  <a:rPr lang="en-US" spc="-5" dirty="0">
                    <a:solidFill>
                      <a:schemeClr val="tx1"/>
                    </a:solidFill>
                    <a:latin typeface="Times New Roman"/>
                    <a:cs typeface="Times New Roman"/>
                  </a:rPr>
                  <a:t>t </a:t>
                </a:r>
                <a:r>
                  <a:rPr lang="en-US" spc="-15" dirty="0">
                    <a:solidFill>
                      <a:schemeClr val="tx1"/>
                    </a:solidFill>
                    <a:latin typeface="Times New Roman"/>
                    <a:cs typeface="Times New Roman"/>
                  </a:rPr>
                  <a:t>powe</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i="1" spc="-5" dirty="0">
                    <a:solidFill>
                      <a:schemeClr val="tx1"/>
                    </a:solidFill>
                    <a:latin typeface="Times New Roman"/>
                    <a:cs typeface="Times New Roman"/>
                  </a:rPr>
                  <a:t>n</a:t>
                </a:r>
                <a:r>
                  <a:rPr lang="en-US" i="1" spc="4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numerato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denominator o</a:t>
                </a:r>
                <a:r>
                  <a:rPr lang="en-US" spc="-5" dirty="0">
                    <a:solidFill>
                      <a:schemeClr val="tx1"/>
                    </a:solidFill>
                    <a:latin typeface="Times New Roman"/>
                    <a:cs typeface="Times New Roman"/>
                  </a:rPr>
                  <a:t>f </a:t>
                </a:r>
                <a:r>
                  <a:rPr lang="en-US" i="1" spc="-5" dirty="0">
                    <a:solidFill>
                      <a:schemeClr val="tx1"/>
                    </a:solidFill>
                    <a:latin typeface="Times New Roman"/>
                    <a:cs typeface="Times New Roman"/>
                  </a:rPr>
                  <a:t>a</a:t>
                </a:r>
                <a:r>
                  <a:rPr lang="en-US" i="1" spc="-7" baseline="-11111" dirty="0">
                    <a:solidFill>
                      <a:schemeClr val="tx1"/>
                    </a:solidFill>
                    <a:latin typeface="Times New Roman"/>
                    <a:cs typeface="Times New Roman"/>
                  </a:rPr>
                  <a:t>n</a:t>
                </a:r>
                <a:r>
                  <a:rPr lang="en-US" i="1" spc="-157" baseline="-11111"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di</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eac</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previou</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examples.</a:t>
                </a:r>
                <a:endParaRPr lang="en-US" dirty="0">
                  <a:solidFill>
                    <a:schemeClr val="tx1"/>
                  </a:solidFill>
                  <a:latin typeface="Times New Roman"/>
                  <a:cs typeface="Times New Roman"/>
                </a:endParaRPr>
              </a:p>
              <a:p>
                <a:pPr marL="0" marR="5080" indent="0" algn="just">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1099941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smtClean="0"/>
              <a:t>Convergence (1 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nSpc>
                    <a:spcPct val="100000"/>
                  </a:lnSpc>
                  <a:buNone/>
                </a:pPr>
                <a:r>
                  <a:rPr lang="en-US" spc="-5" dirty="0">
                    <a:solidFill>
                      <a:schemeClr val="tx1"/>
                    </a:solidFill>
                  </a:rPr>
                  <a:t>In</a:t>
                </a:r>
                <a:r>
                  <a:rPr lang="en-US" spc="45" dirty="0">
                    <a:solidFill>
                      <a:schemeClr val="tx1"/>
                    </a:solidFill>
                  </a:rPr>
                  <a:t> </a:t>
                </a:r>
                <a:r>
                  <a:rPr lang="en-US" spc="-5" dirty="0">
                    <a:solidFill>
                      <a:schemeClr val="tx1"/>
                    </a:solidFill>
                  </a:rPr>
                  <a:t>the</a:t>
                </a:r>
                <a:r>
                  <a:rPr lang="en-US" spc="45" dirty="0">
                    <a:solidFill>
                      <a:schemeClr val="tx1"/>
                    </a:solidFill>
                  </a:rPr>
                  <a:t> </a:t>
                </a:r>
                <a:r>
                  <a:rPr lang="en-US" spc="-10" dirty="0">
                    <a:solidFill>
                      <a:schemeClr val="tx1"/>
                    </a:solidFill>
                  </a:rPr>
                  <a:t>p</a:t>
                </a:r>
                <a:r>
                  <a:rPr lang="en-US" spc="-5" dirty="0">
                    <a:solidFill>
                      <a:schemeClr val="tx1"/>
                    </a:solidFill>
                  </a:rPr>
                  <a:t>revious</a:t>
                </a:r>
                <a:r>
                  <a:rPr lang="en-US" spc="45" dirty="0">
                    <a:solidFill>
                      <a:schemeClr val="tx1"/>
                    </a:solidFill>
                  </a:rPr>
                  <a:t> </a:t>
                </a:r>
                <a:r>
                  <a:rPr lang="en-US" spc="-5" dirty="0">
                    <a:solidFill>
                      <a:schemeClr val="tx1"/>
                    </a:solidFill>
                  </a:rPr>
                  <a:t>section,</a:t>
                </a:r>
                <a:r>
                  <a:rPr lang="en-US" spc="45" dirty="0">
                    <a:solidFill>
                      <a:schemeClr val="tx1"/>
                    </a:solidFill>
                  </a:rPr>
                  <a:t> </a:t>
                </a:r>
                <a:r>
                  <a:rPr lang="en-US" spc="-10" dirty="0">
                    <a:solidFill>
                      <a:schemeClr val="tx1"/>
                    </a:solidFill>
                  </a:rPr>
                  <a:t>we</a:t>
                </a:r>
                <a:r>
                  <a:rPr lang="en-US" spc="45" dirty="0">
                    <a:solidFill>
                      <a:schemeClr val="tx1"/>
                    </a:solidFill>
                  </a:rPr>
                  <a:t> </a:t>
                </a:r>
                <a:r>
                  <a:rPr lang="en-US" spc="-5" dirty="0">
                    <a:solidFill>
                      <a:schemeClr val="tx1"/>
                    </a:solidFill>
                  </a:rPr>
                  <a:t>studied</a:t>
                </a:r>
                <a:r>
                  <a:rPr lang="en-US" spc="45" dirty="0">
                    <a:solidFill>
                      <a:schemeClr val="tx1"/>
                    </a:solidFill>
                  </a:rPr>
                  <a:t> </a:t>
                </a:r>
                <a:r>
                  <a:rPr lang="en-US" spc="-5" dirty="0">
                    <a:solidFill>
                      <a:schemeClr val="tx1"/>
                    </a:solidFill>
                  </a:rPr>
                  <a:t>positive</a:t>
                </a:r>
                <a:r>
                  <a:rPr lang="en-US" spc="45" dirty="0">
                    <a:solidFill>
                      <a:schemeClr val="tx1"/>
                    </a:solidFill>
                  </a:rPr>
                  <a:t> </a:t>
                </a:r>
                <a:r>
                  <a:rPr lang="en-US" spc="-5" dirty="0">
                    <a:solidFill>
                      <a:schemeClr val="tx1"/>
                    </a:solidFill>
                  </a:rPr>
                  <a:t>series,</a:t>
                </a:r>
                <a:r>
                  <a:rPr lang="en-US" spc="45" dirty="0">
                    <a:solidFill>
                      <a:schemeClr val="tx1"/>
                    </a:solidFill>
                  </a:rPr>
                  <a:t> </a:t>
                </a:r>
                <a:r>
                  <a:rPr lang="en-US" spc="-5" dirty="0">
                    <a:solidFill>
                      <a:schemeClr val="tx1"/>
                    </a:solidFill>
                  </a:rPr>
                  <a:t>but</a:t>
                </a:r>
                <a:r>
                  <a:rPr lang="en-US" spc="45" dirty="0">
                    <a:solidFill>
                      <a:schemeClr val="tx1"/>
                    </a:solidFill>
                  </a:rPr>
                  <a:t> </a:t>
                </a:r>
                <a:r>
                  <a:rPr lang="en-US" spc="-10" dirty="0">
                    <a:solidFill>
                      <a:schemeClr val="tx1"/>
                    </a:solidFill>
                  </a:rPr>
                  <a:t>we</a:t>
                </a:r>
                <a:r>
                  <a:rPr lang="en-US" spc="45" dirty="0">
                    <a:solidFill>
                      <a:schemeClr val="tx1"/>
                    </a:solidFill>
                  </a:rPr>
                  <a:t> </a:t>
                </a:r>
                <a:r>
                  <a:rPr lang="en-US" spc="-5" dirty="0">
                    <a:solidFill>
                      <a:schemeClr val="tx1"/>
                    </a:solidFill>
                  </a:rPr>
                  <a:t>still</a:t>
                </a:r>
                <a:r>
                  <a:rPr lang="en-US" spc="45" dirty="0">
                    <a:solidFill>
                      <a:schemeClr val="tx1"/>
                    </a:solidFill>
                  </a:rPr>
                  <a:t> </a:t>
                </a:r>
                <a:r>
                  <a:rPr lang="en-US" spc="-5" dirty="0">
                    <a:solidFill>
                      <a:schemeClr val="tx1"/>
                    </a:solidFill>
                  </a:rPr>
                  <a:t>lack</a:t>
                </a:r>
                <a:r>
                  <a:rPr lang="en-US" spc="45" dirty="0">
                    <a:solidFill>
                      <a:schemeClr val="tx1"/>
                    </a:solidFill>
                  </a:rPr>
                  <a:t> </a:t>
                </a:r>
                <a:r>
                  <a:rPr lang="en-US" spc="-5" dirty="0">
                    <a:solidFill>
                      <a:schemeClr val="tx1"/>
                    </a:solidFill>
                  </a:rPr>
                  <a:t>the</a:t>
                </a:r>
                <a:r>
                  <a:rPr lang="en-US" spc="45" dirty="0">
                    <a:solidFill>
                      <a:schemeClr val="tx1"/>
                    </a:solidFill>
                  </a:rPr>
                  <a:t> </a:t>
                </a:r>
                <a:r>
                  <a:rPr lang="en-US" spc="-5" dirty="0">
                    <a:solidFill>
                      <a:schemeClr val="tx1"/>
                    </a:solidFill>
                  </a:rPr>
                  <a:t>tools</a:t>
                </a:r>
                <a:r>
                  <a:rPr lang="en-US" spc="45" dirty="0">
                    <a:solidFill>
                      <a:schemeClr val="tx1"/>
                    </a:solidFill>
                  </a:rPr>
                  <a:t> </a:t>
                </a:r>
                <a:r>
                  <a:rPr lang="en-US" spc="-5" dirty="0">
                    <a:solidFill>
                      <a:schemeClr val="tx1"/>
                    </a:solidFill>
                  </a:rPr>
                  <a:t>to</a:t>
                </a:r>
                <a:r>
                  <a:rPr lang="en-US" spc="45" dirty="0">
                    <a:solidFill>
                      <a:schemeClr val="tx1"/>
                    </a:solidFill>
                  </a:rPr>
                  <a:t> </a:t>
                </a:r>
                <a:r>
                  <a:rPr lang="en-US" spc="-5" dirty="0">
                    <a:solidFill>
                      <a:schemeClr val="tx1"/>
                    </a:solidFill>
                  </a:rPr>
                  <a:t>analyze series</a:t>
                </a:r>
                <a:r>
                  <a:rPr lang="en-US" spc="-40" dirty="0">
                    <a:solidFill>
                      <a:schemeClr val="tx1"/>
                    </a:solidFill>
                  </a:rPr>
                  <a:t> </a:t>
                </a:r>
                <a:r>
                  <a:rPr lang="en-US" spc="-5" dirty="0">
                    <a:solidFill>
                      <a:schemeClr val="tx1"/>
                    </a:solidFill>
                  </a:rPr>
                  <a:t>with</a:t>
                </a:r>
                <a:r>
                  <a:rPr lang="en-US" spc="-40" dirty="0">
                    <a:solidFill>
                      <a:schemeClr val="tx1"/>
                    </a:solidFill>
                  </a:rPr>
                  <a:t> </a:t>
                </a:r>
                <a:r>
                  <a:rPr lang="en-US" spc="-5" dirty="0">
                    <a:solidFill>
                      <a:schemeClr val="tx1"/>
                    </a:solidFill>
                  </a:rPr>
                  <a:t>both</a:t>
                </a:r>
                <a:r>
                  <a:rPr lang="en-US" spc="-40" dirty="0">
                    <a:solidFill>
                      <a:schemeClr val="tx1"/>
                    </a:solidFill>
                  </a:rPr>
                  <a:t> </a:t>
                </a:r>
                <a:r>
                  <a:rPr lang="en-US" spc="-5" dirty="0">
                    <a:solidFill>
                      <a:schemeClr val="tx1"/>
                    </a:solidFill>
                  </a:rPr>
                  <a:t>positive</a:t>
                </a:r>
                <a:r>
                  <a:rPr lang="en-US" spc="-40" dirty="0">
                    <a:solidFill>
                      <a:schemeClr val="tx1"/>
                    </a:solidFill>
                  </a:rPr>
                  <a:t> </a:t>
                </a:r>
                <a:r>
                  <a:rPr lang="en-US" spc="-5" dirty="0">
                    <a:solidFill>
                      <a:schemeClr val="tx1"/>
                    </a:solidFill>
                  </a:rPr>
                  <a:t>and</a:t>
                </a:r>
                <a:r>
                  <a:rPr lang="en-US" spc="-40" dirty="0">
                    <a:solidFill>
                      <a:schemeClr val="tx1"/>
                    </a:solidFill>
                  </a:rPr>
                  <a:t> </a:t>
                </a:r>
                <a:r>
                  <a:rPr lang="en-US" spc="-5" dirty="0">
                    <a:solidFill>
                      <a:schemeClr val="tx1"/>
                    </a:solidFill>
                  </a:rPr>
                  <a:t>negative</a:t>
                </a:r>
                <a:r>
                  <a:rPr lang="en-US" spc="-40" dirty="0">
                    <a:solidFill>
                      <a:schemeClr val="tx1"/>
                    </a:solidFill>
                  </a:rPr>
                  <a:t> </a:t>
                </a:r>
                <a:r>
                  <a:rPr lang="en-US" spc="-5" dirty="0">
                    <a:solidFill>
                      <a:schemeClr val="tx1"/>
                    </a:solidFill>
                  </a:rPr>
                  <a:t>terms.</a:t>
                </a:r>
                <a:r>
                  <a:rPr lang="en-US" spc="-40" dirty="0">
                    <a:solidFill>
                      <a:schemeClr val="tx1"/>
                    </a:solidFill>
                  </a:rPr>
                  <a:t> </a:t>
                </a:r>
                <a:r>
                  <a:rPr lang="en-US" spc="-15" dirty="0">
                    <a:solidFill>
                      <a:schemeClr val="tx1"/>
                    </a:solidFill>
                  </a:rPr>
                  <a:t>O</a:t>
                </a:r>
                <a:r>
                  <a:rPr lang="en-US" spc="-5" dirty="0">
                    <a:solidFill>
                      <a:schemeClr val="tx1"/>
                    </a:solidFill>
                  </a:rPr>
                  <a:t>ne</a:t>
                </a:r>
                <a:r>
                  <a:rPr lang="en-US" spc="-40" dirty="0">
                    <a:solidFill>
                      <a:schemeClr val="tx1"/>
                    </a:solidFill>
                  </a:rPr>
                  <a:t> </a:t>
                </a:r>
                <a:r>
                  <a:rPr lang="en-US" spc="-5" dirty="0">
                    <a:solidFill>
                      <a:schemeClr val="tx1"/>
                    </a:solidFill>
                  </a:rPr>
                  <a:t>of</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keys</a:t>
                </a:r>
                <a:r>
                  <a:rPr lang="en-US" spc="-40" dirty="0">
                    <a:solidFill>
                      <a:schemeClr val="tx1"/>
                    </a:solidFill>
                  </a:rPr>
                  <a:t> </a:t>
                </a:r>
                <a:r>
                  <a:rPr lang="en-US" spc="-5" dirty="0">
                    <a:solidFill>
                      <a:schemeClr val="tx1"/>
                    </a:solidFill>
                  </a:rPr>
                  <a:t>to</a:t>
                </a:r>
                <a:r>
                  <a:rPr lang="en-US" spc="-40" dirty="0">
                    <a:solidFill>
                      <a:schemeClr val="tx1"/>
                    </a:solidFill>
                  </a:rPr>
                  <a:t> </a:t>
                </a:r>
                <a:r>
                  <a:rPr lang="en-US" spc="-5" dirty="0">
                    <a:solidFill>
                      <a:schemeClr val="tx1"/>
                    </a:solidFill>
                  </a:rPr>
                  <a:t>understanding</a:t>
                </a:r>
                <a:r>
                  <a:rPr lang="en-US" spc="-40" dirty="0">
                    <a:solidFill>
                      <a:schemeClr val="tx1"/>
                    </a:solidFill>
                  </a:rPr>
                  <a:t> </a:t>
                </a:r>
                <a:r>
                  <a:rPr lang="en-US" spc="-5" dirty="0">
                    <a:solidFill>
                      <a:schemeClr val="tx1"/>
                    </a:solidFill>
                  </a:rPr>
                  <a:t>such</a:t>
                </a:r>
                <a:r>
                  <a:rPr lang="en-US" spc="-40" dirty="0">
                    <a:solidFill>
                      <a:schemeClr val="tx1"/>
                    </a:solidFill>
                  </a:rPr>
                  <a:t> </a:t>
                </a:r>
                <a:r>
                  <a:rPr lang="en-US" spc="-5" dirty="0">
                    <a:solidFill>
                      <a:schemeClr val="tx1"/>
                    </a:solidFill>
                  </a:rPr>
                  <a:t>series </a:t>
                </a:r>
                <a:r>
                  <a:rPr lang="en-US" spc="-10" dirty="0">
                    <a:solidFill>
                      <a:schemeClr val="tx1"/>
                    </a:solidFill>
                  </a:rPr>
                  <a:t>i</a:t>
                </a:r>
                <a:r>
                  <a:rPr lang="en-US" spc="-5" dirty="0">
                    <a:solidFill>
                      <a:schemeClr val="tx1"/>
                    </a:solidFill>
                  </a:rPr>
                  <a:t>s </a:t>
                </a:r>
                <a:r>
                  <a:rPr lang="en-US" spc="-10" dirty="0">
                    <a:solidFill>
                      <a:schemeClr val="tx1"/>
                    </a:solidFill>
                  </a:rPr>
                  <a:t>th</a:t>
                </a:r>
                <a:r>
                  <a:rPr lang="en-US" spc="-5" dirty="0">
                    <a:solidFill>
                      <a:schemeClr val="tx1"/>
                    </a:solidFill>
                  </a:rPr>
                  <a:t>e </a:t>
                </a:r>
                <a:r>
                  <a:rPr lang="en-US" spc="-10" dirty="0">
                    <a:solidFill>
                      <a:schemeClr val="tx1"/>
                    </a:solidFill>
                  </a:rPr>
                  <a:t>concep</a:t>
                </a:r>
                <a:r>
                  <a:rPr lang="en-US" spc="-5" dirty="0">
                    <a:solidFill>
                      <a:schemeClr val="tx1"/>
                    </a:solidFill>
                  </a:rPr>
                  <a:t>t </a:t>
                </a:r>
                <a:r>
                  <a:rPr lang="en-US" spc="-10" dirty="0">
                    <a:solidFill>
                      <a:schemeClr val="tx1"/>
                    </a:solidFill>
                  </a:rPr>
                  <a:t>o</a:t>
                </a:r>
                <a:r>
                  <a:rPr lang="en-US" spc="-5" dirty="0">
                    <a:solidFill>
                      <a:schemeClr val="tx1"/>
                    </a:solidFill>
                  </a:rPr>
                  <a:t>f </a:t>
                </a:r>
                <a:r>
                  <a:rPr lang="en-US" spc="-10" dirty="0">
                    <a:solidFill>
                      <a:schemeClr val="tx1"/>
                    </a:solidFill>
                  </a:rPr>
                  <a:t>absolut</a:t>
                </a:r>
                <a:r>
                  <a:rPr lang="en-US" spc="-5" dirty="0">
                    <a:solidFill>
                      <a:schemeClr val="tx1"/>
                    </a:solidFill>
                  </a:rPr>
                  <a:t>e </a:t>
                </a:r>
                <a:r>
                  <a:rPr lang="en-US" spc="-10" dirty="0">
                    <a:solidFill>
                      <a:schemeClr val="tx1"/>
                    </a:solidFill>
                  </a:rPr>
                  <a:t>convergence.</a:t>
                </a:r>
                <a:endParaRPr lang="en-US" dirty="0">
                  <a:solidFill>
                    <a:schemeClr val="tx1"/>
                  </a:solidFill>
                </a:endParaRPr>
              </a:p>
              <a:p>
                <a:pPr marL="0" indent="0">
                  <a:lnSpc>
                    <a:spcPct val="100000"/>
                  </a:lnSpc>
                  <a:spcBef>
                    <a:spcPts val="36"/>
                  </a:spcBef>
                  <a:buNone/>
                </a:pPr>
                <a:endParaRPr lang="en-US" dirty="0">
                  <a:solidFill>
                    <a:schemeClr val="tx1"/>
                  </a:solidFill>
                </a:endParaRPr>
              </a:p>
              <a:p>
                <a:pPr marL="0" indent="0">
                  <a:lnSpc>
                    <a:spcPct val="100000"/>
                  </a:lnSpc>
                  <a:buNone/>
                </a:pPr>
                <a:r>
                  <a:rPr lang="en-US" b="1" u="sng" spc="-60" dirty="0">
                    <a:solidFill>
                      <a:schemeClr val="tx1"/>
                    </a:solidFill>
                  </a:rPr>
                  <a:t>DEFINITIO</a:t>
                </a:r>
                <a:r>
                  <a:rPr lang="en-US" b="1" u="sng" spc="-140" dirty="0">
                    <a:solidFill>
                      <a:schemeClr val="tx1"/>
                    </a:solidFill>
                  </a:rPr>
                  <a:t>N</a:t>
                </a:r>
                <a:r>
                  <a:rPr lang="en-US" b="1" spc="-140" dirty="0">
                    <a:solidFill>
                      <a:schemeClr val="tx1"/>
                    </a:solidFill>
                  </a:rPr>
                  <a:t>: </a:t>
                </a:r>
                <a:r>
                  <a:rPr lang="en-US" b="1" spc="-105" dirty="0">
                    <a:solidFill>
                      <a:schemeClr val="tx1"/>
                    </a:solidFill>
                  </a:rPr>
                  <a:t>Absolut</a:t>
                </a:r>
                <a:r>
                  <a:rPr lang="en-US" b="1" spc="-100" dirty="0">
                    <a:solidFill>
                      <a:schemeClr val="tx1"/>
                    </a:solidFill>
                  </a:rPr>
                  <a:t>e </a:t>
                </a:r>
                <a:r>
                  <a:rPr lang="en-US" b="1" spc="-105" dirty="0">
                    <a:solidFill>
                      <a:schemeClr val="tx1"/>
                    </a:solidFill>
                  </a:rPr>
                  <a:t>Convergenc</a:t>
                </a:r>
                <a:r>
                  <a:rPr lang="en-US" b="1" spc="-95" dirty="0">
                    <a:solidFill>
                      <a:schemeClr val="tx1"/>
                    </a:solidFill>
                  </a:rPr>
                  <a:t>e  </a:t>
                </a:r>
                <a:r>
                  <a:rPr lang="en-US" spc="-15" dirty="0">
                    <a:solidFill>
                      <a:schemeClr val="tx1"/>
                    </a:solidFill>
                  </a:rPr>
                  <a:t>Th</a:t>
                </a:r>
                <a:r>
                  <a:rPr lang="en-US" spc="-5" dirty="0">
                    <a:solidFill>
                      <a:schemeClr val="tx1"/>
                    </a:solidFill>
                  </a:rPr>
                  <a:t>e s</a:t>
                </a:r>
                <a:r>
                  <a:rPr lang="en-US" spc="-10" dirty="0">
                    <a:solidFill>
                      <a:schemeClr val="tx1"/>
                    </a:solidFill>
                  </a:rPr>
                  <a:t>erie</a:t>
                </a:r>
                <a:r>
                  <a:rPr lang="en-US" spc="-5" dirty="0">
                    <a:solidFill>
                      <a:schemeClr val="tx1"/>
                    </a:solidFill>
                  </a:rPr>
                  <a:t>s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i="1" spc="-5">
                                <a:solidFill>
                                  <a:schemeClr val="tx1"/>
                                </a:solidFill>
                                <a:latin typeface="Cambria Math" panose="02040503050406030204" pitchFamily="18" charset="0"/>
                              </a:rPr>
                              <m:t>𝑎</m:t>
                            </m:r>
                          </m:e>
                          <m:sub>
                            <m:r>
                              <a:rPr lang="en-US" i="1" spc="-5">
                                <a:solidFill>
                                  <a:schemeClr val="tx1"/>
                                </a:solidFill>
                                <a:latin typeface="Cambria Math" panose="02040503050406030204" pitchFamily="18" charset="0"/>
                              </a:rPr>
                              <m:t>𝑛</m:t>
                            </m:r>
                          </m:sub>
                        </m:sSub>
                      </m:e>
                    </m:nary>
                  </m:oMath>
                </a14:m>
                <a:r>
                  <a:rPr lang="en-US" i="1" spc="-7" baseline="-11111" dirty="0">
                    <a:solidFill>
                      <a:schemeClr val="tx1"/>
                    </a:solidFill>
                  </a:rPr>
                  <a:t> </a:t>
                </a:r>
                <a:r>
                  <a:rPr lang="en-US" b="1" i="1" spc="-10" dirty="0">
                    <a:solidFill>
                      <a:schemeClr val="tx1"/>
                    </a:solidFill>
                  </a:rPr>
                  <a:t>converge</a:t>
                </a:r>
                <a:r>
                  <a:rPr lang="en-US" b="1" i="1" spc="-5" dirty="0">
                    <a:solidFill>
                      <a:schemeClr val="tx1"/>
                    </a:solidFill>
                  </a:rPr>
                  <a:t>s </a:t>
                </a:r>
                <a:r>
                  <a:rPr lang="en-US" b="1" i="1" spc="-10" dirty="0">
                    <a:solidFill>
                      <a:schemeClr val="tx1"/>
                    </a:solidFill>
                  </a:rPr>
                  <a:t>absolutel</a:t>
                </a:r>
                <a:r>
                  <a:rPr lang="en-US" b="1" i="1" spc="-5" dirty="0">
                    <a:solidFill>
                      <a:schemeClr val="tx1"/>
                    </a:solidFill>
                  </a:rPr>
                  <a:t>y </a:t>
                </a:r>
                <a:r>
                  <a:rPr lang="en-US" spc="-5" dirty="0">
                    <a:solidFill>
                      <a:schemeClr val="tx1"/>
                    </a:solidFill>
                  </a:rPr>
                  <a:t>if </a:t>
                </a:r>
                <a14:m>
                  <m:oMath xmlns:m="http://schemas.openxmlformats.org/officeDocument/2006/math">
                    <m:nary>
                      <m:naryPr>
                        <m:chr m:val="∑"/>
                        <m:limLoc m:val="subSup"/>
                        <m:ctrlPr>
                          <a:rPr lang="en-US" i="1" spc="-5">
                            <a:solidFill>
                              <a:schemeClr val="tx1"/>
                            </a:solidFill>
                            <a:latin typeface="Cambria Math" panose="02040503050406030204" pitchFamily="18" charset="0"/>
                          </a:rPr>
                        </m:ctrlPr>
                      </m:naryPr>
                      <m:sub>
                        <m:r>
                          <m:rPr>
                            <m:brk m:alnAt="25"/>
                          </m:rPr>
                          <a:rPr lang="en-US" i="1" spc="-5">
                            <a:solidFill>
                              <a:schemeClr val="tx1"/>
                            </a:solidFill>
                            <a:latin typeface="Cambria Math" panose="02040503050406030204" pitchFamily="18" charset="0"/>
                          </a:rPr>
                          <m:t>𝑛</m:t>
                        </m:r>
                        <m:r>
                          <a:rPr lang="en-US" i="1" spc="-5">
                            <a:solidFill>
                              <a:schemeClr val="tx1"/>
                            </a:solidFill>
                            <a:latin typeface="Cambria Math" panose="02040503050406030204" pitchFamily="18" charset="0"/>
                          </a:rPr>
                          <m:t>=1</m:t>
                        </m:r>
                      </m:sub>
                      <m:sup>
                        <m:r>
                          <a:rPr lang="en-US" i="1" spc="-5">
                            <a:solidFill>
                              <a:schemeClr val="tx1"/>
                            </a:solidFill>
                            <a:latin typeface="Cambria Math" panose="02040503050406030204" pitchFamily="18" charset="0"/>
                            <a:ea typeface="Cambria Math" panose="02040503050406030204" pitchFamily="18" charset="0"/>
                          </a:rPr>
                          <m:t>∞</m:t>
                        </m:r>
                      </m:sup>
                      <m:e>
                        <m:sSub>
                          <m:sSubPr>
                            <m:ctrlPr>
                              <a:rPr lang="en-US" i="1" spc="-5">
                                <a:solidFill>
                                  <a:schemeClr val="tx1"/>
                                </a:solidFill>
                                <a:latin typeface="Cambria Math" panose="02040503050406030204" pitchFamily="18" charset="0"/>
                              </a:rPr>
                            </m:ctrlPr>
                          </m:sSubPr>
                          <m:e>
                            <m:r>
                              <a:rPr lang="en-US" b="0" i="1" spc="-5" smtClean="0">
                                <a:solidFill>
                                  <a:schemeClr val="tx1"/>
                                </a:solidFill>
                                <a:latin typeface="Cambria Math" panose="02040503050406030204" pitchFamily="18" charset="0"/>
                              </a:rPr>
                              <m:t>|</m:t>
                            </m:r>
                            <m:r>
                              <a:rPr lang="en-US" i="1" spc="-5">
                                <a:solidFill>
                                  <a:schemeClr val="tx1"/>
                                </a:solidFill>
                                <a:latin typeface="Cambria Math" panose="02040503050406030204" pitchFamily="18" charset="0"/>
                              </a:rPr>
                              <m:t>𝑎</m:t>
                            </m:r>
                          </m:e>
                          <m:sub>
                            <m:r>
                              <a:rPr lang="en-US" i="1" spc="-5">
                                <a:solidFill>
                                  <a:schemeClr val="tx1"/>
                                </a:solidFill>
                                <a:latin typeface="Cambria Math" panose="02040503050406030204" pitchFamily="18" charset="0"/>
                              </a:rPr>
                              <m:t>𝑛</m:t>
                            </m:r>
                          </m:sub>
                        </m:sSub>
                        <m:r>
                          <a:rPr lang="en-US" b="0" i="1" spc="-5" smtClean="0">
                            <a:solidFill>
                              <a:schemeClr val="tx1"/>
                            </a:solidFill>
                            <a:latin typeface="Cambria Math" panose="02040503050406030204" pitchFamily="18" charset="0"/>
                          </a:rPr>
                          <m:t>|</m:t>
                        </m:r>
                      </m:e>
                    </m:nary>
                  </m:oMath>
                </a14:m>
                <a:r>
                  <a:rPr lang="en-US" dirty="0">
                    <a:solidFill>
                      <a:schemeClr val="tx1"/>
                    </a:solidFill>
                  </a:rPr>
                  <a:t> converges.</a:t>
                </a:r>
              </a:p>
              <a:p>
                <a:pPr marL="0" marR="5080" indent="0" algn="just">
                  <a:lnSpc>
                    <a:spcPct val="100000"/>
                  </a:lnSpc>
                  <a:buNone/>
                </a:pPr>
                <a:endParaRPr lang="en-US" dirty="0">
                  <a:solidFill>
                    <a:schemeClr val="tx1"/>
                  </a:solidFill>
                </a:endParaRPr>
              </a:p>
              <a:p>
                <a:pPr marL="0" marR="5080" indent="0" algn="just">
                  <a:lnSpc>
                    <a:spcPct val="100000"/>
                  </a:lnSpc>
                  <a:buNone/>
                </a:pPr>
                <a:r>
                  <a:rPr lang="en-US" b="1" u="sng" dirty="0"/>
                  <a:t>EXAMPLE</a:t>
                </a:r>
                <a:r>
                  <a:rPr lang="en-US" b="1" dirty="0"/>
                  <a:t>: </a:t>
                </a:r>
                <a:r>
                  <a:rPr lang="en-US" dirty="0"/>
                  <a:t>The series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𝑛</m:t>
                                </m:r>
                                <m:r>
                                  <a:rPr lang="en-US" b="0" i="1" smtClean="0">
                                    <a:latin typeface="Cambria Math" panose="02040503050406030204" pitchFamily="18" charset="0"/>
                                  </a:rPr>
                                  <m:t>−1</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e>
                    </m:nary>
                  </m:oMath>
                </a14:m>
                <a:r>
                  <a:rPr lang="en-US" dirty="0">
                    <a:solidFill>
                      <a:schemeClr val="tx1"/>
                    </a:solidFill>
                  </a:rPr>
                  <a:t> converges absolutely since </a:t>
                </a:r>
                <a14:m>
                  <m:oMath xmlns:m="http://schemas.openxmlformats.org/officeDocument/2006/math">
                    <m:d>
                      <m:dPr>
                        <m:begChr m:val="|"/>
                        <m:endChr m:val="|"/>
                        <m:ctrlPr>
                          <a:rPr lang="en-US" i="1" smtClean="0">
                            <a:solidFill>
                              <a:schemeClr val="tx1"/>
                            </a:solidFill>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𝑛</m:t>
                                </m:r>
                                <m:r>
                                  <a:rPr lang="en-US" i="1">
                                    <a:latin typeface="Cambria Math" panose="02040503050406030204" pitchFamily="18" charset="0"/>
                                  </a:rPr>
                                  <m:t>−1</m:t>
                                </m:r>
                              </m:sup>
                            </m:sSup>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den>
                        </m:f>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den>
                    </m:f>
                  </m:oMath>
                </a14:m>
                <a:r>
                  <a:rPr lang="en-US" dirty="0">
                    <a:solidFill>
                      <a:schemeClr val="tx1"/>
                    </a:solidFill>
                  </a:rPr>
                  <a:t> and </a:t>
                </a:r>
                <a14:m>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den>
                        </m:f>
                      </m:e>
                    </m:nary>
                  </m:oMath>
                </a14:m>
                <a:r>
                  <a:rPr lang="en-US" dirty="0">
                    <a:solidFill>
                      <a:schemeClr val="tx1"/>
                    </a:solidFill>
                  </a:rPr>
                  <a:t> converges.</a:t>
                </a: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235702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(2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12700" marR="12700" indent="0">
                  <a:lnSpc>
                    <a:spcPct val="100000"/>
                  </a:lnSpc>
                  <a:buNone/>
                </a:pPr>
                <a:r>
                  <a:rPr lang="en-US" b="1" u="sng" spc="-105" dirty="0"/>
                  <a:t>THEORE</a:t>
                </a:r>
                <a:r>
                  <a:rPr lang="en-US" b="1" u="sng" spc="-175" dirty="0"/>
                  <a:t>M </a:t>
                </a:r>
                <a:r>
                  <a:rPr lang="en-US" b="1" spc="-175" dirty="0"/>
                  <a:t>:</a:t>
                </a:r>
                <a:r>
                  <a:rPr lang="en-US" b="1" spc="-110" dirty="0"/>
                  <a:t> </a:t>
                </a:r>
                <a:r>
                  <a:rPr lang="en-US" b="1" spc="-105" dirty="0"/>
                  <a:t>Absolut</a:t>
                </a:r>
                <a:r>
                  <a:rPr lang="en-US" b="1" spc="-100" dirty="0"/>
                  <a:t>e </a:t>
                </a:r>
                <a:r>
                  <a:rPr lang="en-US" b="1" spc="-105" dirty="0"/>
                  <a:t>Convergenc</a:t>
                </a:r>
                <a:r>
                  <a:rPr lang="en-US" b="1" spc="-95" dirty="0"/>
                  <a:t>e </a:t>
                </a:r>
                <a:r>
                  <a:rPr lang="en-US" b="1" spc="-75" dirty="0"/>
                  <a:t>Implie</a:t>
                </a:r>
                <a:r>
                  <a:rPr lang="en-US" b="1" spc="-80" dirty="0"/>
                  <a:t>s </a:t>
                </a:r>
                <a:r>
                  <a:rPr lang="en-US" b="1" spc="-105" dirty="0"/>
                  <a:t>Convergenc</a:t>
                </a:r>
                <a:r>
                  <a:rPr lang="en-US" b="1" spc="-95" dirty="0"/>
                  <a:t>e </a:t>
                </a:r>
              </a:p>
              <a:p>
                <a:pPr marL="12700" marR="12700" indent="0">
                  <a:lnSpc>
                    <a:spcPct val="100000"/>
                  </a:lnSpc>
                  <a:buNone/>
                </a:pPr>
                <a:r>
                  <a:rPr lang="en-US" spc="-5" dirty="0"/>
                  <a:t>If </a:t>
                </a:r>
                <a14:m>
                  <m:oMath xmlns:m="http://schemas.openxmlformats.org/officeDocument/2006/math">
                    <m:nary>
                      <m:naryPr>
                        <m:chr m:val="∑"/>
                        <m:ctrlPr>
                          <a:rPr lang="en-US" i="1" spc="-105" smtClean="0">
                            <a:latin typeface="Cambria Math" panose="02040503050406030204" pitchFamily="18" charset="0"/>
                          </a:rPr>
                        </m:ctrlPr>
                      </m:naryPr>
                      <m:sub>
                        <m:r>
                          <m:rPr>
                            <m:brk m:alnAt="23"/>
                          </m:rPr>
                          <a:rPr lang="en-US" b="0" i="1" spc="-105" smtClean="0">
                            <a:latin typeface="Cambria Math" panose="02040503050406030204" pitchFamily="18" charset="0"/>
                          </a:rPr>
                          <m:t>𝑛</m:t>
                        </m:r>
                        <m:r>
                          <a:rPr lang="en-US" b="0" i="1" spc="-105" smtClean="0">
                            <a:latin typeface="Cambria Math" panose="02040503050406030204" pitchFamily="18" charset="0"/>
                          </a:rPr>
                          <m:t>=1</m:t>
                        </m:r>
                      </m:sub>
                      <m:sup>
                        <m:r>
                          <a:rPr lang="en-US" i="1" spc="-105" smtClean="0">
                            <a:latin typeface="Cambria Math" panose="02040503050406030204" pitchFamily="18" charset="0"/>
                            <a:ea typeface="Cambria Math" panose="02040503050406030204" pitchFamily="18" charset="0"/>
                          </a:rPr>
                          <m:t>∞</m:t>
                        </m:r>
                      </m:sup>
                      <m:e>
                        <m:r>
                          <a:rPr lang="en-US" b="0" i="1" spc="-105" smtClean="0">
                            <a:latin typeface="Cambria Math" panose="02040503050406030204" pitchFamily="18" charset="0"/>
                          </a:rPr>
                          <m:t>|</m:t>
                        </m:r>
                        <m:sSub>
                          <m:sSubPr>
                            <m:ctrlPr>
                              <a:rPr lang="en-US" b="0" i="1" spc="-105" smtClean="0">
                                <a:latin typeface="Cambria Math" panose="02040503050406030204" pitchFamily="18" charset="0"/>
                              </a:rPr>
                            </m:ctrlPr>
                          </m:sSubPr>
                          <m:e>
                            <m:r>
                              <a:rPr lang="en-US" b="0" i="1" spc="-105" smtClean="0">
                                <a:latin typeface="Cambria Math" panose="02040503050406030204" pitchFamily="18" charset="0"/>
                              </a:rPr>
                              <m:t>𝑎</m:t>
                            </m:r>
                          </m:e>
                          <m:sub>
                            <m:r>
                              <a:rPr lang="en-US" b="0" i="1" spc="-105" smtClean="0">
                                <a:latin typeface="Cambria Math" panose="02040503050406030204" pitchFamily="18" charset="0"/>
                              </a:rPr>
                              <m:t>𝑛</m:t>
                            </m:r>
                          </m:sub>
                        </m:sSub>
                        <m:r>
                          <a:rPr lang="en-US" b="0" i="1" spc="-105" smtClean="0">
                            <a:latin typeface="Cambria Math" panose="02040503050406030204" pitchFamily="18" charset="0"/>
                          </a:rPr>
                          <m:t>|</m:t>
                        </m:r>
                      </m:e>
                    </m:nary>
                  </m:oMath>
                </a14:m>
                <a:r>
                  <a:rPr lang="en-US" spc="-10" dirty="0"/>
                  <a:t> converges, the</a:t>
                </a:r>
                <a:r>
                  <a:rPr lang="en-US" spc="-5" dirty="0"/>
                  <a:t>n </a:t>
                </a:r>
                <a14:m>
                  <m:oMath xmlns:m="http://schemas.openxmlformats.org/officeDocument/2006/math">
                    <m:nary>
                      <m:naryPr>
                        <m:chr m:val="∑"/>
                        <m:ctrlPr>
                          <a:rPr lang="en-US" i="1" spc="-5" smtClean="0">
                            <a:latin typeface="Cambria Math" panose="02040503050406030204" pitchFamily="18" charset="0"/>
                          </a:rPr>
                        </m:ctrlPr>
                      </m:naryPr>
                      <m:sub>
                        <m:r>
                          <m:rPr>
                            <m:brk m:alnAt="23"/>
                          </m:rPr>
                          <a:rPr lang="en-US" b="0" i="1" spc="-5" smtClean="0">
                            <a:latin typeface="Cambria Math" panose="02040503050406030204" pitchFamily="18" charset="0"/>
                          </a:rPr>
                          <m:t>𝑛</m:t>
                        </m:r>
                        <m:r>
                          <a:rPr lang="en-US" b="0" i="1" spc="-5" smtClean="0">
                            <a:latin typeface="Cambria Math" panose="02040503050406030204" pitchFamily="18" charset="0"/>
                          </a:rPr>
                          <m:t>=1</m:t>
                        </m:r>
                      </m:sub>
                      <m:sup>
                        <m:r>
                          <a:rPr lang="en-US" i="1" spc="-5" smtClean="0">
                            <a:latin typeface="Cambria Math" panose="02040503050406030204" pitchFamily="18" charset="0"/>
                            <a:ea typeface="Cambria Math" panose="02040503050406030204" pitchFamily="18" charset="0"/>
                          </a:rPr>
                          <m:t>∞</m:t>
                        </m:r>
                      </m:sup>
                      <m:e>
                        <m:sSub>
                          <m:sSubPr>
                            <m:ctrlPr>
                              <a:rPr lang="en-US" i="1" spc="-5" smtClean="0">
                                <a:latin typeface="Cambria Math" panose="02040503050406030204" pitchFamily="18" charset="0"/>
                              </a:rPr>
                            </m:ctrlPr>
                          </m:sSubPr>
                          <m:e>
                            <m:r>
                              <a:rPr lang="en-US" b="0" i="1" spc="-5" smtClean="0">
                                <a:latin typeface="Cambria Math" panose="02040503050406030204" pitchFamily="18" charset="0"/>
                              </a:rPr>
                              <m:t>𝑎</m:t>
                            </m:r>
                          </m:e>
                          <m:sub>
                            <m:r>
                              <a:rPr lang="en-US" b="0" i="1" spc="-5" smtClean="0">
                                <a:latin typeface="Cambria Math" panose="02040503050406030204" pitchFamily="18" charset="0"/>
                              </a:rPr>
                              <m:t>𝑛</m:t>
                            </m:r>
                          </m:sub>
                        </m:sSub>
                      </m:e>
                    </m:nary>
                  </m:oMath>
                </a14:m>
                <a:r>
                  <a:rPr lang="en-US" spc="-5" dirty="0"/>
                  <a:t> also converges.</a:t>
                </a:r>
                <a:endParaRPr lang="en-US" dirty="0"/>
              </a:p>
              <a:p>
                <a:pPr marL="12700" marR="12700" indent="0">
                  <a:lnSpc>
                    <a:spcPct val="100000"/>
                  </a:lnSpc>
                  <a:buNone/>
                </a:pPr>
                <a:endParaRPr lang="en-US" b="1" spc="-10" dirty="0"/>
              </a:p>
              <a:p>
                <a:pPr marL="12700" marR="12700" indent="0">
                  <a:lnSpc>
                    <a:spcPct val="100000"/>
                  </a:lnSpc>
                  <a:buNone/>
                </a:pPr>
                <a:r>
                  <a:rPr lang="en-US" b="1" spc="-10" dirty="0"/>
                  <a:t>Proof      </a:t>
                </a:r>
                <a:r>
                  <a:rPr lang="en-US" b="1" spc="-5" dirty="0"/>
                  <a:t> </a:t>
                </a:r>
                <a:r>
                  <a:rPr lang="en-US" spc="-15" dirty="0"/>
                  <a:t>W</a:t>
                </a:r>
                <a:r>
                  <a:rPr lang="en-US" spc="-5" dirty="0"/>
                  <a:t>e</a:t>
                </a:r>
                <a:r>
                  <a:rPr lang="en-US" spc="25" dirty="0"/>
                  <a:t> </a:t>
                </a:r>
                <a:r>
                  <a:rPr lang="en-US" spc="-10" dirty="0"/>
                  <a:t>hav</a:t>
                </a:r>
                <a:r>
                  <a:rPr lang="en-US" spc="-5" dirty="0"/>
                  <a:t>e</a:t>
                </a:r>
                <a:r>
                  <a:rPr lang="en-US" spc="25" dirty="0"/>
                  <a:t> </a:t>
                </a:r>
                <a14:m>
                  <m:oMath xmlns:m="http://schemas.openxmlformats.org/officeDocument/2006/math">
                    <m:r>
                      <a:rPr lang="en-US" b="0" i="1" spc="25" smtClean="0">
                        <a:latin typeface="Cambria Math" panose="02040503050406030204" pitchFamily="18" charset="0"/>
                      </a:rPr>
                      <m:t>−|</m:t>
                    </m:r>
                    <m:sSub>
                      <m:sSubPr>
                        <m:ctrlPr>
                          <a:rPr lang="en-US" b="0" i="1" spc="25" smtClean="0">
                            <a:latin typeface="Cambria Math" panose="02040503050406030204" pitchFamily="18" charset="0"/>
                          </a:rPr>
                        </m:ctrlPr>
                      </m:sSubPr>
                      <m:e>
                        <m:r>
                          <a:rPr lang="en-US" b="0" i="1" spc="25" smtClean="0">
                            <a:latin typeface="Cambria Math" panose="02040503050406030204" pitchFamily="18" charset="0"/>
                          </a:rPr>
                          <m:t>𝑎</m:t>
                        </m:r>
                      </m:e>
                      <m:sub>
                        <m:r>
                          <a:rPr lang="en-US" b="0" i="1" spc="25" smtClean="0">
                            <a:latin typeface="Cambria Math" panose="02040503050406030204" pitchFamily="18" charset="0"/>
                          </a:rPr>
                          <m:t>𝑛</m:t>
                        </m:r>
                      </m:sub>
                    </m:sSub>
                    <m:r>
                      <a:rPr lang="en-US" b="0" i="1" spc="25" smtClean="0">
                        <a:latin typeface="Cambria Math" panose="02040503050406030204" pitchFamily="18" charset="0"/>
                      </a:rPr>
                      <m:t>|</m:t>
                    </m:r>
                    <m:r>
                      <a:rPr lang="en-US" b="0" i="1" spc="25" smtClean="0">
                        <a:latin typeface="Cambria Math" panose="02040503050406030204" pitchFamily="18" charset="0"/>
                        <a:ea typeface="Cambria Math" panose="02040503050406030204" pitchFamily="18" charset="0"/>
                      </a:rPr>
                      <m:t>≤</m:t>
                    </m:r>
                    <m:sSub>
                      <m:sSubPr>
                        <m:ctrlPr>
                          <a:rPr lang="en-US" b="0" i="1" spc="25" smtClean="0">
                            <a:latin typeface="Cambria Math" panose="02040503050406030204" pitchFamily="18" charset="0"/>
                            <a:ea typeface="Cambria Math" panose="02040503050406030204" pitchFamily="18" charset="0"/>
                          </a:rPr>
                        </m:ctrlPr>
                      </m:sSubPr>
                      <m:e>
                        <m:r>
                          <a:rPr lang="en-US" b="0" i="1" spc="25" smtClean="0">
                            <a:latin typeface="Cambria Math" panose="02040503050406030204" pitchFamily="18" charset="0"/>
                            <a:ea typeface="Cambria Math" panose="02040503050406030204" pitchFamily="18" charset="0"/>
                          </a:rPr>
                          <m:t>𝑎</m:t>
                        </m:r>
                      </m:e>
                      <m:sub>
                        <m:r>
                          <a:rPr lang="en-US" b="0" i="1" spc="25" smtClean="0">
                            <a:latin typeface="Cambria Math" panose="02040503050406030204" pitchFamily="18" charset="0"/>
                            <a:ea typeface="Cambria Math" panose="02040503050406030204" pitchFamily="18" charset="0"/>
                          </a:rPr>
                          <m:t>𝑛</m:t>
                        </m:r>
                      </m:sub>
                    </m:sSub>
                    <m:r>
                      <a:rPr lang="en-US" b="0" i="1" spc="25" smtClean="0">
                        <a:latin typeface="Cambria Math" panose="02040503050406030204" pitchFamily="18" charset="0"/>
                        <a:ea typeface="Cambria Math" panose="02040503050406030204" pitchFamily="18" charset="0"/>
                      </a:rPr>
                      <m:t>≤|</m:t>
                    </m:r>
                    <m:sSub>
                      <m:sSubPr>
                        <m:ctrlPr>
                          <a:rPr lang="en-US" b="0" i="1" spc="25" smtClean="0">
                            <a:latin typeface="Cambria Math" panose="02040503050406030204" pitchFamily="18" charset="0"/>
                            <a:ea typeface="Cambria Math" panose="02040503050406030204" pitchFamily="18" charset="0"/>
                          </a:rPr>
                        </m:ctrlPr>
                      </m:sSubPr>
                      <m:e>
                        <m:r>
                          <a:rPr lang="en-US" b="0" i="1" spc="25" smtClean="0">
                            <a:latin typeface="Cambria Math" panose="02040503050406030204" pitchFamily="18" charset="0"/>
                            <a:ea typeface="Cambria Math" panose="02040503050406030204" pitchFamily="18" charset="0"/>
                          </a:rPr>
                          <m:t>𝑎</m:t>
                        </m:r>
                      </m:e>
                      <m:sub>
                        <m:r>
                          <a:rPr lang="en-US" b="0" i="1" spc="25" smtClean="0">
                            <a:latin typeface="Cambria Math" panose="02040503050406030204" pitchFamily="18" charset="0"/>
                            <a:ea typeface="Cambria Math" panose="02040503050406030204" pitchFamily="18" charset="0"/>
                          </a:rPr>
                          <m:t>𝑛</m:t>
                        </m:r>
                      </m:sub>
                    </m:sSub>
                    <m:r>
                      <a:rPr lang="en-US" b="0" i="1" spc="25" smtClean="0">
                        <a:latin typeface="Cambria Math" panose="02040503050406030204" pitchFamily="18" charset="0"/>
                        <a:ea typeface="Cambria Math" panose="02040503050406030204" pitchFamily="18" charset="0"/>
                      </a:rPr>
                      <m:t>|</m:t>
                    </m:r>
                  </m:oMath>
                </a14:m>
                <a:r>
                  <a:rPr lang="en-US" spc="-5" dirty="0"/>
                  <a:t>.</a:t>
                </a:r>
                <a:r>
                  <a:rPr lang="en-US" spc="25" dirty="0"/>
                  <a:t> </a:t>
                </a:r>
                <a:r>
                  <a:rPr lang="en-US" spc="-15" dirty="0"/>
                  <a:t>B</a:t>
                </a:r>
                <a:r>
                  <a:rPr lang="en-US" spc="-5" dirty="0"/>
                  <a:t>y</a:t>
                </a:r>
                <a:r>
                  <a:rPr lang="en-US" spc="25" dirty="0"/>
                  <a:t> </a:t>
                </a:r>
                <a:r>
                  <a:rPr lang="en-US" spc="-10" dirty="0"/>
                  <a:t>addin</a:t>
                </a:r>
                <a:r>
                  <a:rPr lang="en-US" spc="-5" dirty="0"/>
                  <a:t>g</a:t>
                </a:r>
                <a:r>
                  <a:rPr lang="en-US" spc="25" dirty="0"/>
                  <a:t> </a:t>
                </a:r>
                <a:r>
                  <a:rPr lang="en-US" spc="-95" dirty="0"/>
                  <a:t>| </a:t>
                </a:r>
                <a:r>
                  <a:rPr lang="en-US" i="1" spc="-5" dirty="0"/>
                  <a:t>a</a:t>
                </a:r>
                <a:r>
                  <a:rPr lang="en-US" i="1" spc="-7" baseline="-11111" dirty="0"/>
                  <a:t>n</a:t>
                </a:r>
                <a:r>
                  <a:rPr lang="en-US" i="1" spc="-157" baseline="-11111" dirty="0"/>
                  <a:t> </a:t>
                </a:r>
                <a:r>
                  <a:rPr lang="en-US" spc="-90" dirty="0"/>
                  <a:t>|</a:t>
                </a:r>
                <a:r>
                  <a:rPr lang="en-US" spc="-40" dirty="0"/>
                  <a:t> </a:t>
                </a:r>
                <a:r>
                  <a:rPr lang="en-US" spc="-10" dirty="0"/>
                  <a:t>t</a:t>
                </a:r>
                <a:r>
                  <a:rPr lang="en-US" spc="-5" dirty="0"/>
                  <a:t>o</a:t>
                </a:r>
                <a:r>
                  <a:rPr lang="en-US" spc="25" dirty="0"/>
                  <a:t> </a:t>
                </a:r>
                <a:r>
                  <a:rPr lang="en-US" spc="-10" dirty="0"/>
                  <a:t>al</a:t>
                </a:r>
                <a:r>
                  <a:rPr lang="en-US" spc="-5" dirty="0"/>
                  <a:t>l</a:t>
                </a:r>
                <a:r>
                  <a:rPr lang="en-US" spc="25" dirty="0"/>
                  <a:t> </a:t>
                </a:r>
                <a:r>
                  <a:rPr lang="en-US" spc="-10" dirty="0"/>
                  <a:t>part</a:t>
                </a:r>
                <a:r>
                  <a:rPr lang="en-US" spc="-5" dirty="0"/>
                  <a:t>s</a:t>
                </a:r>
                <a:r>
                  <a:rPr lang="en-US" spc="25" dirty="0"/>
                  <a:t> </a:t>
                </a:r>
                <a:r>
                  <a:rPr lang="en-US" spc="-10" dirty="0"/>
                  <a:t>o</a:t>
                </a:r>
                <a:r>
                  <a:rPr lang="en-US" spc="-5" dirty="0"/>
                  <a:t>f</a:t>
                </a:r>
                <a:r>
                  <a:rPr lang="en-US" spc="25" dirty="0"/>
                  <a:t> </a:t>
                </a:r>
                <a:r>
                  <a:rPr lang="en-US" spc="-10" dirty="0"/>
                  <a:t>th</a:t>
                </a:r>
                <a:r>
                  <a:rPr lang="en-US" spc="-5" dirty="0"/>
                  <a:t>e</a:t>
                </a:r>
                <a:r>
                  <a:rPr lang="en-US" spc="25" dirty="0"/>
                  <a:t> </a:t>
                </a:r>
                <a:r>
                  <a:rPr lang="en-US" spc="-5" dirty="0"/>
                  <a:t>i</a:t>
                </a:r>
                <a:r>
                  <a:rPr lang="en-US" spc="-10" dirty="0"/>
                  <a:t>nequality</a:t>
                </a:r>
                <a:r>
                  <a:rPr lang="en-US" spc="-5" dirty="0"/>
                  <a:t>,</a:t>
                </a:r>
                <a:r>
                  <a:rPr lang="en-US" spc="25" dirty="0"/>
                  <a:t> </a:t>
                </a:r>
                <a:r>
                  <a:rPr lang="en-US" spc="-15" dirty="0"/>
                  <a:t>w</a:t>
                </a:r>
                <a:r>
                  <a:rPr lang="en-US" spc="-5" dirty="0"/>
                  <a:t>e</a:t>
                </a:r>
                <a:r>
                  <a:rPr lang="en-US" spc="25" dirty="0"/>
                  <a:t> </a:t>
                </a:r>
                <a:r>
                  <a:rPr lang="en-US" spc="-10" dirty="0"/>
                  <a:t>get the inequalities </a:t>
                </a:r>
                <a:r>
                  <a:rPr lang="en-US" spc="-5" dirty="0"/>
                  <a:t>0</a:t>
                </a:r>
                <a:r>
                  <a:rPr lang="en-US" spc="25" dirty="0"/>
                  <a:t> </a:t>
                </a:r>
                <a:r>
                  <a:rPr lang="en-US" spc="-50" dirty="0"/>
                  <a:t>≤</a:t>
                </a:r>
                <a:r>
                  <a:rPr lang="en-US" spc="-40" dirty="0"/>
                  <a:t> </a:t>
                </a:r>
                <a:r>
                  <a:rPr lang="en-US" spc="-95" dirty="0"/>
                  <a:t>| </a:t>
                </a:r>
                <a:r>
                  <a:rPr lang="en-US" i="1" spc="-5" dirty="0"/>
                  <a:t>a</a:t>
                </a:r>
                <a:r>
                  <a:rPr lang="en-US" i="1" spc="-7" baseline="-11111" dirty="0"/>
                  <a:t>n</a:t>
                </a:r>
                <a:r>
                  <a:rPr lang="en-US" i="1" spc="-157" baseline="-11111" dirty="0"/>
                  <a:t> </a:t>
                </a:r>
                <a:r>
                  <a:rPr lang="en-US" spc="180" dirty="0"/>
                  <a:t>|</a:t>
                </a:r>
                <a:r>
                  <a:rPr lang="en-US" spc="-80" dirty="0"/>
                  <a:t>+</a:t>
                </a:r>
                <a:r>
                  <a:rPr lang="en-US" spc="-100" dirty="0"/>
                  <a:t> </a:t>
                </a:r>
                <a:r>
                  <a:rPr lang="en-US" i="1" spc="-5" dirty="0"/>
                  <a:t>a</a:t>
                </a:r>
                <a:r>
                  <a:rPr lang="en-US" i="1" spc="-7" baseline="-11111" dirty="0"/>
                  <a:t>n </a:t>
                </a:r>
                <a:r>
                  <a:rPr lang="en-US" spc="-50" dirty="0"/>
                  <a:t>≤</a:t>
                </a:r>
                <a:r>
                  <a:rPr lang="en-US" spc="-40" dirty="0"/>
                  <a:t> </a:t>
                </a:r>
                <a:r>
                  <a:rPr lang="en-US" spc="-10" dirty="0"/>
                  <a:t>2</a:t>
                </a:r>
                <a:r>
                  <a:rPr lang="en-US" spc="-95" dirty="0"/>
                  <a:t>| </a:t>
                </a:r>
                <a:r>
                  <a:rPr lang="en-US" i="1" spc="-5" dirty="0"/>
                  <a:t>a</a:t>
                </a:r>
                <a:r>
                  <a:rPr lang="en-US" i="1" spc="-7" baseline="-11111" dirty="0"/>
                  <a:t>n</a:t>
                </a:r>
                <a:r>
                  <a:rPr lang="en-US" spc="-90" dirty="0"/>
                  <a:t>|</a:t>
                </a:r>
                <a:r>
                  <a:rPr lang="en-US" spc="-5" dirty="0"/>
                  <a:t>.</a:t>
                </a:r>
                <a:r>
                  <a:rPr lang="en-US" spc="95" dirty="0"/>
                  <a:t> </a:t>
                </a:r>
                <a:r>
                  <a:rPr lang="en-US" spc="-5" dirty="0"/>
                  <a:t>If</a:t>
                </a:r>
                <a:r>
                  <a:rPr lang="en-US" spc="95" dirty="0"/>
                  <a:t> </a:t>
                </a:r>
                <a14:m>
                  <m:oMath xmlns:m="http://schemas.openxmlformats.org/officeDocument/2006/math">
                    <m:nary>
                      <m:naryPr>
                        <m:chr m:val="∑"/>
                        <m:ctrlPr>
                          <a:rPr lang="en-US" i="1" spc="-105">
                            <a:latin typeface="Cambria Math" panose="02040503050406030204" pitchFamily="18" charset="0"/>
                          </a:rPr>
                        </m:ctrlPr>
                      </m:naryPr>
                      <m:sub>
                        <m:r>
                          <m:rPr>
                            <m:brk m:alnAt="23"/>
                          </m:rPr>
                          <a:rPr lang="en-US" i="1" spc="-105">
                            <a:latin typeface="Cambria Math" panose="02040503050406030204" pitchFamily="18" charset="0"/>
                          </a:rPr>
                          <m:t>𝑛</m:t>
                        </m:r>
                        <m:r>
                          <a:rPr lang="en-US" i="1" spc="-105">
                            <a:latin typeface="Cambria Math" panose="02040503050406030204" pitchFamily="18" charset="0"/>
                          </a:rPr>
                          <m:t>=1</m:t>
                        </m:r>
                      </m:sub>
                      <m:sup>
                        <m:r>
                          <a:rPr lang="en-US" i="1" spc="-105">
                            <a:latin typeface="Cambria Math" panose="02040503050406030204" pitchFamily="18" charset="0"/>
                            <a:ea typeface="Cambria Math" panose="02040503050406030204" pitchFamily="18" charset="0"/>
                          </a:rPr>
                          <m:t>∞</m:t>
                        </m:r>
                      </m:sup>
                      <m:e>
                        <m:r>
                          <a:rPr lang="en-US" i="1" spc="-105">
                            <a:latin typeface="Cambria Math" panose="02040503050406030204" pitchFamily="18" charset="0"/>
                          </a:rPr>
                          <m:t>|</m:t>
                        </m:r>
                        <m:r>
                          <a:rPr lang="en-US" b="0" i="1" spc="-105" smtClean="0">
                            <a:latin typeface="Cambria Math" panose="02040503050406030204" pitchFamily="18" charset="0"/>
                          </a:rPr>
                          <m:t> </m:t>
                        </m:r>
                        <m:sSub>
                          <m:sSubPr>
                            <m:ctrlPr>
                              <a:rPr lang="en-US" i="1" spc="-105">
                                <a:latin typeface="Cambria Math" panose="02040503050406030204" pitchFamily="18" charset="0"/>
                              </a:rPr>
                            </m:ctrlPr>
                          </m:sSubPr>
                          <m:e>
                            <m:r>
                              <a:rPr lang="en-US" i="1" spc="-105">
                                <a:latin typeface="Cambria Math" panose="02040503050406030204" pitchFamily="18" charset="0"/>
                              </a:rPr>
                              <m:t>𝑎</m:t>
                            </m:r>
                          </m:e>
                          <m:sub>
                            <m:r>
                              <a:rPr lang="en-US" i="1" spc="-105">
                                <a:latin typeface="Cambria Math" panose="02040503050406030204" pitchFamily="18" charset="0"/>
                              </a:rPr>
                              <m:t>𝑛</m:t>
                            </m:r>
                          </m:sub>
                        </m:sSub>
                        <m:r>
                          <a:rPr lang="en-US" i="1" spc="-105">
                            <a:latin typeface="Cambria Math" panose="02040503050406030204" pitchFamily="18" charset="0"/>
                          </a:rPr>
                          <m:t>|</m:t>
                        </m:r>
                      </m:e>
                    </m:nary>
                    <m:r>
                      <a:rPr lang="en-US" i="1" spc="-105" smtClean="0">
                        <a:latin typeface="Cambria Math" panose="02040503050406030204" pitchFamily="18" charset="0"/>
                      </a:rPr>
                      <m:t> </m:t>
                    </m:r>
                  </m:oMath>
                </a14:m>
                <a:r>
                  <a:rPr lang="en-US" spc="-10" dirty="0"/>
                  <a:t>converges</a:t>
                </a:r>
                <a:r>
                  <a:rPr lang="en-US" spc="-5" dirty="0"/>
                  <a:t>,</a:t>
                </a:r>
                <a:r>
                  <a:rPr lang="en-US" spc="100" dirty="0"/>
                  <a:t> </a:t>
                </a:r>
                <a:r>
                  <a:rPr lang="en-US" spc="-5" dirty="0"/>
                  <a:t>t</a:t>
                </a:r>
                <a:r>
                  <a:rPr lang="en-US" spc="-10" dirty="0"/>
                  <a:t>he</a:t>
                </a:r>
                <a:r>
                  <a:rPr lang="en-US" spc="-5" dirty="0"/>
                  <a:t>n</a:t>
                </a:r>
                <a:r>
                  <a:rPr lang="en-US" spc="95" dirty="0"/>
                  <a:t> </a:t>
                </a:r>
                <a14:m>
                  <m:oMath xmlns:m="http://schemas.openxmlformats.org/officeDocument/2006/math">
                    <m:nary>
                      <m:naryPr>
                        <m:chr m:val="∑"/>
                        <m:ctrlPr>
                          <a:rPr lang="en-US" i="1" spc="-105">
                            <a:latin typeface="Cambria Math" panose="02040503050406030204" pitchFamily="18" charset="0"/>
                          </a:rPr>
                        </m:ctrlPr>
                      </m:naryPr>
                      <m:sub>
                        <m:r>
                          <m:rPr>
                            <m:brk m:alnAt="23"/>
                          </m:rPr>
                          <a:rPr lang="en-US" i="1" spc="-105">
                            <a:latin typeface="Cambria Math" panose="02040503050406030204" pitchFamily="18" charset="0"/>
                          </a:rPr>
                          <m:t>𝑛</m:t>
                        </m:r>
                        <m:r>
                          <a:rPr lang="en-US" i="1" spc="-105">
                            <a:latin typeface="Cambria Math" panose="02040503050406030204" pitchFamily="18" charset="0"/>
                          </a:rPr>
                          <m:t>=1</m:t>
                        </m:r>
                      </m:sub>
                      <m:sup>
                        <m:r>
                          <a:rPr lang="en-US" i="1" spc="-105">
                            <a:latin typeface="Cambria Math" panose="02040503050406030204" pitchFamily="18" charset="0"/>
                            <a:ea typeface="Cambria Math" panose="02040503050406030204" pitchFamily="18" charset="0"/>
                          </a:rPr>
                          <m:t>∞</m:t>
                        </m:r>
                      </m:sup>
                      <m:e>
                        <m:r>
                          <a:rPr lang="en-US" b="0" i="1" spc="-105" smtClean="0">
                            <a:latin typeface="Cambria Math" panose="02040503050406030204" pitchFamily="18" charset="0"/>
                            <a:ea typeface="Cambria Math" panose="02040503050406030204" pitchFamily="18" charset="0"/>
                          </a:rPr>
                          <m:t>2</m:t>
                        </m:r>
                        <m:r>
                          <a:rPr lang="en-US" i="1" spc="-105">
                            <a:latin typeface="Cambria Math" panose="02040503050406030204" pitchFamily="18" charset="0"/>
                          </a:rPr>
                          <m:t>|</m:t>
                        </m:r>
                        <m:sSub>
                          <m:sSubPr>
                            <m:ctrlPr>
                              <a:rPr lang="en-US" i="1" spc="-105">
                                <a:latin typeface="Cambria Math" panose="02040503050406030204" pitchFamily="18" charset="0"/>
                              </a:rPr>
                            </m:ctrlPr>
                          </m:sSubPr>
                          <m:e>
                            <m:r>
                              <a:rPr lang="en-US" b="0" i="1" spc="-105" smtClean="0">
                                <a:latin typeface="Cambria Math" panose="02040503050406030204" pitchFamily="18" charset="0"/>
                              </a:rPr>
                              <m:t> </m:t>
                            </m:r>
                            <m:r>
                              <a:rPr lang="en-US" i="1" spc="-105">
                                <a:latin typeface="Cambria Math" panose="02040503050406030204" pitchFamily="18" charset="0"/>
                              </a:rPr>
                              <m:t>𝑎</m:t>
                            </m:r>
                          </m:e>
                          <m:sub>
                            <m:r>
                              <a:rPr lang="en-US" i="1" spc="-105">
                                <a:latin typeface="Cambria Math" panose="02040503050406030204" pitchFamily="18" charset="0"/>
                              </a:rPr>
                              <m:t>𝑛</m:t>
                            </m:r>
                          </m:sub>
                        </m:sSub>
                        <m:r>
                          <a:rPr lang="en-US" i="1" spc="-105">
                            <a:latin typeface="Cambria Math" panose="02040503050406030204" pitchFamily="18" charset="0"/>
                          </a:rPr>
                          <m:t>|</m:t>
                        </m:r>
                      </m:e>
                    </m:nary>
                  </m:oMath>
                </a14:m>
                <a:r>
                  <a:rPr lang="en-US" spc="30" dirty="0"/>
                  <a:t> </a:t>
                </a:r>
                <a:r>
                  <a:rPr lang="en-US" spc="-10" dirty="0"/>
                  <a:t>als</a:t>
                </a:r>
                <a:r>
                  <a:rPr lang="en-US" spc="-5" dirty="0"/>
                  <a:t>o</a:t>
                </a:r>
                <a:r>
                  <a:rPr lang="en-US" spc="95" dirty="0"/>
                  <a:t> </a:t>
                </a:r>
                <a:r>
                  <a:rPr lang="en-US" spc="-10" dirty="0"/>
                  <a:t>converges</a:t>
                </a:r>
                <a:r>
                  <a:rPr lang="en-US" spc="-5" dirty="0"/>
                  <a:t>,</a:t>
                </a:r>
                <a:r>
                  <a:rPr lang="en-US" spc="100" dirty="0"/>
                  <a:t> </a:t>
                </a:r>
                <a:r>
                  <a:rPr lang="en-US" spc="-10" dirty="0"/>
                  <a:t>an</a:t>
                </a:r>
                <a:r>
                  <a:rPr lang="en-US" spc="-5" dirty="0"/>
                  <a:t>d</a:t>
                </a:r>
                <a:r>
                  <a:rPr lang="en-US" spc="95" dirty="0"/>
                  <a:t> </a:t>
                </a:r>
                <a:r>
                  <a:rPr lang="en-US" spc="-10" dirty="0"/>
                  <a:t>there</a:t>
                </a:r>
                <a:r>
                  <a:rPr lang="en-US" spc="-5" dirty="0"/>
                  <a:t>fore</a:t>
                </a:r>
                <a:r>
                  <a:rPr lang="en-US" spc="55" dirty="0"/>
                  <a:t> </a:t>
                </a:r>
                <a14:m>
                  <m:oMath xmlns:m="http://schemas.openxmlformats.org/officeDocument/2006/math">
                    <m:nary>
                      <m:naryPr>
                        <m:chr m:val="∑"/>
                        <m:ctrlPr>
                          <a:rPr lang="en-US" i="1" spc="-105">
                            <a:latin typeface="Cambria Math" panose="02040503050406030204" pitchFamily="18" charset="0"/>
                          </a:rPr>
                        </m:ctrlPr>
                      </m:naryPr>
                      <m:sub>
                        <m:r>
                          <m:rPr>
                            <m:brk m:alnAt="23"/>
                          </m:rPr>
                          <a:rPr lang="en-US" i="1" spc="-105">
                            <a:latin typeface="Cambria Math" panose="02040503050406030204" pitchFamily="18" charset="0"/>
                          </a:rPr>
                          <m:t>𝑛</m:t>
                        </m:r>
                        <m:r>
                          <a:rPr lang="en-US" i="1" spc="-105">
                            <a:latin typeface="Cambria Math" panose="02040503050406030204" pitchFamily="18" charset="0"/>
                          </a:rPr>
                          <m:t>=1</m:t>
                        </m:r>
                      </m:sub>
                      <m:sup>
                        <m:r>
                          <a:rPr lang="en-US" i="1" spc="-105">
                            <a:latin typeface="Cambria Math" panose="02040503050406030204" pitchFamily="18" charset="0"/>
                            <a:ea typeface="Cambria Math" panose="02040503050406030204" pitchFamily="18" charset="0"/>
                          </a:rPr>
                          <m:t>∞</m:t>
                        </m:r>
                      </m:sup>
                      <m:e>
                        <m:r>
                          <a:rPr lang="en-US" b="0" i="1" spc="-105" smtClean="0">
                            <a:latin typeface="Cambria Math" panose="02040503050406030204" pitchFamily="18" charset="0"/>
                            <a:ea typeface="Cambria Math" panose="02040503050406030204" pitchFamily="18" charset="0"/>
                          </a:rPr>
                          <m:t>(</m:t>
                        </m:r>
                        <m:sSub>
                          <m:sSubPr>
                            <m:ctrlPr>
                              <a:rPr lang="en-US" b="0" i="1" spc="-105" smtClean="0">
                                <a:latin typeface="Cambria Math" panose="02040503050406030204" pitchFamily="18" charset="0"/>
                                <a:ea typeface="Cambria Math" panose="02040503050406030204" pitchFamily="18" charset="0"/>
                              </a:rPr>
                            </m:ctrlPr>
                          </m:sSubPr>
                          <m:e>
                            <m:r>
                              <a:rPr lang="en-US" b="0" i="1" spc="-105" smtClean="0">
                                <a:latin typeface="Cambria Math" panose="02040503050406030204" pitchFamily="18" charset="0"/>
                                <a:ea typeface="Cambria Math" panose="02040503050406030204" pitchFamily="18" charset="0"/>
                              </a:rPr>
                              <m:t>𝑎</m:t>
                            </m:r>
                          </m:e>
                          <m:sub>
                            <m:r>
                              <a:rPr lang="en-US" b="0" i="1" spc="-105" smtClean="0">
                                <a:latin typeface="Cambria Math" panose="02040503050406030204" pitchFamily="18" charset="0"/>
                                <a:ea typeface="Cambria Math" panose="02040503050406030204" pitchFamily="18" charset="0"/>
                              </a:rPr>
                              <m:t>𝑛</m:t>
                            </m:r>
                          </m:sub>
                        </m:sSub>
                        <m:r>
                          <a:rPr lang="en-US" b="0" i="1" spc="-105" smtClean="0">
                            <a:latin typeface="Cambria Math" panose="02040503050406030204" pitchFamily="18" charset="0"/>
                            <a:ea typeface="Cambria Math" panose="02040503050406030204" pitchFamily="18" charset="0"/>
                          </a:rPr>
                          <m:t>+</m:t>
                        </m:r>
                        <m:r>
                          <a:rPr lang="en-US" i="1" spc="-105">
                            <a:latin typeface="Cambria Math" panose="02040503050406030204" pitchFamily="18" charset="0"/>
                          </a:rPr>
                          <m:t>|</m:t>
                        </m:r>
                        <m:sSub>
                          <m:sSubPr>
                            <m:ctrlPr>
                              <a:rPr lang="en-US" i="1" spc="-105">
                                <a:latin typeface="Cambria Math" panose="02040503050406030204" pitchFamily="18" charset="0"/>
                              </a:rPr>
                            </m:ctrlPr>
                          </m:sSubPr>
                          <m:e>
                            <m:r>
                              <a:rPr lang="en-US" b="0" i="1" spc="-105" smtClean="0">
                                <a:latin typeface="Cambria Math" panose="02040503050406030204" pitchFamily="18" charset="0"/>
                              </a:rPr>
                              <m:t> </m:t>
                            </m:r>
                            <m:r>
                              <a:rPr lang="en-US" i="1" spc="-105">
                                <a:latin typeface="Cambria Math" panose="02040503050406030204" pitchFamily="18" charset="0"/>
                              </a:rPr>
                              <m:t>𝑎</m:t>
                            </m:r>
                          </m:e>
                          <m:sub>
                            <m:r>
                              <a:rPr lang="en-US" i="1" spc="-105">
                                <a:latin typeface="Cambria Math" panose="02040503050406030204" pitchFamily="18" charset="0"/>
                              </a:rPr>
                              <m:t>𝑛</m:t>
                            </m:r>
                          </m:sub>
                        </m:sSub>
                        <m:r>
                          <a:rPr lang="en-US" i="1" spc="-105">
                            <a:latin typeface="Cambria Math" panose="02040503050406030204" pitchFamily="18" charset="0"/>
                          </a:rPr>
                          <m:t>|</m:t>
                        </m:r>
                      </m:e>
                    </m:nary>
                    <m:r>
                      <a:rPr lang="en-US" b="0" i="1" spc="-105" smtClean="0">
                        <a:latin typeface="Cambria Math" panose="02040503050406030204" pitchFamily="18" charset="0"/>
                      </a:rPr>
                      <m:t>)</m:t>
                    </m:r>
                    <m:r>
                      <a:rPr lang="en-US" i="1" spc="-105" smtClean="0">
                        <a:latin typeface="Cambria Math" panose="02040503050406030204" pitchFamily="18" charset="0"/>
                      </a:rPr>
                      <m:t> </m:t>
                    </m:r>
                  </m:oMath>
                </a14:m>
                <a:r>
                  <a:rPr lang="en-US" spc="-10" dirty="0"/>
                  <a:t>converge</a:t>
                </a:r>
                <a:r>
                  <a:rPr lang="en-US" spc="-5" dirty="0"/>
                  <a:t>s</a:t>
                </a:r>
                <a:r>
                  <a:rPr lang="en-US" spc="55" dirty="0"/>
                  <a:t> </a:t>
                </a:r>
                <a:r>
                  <a:rPr lang="en-US" spc="-10" dirty="0"/>
                  <a:t>b</a:t>
                </a:r>
                <a:r>
                  <a:rPr lang="en-US" spc="-5" dirty="0"/>
                  <a:t>y</a:t>
                </a:r>
                <a:r>
                  <a:rPr lang="en-US" spc="55" dirty="0"/>
                  <a:t> </a:t>
                </a:r>
                <a:r>
                  <a:rPr lang="en-US" spc="-10" dirty="0"/>
                  <a:t>th</a:t>
                </a:r>
                <a:r>
                  <a:rPr lang="en-US" spc="-5" dirty="0"/>
                  <a:t>e</a:t>
                </a:r>
                <a:r>
                  <a:rPr lang="en-US" spc="55" dirty="0"/>
                  <a:t> </a:t>
                </a:r>
                <a:r>
                  <a:rPr lang="en-US" spc="-10" dirty="0"/>
                  <a:t>Direc</a:t>
                </a:r>
                <a:r>
                  <a:rPr lang="en-US" spc="-5" dirty="0"/>
                  <a:t>t</a:t>
                </a:r>
                <a:r>
                  <a:rPr lang="en-US" spc="55" dirty="0"/>
                  <a:t> </a:t>
                </a:r>
                <a:r>
                  <a:rPr lang="en-US" spc="-10" dirty="0"/>
                  <a:t>Compariso</a:t>
                </a:r>
                <a:r>
                  <a:rPr lang="en-US" spc="-5" dirty="0"/>
                  <a:t>n</a:t>
                </a:r>
                <a:r>
                  <a:rPr lang="en-US" spc="55" dirty="0"/>
                  <a:t> </a:t>
                </a:r>
                <a:r>
                  <a:rPr lang="en-US" spc="-10" dirty="0"/>
                  <a:t>Test</a:t>
                </a:r>
                <a:r>
                  <a:rPr lang="en-US" spc="-5" dirty="0"/>
                  <a:t>.</a:t>
                </a:r>
                <a:r>
                  <a:rPr lang="en-US" spc="55" dirty="0"/>
                  <a:t> </a:t>
                </a:r>
                <a:r>
                  <a:rPr lang="en-US" spc="-15" dirty="0"/>
                  <a:t>Ou</a:t>
                </a:r>
                <a:r>
                  <a:rPr lang="en-US" spc="-5" dirty="0"/>
                  <a:t>r</a:t>
                </a:r>
                <a:r>
                  <a:rPr lang="en-US" spc="55" dirty="0"/>
                  <a:t> </a:t>
                </a:r>
                <a:r>
                  <a:rPr lang="en-US" spc="-10" dirty="0"/>
                  <a:t>origina</a:t>
                </a:r>
                <a:r>
                  <a:rPr lang="en-US" spc="-5" dirty="0"/>
                  <a:t>l</a:t>
                </a:r>
                <a:r>
                  <a:rPr lang="en-US" spc="55" dirty="0"/>
                  <a:t> </a:t>
                </a:r>
                <a:r>
                  <a:rPr lang="en-US" spc="-10" dirty="0"/>
                  <a:t>serie</a:t>
                </a:r>
                <a:r>
                  <a:rPr lang="en-US" spc="-5" dirty="0"/>
                  <a:t>s</a:t>
                </a:r>
                <a:r>
                  <a:rPr lang="en-US" spc="55" dirty="0"/>
                  <a:t> </a:t>
                </a:r>
                <a:r>
                  <a:rPr lang="en-US" spc="-10" dirty="0"/>
                  <a:t>converge</a:t>
                </a:r>
                <a:r>
                  <a:rPr lang="en-US" spc="-5" dirty="0"/>
                  <a:t>s </a:t>
                </a:r>
                <a:r>
                  <a:rPr lang="en-US" spc="-10" dirty="0"/>
                  <a:t>becaus</a:t>
                </a:r>
                <a:r>
                  <a:rPr lang="en-US" spc="-5" dirty="0"/>
                  <a:t>e it is t</a:t>
                </a:r>
                <a:r>
                  <a:rPr lang="en-US" spc="-10" dirty="0"/>
                  <a:t>h</a:t>
                </a:r>
                <a:r>
                  <a:rPr lang="en-US" spc="-5" dirty="0"/>
                  <a:t>e </a:t>
                </a:r>
                <a:r>
                  <a:rPr lang="en-US" spc="-10" dirty="0"/>
                  <a:t>differenc</a:t>
                </a:r>
                <a:r>
                  <a:rPr lang="en-US" spc="-5" dirty="0"/>
                  <a:t>e </a:t>
                </a:r>
                <a:r>
                  <a:rPr lang="en-US" spc="-10" dirty="0"/>
                  <a:t>o</a:t>
                </a:r>
                <a:r>
                  <a:rPr lang="en-US" spc="-5" dirty="0"/>
                  <a:t>f </a:t>
                </a:r>
                <a:r>
                  <a:rPr lang="en-US" spc="-10" dirty="0"/>
                  <a:t>tw</a:t>
                </a:r>
                <a:r>
                  <a:rPr lang="en-US" spc="-5" dirty="0"/>
                  <a:t>o </a:t>
                </a:r>
                <a:r>
                  <a:rPr lang="en-US" spc="-10" dirty="0"/>
                  <a:t>convergen</a:t>
                </a:r>
                <a:r>
                  <a:rPr lang="en-US" spc="-5" dirty="0"/>
                  <a:t>t </a:t>
                </a:r>
                <a:r>
                  <a:rPr lang="en-US" spc="-10" dirty="0"/>
                  <a:t>series:</a:t>
                </a:r>
              </a:p>
              <a:p>
                <a:pPr marL="12700" marR="1270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sz="2000" i="1" spc="-105">
                              <a:latin typeface="Cambria Math" panose="02040503050406030204" pitchFamily="18" charset="0"/>
                            </a:rPr>
                          </m:ctrlPr>
                        </m:naryPr>
                        <m:sub>
                          <m:r>
                            <m:rPr>
                              <m:brk m:alnAt="23"/>
                            </m:rPr>
                            <a:rPr lang="en-US" sz="2000" i="1" spc="-105">
                              <a:latin typeface="Cambria Math" panose="02040503050406030204" pitchFamily="18" charset="0"/>
                            </a:rPr>
                            <m:t>𝑛</m:t>
                          </m:r>
                          <m:r>
                            <a:rPr lang="en-US" sz="2000" i="1" spc="-105">
                              <a:latin typeface="Cambria Math" panose="02040503050406030204" pitchFamily="18" charset="0"/>
                            </a:rPr>
                            <m:t>=1</m:t>
                          </m:r>
                        </m:sub>
                        <m:sup>
                          <m:r>
                            <a:rPr lang="en-US" sz="2000" i="1" spc="-105">
                              <a:latin typeface="Cambria Math" panose="02040503050406030204" pitchFamily="18" charset="0"/>
                              <a:ea typeface="Cambria Math" panose="02040503050406030204" pitchFamily="18" charset="0"/>
                            </a:rPr>
                            <m:t>∞</m:t>
                          </m:r>
                        </m:sup>
                        <m:e>
                          <m:sSub>
                            <m:sSubPr>
                              <m:ctrlPr>
                                <a:rPr lang="en-US" sz="2000" i="1" spc="-105">
                                  <a:latin typeface="Cambria Math" panose="02040503050406030204" pitchFamily="18" charset="0"/>
                                </a:rPr>
                              </m:ctrlPr>
                            </m:sSubPr>
                            <m:e>
                              <m:r>
                                <a:rPr lang="en-US" sz="2000" i="1" spc="-105">
                                  <a:latin typeface="Cambria Math" panose="02040503050406030204" pitchFamily="18" charset="0"/>
                                </a:rPr>
                                <m:t>𝑎</m:t>
                              </m:r>
                            </m:e>
                            <m:sub>
                              <m:r>
                                <a:rPr lang="en-US" sz="2000" i="1" spc="-105">
                                  <a:latin typeface="Cambria Math" panose="02040503050406030204" pitchFamily="18" charset="0"/>
                                </a:rPr>
                                <m:t>𝑛</m:t>
                              </m:r>
                            </m:sub>
                          </m:sSub>
                        </m:e>
                      </m:nary>
                      <m:r>
                        <a:rPr lang="en-US" sz="2000" b="0" i="1" spc="-105" smtClean="0">
                          <a:latin typeface="Cambria Math" panose="02040503050406030204" pitchFamily="18" charset="0"/>
                        </a:rPr>
                        <m:t>=</m:t>
                      </m:r>
                      <m:nary>
                        <m:naryPr>
                          <m:chr m:val="∑"/>
                          <m:ctrlPr>
                            <a:rPr lang="en-US" sz="2000" i="1" spc="-105">
                              <a:latin typeface="Cambria Math" panose="02040503050406030204" pitchFamily="18" charset="0"/>
                            </a:rPr>
                          </m:ctrlPr>
                        </m:naryPr>
                        <m:sub>
                          <m:r>
                            <m:rPr>
                              <m:brk m:alnAt="23"/>
                            </m:rPr>
                            <a:rPr lang="en-US" sz="2000" i="1" spc="-105">
                              <a:latin typeface="Cambria Math" panose="02040503050406030204" pitchFamily="18" charset="0"/>
                            </a:rPr>
                            <m:t>𝑛</m:t>
                          </m:r>
                          <m:r>
                            <a:rPr lang="en-US" sz="2000" i="1" spc="-105">
                              <a:latin typeface="Cambria Math" panose="02040503050406030204" pitchFamily="18" charset="0"/>
                            </a:rPr>
                            <m:t>=1</m:t>
                          </m:r>
                        </m:sub>
                        <m:sup>
                          <m:r>
                            <a:rPr lang="en-US" sz="2000" i="1" spc="-105">
                              <a:latin typeface="Cambria Math" panose="02040503050406030204" pitchFamily="18" charset="0"/>
                              <a:ea typeface="Cambria Math" panose="02040503050406030204" pitchFamily="18" charset="0"/>
                            </a:rPr>
                            <m:t>∞</m:t>
                          </m:r>
                        </m:sup>
                        <m:e>
                          <m:r>
                            <a:rPr lang="en-US" sz="2000" i="1" spc="-105">
                              <a:latin typeface="Cambria Math" panose="02040503050406030204" pitchFamily="18" charset="0"/>
                              <a:ea typeface="Cambria Math" panose="02040503050406030204" pitchFamily="18" charset="0"/>
                            </a:rPr>
                            <m:t>(</m:t>
                          </m:r>
                          <m:sSub>
                            <m:sSubPr>
                              <m:ctrlPr>
                                <a:rPr lang="en-US" sz="2000" i="1" spc="-105">
                                  <a:latin typeface="Cambria Math" panose="02040503050406030204" pitchFamily="18" charset="0"/>
                                  <a:ea typeface="Cambria Math" panose="02040503050406030204" pitchFamily="18" charset="0"/>
                                </a:rPr>
                              </m:ctrlPr>
                            </m:sSubPr>
                            <m:e>
                              <m:r>
                                <a:rPr lang="en-US" sz="2000" i="1" spc="-105">
                                  <a:latin typeface="Cambria Math" panose="02040503050406030204" pitchFamily="18" charset="0"/>
                                  <a:ea typeface="Cambria Math" panose="02040503050406030204" pitchFamily="18" charset="0"/>
                                </a:rPr>
                                <m:t>𝑎</m:t>
                              </m:r>
                            </m:e>
                            <m:sub>
                              <m:r>
                                <a:rPr lang="en-US" sz="2000" i="1" spc="-105">
                                  <a:latin typeface="Cambria Math" panose="02040503050406030204" pitchFamily="18" charset="0"/>
                                  <a:ea typeface="Cambria Math" panose="02040503050406030204" pitchFamily="18" charset="0"/>
                                </a:rPr>
                                <m:t>𝑛</m:t>
                              </m:r>
                            </m:sub>
                          </m:sSub>
                          <m:r>
                            <a:rPr lang="en-US" sz="2000" i="1" spc="-105">
                              <a:latin typeface="Cambria Math" panose="02040503050406030204" pitchFamily="18" charset="0"/>
                              <a:ea typeface="Cambria Math" panose="02040503050406030204" pitchFamily="18" charset="0"/>
                            </a:rPr>
                            <m:t>+</m:t>
                          </m:r>
                          <m:r>
                            <a:rPr lang="en-US" sz="2000" i="1" spc="-105">
                              <a:latin typeface="Cambria Math" panose="02040503050406030204" pitchFamily="18" charset="0"/>
                            </a:rPr>
                            <m:t>|</m:t>
                          </m:r>
                          <m:sSub>
                            <m:sSubPr>
                              <m:ctrlPr>
                                <a:rPr lang="en-US" sz="2000" i="1" spc="-105">
                                  <a:latin typeface="Cambria Math" panose="02040503050406030204" pitchFamily="18" charset="0"/>
                                </a:rPr>
                              </m:ctrlPr>
                            </m:sSubPr>
                            <m:e>
                              <m:r>
                                <a:rPr lang="en-US" sz="2000" i="1" spc="-105">
                                  <a:latin typeface="Cambria Math" panose="02040503050406030204" pitchFamily="18" charset="0"/>
                                </a:rPr>
                                <m:t>𝑎</m:t>
                              </m:r>
                            </m:e>
                            <m:sub>
                              <m:r>
                                <a:rPr lang="en-US" sz="2000" i="1" spc="-105">
                                  <a:latin typeface="Cambria Math" panose="02040503050406030204" pitchFamily="18" charset="0"/>
                                </a:rPr>
                                <m:t>𝑛</m:t>
                              </m:r>
                            </m:sub>
                          </m:sSub>
                          <m:r>
                            <a:rPr lang="en-US" sz="2000" i="1" spc="-105">
                              <a:latin typeface="Cambria Math" panose="02040503050406030204" pitchFamily="18" charset="0"/>
                            </a:rPr>
                            <m:t>|</m:t>
                          </m:r>
                        </m:e>
                      </m:nary>
                      <m:r>
                        <a:rPr lang="en-US" sz="2000" i="1" spc="-105">
                          <a:latin typeface="Cambria Math" panose="02040503050406030204" pitchFamily="18" charset="0"/>
                        </a:rPr>
                        <m:t>)</m:t>
                      </m:r>
                      <m:r>
                        <a:rPr lang="en-US" sz="2000" b="0" i="1" spc="-105" smtClean="0">
                          <a:latin typeface="Cambria Math" panose="02040503050406030204" pitchFamily="18" charset="0"/>
                        </a:rPr>
                        <m:t>−</m:t>
                      </m:r>
                      <m:nary>
                        <m:naryPr>
                          <m:chr m:val="∑"/>
                          <m:ctrlPr>
                            <a:rPr lang="en-US" sz="2000" i="1" spc="-105">
                              <a:latin typeface="Cambria Math" panose="02040503050406030204" pitchFamily="18" charset="0"/>
                            </a:rPr>
                          </m:ctrlPr>
                        </m:naryPr>
                        <m:sub>
                          <m:r>
                            <m:rPr>
                              <m:brk m:alnAt="23"/>
                            </m:rPr>
                            <a:rPr lang="en-US" sz="2000" i="1" spc="-105">
                              <a:latin typeface="Cambria Math" panose="02040503050406030204" pitchFamily="18" charset="0"/>
                            </a:rPr>
                            <m:t>𝑛</m:t>
                          </m:r>
                          <m:r>
                            <a:rPr lang="en-US" sz="2000" i="1" spc="-105">
                              <a:latin typeface="Cambria Math" panose="02040503050406030204" pitchFamily="18" charset="0"/>
                            </a:rPr>
                            <m:t>=1</m:t>
                          </m:r>
                        </m:sub>
                        <m:sup>
                          <m:r>
                            <a:rPr lang="en-US" sz="2000" i="1" spc="-105">
                              <a:latin typeface="Cambria Math" panose="02040503050406030204" pitchFamily="18" charset="0"/>
                              <a:ea typeface="Cambria Math" panose="02040503050406030204" pitchFamily="18" charset="0"/>
                            </a:rPr>
                            <m:t>∞</m:t>
                          </m:r>
                        </m:sup>
                        <m:e>
                          <m:r>
                            <a:rPr lang="en-US" sz="2000" i="1" spc="-105">
                              <a:latin typeface="Cambria Math" panose="02040503050406030204" pitchFamily="18" charset="0"/>
                            </a:rPr>
                            <m:t>|</m:t>
                          </m:r>
                          <m:sSub>
                            <m:sSubPr>
                              <m:ctrlPr>
                                <a:rPr lang="en-US" sz="2000" i="1" spc="-105">
                                  <a:latin typeface="Cambria Math" panose="02040503050406030204" pitchFamily="18" charset="0"/>
                                </a:rPr>
                              </m:ctrlPr>
                            </m:sSubPr>
                            <m:e>
                              <m:r>
                                <a:rPr lang="en-US" sz="2000" i="1" spc="-105">
                                  <a:latin typeface="Cambria Math" panose="02040503050406030204" pitchFamily="18" charset="0"/>
                                </a:rPr>
                                <m:t>𝑎</m:t>
                              </m:r>
                            </m:e>
                            <m:sub>
                              <m:r>
                                <a:rPr lang="en-US" sz="2000" i="1" spc="-105">
                                  <a:latin typeface="Cambria Math" panose="02040503050406030204" pitchFamily="18" charset="0"/>
                                </a:rPr>
                                <m:t>𝑛</m:t>
                              </m:r>
                            </m:sub>
                          </m:sSub>
                          <m:r>
                            <a:rPr lang="en-US" sz="2000" i="1" spc="-105">
                              <a:latin typeface="Cambria Math" panose="02040503050406030204" pitchFamily="18" charset="0"/>
                            </a:rPr>
                            <m:t>|</m:t>
                          </m:r>
                        </m:e>
                      </m:nary>
                    </m:oMath>
                  </m:oMathPara>
                </a14:m>
                <a:endParaRPr lang="en-US" sz="2000" dirty="0"/>
              </a:p>
              <a:p>
                <a:pPr marL="0" indent="0">
                  <a:lnSpc>
                    <a:spcPct val="100000"/>
                  </a:lnSpc>
                  <a:spcBef>
                    <a:spcPts val="9"/>
                  </a:spcBef>
                  <a:buNone/>
                </a:pPr>
                <a:endParaRPr lang="en-US" dirty="0"/>
              </a:p>
              <a:p>
                <a:pPr marL="1136015" indent="0">
                  <a:lnSpc>
                    <a:spcPct val="100000"/>
                  </a:lnSpc>
                  <a:buNone/>
                </a:pP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1410" t="-1813" r="-1072"/>
                </a:stretch>
              </a:blipFill>
            </p:spPr>
            <p:txBody>
              <a:bodyPr/>
              <a:lstStyle/>
              <a:p>
                <a:r>
                  <a:rPr lang="en-US">
                    <a:noFill/>
                  </a:rPr>
                  <a:t> </a:t>
                </a:r>
              </a:p>
            </p:txBody>
          </p:sp>
        </mc:Fallback>
      </mc:AlternateContent>
    </p:spTree>
    <p:extLst>
      <p:ext uri="{BB962C8B-B14F-4D97-AF65-F5344CB8AC3E}">
        <p14:creationId xmlns:p14="http://schemas.microsoft.com/office/powerpoint/2010/main" val="271618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(3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a:t>
                </a:r>
              </a:p>
              <a:p>
                <a:pPr marL="457200" marR="5080" indent="-457200" algn="just">
                  <a:lnSpc>
                    <a:spcPct val="100000"/>
                  </a:lnSpc>
                  <a:buAutoNum type="alphaLcParenR"/>
                </a:pPr>
                <a:r>
                  <a:rPr lang="en-US" dirty="0"/>
                  <a:t>We showed that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𝑛</m:t>
                                </m:r>
                                <m:r>
                                  <a:rPr lang="en-US" i="1">
                                    <a:latin typeface="Cambria Math" panose="02040503050406030204" pitchFamily="18" charset="0"/>
                                  </a:rPr>
                                  <m:t>−1</m:t>
                                </m:r>
                              </m:sup>
                            </m:sSup>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den>
                        </m:f>
                      </m:e>
                    </m:nary>
                  </m:oMath>
                </a14:m>
                <a:r>
                  <a:rPr lang="en-US" dirty="0">
                    <a:solidFill>
                      <a:schemeClr val="tx1"/>
                    </a:solidFill>
                  </a:rPr>
                  <a:t> converges absolutely. By the last theorem, it converges.</a:t>
                </a:r>
              </a:p>
              <a:p>
                <a:pPr marL="457200" marR="5080" indent="-457200" algn="just">
                  <a:lnSpc>
                    <a:spcPct val="100000"/>
                  </a:lnSpc>
                  <a:buAutoNum type="alphaLcParenR"/>
                </a:pPr>
                <a:r>
                  <a:rPr lang="en-US" dirty="0">
                    <a:solidFill>
                      <a:schemeClr val="tx1"/>
                    </a:solidFill>
                  </a:rPr>
                  <a:t>The series </a:t>
                </a:r>
                <a14:m>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num>
                          <m:den>
                            <m:rad>
                              <m:radPr>
                                <m:degHide m:val="on"/>
                                <m:ctrlPr>
                                  <a:rPr lang="en-US"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𝑛</m:t>
                                </m:r>
                              </m:e>
                            </m:rad>
                          </m:den>
                        </m:f>
                      </m:e>
                    </m:nary>
                    <m:r>
                      <a:rPr lang="en-US" b="0" i="1" smtClean="0">
                        <a:solidFill>
                          <a:schemeClr val="tx1"/>
                        </a:solidFill>
                        <a:latin typeface="Cambria Math" panose="02040503050406030204" pitchFamily="18" charset="0"/>
                      </a:rPr>
                      <m:t> </m:t>
                    </m:r>
                  </m:oMath>
                </a14:m>
                <a:r>
                  <a:rPr lang="en-US" dirty="0">
                    <a:solidFill>
                      <a:schemeClr val="tx1"/>
                    </a:solidFill>
                  </a:rPr>
                  <a:t>does not converge absolutely since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nary>
                  </m:oMath>
                </a14:m>
                <a:r>
                  <a:rPr lang="en-US" dirty="0">
                    <a:solidFill>
                      <a:schemeClr val="tx1"/>
                    </a:solidFill>
                  </a:rPr>
                  <a:t> diverges because </a:t>
                </a:r>
                <a14:m>
                  <m:oMath xmlns:m="http://schemas.openxmlformats.org/officeDocument/2006/math">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endParaRPr>
              </a:p>
              <a:p>
                <a:pPr marL="457200" marR="5080" indent="-457200" algn="just">
                  <a:lnSpc>
                    <a:spcPct val="100000"/>
                  </a:lnSpc>
                  <a:buAutoNum type="alphaLcParenR"/>
                </a:pPr>
                <a:endParaRPr lang="en-US" dirty="0"/>
              </a:p>
              <a:p>
                <a:pPr marL="12700" marR="12700" indent="0">
                  <a:lnSpc>
                    <a:spcPct val="113500"/>
                  </a:lnSpc>
                  <a:buNone/>
                </a:pPr>
                <a:r>
                  <a:rPr lang="en-US" spc="-15" dirty="0">
                    <a:latin typeface="Times New Roman"/>
                    <a:cs typeface="Times New Roman"/>
                  </a:rPr>
                  <a:t>Th</a:t>
                </a:r>
                <a:r>
                  <a:rPr lang="en-US" spc="-5" dirty="0">
                    <a:latin typeface="Times New Roman"/>
                    <a:cs typeface="Times New Roman"/>
                  </a:rPr>
                  <a:t>e</a:t>
                </a:r>
                <a:r>
                  <a:rPr lang="en-US" spc="12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erie</a:t>
                </a:r>
                <a:r>
                  <a:rPr lang="en-US" spc="-5" dirty="0">
                    <a:latin typeface="Times New Roman"/>
                    <a:cs typeface="Times New Roman"/>
                  </a:rPr>
                  <a:t>s</a:t>
                </a:r>
                <a:r>
                  <a:rPr lang="en-US" spc="120" dirty="0">
                    <a:latin typeface="Times New Roman"/>
                    <a:cs typeface="Times New Roman"/>
                  </a:rPr>
                  <a:t> </a:t>
                </a:r>
                <a:r>
                  <a:rPr lang="en-US" spc="-5" dirty="0">
                    <a:latin typeface="Times New Roman"/>
                    <a:cs typeface="Times New Roman"/>
                  </a:rPr>
                  <a:t>in</a:t>
                </a:r>
                <a:r>
                  <a:rPr lang="en-US" spc="12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20" dirty="0">
                    <a:latin typeface="Times New Roman"/>
                    <a:cs typeface="Times New Roman"/>
                  </a:rPr>
                  <a:t> </a:t>
                </a:r>
                <a:r>
                  <a:rPr lang="en-US" spc="-10" dirty="0">
                    <a:latin typeface="Times New Roman"/>
                    <a:cs typeface="Times New Roman"/>
                  </a:rPr>
                  <a:t>previou</a:t>
                </a:r>
                <a:r>
                  <a:rPr lang="en-US" spc="-5" dirty="0">
                    <a:latin typeface="Times New Roman"/>
                    <a:cs typeface="Times New Roman"/>
                  </a:rPr>
                  <a:t>s</a:t>
                </a:r>
                <a:r>
                  <a:rPr lang="en-US" spc="120" dirty="0">
                    <a:latin typeface="Times New Roman"/>
                    <a:cs typeface="Times New Roman"/>
                  </a:rPr>
                  <a:t> </a:t>
                </a:r>
                <a:r>
                  <a:rPr lang="en-US" spc="-10" dirty="0">
                    <a:latin typeface="Times New Roman"/>
                    <a:cs typeface="Times New Roman"/>
                  </a:rPr>
                  <a:t>exampl</a:t>
                </a:r>
                <a:r>
                  <a:rPr lang="en-US" spc="-5" dirty="0">
                    <a:latin typeface="Times New Roman"/>
                    <a:cs typeface="Times New Roman"/>
                  </a:rPr>
                  <a:t>e</a:t>
                </a:r>
                <a:r>
                  <a:rPr lang="en-US" spc="120" dirty="0">
                    <a:latin typeface="Times New Roman"/>
                    <a:cs typeface="Times New Roman"/>
                  </a:rPr>
                  <a:t> </a:t>
                </a:r>
                <a:r>
                  <a:rPr lang="en-US" spc="-10" dirty="0">
                    <a:latin typeface="Times New Roman"/>
                    <a:cs typeface="Times New Roman"/>
                  </a:rPr>
                  <a:t>doe</a:t>
                </a:r>
                <a:r>
                  <a:rPr lang="en-US" spc="-5" dirty="0">
                    <a:latin typeface="Times New Roman"/>
                    <a:cs typeface="Times New Roman"/>
                  </a:rPr>
                  <a:t>s</a:t>
                </a:r>
                <a:r>
                  <a:rPr lang="en-US" spc="120" dirty="0">
                    <a:latin typeface="Times New Roman"/>
                    <a:cs typeface="Times New Roman"/>
                  </a:rPr>
                  <a:t> </a:t>
                </a:r>
                <a:r>
                  <a:rPr lang="en-US" spc="-10" dirty="0">
                    <a:latin typeface="Times New Roman"/>
                    <a:cs typeface="Times New Roman"/>
                  </a:rPr>
                  <a:t>no</a:t>
                </a:r>
                <a:r>
                  <a:rPr lang="en-US" spc="-5" dirty="0">
                    <a:latin typeface="Times New Roman"/>
                    <a:cs typeface="Times New Roman"/>
                  </a:rPr>
                  <a:t>t</a:t>
                </a:r>
                <a:r>
                  <a:rPr lang="en-US" spc="120" dirty="0">
                    <a:latin typeface="Times New Roman"/>
                    <a:cs typeface="Times New Roman"/>
                  </a:rPr>
                  <a:t> </a:t>
                </a:r>
                <a:r>
                  <a:rPr lang="en-US" spc="-10" dirty="0">
                    <a:latin typeface="Times New Roman"/>
                    <a:cs typeface="Times New Roman"/>
                  </a:rPr>
                  <a:t>converg</a:t>
                </a:r>
                <a:r>
                  <a:rPr lang="en-US" spc="-5" dirty="0">
                    <a:latin typeface="Times New Roman"/>
                    <a:cs typeface="Times New Roman"/>
                  </a:rPr>
                  <a:t>e</a:t>
                </a:r>
                <a:r>
                  <a:rPr lang="en-US" spc="120" dirty="0">
                    <a:latin typeface="Times New Roman"/>
                    <a:cs typeface="Times New Roman"/>
                  </a:rPr>
                  <a:t> </a:t>
                </a:r>
                <a:r>
                  <a:rPr lang="en-US" i="1" spc="-5" dirty="0">
                    <a:latin typeface="Times New Roman"/>
                    <a:cs typeface="Times New Roman"/>
                  </a:rPr>
                  <a:t>absolutel</a:t>
                </a:r>
                <a:r>
                  <a:rPr lang="en-US" i="1" spc="-10" dirty="0">
                    <a:latin typeface="Times New Roman"/>
                    <a:cs typeface="Times New Roman"/>
                  </a:rPr>
                  <a:t>y</a:t>
                </a:r>
                <a:r>
                  <a:rPr lang="en-US" spc="-5" dirty="0">
                    <a:latin typeface="Times New Roman"/>
                    <a:cs typeface="Times New Roman"/>
                  </a:rPr>
                  <a:t>,</a:t>
                </a:r>
                <a:r>
                  <a:rPr lang="en-US" spc="120" dirty="0">
                    <a:latin typeface="Times New Roman"/>
                    <a:cs typeface="Times New Roman"/>
                  </a:rPr>
                  <a:t> </a:t>
                </a:r>
                <a:r>
                  <a:rPr lang="en-US" spc="-5" dirty="0">
                    <a:latin typeface="Times New Roman"/>
                    <a:cs typeface="Times New Roman"/>
                  </a:rPr>
                  <a:t>but</a:t>
                </a:r>
                <a:r>
                  <a:rPr lang="en-US" spc="120" dirty="0">
                    <a:latin typeface="Times New Roman"/>
                    <a:cs typeface="Times New Roman"/>
                  </a:rPr>
                  <a:t> </a:t>
                </a:r>
                <a:r>
                  <a:rPr lang="en-US" spc="-10" dirty="0">
                    <a:latin typeface="Times New Roman"/>
                    <a:cs typeface="Times New Roman"/>
                  </a:rPr>
                  <a:t>we</a:t>
                </a:r>
                <a:r>
                  <a:rPr lang="en-US" spc="120" dirty="0">
                    <a:latin typeface="Times New Roman"/>
                    <a:cs typeface="Times New Roman"/>
                  </a:rPr>
                  <a:t> </a:t>
                </a:r>
                <a:r>
                  <a:rPr lang="en-US" spc="-5" dirty="0">
                    <a:latin typeface="Times New Roman"/>
                    <a:cs typeface="Times New Roman"/>
                  </a:rPr>
                  <a:t>still</a:t>
                </a:r>
                <a:r>
                  <a:rPr lang="en-US" spc="120" dirty="0">
                    <a:latin typeface="Times New Roman"/>
                    <a:cs typeface="Times New Roman"/>
                  </a:rPr>
                  <a:t> </a:t>
                </a:r>
                <a:r>
                  <a:rPr lang="en-US" spc="-5" dirty="0">
                    <a:latin typeface="Times New Roman"/>
                    <a:cs typeface="Times New Roman"/>
                  </a:rPr>
                  <a:t>do </a:t>
                </a:r>
                <a:r>
                  <a:rPr lang="en-US" spc="-10" dirty="0">
                    <a:latin typeface="Times New Roman"/>
                    <a:cs typeface="Times New Roman"/>
                  </a:rPr>
                  <a:t>no</a:t>
                </a:r>
                <a:r>
                  <a:rPr lang="en-US" spc="-5" dirty="0">
                    <a:latin typeface="Times New Roman"/>
                    <a:cs typeface="Times New Roman"/>
                  </a:rPr>
                  <a:t>t </a:t>
                </a:r>
                <a:r>
                  <a:rPr lang="en-US" spc="-10" dirty="0">
                    <a:latin typeface="Times New Roman"/>
                    <a:cs typeface="Times New Roman"/>
                  </a:rPr>
                  <a:t>know</a:t>
                </a:r>
                <a:r>
                  <a:rPr lang="en-US" spc="-5" dirty="0">
                    <a:latin typeface="Times New Roman"/>
                    <a:cs typeface="Times New Roman"/>
                  </a:rPr>
                  <a:t> </a:t>
                </a:r>
                <a:r>
                  <a:rPr lang="en-US" spc="-10" dirty="0">
                    <a:latin typeface="Times New Roman"/>
                    <a:cs typeface="Times New Roman"/>
                  </a:rPr>
                  <a:t>whethe</a:t>
                </a:r>
                <a:r>
                  <a:rPr lang="en-US" spc="-5" dirty="0">
                    <a:latin typeface="Times New Roman"/>
                    <a:cs typeface="Times New Roman"/>
                  </a:rPr>
                  <a:t>r </a:t>
                </a:r>
                <a:r>
                  <a:rPr lang="en-US" spc="-10" dirty="0">
                    <a:latin typeface="Times New Roman"/>
                    <a:cs typeface="Times New Roman"/>
                  </a:rPr>
                  <a:t>o</a:t>
                </a:r>
                <a:r>
                  <a:rPr lang="en-US" spc="-5" dirty="0">
                    <a:latin typeface="Times New Roman"/>
                    <a:cs typeface="Times New Roman"/>
                  </a:rPr>
                  <a:t>r </a:t>
                </a:r>
                <a:r>
                  <a:rPr lang="en-US" spc="-10" dirty="0">
                    <a:latin typeface="Times New Roman"/>
                    <a:cs typeface="Times New Roman"/>
                  </a:rPr>
                  <a:t>no</a:t>
                </a:r>
                <a:r>
                  <a:rPr lang="en-US" spc="-5" dirty="0">
                    <a:latin typeface="Times New Roman"/>
                    <a:cs typeface="Times New Roman"/>
                  </a:rPr>
                  <a:t>t </a:t>
                </a:r>
                <a:r>
                  <a:rPr lang="en-US" spc="-10" dirty="0">
                    <a:latin typeface="Times New Roman"/>
                    <a:cs typeface="Times New Roman"/>
                  </a:rPr>
                  <a:t>i</a:t>
                </a:r>
                <a:r>
                  <a:rPr lang="en-US" spc="-5" dirty="0">
                    <a:latin typeface="Times New Roman"/>
                    <a:cs typeface="Times New Roman"/>
                  </a:rPr>
                  <a:t>t </a:t>
                </a:r>
                <a:r>
                  <a:rPr lang="en-US" spc="-10" dirty="0">
                    <a:latin typeface="Times New Roman"/>
                    <a:cs typeface="Times New Roman"/>
                  </a:rPr>
                  <a:t>converges</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 </a:t>
                </a:r>
                <a:r>
                  <a:rPr lang="en-US" spc="-10" dirty="0">
                    <a:latin typeface="Times New Roman"/>
                    <a:cs typeface="Times New Roman"/>
                  </a:rPr>
                  <a:t>serie</a:t>
                </a:r>
                <a:r>
                  <a:rPr lang="en-US" spc="-5" dirty="0">
                    <a:latin typeface="Times New Roman"/>
                    <a:cs typeface="Times New Roman"/>
                  </a:rPr>
                  <a:t>s </a:t>
                </a:r>
                <a14:m>
                  <m:oMath xmlns:m="http://schemas.openxmlformats.org/officeDocument/2006/math">
                    <m:nary>
                      <m:naryPr>
                        <m:chr m:val="∑"/>
                        <m:ctrlPr>
                          <a:rPr lang="en-US" i="1" spc="-5">
                            <a:latin typeface="Cambria Math" panose="02040503050406030204" pitchFamily="18" charset="0"/>
                          </a:rPr>
                        </m:ctrlPr>
                      </m:naryPr>
                      <m:sub>
                        <m:r>
                          <m:rPr>
                            <m:brk m:alnAt="23"/>
                          </m:rPr>
                          <a:rPr lang="en-US" i="1" spc="-5">
                            <a:latin typeface="Cambria Math" panose="02040503050406030204" pitchFamily="18" charset="0"/>
                          </a:rPr>
                          <m:t>𝑛</m:t>
                        </m:r>
                        <m:r>
                          <a:rPr lang="en-US" i="1" spc="-5">
                            <a:latin typeface="Cambria Math" panose="02040503050406030204" pitchFamily="18" charset="0"/>
                          </a:rPr>
                          <m:t>=1</m:t>
                        </m:r>
                      </m:sub>
                      <m:sup>
                        <m:r>
                          <a:rPr lang="en-US" i="1" spc="-5">
                            <a:latin typeface="Cambria Math" panose="02040503050406030204" pitchFamily="18" charset="0"/>
                            <a:ea typeface="Cambria Math" panose="02040503050406030204" pitchFamily="18" charset="0"/>
                          </a:rPr>
                          <m:t>∞</m:t>
                        </m:r>
                      </m:sup>
                      <m:e>
                        <m:sSub>
                          <m:sSubPr>
                            <m:ctrlPr>
                              <a:rPr lang="en-US" i="1" spc="-5">
                                <a:latin typeface="Cambria Math" panose="02040503050406030204" pitchFamily="18" charset="0"/>
                              </a:rPr>
                            </m:ctrlPr>
                          </m:sSubPr>
                          <m:e>
                            <m:r>
                              <a:rPr lang="en-US" i="1" spc="-5">
                                <a:latin typeface="Cambria Math" panose="02040503050406030204" pitchFamily="18" charset="0"/>
                              </a:rPr>
                              <m:t>𝑎</m:t>
                            </m:r>
                          </m:e>
                          <m:sub>
                            <m:r>
                              <a:rPr lang="en-US" i="1" spc="-5">
                                <a:latin typeface="Cambria Math" panose="02040503050406030204" pitchFamily="18" charset="0"/>
                              </a:rPr>
                              <m:t>𝑛</m:t>
                            </m:r>
                          </m:sub>
                        </m:sSub>
                      </m:e>
                    </m:nary>
                  </m:oMath>
                </a14:m>
                <a:r>
                  <a:rPr lang="en-US" i="1" spc="-7" baseline="-11111" dirty="0">
                    <a:latin typeface="Times New Roman"/>
                    <a:cs typeface="Times New Roman"/>
                  </a:rPr>
                  <a:t> </a:t>
                </a:r>
                <a:r>
                  <a:rPr lang="en-US" spc="-15" dirty="0">
                    <a:latin typeface="Times New Roman"/>
                    <a:cs typeface="Times New Roman"/>
                  </a:rPr>
                  <a:t>ma</a:t>
                </a:r>
                <a:r>
                  <a:rPr lang="en-US" spc="-5" dirty="0">
                    <a:latin typeface="Times New Roman"/>
                    <a:cs typeface="Times New Roman"/>
                  </a:rPr>
                  <a:t>y </a:t>
                </a:r>
                <a:r>
                  <a:rPr lang="en-US" spc="-10" dirty="0">
                    <a:latin typeface="Times New Roman"/>
                    <a:cs typeface="Times New Roman"/>
                  </a:rPr>
                  <a:t>converg</a:t>
                </a:r>
                <a:r>
                  <a:rPr lang="en-US" spc="-5" dirty="0">
                    <a:latin typeface="Times New Roman"/>
                    <a:cs typeface="Times New Roman"/>
                  </a:rPr>
                  <a:t>e </a:t>
                </a:r>
                <a:r>
                  <a:rPr lang="en-US" spc="-10" dirty="0">
                    <a:latin typeface="Times New Roman"/>
                    <a:cs typeface="Times New Roman"/>
                  </a:rPr>
                  <a:t>withou</a:t>
                </a:r>
                <a:r>
                  <a:rPr lang="en-US" spc="-5" dirty="0">
                    <a:latin typeface="Times New Roman"/>
                    <a:cs typeface="Times New Roman"/>
                  </a:rPr>
                  <a:t>t </a:t>
                </a:r>
                <a:r>
                  <a:rPr lang="en-US" spc="-10" dirty="0">
                    <a:latin typeface="Times New Roman"/>
                    <a:cs typeface="Times New Roman"/>
                  </a:rPr>
                  <a:t>converging </a:t>
                </a:r>
                <a:r>
                  <a:rPr lang="en-US" spc="-5" dirty="0">
                    <a:latin typeface="Times New Roman"/>
                    <a:cs typeface="Times New Roman"/>
                  </a:rPr>
                  <a:t>absolutely.</a:t>
                </a:r>
                <a:endParaRPr lang="en-US" dirty="0"/>
              </a:p>
              <a:p>
                <a:pPr marL="0" marR="5080" indent="0" algn="just">
                  <a:lnSpc>
                    <a:spcPct val="100000"/>
                  </a:lnSpc>
                  <a:buNone/>
                </a:pPr>
                <a:r>
                  <a:rPr lang="en-US" b="1" u="sng" dirty="0">
                    <a:solidFill>
                      <a:schemeClr val="tx1"/>
                    </a:solidFill>
                  </a:rPr>
                  <a:t>DEFINITION</a:t>
                </a:r>
                <a:r>
                  <a:rPr lang="en-US" b="1" dirty="0">
                    <a:solidFill>
                      <a:schemeClr val="tx1"/>
                    </a:solidFill>
                  </a:rPr>
                  <a:t>: </a:t>
                </a:r>
                <a:r>
                  <a:rPr lang="en-US" dirty="0">
                    <a:solidFill>
                      <a:schemeClr val="tx1"/>
                    </a:solidFill>
                  </a:rPr>
                  <a:t>A series </a:t>
                </a:r>
                <a14:m>
                  <m:oMath xmlns:m="http://schemas.openxmlformats.org/officeDocument/2006/math">
                    <m:nary>
                      <m:naryPr>
                        <m:chr m:val="∑"/>
                        <m:limLoc m:val="subSup"/>
                        <m:ctrlPr>
                          <a:rPr lang="en-US" i="1" smtClean="0">
                            <a:solidFill>
                              <a:schemeClr val="tx1"/>
                            </a:solidFill>
                            <a:latin typeface="Cambria Math" panose="02040503050406030204" pitchFamily="18" charset="0"/>
                          </a:rPr>
                        </m:ctrlPr>
                      </m:naryPr>
                      <m:sub>
                        <m:r>
                          <m:rPr>
                            <m:brk m:alnAt="25"/>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e>
                    </m:nary>
                  </m:oMath>
                </a14:m>
                <a:r>
                  <a:rPr lang="en-US" dirty="0">
                    <a:solidFill>
                      <a:schemeClr val="tx1"/>
                    </a:solidFill>
                  </a:rPr>
                  <a:t> is </a:t>
                </a:r>
                <a:r>
                  <a:rPr lang="en-US" b="1" i="1" dirty="0">
                    <a:solidFill>
                      <a:schemeClr val="tx1"/>
                    </a:solidFill>
                  </a:rPr>
                  <a:t>conditionally convergent</a:t>
                </a:r>
                <a:r>
                  <a:rPr lang="en-US" dirty="0">
                    <a:solidFill>
                      <a:schemeClr val="tx1"/>
                    </a:solidFill>
                  </a:rPr>
                  <a:t> if it converges, but is not absolutely convergent.</a:t>
                </a: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b="-11576"/>
                </a:stretch>
              </a:blipFill>
            </p:spPr>
            <p:txBody>
              <a:bodyPr/>
              <a:lstStyle/>
              <a:p>
                <a:r>
                  <a:rPr lang="en-US">
                    <a:noFill/>
                  </a:rPr>
                  <a:t> </a:t>
                </a:r>
              </a:p>
            </p:txBody>
          </p:sp>
        </mc:Fallback>
      </mc:AlternateContent>
    </p:spTree>
    <p:extLst>
      <p:ext uri="{BB962C8B-B14F-4D97-AF65-F5344CB8AC3E}">
        <p14:creationId xmlns:p14="http://schemas.microsoft.com/office/powerpoint/2010/main" val="2805322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(4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solidFill>
                      <a:schemeClr val="tx1"/>
                    </a:solidFill>
                  </a:rPr>
                  <a:t>I</a:t>
                </a:r>
                <a:r>
                  <a:rPr lang="en-US" spc="-5" dirty="0">
                    <a:solidFill>
                      <a:schemeClr val="tx1"/>
                    </a:solidFill>
                  </a:rPr>
                  <a:t>f</a:t>
                </a:r>
                <a:r>
                  <a:rPr lang="en-US" spc="45" dirty="0">
                    <a:solidFill>
                      <a:schemeClr val="tx1"/>
                    </a:solidFill>
                  </a:rPr>
                  <a:t> </a:t>
                </a:r>
                <a:r>
                  <a:rPr lang="en-US" spc="-5" dirty="0">
                    <a:solidFill>
                      <a:schemeClr val="tx1"/>
                    </a:solidFill>
                  </a:rPr>
                  <a:t>a</a:t>
                </a:r>
                <a:r>
                  <a:rPr lang="en-US" spc="45" dirty="0">
                    <a:solidFill>
                      <a:schemeClr val="tx1"/>
                    </a:solidFill>
                  </a:rPr>
                  <a:t> </a:t>
                </a:r>
                <a:r>
                  <a:rPr lang="en-US" spc="-5" dirty="0">
                    <a:solidFill>
                      <a:schemeClr val="tx1"/>
                    </a:solidFill>
                  </a:rPr>
                  <a:t>s</a:t>
                </a:r>
                <a:r>
                  <a:rPr lang="en-US" spc="-10" dirty="0">
                    <a:solidFill>
                      <a:schemeClr val="tx1"/>
                    </a:solidFill>
                  </a:rPr>
                  <a:t>erie</a:t>
                </a:r>
                <a:r>
                  <a:rPr lang="en-US" spc="-5" dirty="0">
                    <a:solidFill>
                      <a:schemeClr val="tx1"/>
                    </a:solidFill>
                  </a:rPr>
                  <a:t>s</a:t>
                </a:r>
                <a:r>
                  <a:rPr lang="en-US" spc="45" dirty="0">
                    <a:solidFill>
                      <a:schemeClr val="tx1"/>
                    </a:solidFill>
                  </a:rPr>
                  <a:t> </a:t>
                </a:r>
                <a:r>
                  <a:rPr lang="en-US" spc="-5" dirty="0">
                    <a:solidFill>
                      <a:schemeClr val="tx1"/>
                    </a:solidFill>
                  </a:rPr>
                  <a:t>is</a:t>
                </a:r>
                <a:r>
                  <a:rPr lang="en-US" spc="45" dirty="0">
                    <a:solidFill>
                      <a:schemeClr val="tx1"/>
                    </a:solidFill>
                  </a:rPr>
                  <a:t> </a:t>
                </a:r>
                <a:r>
                  <a:rPr lang="en-US" spc="-10" dirty="0">
                    <a:solidFill>
                      <a:schemeClr val="tx1"/>
                    </a:solidFill>
                  </a:rPr>
                  <a:t>no</a:t>
                </a:r>
                <a:r>
                  <a:rPr lang="en-US" spc="-5" dirty="0">
                    <a:solidFill>
                      <a:schemeClr val="tx1"/>
                    </a:solidFill>
                  </a:rPr>
                  <a:t>t</a:t>
                </a:r>
                <a:r>
                  <a:rPr lang="en-US" spc="45" dirty="0">
                    <a:solidFill>
                      <a:schemeClr val="tx1"/>
                    </a:solidFill>
                  </a:rPr>
                  <a:t> </a:t>
                </a:r>
                <a:r>
                  <a:rPr lang="en-US" spc="-10" dirty="0">
                    <a:solidFill>
                      <a:schemeClr val="tx1"/>
                    </a:solidFill>
                  </a:rPr>
                  <a:t>absolutel</a:t>
                </a:r>
                <a:r>
                  <a:rPr lang="en-US" spc="-5" dirty="0">
                    <a:solidFill>
                      <a:schemeClr val="tx1"/>
                    </a:solidFill>
                  </a:rPr>
                  <a:t>y</a:t>
                </a:r>
                <a:r>
                  <a:rPr lang="en-US" spc="45" dirty="0">
                    <a:solidFill>
                      <a:schemeClr val="tx1"/>
                    </a:solidFill>
                  </a:rPr>
                  <a:t> </a:t>
                </a:r>
                <a:r>
                  <a:rPr lang="en-US" spc="-10" dirty="0">
                    <a:solidFill>
                      <a:schemeClr val="tx1"/>
                    </a:solidFill>
                  </a:rPr>
                  <a:t>convergent</a:t>
                </a:r>
                <a:r>
                  <a:rPr lang="en-US" spc="-5" dirty="0">
                    <a:solidFill>
                      <a:schemeClr val="tx1"/>
                    </a:solidFill>
                  </a:rPr>
                  <a:t>,</a:t>
                </a:r>
                <a:r>
                  <a:rPr lang="en-US" spc="50" dirty="0">
                    <a:solidFill>
                      <a:schemeClr val="tx1"/>
                    </a:solidFill>
                  </a:rPr>
                  <a:t> </a:t>
                </a:r>
                <a:r>
                  <a:rPr lang="en-US" spc="-10" dirty="0">
                    <a:solidFill>
                      <a:schemeClr val="tx1"/>
                    </a:solidFill>
                  </a:rPr>
                  <a:t>how</a:t>
                </a:r>
                <a:r>
                  <a:rPr lang="en-US" spc="45" dirty="0">
                    <a:solidFill>
                      <a:schemeClr val="tx1"/>
                    </a:solidFill>
                  </a:rPr>
                  <a:t> </a:t>
                </a:r>
                <a:r>
                  <a:rPr lang="en-US" spc="-10" dirty="0">
                    <a:solidFill>
                      <a:schemeClr val="tx1"/>
                    </a:solidFill>
                  </a:rPr>
                  <a:t>ca</a:t>
                </a:r>
                <a:r>
                  <a:rPr lang="en-US" spc="-5" dirty="0">
                    <a:solidFill>
                      <a:schemeClr val="tx1"/>
                    </a:solidFill>
                  </a:rPr>
                  <a:t>n</a:t>
                </a:r>
                <a:r>
                  <a:rPr lang="en-US" spc="45" dirty="0">
                    <a:solidFill>
                      <a:schemeClr val="tx1"/>
                    </a:solidFill>
                  </a:rPr>
                  <a:t> </a:t>
                </a:r>
                <a:r>
                  <a:rPr lang="en-US" spc="-15" dirty="0">
                    <a:solidFill>
                      <a:schemeClr val="tx1"/>
                    </a:solidFill>
                  </a:rPr>
                  <a:t>w</a:t>
                </a:r>
                <a:r>
                  <a:rPr lang="en-US" spc="-5" dirty="0">
                    <a:solidFill>
                      <a:schemeClr val="tx1"/>
                    </a:solidFill>
                  </a:rPr>
                  <a:t>e</a:t>
                </a:r>
                <a:r>
                  <a:rPr lang="en-US" spc="45" dirty="0">
                    <a:solidFill>
                      <a:schemeClr val="tx1"/>
                    </a:solidFill>
                  </a:rPr>
                  <a:t> </a:t>
                </a:r>
                <a:r>
                  <a:rPr lang="en-US" spc="-10" dirty="0">
                    <a:solidFill>
                      <a:schemeClr val="tx1"/>
                    </a:solidFill>
                  </a:rPr>
                  <a:t>determin</a:t>
                </a:r>
                <a:r>
                  <a:rPr lang="en-US" spc="-5" dirty="0">
                    <a:solidFill>
                      <a:schemeClr val="tx1"/>
                    </a:solidFill>
                  </a:rPr>
                  <a:t>e</a:t>
                </a:r>
                <a:r>
                  <a:rPr lang="en-US" spc="45" dirty="0">
                    <a:solidFill>
                      <a:schemeClr val="tx1"/>
                    </a:solidFill>
                  </a:rPr>
                  <a:t> </a:t>
                </a:r>
                <a:r>
                  <a:rPr lang="en-US" spc="-10" dirty="0">
                    <a:solidFill>
                      <a:schemeClr val="tx1"/>
                    </a:solidFill>
                  </a:rPr>
                  <a:t>whethe</a:t>
                </a:r>
                <a:r>
                  <a:rPr lang="en-US" spc="-5" dirty="0">
                    <a:solidFill>
                      <a:schemeClr val="tx1"/>
                    </a:solidFill>
                  </a:rPr>
                  <a:t>r</a:t>
                </a:r>
                <a:r>
                  <a:rPr lang="en-US" spc="50" dirty="0">
                    <a:solidFill>
                      <a:schemeClr val="tx1"/>
                    </a:solidFill>
                  </a:rPr>
                  <a:t> </a:t>
                </a:r>
                <a:r>
                  <a:rPr lang="en-US" spc="-10" dirty="0">
                    <a:solidFill>
                      <a:schemeClr val="tx1"/>
                    </a:solidFill>
                  </a:rPr>
                  <a:t>i</a:t>
                </a:r>
                <a:r>
                  <a:rPr lang="en-US" spc="-5" dirty="0">
                    <a:solidFill>
                      <a:schemeClr val="tx1"/>
                    </a:solidFill>
                  </a:rPr>
                  <a:t>t</a:t>
                </a:r>
                <a:r>
                  <a:rPr lang="en-US" spc="45" dirty="0">
                    <a:solidFill>
                      <a:schemeClr val="tx1"/>
                    </a:solidFill>
                  </a:rPr>
                  <a:t> </a:t>
                </a:r>
                <a:r>
                  <a:rPr lang="en-US" spc="-10" dirty="0">
                    <a:solidFill>
                      <a:schemeClr val="tx1"/>
                    </a:solidFill>
                  </a:rPr>
                  <a:t>i</a:t>
                </a:r>
                <a:r>
                  <a:rPr lang="en-US" spc="-5" dirty="0">
                    <a:solidFill>
                      <a:schemeClr val="tx1"/>
                    </a:solidFill>
                  </a:rPr>
                  <a:t>s</a:t>
                </a:r>
                <a:r>
                  <a:rPr lang="en-US" spc="45" dirty="0">
                    <a:solidFill>
                      <a:schemeClr val="tx1"/>
                    </a:solidFill>
                  </a:rPr>
                  <a:t> </a:t>
                </a:r>
                <a:r>
                  <a:rPr lang="en-US" spc="-10" dirty="0">
                    <a:solidFill>
                      <a:schemeClr val="tx1"/>
                    </a:solidFill>
                  </a:rPr>
                  <a:t>conditionall</a:t>
                </a:r>
                <a:r>
                  <a:rPr lang="en-US" spc="-5" dirty="0">
                    <a:solidFill>
                      <a:schemeClr val="tx1"/>
                    </a:solidFill>
                  </a:rPr>
                  <a:t>y</a:t>
                </a:r>
                <a:r>
                  <a:rPr lang="en-US" spc="-25" dirty="0">
                    <a:solidFill>
                      <a:schemeClr val="tx1"/>
                    </a:solidFill>
                  </a:rPr>
                  <a:t> </a:t>
                </a:r>
                <a:r>
                  <a:rPr lang="en-US" spc="-10" dirty="0">
                    <a:solidFill>
                      <a:schemeClr val="tx1"/>
                    </a:solidFill>
                  </a:rPr>
                  <a:t>convergent</a:t>
                </a:r>
                <a:r>
                  <a:rPr lang="en-US" spc="-5" dirty="0">
                    <a:solidFill>
                      <a:schemeClr val="tx1"/>
                    </a:solidFill>
                  </a:rPr>
                  <a:t>?</a:t>
                </a:r>
                <a:r>
                  <a:rPr lang="en-US" spc="-20" dirty="0">
                    <a:solidFill>
                      <a:schemeClr val="tx1"/>
                    </a:solidFill>
                  </a:rPr>
                  <a:t> </a:t>
                </a:r>
                <a:r>
                  <a:rPr lang="en-US" spc="-10" dirty="0">
                    <a:solidFill>
                      <a:schemeClr val="tx1"/>
                    </a:solidFill>
                  </a:rPr>
                  <a:t>Thi</a:t>
                </a:r>
                <a:r>
                  <a:rPr lang="en-US" spc="-5" dirty="0">
                    <a:solidFill>
                      <a:schemeClr val="tx1"/>
                    </a:solidFill>
                  </a:rPr>
                  <a:t>s</a:t>
                </a:r>
                <a:r>
                  <a:rPr lang="en-US" spc="-25" dirty="0">
                    <a:solidFill>
                      <a:schemeClr val="tx1"/>
                    </a:solidFill>
                  </a:rPr>
                  <a:t> </a:t>
                </a:r>
                <a:r>
                  <a:rPr lang="en-US" spc="-5" dirty="0">
                    <a:solidFill>
                      <a:schemeClr val="tx1"/>
                    </a:solidFill>
                  </a:rPr>
                  <a:t>is</a:t>
                </a:r>
                <a:r>
                  <a:rPr lang="en-US" spc="-25" dirty="0">
                    <a:solidFill>
                      <a:schemeClr val="tx1"/>
                    </a:solidFill>
                  </a:rPr>
                  <a:t> </a:t>
                </a:r>
                <a:r>
                  <a:rPr lang="en-US" spc="-10" dirty="0">
                    <a:solidFill>
                      <a:schemeClr val="tx1"/>
                    </a:solidFill>
                  </a:rPr>
                  <a:t>ofte</a:t>
                </a:r>
                <a:r>
                  <a:rPr lang="en-US" spc="-5" dirty="0">
                    <a:solidFill>
                      <a:schemeClr val="tx1"/>
                    </a:solidFill>
                  </a:rPr>
                  <a:t>n</a:t>
                </a:r>
                <a:r>
                  <a:rPr lang="en-US" spc="-20" dirty="0">
                    <a:solidFill>
                      <a:schemeClr val="tx1"/>
                    </a:solidFill>
                  </a:rPr>
                  <a:t> </a:t>
                </a:r>
                <a:r>
                  <a:rPr lang="en-US" spc="-5" dirty="0">
                    <a:solidFill>
                      <a:schemeClr val="tx1"/>
                    </a:solidFill>
                  </a:rPr>
                  <a:t>a</a:t>
                </a:r>
                <a:r>
                  <a:rPr lang="en-US" spc="-25" dirty="0">
                    <a:solidFill>
                      <a:schemeClr val="tx1"/>
                    </a:solidFill>
                  </a:rPr>
                  <a:t> </a:t>
                </a:r>
                <a:r>
                  <a:rPr lang="en-US" spc="-10" dirty="0">
                    <a:solidFill>
                      <a:schemeClr val="tx1"/>
                    </a:solidFill>
                  </a:rPr>
                  <a:t>difficul</a:t>
                </a:r>
                <a:r>
                  <a:rPr lang="en-US" spc="-5" dirty="0">
                    <a:solidFill>
                      <a:schemeClr val="tx1"/>
                    </a:solidFill>
                  </a:rPr>
                  <a:t>t</a:t>
                </a:r>
                <a:r>
                  <a:rPr lang="en-US" spc="-25" dirty="0">
                    <a:solidFill>
                      <a:schemeClr val="tx1"/>
                    </a:solidFill>
                  </a:rPr>
                  <a:t> </a:t>
                </a:r>
                <a:r>
                  <a:rPr lang="en-US" spc="-10" dirty="0">
                    <a:solidFill>
                      <a:schemeClr val="tx1"/>
                    </a:solidFill>
                  </a:rPr>
                  <a:t>question</a:t>
                </a:r>
                <a:r>
                  <a:rPr lang="en-US" spc="-5" dirty="0">
                    <a:solidFill>
                      <a:schemeClr val="tx1"/>
                    </a:solidFill>
                  </a:rPr>
                  <a:t>,</a:t>
                </a:r>
                <a:r>
                  <a:rPr lang="en-US" spc="-20" dirty="0">
                    <a:solidFill>
                      <a:schemeClr val="tx1"/>
                    </a:solidFill>
                  </a:rPr>
                  <a:t> </a:t>
                </a:r>
                <a:r>
                  <a:rPr lang="en-US" spc="-10" dirty="0">
                    <a:solidFill>
                      <a:schemeClr val="tx1"/>
                    </a:solidFill>
                  </a:rPr>
                  <a:t>becaus</a:t>
                </a:r>
                <a:r>
                  <a:rPr lang="en-US" spc="-5" dirty="0">
                    <a:solidFill>
                      <a:schemeClr val="tx1"/>
                    </a:solidFill>
                  </a:rPr>
                  <a:t>e</a:t>
                </a:r>
                <a:r>
                  <a:rPr lang="en-US" spc="-20"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canno</a:t>
                </a:r>
                <a:r>
                  <a:rPr lang="en-US" spc="-5" dirty="0">
                    <a:solidFill>
                      <a:schemeClr val="tx1"/>
                    </a:solidFill>
                  </a:rPr>
                  <a:t>t</a:t>
                </a:r>
                <a:r>
                  <a:rPr lang="en-US" spc="-20" dirty="0">
                    <a:solidFill>
                      <a:schemeClr val="tx1"/>
                    </a:solidFill>
                  </a:rPr>
                  <a:t> </a:t>
                </a:r>
                <a:r>
                  <a:rPr lang="en-US" spc="-10" dirty="0">
                    <a:solidFill>
                      <a:schemeClr val="tx1"/>
                    </a:solidFill>
                  </a:rPr>
                  <a:t>us</a:t>
                </a:r>
                <a:r>
                  <a:rPr lang="en-US" spc="-5" dirty="0">
                    <a:solidFill>
                      <a:schemeClr val="tx1"/>
                    </a:solidFill>
                  </a:rPr>
                  <a:t>e</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0" dirty="0">
                    <a:solidFill>
                      <a:schemeClr val="tx1"/>
                    </a:solidFill>
                  </a:rPr>
                  <a:t> </a:t>
                </a:r>
                <a:r>
                  <a:rPr lang="en-US" spc="-10" dirty="0">
                    <a:solidFill>
                      <a:schemeClr val="tx1"/>
                    </a:solidFill>
                  </a:rPr>
                  <a:t>Integral </a:t>
                </a:r>
                <a:r>
                  <a:rPr lang="en-US" spc="-5" dirty="0">
                    <a:solidFill>
                      <a:schemeClr val="tx1"/>
                    </a:solidFill>
                  </a:rPr>
                  <a:t>Test</a:t>
                </a:r>
                <a:r>
                  <a:rPr lang="en-US" spc="80" dirty="0">
                    <a:solidFill>
                      <a:schemeClr val="tx1"/>
                    </a:solidFill>
                  </a:rPr>
                  <a:t> </a:t>
                </a:r>
                <a:r>
                  <a:rPr lang="en-US" spc="-5" dirty="0">
                    <a:solidFill>
                      <a:schemeClr val="tx1"/>
                    </a:solidFill>
                  </a:rPr>
                  <a:t>or</a:t>
                </a:r>
                <a:r>
                  <a:rPr lang="en-US" spc="80" dirty="0">
                    <a:solidFill>
                      <a:schemeClr val="tx1"/>
                    </a:solidFill>
                  </a:rPr>
                  <a:t> </a:t>
                </a:r>
                <a:r>
                  <a:rPr lang="en-US" spc="-5" dirty="0">
                    <a:solidFill>
                      <a:schemeClr val="tx1"/>
                    </a:solidFill>
                  </a:rPr>
                  <a:t>the</a:t>
                </a:r>
                <a:r>
                  <a:rPr lang="en-US" spc="80" dirty="0">
                    <a:solidFill>
                      <a:schemeClr val="tx1"/>
                    </a:solidFill>
                  </a:rPr>
                  <a:t> </a:t>
                </a:r>
                <a:r>
                  <a:rPr lang="en-US" spc="-15" dirty="0">
                    <a:solidFill>
                      <a:schemeClr val="tx1"/>
                    </a:solidFill>
                  </a:rPr>
                  <a:t>D</a:t>
                </a:r>
                <a:r>
                  <a:rPr lang="en-US" spc="-5" dirty="0">
                    <a:solidFill>
                      <a:schemeClr val="tx1"/>
                    </a:solidFill>
                  </a:rPr>
                  <a:t>irect</a:t>
                </a:r>
                <a:r>
                  <a:rPr lang="en-US" spc="80" dirty="0">
                    <a:solidFill>
                      <a:schemeClr val="tx1"/>
                    </a:solidFill>
                  </a:rPr>
                  <a:t> </a:t>
                </a:r>
                <a:r>
                  <a:rPr lang="en-US" spc="-5" dirty="0">
                    <a:solidFill>
                      <a:schemeClr val="tx1"/>
                    </a:solidFill>
                  </a:rPr>
                  <a:t>Comparison</a:t>
                </a:r>
                <a:r>
                  <a:rPr lang="en-US" spc="80" dirty="0">
                    <a:solidFill>
                      <a:schemeClr val="tx1"/>
                    </a:solidFill>
                  </a:rPr>
                  <a:t> </a:t>
                </a:r>
                <a:r>
                  <a:rPr lang="en-US" spc="-5" dirty="0">
                    <a:solidFill>
                      <a:schemeClr val="tx1"/>
                    </a:solidFill>
                  </a:rPr>
                  <a:t>Test</a:t>
                </a:r>
                <a:r>
                  <a:rPr lang="en-US" spc="80" dirty="0">
                    <a:solidFill>
                      <a:schemeClr val="tx1"/>
                    </a:solidFill>
                  </a:rPr>
                  <a:t> </a:t>
                </a:r>
                <a:r>
                  <a:rPr lang="en-US" spc="-5" dirty="0">
                    <a:solidFill>
                      <a:schemeClr val="tx1"/>
                    </a:solidFill>
                  </a:rPr>
                  <a:t>since</a:t>
                </a:r>
                <a:r>
                  <a:rPr lang="en-US" spc="80" dirty="0">
                    <a:solidFill>
                      <a:schemeClr val="tx1"/>
                    </a:solidFill>
                  </a:rPr>
                  <a:t> </a:t>
                </a:r>
                <a:r>
                  <a:rPr lang="en-US" spc="-5" dirty="0">
                    <a:solidFill>
                      <a:schemeClr val="tx1"/>
                    </a:solidFill>
                  </a:rPr>
                  <a:t>they</a:t>
                </a:r>
                <a:r>
                  <a:rPr lang="en-US" spc="80" dirty="0">
                    <a:solidFill>
                      <a:schemeClr val="tx1"/>
                    </a:solidFill>
                  </a:rPr>
                  <a:t> </a:t>
                </a:r>
                <a:r>
                  <a:rPr lang="en-US" spc="-5" dirty="0">
                    <a:solidFill>
                      <a:schemeClr val="tx1"/>
                    </a:solidFill>
                  </a:rPr>
                  <a:t>apply</a:t>
                </a:r>
                <a:r>
                  <a:rPr lang="en-US" spc="80" dirty="0">
                    <a:solidFill>
                      <a:schemeClr val="tx1"/>
                    </a:solidFill>
                  </a:rPr>
                  <a:t> </a:t>
                </a:r>
                <a:r>
                  <a:rPr lang="en-US" spc="-5" dirty="0">
                    <a:solidFill>
                      <a:schemeClr val="tx1"/>
                    </a:solidFill>
                  </a:rPr>
                  <a:t>only</a:t>
                </a:r>
                <a:r>
                  <a:rPr lang="en-US" spc="80" dirty="0">
                    <a:solidFill>
                      <a:schemeClr val="tx1"/>
                    </a:solidFill>
                  </a:rPr>
                  <a:t> </a:t>
                </a:r>
                <a:r>
                  <a:rPr lang="en-US" spc="-5" dirty="0">
                    <a:solidFill>
                      <a:schemeClr val="tx1"/>
                    </a:solidFill>
                  </a:rPr>
                  <a:t>to</a:t>
                </a:r>
                <a:r>
                  <a:rPr lang="en-US" spc="80" dirty="0">
                    <a:solidFill>
                      <a:schemeClr val="tx1"/>
                    </a:solidFill>
                  </a:rPr>
                  <a:t> </a:t>
                </a:r>
                <a:r>
                  <a:rPr lang="en-US" spc="-5" dirty="0">
                    <a:solidFill>
                      <a:schemeClr val="tx1"/>
                    </a:solidFill>
                  </a:rPr>
                  <a:t>positive</a:t>
                </a:r>
                <a:r>
                  <a:rPr lang="en-US" spc="80" dirty="0">
                    <a:solidFill>
                      <a:schemeClr val="tx1"/>
                    </a:solidFill>
                  </a:rPr>
                  <a:t> </a:t>
                </a:r>
                <a:r>
                  <a:rPr lang="en-US" spc="-5" dirty="0">
                    <a:solidFill>
                      <a:schemeClr val="tx1"/>
                    </a:solidFill>
                  </a:rPr>
                  <a:t>series.</a:t>
                </a:r>
                <a:r>
                  <a:rPr lang="en-US" spc="80" dirty="0">
                    <a:solidFill>
                      <a:schemeClr val="tx1"/>
                    </a:solidFill>
                  </a:rPr>
                  <a:t> </a:t>
                </a:r>
                <a:r>
                  <a:rPr lang="en-US" spc="-5" dirty="0">
                    <a:solidFill>
                      <a:schemeClr val="tx1"/>
                    </a:solidFill>
                  </a:rPr>
                  <a:t>However, </a:t>
                </a:r>
                <a:r>
                  <a:rPr lang="en-US" spc="-10" dirty="0">
                    <a:solidFill>
                      <a:schemeClr val="tx1"/>
                    </a:solidFill>
                  </a:rPr>
                  <a:t>convergenc</a:t>
                </a:r>
                <a:r>
                  <a:rPr lang="en-US" spc="-5" dirty="0">
                    <a:solidFill>
                      <a:schemeClr val="tx1"/>
                    </a:solidFill>
                  </a:rPr>
                  <a:t>e </a:t>
                </a:r>
                <a:r>
                  <a:rPr lang="en-US" spc="-10" dirty="0">
                    <a:solidFill>
                      <a:schemeClr val="tx1"/>
                    </a:solidFill>
                  </a:rPr>
                  <a:t>i</a:t>
                </a:r>
                <a:r>
                  <a:rPr lang="en-US" spc="-5" dirty="0">
                    <a:solidFill>
                      <a:schemeClr val="tx1"/>
                    </a:solidFill>
                  </a:rPr>
                  <a:t>s </a:t>
                </a:r>
                <a:r>
                  <a:rPr lang="en-US" spc="-10" dirty="0">
                    <a:solidFill>
                      <a:schemeClr val="tx1"/>
                    </a:solidFill>
                  </a:rPr>
                  <a:t>guarantee</a:t>
                </a:r>
                <a:r>
                  <a:rPr lang="en-US" spc="-5" dirty="0">
                    <a:solidFill>
                      <a:schemeClr val="tx1"/>
                    </a:solidFill>
                  </a:rPr>
                  <a:t>d </a:t>
                </a:r>
                <a:r>
                  <a:rPr lang="en-US" spc="-10" dirty="0">
                    <a:solidFill>
                      <a:schemeClr val="tx1"/>
                    </a:solidFill>
                  </a:rPr>
                  <a:t>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particula</a:t>
                </a:r>
                <a:r>
                  <a:rPr lang="en-US" spc="-5" dirty="0">
                    <a:solidFill>
                      <a:schemeClr val="tx1"/>
                    </a:solidFill>
                  </a:rPr>
                  <a:t>r </a:t>
                </a:r>
                <a:r>
                  <a:rPr lang="en-US" spc="-10" dirty="0">
                    <a:solidFill>
                      <a:schemeClr val="tx1"/>
                    </a:solidFill>
                  </a:rPr>
                  <a:t>cas</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a</a:t>
                </a:r>
                <a:r>
                  <a:rPr lang="en-US" spc="-5" dirty="0">
                    <a:solidFill>
                      <a:schemeClr val="tx1"/>
                    </a:solidFill>
                  </a:rPr>
                  <a:t>n </a:t>
                </a:r>
                <a:r>
                  <a:rPr lang="en-US" b="1" i="1" spc="-10" dirty="0">
                    <a:solidFill>
                      <a:schemeClr val="tx1"/>
                    </a:solidFill>
                  </a:rPr>
                  <a:t>alternatin</a:t>
                </a:r>
                <a:r>
                  <a:rPr lang="en-US" b="1" i="1" spc="-5" dirty="0">
                    <a:solidFill>
                      <a:schemeClr val="tx1"/>
                    </a:solidFill>
                  </a:rPr>
                  <a:t>g s</a:t>
                </a:r>
                <a:r>
                  <a:rPr lang="en-US" b="1" i="1" spc="-10" dirty="0">
                    <a:solidFill>
                      <a:schemeClr val="tx1"/>
                    </a:solidFill>
                  </a:rPr>
                  <a:t>eries</a:t>
                </a:r>
                <a:endParaRPr lang="en-US" i="1" dirty="0">
                  <a:solidFill>
                    <a:schemeClr val="tx1"/>
                  </a:solidFill>
                </a:endParaRPr>
              </a:p>
              <a:p>
                <a:pPr marL="0" marR="508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e>
                      </m:nary>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4</m:t>
                          </m:r>
                        </m:sub>
                      </m:sSub>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nSpc>
                    <a:spcPct val="100000"/>
                  </a:lnSpc>
                  <a:buNone/>
                </a:pPr>
                <a:r>
                  <a:rPr lang="en-US" spc="-10" dirty="0">
                    <a:solidFill>
                      <a:schemeClr val="tx1"/>
                    </a:solidFill>
                  </a:rPr>
                  <a:t>wher</a:t>
                </a:r>
                <a:r>
                  <a:rPr lang="en-US" spc="-5" dirty="0">
                    <a:solidFill>
                      <a:schemeClr val="tx1"/>
                    </a:solidFill>
                  </a:rPr>
                  <a:t>e t</a:t>
                </a:r>
                <a:r>
                  <a:rPr lang="en-US" spc="-10" dirty="0">
                    <a:solidFill>
                      <a:schemeClr val="tx1"/>
                    </a:solidFill>
                  </a:rPr>
                  <a:t>h</a:t>
                </a:r>
                <a:r>
                  <a:rPr lang="en-US" spc="-5" dirty="0">
                    <a:solidFill>
                      <a:schemeClr val="tx1"/>
                    </a:solidFill>
                  </a:rPr>
                  <a:t>e </a:t>
                </a:r>
                <a:r>
                  <a:rPr lang="en-US" spc="-10" dirty="0">
                    <a:solidFill>
                      <a:schemeClr val="tx1"/>
                    </a:solidFill>
                  </a:rPr>
                  <a:t>term</a:t>
                </a:r>
                <a:r>
                  <a:rPr lang="en-US" spc="-5" dirty="0">
                    <a:solidFill>
                      <a:schemeClr val="tx1"/>
                    </a:solidFill>
                  </a:rPr>
                  <a:t>s </a:t>
                </a:r>
                <a:r>
                  <a:rPr lang="en-US" i="1" spc="-10" dirty="0" err="1">
                    <a:solidFill>
                      <a:schemeClr val="tx1"/>
                    </a:solidFill>
                  </a:rPr>
                  <a:t>b</a:t>
                </a:r>
                <a:r>
                  <a:rPr lang="en-US" i="1" baseline="-11111" dirty="0" err="1">
                    <a:solidFill>
                      <a:schemeClr val="tx1"/>
                    </a:solidFill>
                  </a:rPr>
                  <a:t>n</a:t>
                </a:r>
                <a:r>
                  <a:rPr lang="en-US" i="1" baseline="-11111" dirty="0">
                    <a:solidFill>
                      <a:schemeClr val="tx1"/>
                    </a:solidFill>
                  </a:rPr>
                  <a:t> </a:t>
                </a:r>
                <a:r>
                  <a:rPr lang="en-US" spc="-5" dirty="0">
                    <a:solidFill>
                      <a:schemeClr val="tx1"/>
                    </a:solidFill>
                  </a:rPr>
                  <a:t>are positive and decrease to zero (Figure </a:t>
                </a:r>
                <a:r>
                  <a:rPr lang="en-US" spc="-10" dirty="0">
                    <a:solidFill>
                      <a:schemeClr val="tx1"/>
                    </a:solidFill>
                  </a:rPr>
                  <a:t>1</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pic>
        <p:nvPicPr>
          <p:cNvPr id="5" name="Picture 2" descr="A graph shows rectangles alternating between quadrant 1 and 4 on a horizontal n axis. The horizontal n axis has 8 evenly spaced unlabeled tick marks. The y axis is not scaled. Between each tick mark are rectangles of decreasing heights alternating between being above or below the n axis. The rectangles above the n axis are shaded differently from the rectangles below the n axis. The first rectangle is above the n axis, the next rectangle is below the n axis, and the pattern continues. The rectangles above the n axis are labeled b subscript 1, b subscript 3, b subscript 5, and unlabeled. The rectangles below the n axis are labeled negative b subscript 2, negative b subscript 4, negative b subscript 6, and unlabel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38322" y="3586133"/>
            <a:ext cx="3518249" cy="303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901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(5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05" dirty="0">
                    <a:solidFill>
                      <a:schemeClr val="tx1"/>
                    </a:solidFill>
                  </a:rPr>
                  <a:t>THEORE</a:t>
                </a:r>
                <a:r>
                  <a:rPr lang="en-US" b="1" u="sng" spc="-175" dirty="0">
                    <a:solidFill>
                      <a:schemeClr val="tx1"/>
                    </a:solidFill>
                  </a:rPr>
                  <a:t>M</a:t>
                </a:r>
                <a:r>
                  <a:rPr lang="en-US" b="1" spc="-25" dirty="0"/>
                  <a:t>:</a:t>
                </a:r>
                <a:r>
                  <a:rPr lang="en-US" b="1" spc="-60" dirty="0">
                    <a:solidFill>
                      <a:schemeClr val="tx1"/>
                    </a:solidFill>
                  </a:rPr>
                  <a:t> </a:t>
                </a:r>
                <a:r>
                  <a:rPr lang="en-US" b="1" spc="-80" dirty="0">
                    <a:solidFill>
                      <a:schemeClr val="tx1"/>
                    </a:solidFill>
                  </a:rPr>
                  <a:t>Alternating</a:t>
                </a:r>
                <a:r>
                  <a:rPr lang="en-US" b="1" spc="-25" dirty="0">
                    <a:solidFill>
                      <a:schemeClr val="tx1"/>
                    </a:solidFill>
                  </a:rPr>
                  <a:t> </a:t>
                </a:r>
                <a:r>
                  <a:rPr lang="en-US" b="1" spc="-70" dirty="0">
                    <a:solidFill>
                      <a:schemeClr val="tx1"/>
                    </a:solidFill>
                  </a:rPr>
                  <a:t>Series</a:t>
                </a:r>
                <a:r>
                  <a:rPr lang="en-US" b="1" spc="-25" dirty="0">
                    <a:solidFill>
                      <a:schemeClr val="tx1"/>
                    </a:solidFill>
                  </a:rPr>
                  <a:t> </a:t>
                </a:r>
                <a:r>
                  <a:rPr lang="en-US" b="1" spc="-180" dirty="0">
                    <a:solidFill>
                      <a:schemeClr val="tx1"/>
                    </a:solidFill>
                  </a:rPr>
                  <a:t>T</a:t>
                </a:r>
                <a:r>
                  <a:rPr lang="en-US" b="1" spc="-80" dirty="0">
                    <a:solidFill>
                      <a:schemeClr val="tx1"/>
                    </a:solidFill>
                  </a:rPr>
                  <a:t>est  </a:t>
                </a:r>
                <a:r>
                  <a:rPr lang="en-US" spc="-10" dirty="0">
                    <a:solidFill>
                      <a:schemeClr val="tx1"/>
                    </a:solidFill>
                  </a:rPr>
                  <a:t>Assume</a:t>
                </a:r>
                <a:r>
                  <a:rPr lang="en-US" spc="-25" dirty="0">
                    <a:solidFill>
                      <a:schemeClr val="tx1"/>
                    </a:solidFill>
                  </a:rPr>
                  <a:t> </a:t>
                </a:r>
                <a:r>
                  <a:rPr lang="en-US" spc="-5" dirty="0">
                    <a:solidFill>
                      <a:schemeClr val="tx1"/>
                    </a:solidFill>
                  </a:rPr>
                  <a:t>that</a:t>
                </a:r>
                <a:r>
                  <a:rPr lang="en-US" spc="-25" dirty="0">
                    <a:solidFill>
                      <a:schemeClr val="tx1"/>
                    </a:solidFill>
                  </a:rPr>
                  <a:t> </a:t>
                </a:r>
                <a:r>
                  <a:rPr lang="en-US" spc="40" dirty="0">
                    <a:solidFill>
                      <a:schemeClr val="tx1"/>
                    </a:solidFill>
                  </a:rPr>
                  <a:t>{</a:t>
                </a:r>
                <a:r>
                  <a:rPr lang="en-US" i="1" spc="-10" dirty="0">
                    <a:solidFill>
                      <a:schemeClr val="tx1"/>
                    </a:solidFill>
                  </a:rPr>
                  <a:t>b</a:t>
                </a:r>
                <a:r>
                  <a:rPr lang="en-US" i="1" baseline="-11111" dirty="0">
                    <a:solidFill>
                      <a:schemeClr val="tx1"/>
                    </a:solidFill>
                  </a:rPr>
                  <a:t>n</a:t>
                </a:r>
                <a:r>
                  <a:rPr lang="en-US" spc="40" dirty="0">
                    <a:solidFill>
                      <a:schemeClr val="tx1"/>
                    </a:solidFill>
                  </a:rPr>
                  <a:t>}</a:t>
                </a:r>
                <a:r>
                  <a:rPr lang="en-US" spc="-90" dirty="0">
                    <a:solidFill>
                      <a:schemeClr val="tx1"/>
                    </a:solidFill>
                  </a:rPr>
                  <a:t> </a:t>
                </a:r>
                <a:r>
                  <a:rPr lang="en-US" spc="-5" dirty="0">
                    <a:solidFill>
                      <a:schemeClr val="tx1"/>
                    </a:solidFill>
                  </a:rPr>
                  <a:t>is</a:t>
                </a:r>
                <a:r>
                  <a:rPr lang="en-US" spc="-25" dirty="0">
                    <a:solidFill>
                      <a:schemeClr val="tx1"/>
                    </a:solidFill>
                  </a:rPr>
                  <a:t> </a:t>
                </a:r>
                <a:r>
                  <a:rPr lang="en-US" spc="-5" dirty="0">
                    <a:solidFill>
                      <a:schemeClr val="tx1"/>
                    </a:solidFill>
                  </a:rPr>
                  <a:t>a</a:t>
                </a:r>
                <a:r>
                  <a:rPr lang="en-US" spc="-25" dirty="0">
                    <a:solidFill>
                      <a:schemeClr val="tx1"/>
                    </a:solidFill>
                  </a:rPr>
                  <a:t> </a:t>
                </a:r>
                <a:r>
                  <a:rPr lang="en-US" spc="-5" dirty="0">
                    <a:solidFill>
                      <a:schemeClr val="tx1"/>
                    </a:solidFill>
                  </a:rPr>
                  <a:t>positive</a:t>
                </a:r>
                <a:r>
                  <a:rPr lang="en-US" spc="-25" dirty="0">
                    <a:solidFill>
                      <a:schemeClr val="tx1"/>
                    </a:solidFill>
                  </a:rPr>
                  <a:t> </a:t>
                </a:r>
                <a:r>
                  <a:rPr lang="en-US" spc="-5" dirty="0">
                    <a:solidFill>
                      <a:schemeClr val="tx1"/>
                    </a:solidFill>
                  </a:rPr>
                  <a:t>sequence</a:t>
                </a:r>
                <a:r>
                  <a:rPr lang="en-US" spc="-25" dirty="0">
                    <a:solidFill>
                      <a:schemeClr val="tx1"/>
                    </a:solidFill>
                  </a:rPr>
                  <a:t> </a:t>
                </a:r>
                <a:r>
                  <a:rPr lang="en-US" spc="-5" dirty="0">
                    <a:solidFill>
                      <a:schemeClr val="tx1"/>
                    </a:solidFill>
                  </a:rPr>
                  <a:t>that</a:t>
                </a:r>
                <a:r>
                  <a:rPr lang="en-US" spc="-25" dirty="0">
                    <a:solidFill>
                      <a:schemeClr val="tx1"/>
                    </a:solidFill>
                  </a:rPr>
                  <a:t> </a:t>
                </a:r>
                <a:r>
                  <a:rPr lang="en-US" spc="-5" dirty="0">
                    <a:solidFill>
                      <a:schemeClr val="tx1"/>
                    </a:solidFill>
                  </a:rPr>
                  <a:t>is </a:t>
                </a:r>
                <a:r>
                  <a:rPr lang="en-US" spc="-10" dirty="0">
                    <a:solidFill>
                      <a:schemeClr val="tx1"/>
                    </a:solidFill>
                  </a:rPr>
                  <a:t>decreasin</a:t>
                </a:r>
                <a:r>
                  <a:rPr lang="en-US" spc="-5" dirty="0">
                    <a:solidFill>
                      <a:schemeClr val="tx1"/>
                    </a:solidFill>
                  </a:rPr>
                  <a:t>g </a:t>
                </a:r>
                <a:r>
                  <a:rPr lang="en-US" spc="-10" dirty="0">
                    <a:solidFill>
                      <a:schemeClr val="tx1"/>
                    </a:solidFill>
                  </a:rPr>
                  <a:t>an</a:t>
                </a:r>
                <a:r>
                  <a:rPr lang="en-US" spc="-5" dirty="0">
                    <a:solidFill>
                      <a:schemeClr val="tx1"/>
                    </a:solidFill>
                  </a:rPr>
                  <a:t>d </a:t>
                </a:r>
                <a:r>
                  <a:rPr lang="en-US" spc="-10" dirty="0">
                    <a:solidFill>
                      <a:schemeClr val="tx1"/>
                    </a:solidFill>
                  </a:rPr>
                  <a:t>converge</a:t>
                </a:r>
                <a:r>
                  <a:rPr lang="en-US" spc="-5" dirty="0">
                    <a:solidFill>
                      <a:schemeClr val="tx1"/>
                    </a:solidFill>
                  </a:rPr>
                  <a:t>s </a:t>
                </a:r>
                <a:r>
                  <a:rPr lang="en-US" spc="-10" dirty="0">
                    <a:solidFill>
                      <a:schemeClr val="tx1"/>
                    </a:solidFill>
                  </a:rPr>
                  <a:t>t</a:t>
                </a:r>
                <a:r>
                  <a:rPr lang="en-US" spc="-5" dirty="0">
                    <a:solidFill>
                      <a:schemeClr val="tx1"/>
                    </a:solidFill>
                  </a:rPr>
                  <a:t>o </a:t>
                </a:r>
                <a:r>
                  <a:rPr lang="en-US" spc="-10" dirty="0">
                    <a:solidFill>
                      <a:schemeClr val="tx1"/>
                    </a:solidFill>
                  </a:rPr>
                  <a:t>0</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m:rPr>
                          <m:nor/>
                        </m:rPr>
                        <a:rPr lang="en-US" i="1" spc="-10" dirty="0">
                          <a:solidFill>
                            <a:schemeClr val="tx1"/>
                          </a:solidFill>
                        </a:rPr>
                        <m:t>b</m:t>
                      </m:r>
                      <m:r>
                        <m:rPr>
                          <m:nor/>
                        </m:rPr>
                        <a:rPr lang="en-US" baseline="-11111" dirty="0">
                          <a:solidFill>
                            <a:schemeClr val="tx1"/>
                          </a:solidFill>
                        </a:rPr>
                        <m:t>1</m:t>
                      </m:r>
                      <m:r>
                        <a:rPr lang="en-US" i="1" baseline="-11111" dirty="0" smtClean="0">
                          <a:solidFill>
                            <a:schemeClr val="tx1"/>
                          </a:solidFill>
                          <a:latin typeface="Cambria Math" panose="02040503050406030204" pitchFamily="18" charset="0"/>
                        </a:rPr>
                        <m:t> </m:t>
                      </m:r>
                      <m:r>
                        <m:rPr>
                          <m:nor/>
                        </m:rPr>
                        <a:rPr lang="en-US" i="1" spc="190" dirty="0">
                          <a:solidFill>
                            <a:schemeClr val="tx1"/>
                          </a:solidFill>
                        </a:rPr>
                        <m:t>&gt;</m:t>
                      </m:r>
                      <m:r>
                        <m:rPr>
                          <m:nor/>
                        </m:rPr>
                        <a:rPr lang="en-US" i="1" spc="-5" dirty="0">
                          <a:solidFill>
                            <a:schemeClr val="tx1"/>
                          </a:solidFill>
                        </a:rPr>
                        <m:t> </m:t>
                      </m:r>
                      <m:r>
                        <m:rPr>
                          <m:nor/>
                        </m:rPr>
                        <a:rPr lang="en-US" i="1" spc="-10" dirty="0">
                          <a:solidFill>
                            <a:schemeClr val="tx1"/>
                          </a:solidFill>
                        </a:rPr>
                        <m:t>b</m:t>
                      </m:r>
                      <m:r>
                        <m:rPr>
                          <m:nor/>
                        </m:rPr>
                        <a:rPr lang="en-US" baseline="-11111" dirty="0">
                          <a:solidFill>
                            <a:schemeClr val="tx1"/>
                          </a:solidFill>
                        </a:rPr>
                        <m:t>2</m:t>
                      </m:r>
                      <m:r>
                        <a:rPr lang="en-US" i="1" baseline="-11111" dirty="0" smtClean="0">
                          <a:solidFill>
                            <a:schemeClr val="tx1"/>
                          </a:solidFill>
                          <a:latin typeface="Cambria Math" panose="02040503050406030204" pitchFamily="18" charset="0"/>
                        </a:rPr>
                        <m:t> </m:t>
                      </m:r>
                      <m:r>
                        <m:rPr>
                          <m:nor/>
                        </m:rPr>
                        <a:rPr lang="en-US" i="1" spc="190" dirty="0">
                          <a:solidFill>
                            <a:schemeClr val="tx1"/>
                          </a:solidFill>
                        </a:rPr>
                        <m:t>&gt;</m:t>
                      </m:r>
                      <m:r>
                        <m:rPr>
                          <m:nor/>
                        </m:rPr>
                        <a:rPr lang="en-US" i="1" spc="-5" dirty="0">
                          <a:solidFill>
                            <a:schemeClr val="tx1"/>
                          </a:solidFill>
                        </a:rPr>
                        <m:t> </m:t>
                      </m:r>
                      <m:r>
                        <m:rPr>
                          <m:nor/>
                        </m:rPr>
                        <a:rPr lang="en-US" i="1" spc="-10" dirty="0">
                          <a:solidFill>
                            <a:schemeClr val="tx1"/>
                          </a:solidFill>
                        </a:rPr>
                        <m:t>b</m:t>
                      </m:r>
                      <m:r>
                        <m:rPr>
                          <m:nor/>
                        </m:rPr>
                        <a:rPr lang="en-US" baseline="-11111" dirty="0">
                          <a:solidFill>
                            <a:schemeClr val="tx1"/>
                          </a:solidFill>
                        </a:rPr>
                        <m:t>3</m:t>
                      </m:r>
                      <m:r>
                        <a:rPr lang="en-US" i="1" baseline="-11111" dirty="0" smtClean="0">
                          <a:solidFill>
                            <a:schemeClr val="tx1"/>
                          </a:solidFill>
                          <a:latin typeface="Cambria Math" panose="02040503050406030204" pitchFamily="18" charset="0"/>
                        </a:rPr>
                        <m:t> </m:t>
                      </m:r>
                      <m:r>
                        <m:rPr>
                          <m:nor/>
                        </m:rPr>
                        <a:rPr lang="en-US" i="1" spc="190" dirty="0">
                          <a:solidFill>
                            <a:schemeClr val="tx1"/>
                          </a:solidFill>
                        </a:rPr>
                        <m:t>&gt;</m:t>
                      </m:r>
                      <m:r>
                        <m:rPr>
                          <m:nor/>
                        </m:rPr>
                        <a:rPr lang="en-US" i="1" spc="-5" dirty="0">
                          <a:solidFill>
                            <a:schemeClr val="tx1"/>
                          </a:solidFill>
                        </a:rPr>
                        <m:t> </m:t>
                      </m:r>
                      <m:r>
                        <m:rPr>
                          <m:nor/>
                        </m:rPr>
                        <a:rPr lang="en-US" i="1" spc="-10" dirty="0">
                          <a:solidFill>
                            <a:schemeClr val="tx1"/>
                          </a:solidFill>
                        </a:rPr>
                        <m:t>b</m:t>
                      </m:r>
                      <m:r>
                        <m:rPr>
                          <m:nor/>
                        </m:rPr>
                        <a:rPr lang="en-US" baseline="-11111" dirty="0">
                          <a:solidFill>
                            <a:schemeClr val="tx1"/>
                          </a:solidFill>
                        </a:rPr>
                        <m:t>4</m:t>
                      </m:r>
                      <m:r>
                        <a:rPr lang="en-US" i="1" baseline="-11111" dirty="0" smtClean="0">
                          <a:solidFill>
                            <a:schemeClr val="tx1"/>
                          </a:solidFill>
                          <a:latin typeface="Cambria Math" panose="02040503050406030204" pitchFamily="18" charset="0"/>
                        </a:rPr>
                        <m:t> </m:t>
                      </m:r>
                      <m:r>
                        <m:rPr>
                          <m:nor/>
                        </m:rPr>
                        <a:rPr lang="en-US" i="1" spc="190" dirty="0">
                          <a:solidFill>
                            <a:schemeClr val="tx1"/>
                          </a:solidFill>
                        </a:rPr>
                        <m:t>&gt;</m:t>
                      </m:r>
                      <m:r>
                        <m:rPr>
                          <m:nor/>
                        </m:rPr>
                        <a:rPr lang="en-US" i="1" spc="-5" dirty="0">
                          <a:solidFill>
                            <a:schemeClr val="tx1"/>
                          </a:solidFill>
                        </a:rPr>
                        <m:t> </m:t>
                      </m:r>
                      <m:r>
                        <m:rPr>
                          <m:nor/>
                        </m:rPr>
                        <a:rPr lang="en-US" spc="-200" dirty="0">
                          <a:solidFill>
                            <a:schemeClr val="tx1"/>
                          </a:solidFill>
                        </a:rPr>
                        <m:t>··</m:t>
                      </m:r>
                      <m:r>
                        <m:rPr>
                          <m:nor/>
                        </m:rPr>
                        <a:rPr lang="en-US" spc="-365" dirty="0">
                          <a:solidFill>
                            <a:schemeClr val="tx1"/>
                          </a:solidFill>
                        </a:rPr>
                        <m:t>·</m:t>
                      </m:r>
                      <m:r>
                        <m:rPr>
                          <m:nor/>
                        </m:rPr>
                        <a:rPr lang="en-US" spc="-40" dirty="0">
                          <a:solidFill>
                            <a:schemeClr val="tx1"/>
                          </a:solidFill>
                        </a:rPr>
                        <m:t> </m:t>
                      </m:r>
                      <m:r>
                        <m:rPr>
                          <m:nor/>
                        </m:rPr>
                        <a:rPr lang="en-US" i="1" spc="190" dirty="0">
                          <a:solidFill>
                            <a:schemeClr val="tx1"/>
                          </a:solidFill>
                        </a:rPr>
                        <m:t>&gt;</m:t>
                      </m:r>
                      <m:r>
                        <m:rPr>
                          <m:nor/>
                        </m:rPr>
                        <a:rPr lang="en-US" i="1" spc="-5" dirty="0">
                          <a:solidFill>
                            <a:schemeClr val="tx1"/>
                          </a:solidFill>
                        </a:rPr>
                        <m:t> </m:t>
                      </m:r>
                      <m:r>
                        <m:rPr>
                          <m:nor/>
                        </m:rPr>
                        <a:rPr lang="en-US" spc="-5" dirty="0">
                          <a:solidFill>
                            <a:schemeClr val="tx1"/>
                          </a:solidFill>
                        </a:rPr>
                        <m:t>0,</m:t>
                      </m:r>
                      <m:r>
                        <a:rPr lang="en-US" b="0" i="1" spc="-5" dirty="0" smtClean="0">
                          <a:solidFill>
                            <a:schemeClr val="tx1"/>
                          </a:solidFill>
                          <a:latin typeface="Cambria Math" panose="02040503050406030204" pitchFamily="18" charset="0"/>
                        </a:rPr>
                        <m:t> </m:t>
                      </m:r>
                      <m:func>
                        <m:funcPr>
                          <m:ctrlPr>
                            <a:rPr lang="en-US" b="0" i="1" spc="-5" dirty="0" smtClean="0">
                              <a:solidFill>
                                <a:schemeClr val="tx1"/>
                              </a:solidFill>
                              <a:latin typeface="Cambria Math" panose="02040503050406030204" pitchFamily="18" charset="0"/>
                              <a:cs typeface="Times New Roman"/>
                            </a:rPr>
                          </m:ctrlPr>
                        </m:funcPr>
                        <m:fName>
                          <m:limLow>
                            <m:limLowPr>
                              <m:ctrlPr>
                                <a:rPr lang="en-US" b="0" i="1" spc="-5" dirty="0" smtClean="0">
                                  <a:solidFill>
                                    <a:schemeClr val="tx1"/>
                                  </a:solidFill>
                                  <a:latin typeface="Cambria Math" panose="02040503050406030204" pitchFamily="18" charset="0"/>
                                  <a:cs typeface="Times New Roman"/>
                                </a:rPr>
                              </m:ctrlPr>
                            </m:limLowPr>
                            <m:e>
                              <m:r>
                                <m:rPr>
                                  <m:sty m:val="p"/>
                                </m:rPr>
                                <a:rPr lang="en-US" b="0" i="0" spc="-5" dirty="0" smtClean="0">
                                  <a:solidFill>
                                    <a:schemeClr val="tx1"/>
                                  </a:solidFill>
                                  <a:latin typeface="Cambria Math" panose="02040503050406030204" pitchFamily="18" charset="0"/>
                                  <a:cs typeface="Times New Roman"/>
                                </a:rPr>
                                <m:t>lim</m:t>
                              </m:r>
                            </m:e>
                            <m:lim>
                              <m:r>
                                <a:rPr lang="en-US" b="0" i="1" spc="-5" dirty="0" smtClean="0">
                                  <a:solidFill>
                                    <a:schemeClr val="tx1"/>
                                  </a:solidFill>
                                  <a:latin typeface="Cambria Math" panose="02040503050406030204" pitchFamily="18" charset="0"/>
                                  <a:cs typeface="Times New Roman"/>
                                </a:rPr>
                                <m:t>𝑛</m:t>
                              </m:r>
                              <m:r>
                                <a:rPr lang="en-US" b="0" i="1" spc="-5" dirty="0" smtClean="0">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b="0" i="1" spc="-5" dirty="0" smtClean="0">
                                  <a:solidFill>
                                    <a:schemeClr val="tx1"/>
                                  </a:solidFill>
                                  <a:latin typeface="Cambria Math" panose="02040503050406030204" pitchFamily="18" charset="0"/>
                                  <a:cs typeface="Times New Roman"/>
                                </a:rPr>
                              </m:ctrlPr>
                            </m:sSubPr>
                            <m:e>
                              <m:r>
                                <a:rPr lang="en-US" b="0" i="1" spc="-5" dirty="0" smtClean="0">
                                  <a:solidFill>
                                    <a:schemeClr val="tx1"/>
                                  </a:solidFill>
                                  <a:latin typeface="Cambria Math" panose="02040503050406030204" pitchFamily="18" charset="0"/>
                                  <a:cs typeface="Times New Roman"/>
                                </a:rPr>
                                <m:t>𝑏</m:t>
                              </m:r>
                            </m:e>
                            <m:sub>
                              <m:r>
                                <a:rPr lang="en-US" b="0" i="1" spc="-5" dirty="0" smtClean="0">
                                  <a:solidFill>
                                    <a:schemeClr val="tx1"/>
                                  </a:solidFill>
                                  <a:latin typeface="Cambria Math" panose="02040503050406030204" pitchFamily="18" charset="0"/>
                                  <a:cs typeface="Times New Roman"/>
                                </a:rPr>
                                <m:t>𝑛</m:t>
                              </m:r>
                            </m:sub>
                          </m:sSub>
                        </m:e>
                      </m:func>
                      <m:r>
                        <a:rPr lang="en-US" b="0" i="1" spc="-5" dirty="0" smtClean="0">
                          <a:solidFill>
                            <a:schemeClr val="tx1"/>
                          </a:solidFill>
                          <a:latin typeface="Cambria Math" panose="02040503050406030204" pitchFamily="18" charset="0"/>
                          <a:cs typeface="Times New Roman"/>
                        </a:rPr>
                        <m:t>=0</m:t>
                      </m:r>
                    </m:oMath>
                  </m:oMathPara>
                </a14:m>
                <a:endParaRPr lang="en-US" dirty="0">
                  <a:solidFill>
                    <a:schemeClr val="tx1"/>
                  </a:solidFill>
                </a:endParaRPr>
              </a:p>
              <a:p>
                <a:pPr marL="0" marR="5080" indent="0" algn="just">
                  <a:lnSpc>
                    <a:spcPct val="100000"/>
                  </a:lnSpc>
                  <a:buNone/>
                </a:pPr>
                <a:r>
                  <a:rPr lang="en-US" dirty="0">
                    <a:solidFill>
                      <a:schemeClr val="tx1"/>
                    </a:solidFill>
                  </a:rPr>
                  <a:t>Then the series </a:t>
                </a:r>
                <a14:m>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𝑛</m:t>
                            </m:r>
                          </m:sub>
                        </m:sSub>
                      </m:e>
                    </m:nary>
                  </m:oMath>
                </a14:m>
                <a:r>
                  <a:rPr lang="en-US" dirty="0">
                    <a:solidFill>
                      <a:schemeClr val="tx1"/>
                    </a:solidFill>
                  </a:rPr>
                  <a:t> converges. </a:t>
                </a:r>
              </a:p>
              <a:p>
                <a:pPr marL="0" marR="5080" indent="0" algn="just">
                  <a:lnSpc>
                    <a:spcPct val="100000"/>
                  </a:lnSpc>
                  <a:buNone/>
                </a:pPr>
                <a:r>
                  <a:rPr lang="en-US" dirty="0">
                    <a:solidFill>
                      <a:schemeClr val="tx1"/>
                    </a:solidFill>
                  </a:rPr>
                  <a:t>Moreover, if </a:t>
                </a:r>
                <a14:m>
                  <m:oMath xmlns:m="http://schemas.openxmlformats.org/officeDocument/2006/math">
                    <m:r>
                      <a:rPr lang="en-US" b="0" i="1" smtClean="0">
                        <a:solidFill>
                          <a:schemeClr val="tx1"/>
                        </a:solidFill>
                        <a:latin typeface="Cambria Math" panose="02040503050406030204" pitchFamily="18" charset="0"/>
                      </a:rPr>
                      <m:t>𝑆</m:t>
                    </m:r>
                    <m:r>
                      <a:rPr lang="en-US" b="0" i="1" smtClean="0">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(−1)</m:t>
                            </m:r>
                          </m:e>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p>
                        </m:s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𝑏</m:t>
                            </m:r>
                          </m:e>
                          <m:sub>
                            <m:r>
                              <a:rPr lang="en-US" i="1">
                                <a:solidFill>
                                  <a:schemeClr val="tx1"/>
                                </a:solidFill>
                                <a:latin typeface="Cambria Math" panose="02040503050406030204" pitchFamily="18" charset="0"/>
                              </a:rPr>
                              <m:t>𝑛</m:t>
                            </m:r>
                          </m:sub>
                        </m:sSub>
                      </m:e>
                    </m:nary>
                  </m:oMath>
                </a14:m>
                <a:r>
                  <a:rPr lang="en-US" dirty="0">
                    <a:solidFill>
                      <a:schemeClr val="tx1"/>
                    </a:solidFill>
                  </a:rPr>
                  <a:t>, then </a:t>
                </a:r>
                <a:r>
                  <a:rPr lang="en-US" spc="-5" dirty="0">
                    <a:solidFill>
                      <a:schemeClr val="tx1"/>
                    </a:solidFill>
                  </a:rPr>
                  <a:t>0</a:t>
                </a:r>
                <a:r>
                  <a:rPr lang="en-US" spc="25" dirty="0">
                    <a:solidFill>
                      <a:schemeClr val="tx1"/>
                    </a:solidFill>
                  </a:rPr>
                  <a:t> </a:t>
                </a:r>
                <a:r>
                  <a:rPr lang="en-US" i="1" spc="190" dirty="0">
                    <a:solidFill>
                      <a:schemeClr val="tx1"/>
                    </a:solidFill>
                  </a:rPr>
                  <a:t>&lt;</a:t>
                </a:r>
                <a:r>
                  <a:rPr lang="en-US" i="1" spc="45" dirty="0">
                    <a:solidFill>
                      <a:schemeClr val="tx1"/>
                    </a:solidFill>
                  </a:rPr>
                  <a:t> </a:t>
                </a:r>
                <a:r>
                  <a:rPr lang="en-US" i="1" spc="-5" dirty="0">
                    <a:solidFill>
                      <a:schemeClr val="tx1"/>
                    </a:solidFill>
                  </a:rPr>
                  <a:t>S</a:t>
                </a:r>
                <a:r>
                  <a:rPr lang="en-US" i="1" spc="70" dirty="0">
                    <a:solidFill>
                      <a:schemeClr val="tx1"/>
                    </a:solidFill>
                  </a:rPr>
                  <a:t> </a:t>
                </a:r>
                <a:r>
                  <a:rPr lang="en-US" i="1" spc="190" dirty="0">
                    <a:solidFill>
                      <a:schemeClr val="tx1"/>
                    </a:solidFill>
                  </a:rPr>
                  <a:t>&lt;</a:t>
                </a:r>
                <a:r>
                  <a:rPr lang="en-US" i="1" spc="-5" dirty="0">
                    <a:solidFill>
                      <a:schemeClr val="tx1"/>
                    </a:solidFill>
                  </a:rPr>
                  <a:t> </a:t>
                </a:r>
                <a:r>
                  <a:rPr lang="en-US" i="1" spc="-10" dirty="0">
                    <a:solidFill>
                      <a:schemeClr val="tx1"/>
                    </a:solidFill>
                  </a:rPr>
                  <a:t>b</a:t>
                </a:r>
                <a:r>
                  <a:rPr lang="en-US" baseline="-11111" dirty="0">
                    <a:solidFill>
                      <a:schemeClr val="tx1"/>
                    </a:solidFill>
                  </a:rPr>
                  <a:t>1</a:t>
                </a:r>
                <a:r>
                  <a:rPr lang="en-US" dirty="0">
                    <a:solidFill>
                      <a:schemeClr val="tx1"/>
                    </a:solidFill>
                  </a:rPr>
                  <a:t> </a:t>
                </a:r>
                <a:r>
                  <a:rPr lang="en-US" spc="-10" dirty="0">
                    <a:solidFill>
                      <a:schemeClr val="tx1"/>
                    </a:solidFill>
                  </a:rPr>
                  <a:t>an</a:t>
                </a:r>
                <a:r>
                  <a:rPr lang="en-US" spc="-5" dirty="0">
                    <a:solidFill>
                      <a:schemeClr val="tx1"/>
                    </a:solidFill>
                  </a:rPr>
                  <a:t>d </a:t>
                </a:r>
                <a:r>
                  <a:rPr lang="en-US" i="1" spc="60" dirty="0" err="1">
                    <a:solidFill>
                      <a:schemeClr val="tx1"/>
                    </a:solidFill>
                  </a:rPr>
                  <a:t>S</a:t>
                </a:r>
                <a:r>
                  <a:rPr lang="en-US" i="1" baseline="-11111" dirty="0" err="1">
                    <a:solidFill>
                      <a:schemeClr val="tx1"/>
                    </a:solidFill>
                  </a:rPr>
                  <a:t>p</a:t>
                </a:r>
                <a:r>
                  <a:rPr lang="en-US" i="1" baseline="-11111" dirty="0">
                    <a:solidFill>
                      <a:schemeClr val="tx1"/>
                    </a:solidFill>
                  </a:rPr>
                  <a:t> </a:t>
                </a:r>
                <a:r>
                  <a:rPr lang="en-US" i="1" spc="190" dirty="0">
                    <a:solidFill>
                      <a:schemeClr val="tx1"/>
                    </a:solidFill>
                  </a:rPr>
                  <a:t>&lt;</a:t>
                </a:r>
                <a:r>
                  <a:rPr lang="en-US" i="1" spc="45" dirty="0">
                    <a:solidFill>
                      <a:schemeClr val="tx1"/>
                    </a:solidFill>
                  </a:rPr>
                  <a:t> </a:t>
                </a:r>
                <a:r>
                  <a:rPr lang="en-US" i="1" spc="-5" dirty="0">
                    <a:solidFill>
                      <a:schemeClr val="tx1"/>
                    </a:solidFill>
                  </a:rPr>
                  <a:t>S</a:t>
                </a:r>
                <a:r>
                  <a:rPr lang="en-US" i="1" spc="70" dirty="0">
                    <a:solidFill>
                      <a:schemeClr val="tx1"/>
                    </a:solidFill>
                  </a:rPr>
                  <a:t> </a:t>
                </a:r>
                <a:r>
                  <a:rPr lang="en-US" i="1" spc="190" dirty="0">
                    <a:solidFill>
                      <a:schemeClr val="tx1"/>
                    </a:solidFill>
                  </a:rPr>
                  <a:t>&lt;</a:t>
                </a:r>
                <a:r>
                  <a:rPr lang="en-US" i="1" spc="45" dirty="0">
                    <a:solidFill>
                      <a:schemeClr val="tx1"/>
                    </a:solidFill>
                  </a:rPr>
                  <a:t> </a:t>
                </a:r>
                <a:r>
                  <a:rPr lang="en-US" i="1" spc="-25" dirty="0" err="1">
                    <a:solidFill>
                      <a:schemeClr val="tx1"/>
                    </a:solidFill>
                  </a:rPr>
                  <a:t>S</a:t>
                </a:r>
                <a:r>
                  <a:rPr lang="en-US" i="1" baseline="-11111" dirty="0" err="1">
                    <a:solidFill>
                      <a:schemeClr val="tx1"/>
                    </a:solidFill>
                  </a:rPr>
                  <a:t>q</a:t>
                </a:r>
                <a:r>
                  <a:rPr lang="en-US" i="1" baseline="-11111" dirty="0">
                    <a:solidFill>
                      <a:schemeClr val="tx1"/>
                    </a:solidFill>
                  </a:rPr>
                  <a:t>  </a:t>
                </a:r>
                <a:r>
                  <a:rPr lang="en-US" spc="-5" dirty="0">
                    <a:solidFill>
                      <a:schemeClr val="tx1"/>
                    </a:solidFill>
                  </a:rPr>
                  <a:t>for</a:t>
                </a:r>
                <a:r>
                  <a:rPr lang="en-US" spc="110" dirty="0">
                    <a:solidFill>
                      <a:schemeClr val="tx1"/>
                    </a:solidFill>
                  </a:rPr>
                  <a:t> </a:t>
                </a:r>
                <a:r>
                  <a:rPr lang="en-US" i="1" spc="-5" dirty="0">
                    <a:solidFill>
                      <a:schemeClr val="tx1"/>
                    </a:solidFill>
                  </a:rPr>
                  <a:t>p</a:t>
                </a:r>
                <a:r>
                  <a:rPr lang="en-US" i="1" spc="25" dirty="0">
                    <a:solidFill>
                      <a:schemeClr val="tx1"/>
                    </a:solidFill>
                  </a:rPr>
                  <a:t> </a:t>
                </a:r>
                <a:r>
                  <a:rPr lang="en-US" spc="-10" dirty="0">
                    <a:solidFill>
                      <a:schemeClr val="tx1"/>
                    </a:solidFill>
                  </a:rPr>
                  <a:t>eve</a:t>
                </a:r>
                <a:r>
                  <a:rPr lang="en-US" spc="-5" dirty="0">
                    <a:solidFill>
                      <a:schemeClr val="tx1"/>
                    </a:solidFill>
                  </a:rPr>
                  <a:t>n </a:t>
                </a:r>
                <a:r>
                  <a:rPr lang="en-US" spc="-10" dirty="0">
                    <a:solidFill>
                      <a:schemeClr val="tx1"/>
                    </a:solidFill>
                  </a:rPr>
                  <a:t>an</a:t>
                </a:r>
                <a:r>
                  <a:rPr lang="en-US" spc="-5" dirty="0">
                    <a:solidFill>
                      <a:schemeClr val="tx1"/>
                    </a:solidFill>
                  </a:rPr>
                  <a:t>d</a:t>
                </a:r>
                <a:r>
                  <a:rPr lang="en-US" spc="-10" dirty="0">
                    <a:solidFill>
                      <a:schemeClr val="tx1"/>
                    </a:solidFill>
                  </a:rPr>
                  <a:t> </a:t>
                </a:r>
                <a:r>
                  <a:rPr lang="en-US" i="1" spc="-5" dirty="0">
                    <a:solidFill>
                      <a:schemeClr val="tx1"/>
                    </a:solidFill>
                  </a:rPr>
                  <a:t>q</a:t>
                </a:r>
                <a:r>
                  <a:rPr lang="en-US" i="1" spc="70" dirty="0">
                    <a:solidFill>
                      <a:schemeClr val="tx1"/>
                    </a:solidFill>
                  </a:rPr>
                  <a:t> </a:t>
                </a:r>
                <a:r>
                  <a:rPr lang="en-US" spc="-10" dirty="0">
                    <a:solidFill>
                      <a:schemeClr val="tx1"/>
                    </a:solidFill>
                  </a:rPr>
                  <a:t>odd.</a:t>
                </a:r>
                <a:endParaRPr lang="en-US" dirty="0">
                  <a:solidFill>
                    <a:schemeClr val="tx1"/>
                  </a:solidFill>
                </a:endParaRPr>
              </a:p>
              <a:p>
                <a:pPr marL="0" marR="5080" indent="0">
                  <a:lnSpc>
                    <a:spcPct val="100000"/>
                  </a:lnSpc>
                  <a:buNone/>
                </a:pPr>
                <a:endParaRPr lang="en-US" dirty="0">
                  <a:solidFill>
                    <a:schemeClr val="tx1"/>
                  </a:solidFill>
                </a:endParaRPr>
              </a:p>
              <a:p>
                <a:pPr marL="12700" marR="12700" indent="0">
                  <a:lnSpc>
                    <a:spcPct val="100000"/>
                  </a:lnSpc>
                  <a:buNone/>
                </a:pPr>
                <a:r>
                  <a:rPr lang="en-US" spc="-10" dirty="0">
                    <a:solidFill>
                      <a:schemeClr val="tx1"/>
                    </a:solidFill>
                    <a:latin typeface="Times New Roman"/>
                    <a:cs typeface="Times New Roman"/>
                  </a:rPr>
                  <a:t>As</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will</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see,</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last</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fact</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allows</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e</a:t>
                </a:r>
                <a:r>
                  <a:rPr lang="en-US" spc="-5" dirty="0">
                    <a:solidFill>
                      <a:schemeClr val="tx1"/>
                    </a:solidFill>
                    <a:latin typeface="Times New Roman"/>
                    <a:cs typeface="Times New Roman"/>
                  </a:rPr>
                  <a:t>stimation</a:t>
                </a:r>
                <a:r>
                  <a:rPr lang="en-US" spc="7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such</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any</a:t>
                </a:r>
                <a:r>
                  <a:rPr lang="en-US" spc="70" dirty="0">
                    <a:solidFill>
                      <a:schemeClr val="tx1"/>
                    </a:solidFill>
                    <a:latin typeface="Times New Roman"/>
                    <a:cs typeface="Times New Roman"/>
                  </a:rPr>
                  <a:t> </a:t>
                </a:r>
                <a:r>
                  <a:rPr lang="en-US" spc="-5" dirty="0">
                    <a:solidFill>
                      <a:schemeClr val="tx1"/>
                    </a:solidFill>
                    <a:latin typeface="Times New Roman"/>
                    <a:cs typeface="Times New Roman"/>
                  </a:rPr>
                  <a:t>level</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of </a:t>
                </a:r>
                <a:r>
                  <a:rPr lang="en-US" spc="-10" dirty="0">
                    <a:solidFill>
                      <a:schemeClr val="tx1"/>
                    </a:solidFill>
                    <a:latin typeface="Times New Roman"/>
                    <a:cs typeface="Times New Roman"/>
                  </a:rPr>
                  <a:t>accurac</a:t>
                </a:r>
                <a:r>
                  <a:rPr lang="en-US" spc="-5" dirty="0">
                    <a:solidFill>
                      <a:schemeClr val="tx1"/>
                    </a:solidFill>
                    <a:latin typeface="Times New Roman"/>
                    <a:cs typeface="Times New Roman"/>
                  </a:rPr>
                  <a:t>y </a:t>
                </a:r>
                <a:r>
                  <a:rPr lang="en-US" spc="-10" dirty="0">
                    <a:solidFill>
                      <a:schemeClr val="tx1"/>
                    </a:solidFill>
                    <a:latin typeface="Times New Roman"/>
                    <a:cs typeface="Times New Roman"/>
                  </a:rPr>
                  <a:t>needed. Notic</a:t>
                </a:r>
                <a:r>
                  <a:rPr lang="en-US" spc="-5" dirty="0">
                    <a:solidFill>
                      <a:schemeClr val="tx1"/>
                    </a:solidFill>
                    <a:latin typeface="Times New Roman"/>
                    <a:cs typeface="Times New Roman"/>
                  </a:rPr>
                  <a:t>e 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unde</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s</a:t>
                </a:r>
                <a:r>
                  <a:rPr lang="en-US" spc="-15" dirty="0">
                    <a:solidFill>
                      <a:schemeClr val="tx1"/>
                    </a:solidFill>
                    <a:latin typeface="Times New Roman"/>
                    <a:cs typeface="Times New Roman"/>
                  </a:rPr>
                  <a:t>am</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conditions</a:t>
                </a:r>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series </a:t>
                </a:r>
                <a14:m>
                  <m:oMath xmlns:m="http://schemas.openxmlformats.org/officeDocument/2006/math">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(−1)</m:t>
                            </m:r>
                          </m:e>
                          <m:sup>
                            <m:r>
                              <a:rPr lang="en-US" i="1">
                                <a:solidFill>
                                  <a:schemeClr val="tx1"/>
                                </a:solidFill>
                                <a:latin typeface="Cambria Math" panose="02040503050406030204" pitchFamily="18" charset="0"/>
                              </a:rPr>
                              <m:t>𝑛</m:t>
                            </m:r>
                          </m:sup>
                        </m:s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𝑏</m:t>
                            </m:r>
                          </m:e>
                          <m:sub>
                            <m:r>
                              <a:rPr lang="en-US" i="1">
                                <a:solidFill>
                                  <a:schemeClr val="tx1"/>
                                </a:solidFill>
                                <a:latin typeface="Cambria Math" panose="02040503050406030204" pitchFamily="18" charset="0"/>
                              </a:rPr>
                              <m:t>𝑛</m:t>
                            </m:r>
                          </m:sub>
                        </m:sSub>
                      </m:e>
                    </m:nary>
                  </m:oMath>
                </a14:m>
                <a:r>
                  <a:rPr lang="en-US" spc="-5" dirty="0">
                    <a:solidFill>
                      <a:schemeClr val="tx1"/>
                    </a:solidFill>
                    <a:latin typeface="Times New Roman"/>
                    <a:cs typeface="Times New Roman"/>
                  </a:rPr>
                  <a:t>also converges since it is just </a:t>
                </a:r>
                <a:r>
                  <a:rPr lang="en-US" spc="-190" dirty="0">
                    <a:solidFill>
                      <a:schemeClr val="tx1"/>
                    </a:solidFill>
                    <a:latin typeface="Lucida Sans Unicode"/>
                    <a:cs typeface="Lucida Sans Unicode"/>
                  </a:rPr>
                  <a:t>−</a:t>
                </a:r>
                <a:r>
                  <a:rPr lang="en-US" spc="-5" dirty="0">
                    <a:solidFill>
                      <a:schemeClr val="tx1"/>
                    </a:solidFill>
                    <a:latin typeface="Times New Roman"/>
                    <a:cs typeface="Times New Roman"/>
                  </a:rPr>
                  <a:t>1 </a:t>
                </a:r>
                <a:r>
                  <a:rPr lang="en-US" spc="-10" dirty="0">
                    <a:solidFill>
                      <a:schemeClr val="tx1"/>
                    </a:solidFill>
                    <a:latin typeface="Times New Roman"/>
                    <a:cs typeface="Times New Roman"/>
                  </a:rPr>
                  <a:t>time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erie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appearin</a:t>
                </a:r>
                <a:r>
                  <a:rPr lang="en-US" spc="-5" dirty="0">
                    <a:solidFill>
                      <a:schemeClr val="tx1"/>
                    </a:solidFill>
                    <a:latin typeface="Times New Roman"/>
                    <a:cs typeface="Times New Roman"/>
                  </a:rPr>
                  <a:t>g in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theorem.</a:t>
                </a:r>
                <a:endParaRPr lang="en-US" dirty="0">
                  <a:solidFill>
                    <a:schemeClr val="tx1"/>
                  </a:solidFill>
                  <a:latin typeface="Times New Roman"/>
                  <a:cs typeface="Times New Roman"/>
                </a:endParaRPr>
              </a:p>
              <a:p>
                <a:pPr marL="240029">
                  <a:lnSpc>
                    <a:spcPts val="1155"/>
                  </a:lnSpc>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838255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(6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1623391"/>
          </a:xfrm>
        </p:spPr>
        <p:txBody>
          <a:bodyPr>
            <a:noAutofit/>
          </a:bodyPr>
          <a:lstStyle/>
          <a:p>
            <a:pPr marL="12700" marR="12700" indent="0">
              <a:lnSpc>
                <a:spcPct val="100000"/>
              </a:lnSpc>
              <a:buNone/>
            </a:pPr>
            <a:r>
              <a:rPr lang="en-US" b="1" spc="-10" dirty="0"/>
              <a:t>Proof      </a:t>
            </a:r>
            <a:r>
              <a:rPr lang="en-US" b="1" spc="-5" dirty="0"/>
              <a:t> </a:t>
            </a:r>
            <a:r>
              <a:rPr lang="en-US" spc="-15" dirty="0"/>
              <a:t>W</a:t>
            </a:r>
            <a:r>
              <a:rPr lang="en-US" spc="-5" dirty="0"/>
              <a:t>e </a:t>
            </a:r>
            <a:r>
              <a:rPr lang="en-US" spc="-10" dirty="0"/>
              <a:t>wil</a:t>
            </a:r>
            <a:r>
              <a:rPr lang="en-US" spc="-5" dirty="0"/>
              <a:t>l </a:t>
            </a:r>
            <a:r>
              <a:rPr lang="en-US" spc="-10" dirty="0"/>
              <a:t>prov</a:t>
            </a:r>
            <a:r>
              <a:rPr lang="en-US" spc="-5" dirty="0"/>
              <a:t>e </a:t>
            </a:r>
            <a:r>
              <a:rPr lang="en-US" spc="-10" dirty="0"/>
              <a:t>tha</a:t>
            </a:r>
            <a:r>
              <a:rPr lang="en-US" spc="-5" dirty="0"/>
              <a:t>t </a:t>
            </a:r>
            <a:r>
              <a:rPr lang="en-US" spc="-10" dirty="0"/>
              <a:t>th</a:t>
            </a:r>
            <a:r>
              <a:rPr lang="en-US" spc="-5" dirty="0"/>
              <a:t>e </a:t>
            </a:r>
            <a:r>
              <a:rPr lang="en-US" spc="-10" dirty="0"/>
              <a:t>partia</a:t>
            </a:r>
            <a:r>
              <a:rPr lang="en-US" spc="-5" dirty="0"/>
              <a:t>l s</a:t>
            </a:r>
            <a:r>
              <a:rPr lang="en-US" spc="-15" dirty="0"/>
              <a:t>um</a:t>
            </a:r>
            <a:r>
              <a:rPr lang="en-US" spc="-5" dirty="0"/>
              <a:t>s </a:t>
            </a:r>
            <a:r>
              <a:rPr lang="en-US" spc="-10" dirty="0"/>
              <a:t>zigza</a:t>
            </a:r>
            <a:r>
              <a:rPr lang="en-US" spc="-5" dirty="0"/>
              <a:t>g </a:t>
            </a:r>
            <a:r>
              <a:rPr lang="en-US" spc="-10" dirty="0"/>
              <a:t>abov</a:t>
            </a:r>
            <a:r>
              <a:rPr lang="en-US" spc="-5" dirty="0"/>
              <a:t>e </a:t>
            </a:r>
            <a:r>
              <a:rPr lang="en-US" spc="-10" dirty="0"/>
              <a:t>an</a:t>
            </a:r>
            <a:r>
              <a:rPr lang="en-US" spc="-5" dirty="0"/>
              <a:t>d </a:t>
            </a:r>
            <a:r>
              <a:rPr lang="en-US" spc="-10" dirty="0"/>
              <a:t>below th</a:t>
            </a:r>
            <a:r>
              <a:rPr lang="en-US" spc="-5" dirty="0"/>
              <a:t>e s</a:t>
            </a:r>
            <a:r>
              <a:rPr lang="en-US" spc="-10" dirty="0"/>
              <a:t>um </a:t>
            </a:r>
            <a:r>
              <a:rPr lang="en-US" i="1" spc="-5" dirty="0"/>
              <a:t>S </a:t>
            </a:r>
            <a:r>
              <a:rPr lang="en-US" spc="-5" dirty="0"/>
              <a:t>as in Figure</a:t>
            </a:r>
            <a:r>
              <a:rPr lang="en-US" spc="30" dirty="0"/>
              <a:t> </a:t>
            </a:r>
            <a:r>
              <a:rPr lang="en-US" spc="-10" dirty="0"/>
              <a:t>2</a:t>
            </a:r>
            <a:r>
              <a:rPr lang="en-US" spc="-5" dirty="0"/>
              <a:t>.</a:t>
            </a:r>
            <a:r>
              <a:rPr lang="en-US" spc="30" dirty="0"/>
              <a:t> </a:t>
            </a:r>
            <a:r>
              <a:rPr lang="en-US" spc="-15" dirty="0"/>
              <a:t>N</a:t>
            </a:r>
            <a:r>
              <a:rPr lang="en-US" spc="-5" dirty="0"/>
              <a:t>ote</a:t>
            </a:r>
            <a:r>
              <a:rPr lang="en-US" spc="30" dirty="0"/>
              <a:t> </a:t>
            </a:r>
            <a:r>
              <a:rPr lang="en-US" spc="-5" dirty="0"/>
              <a:t>first</a:t>
            </a:r>
            <a:r>
              <a:rPr lang="en-US" spc="25" dirty="0"/>
              <a:t> </a:t>
            </a:r>
            <a:r>
              <a:rPr lang="en-US" spc="-5" dirty="0"/>
              <a:t>that</a:t>
            </a:r>
            <a:r>
              <a:rPr lang="en-US" spc="30" dirty="0"/>
              <a:t> </a:t>
            </a:r>
            <a:r>
              <a:rPr lang="en-US" spc="-5" dirty="0"/>
              <a:t>the</a:t>
            </a:r>
            <a:r>
              <a:rPr lang="en-US" spc="30" dirty="0"/>
              <a:t> </a:t>
            </a:r>
            <a:r>
              <a:rPr lang="en-US" spc="-5" dirty="0"/>
              <a:t>even</a:t>
            </a:r>
            <a:r>
              <a:rPr lang="en-US" spc="30" dirty="0"/>
              <a:t> </a:t>
            </a:r>
            <a:r>
              <a:rPr lang="en-US" spc="-5" dirty="0"/>
              <a:t>partial</a:t>
            </a:r>
            <a:r>
              <a:rPr lang="en-US" spc="30" dirty="0"/>
              <a:t> </a:t>
            </a:r>
            <a:r>
              <a:rPr lang="en-US" spc="-5" dirty="0"/>
              <a:t>sums</a:t>
            </a:r>
            <a:r>
              <a:rPr lang="en-US" spc="30" dirty="0"/>
              <a:t> </a:t>
            </a:r>
            <a:r>
              <a:rPr lang="en-US" spc="-10" dirty="0"/>
              <a:t>a</a:t>
            </a:r>
            <a:r>
              <a:rPr lang="en-US" spc="-5" dirty="0"/>
              <a:t>re</a:t>
            </a:r>
            <a:r>
              <a:rPr lang="en-US" spc="30" dirty="0"/>
              <a:t> </a:t>
            </a:r>
            <a:r>
              <a:rPr lang="en-US" spc="-5" dirty="0"/>
              <a:t>increasing.</a:t>
            </a:r>
            <a:r>
              <a:rPr lang="en-US" spc="30" dirty="0"/>
              <a:t> </a:t>
            </a:r>
            <a:r>
              <a:rPr lang="en-US" spc="-5" dirty="0"/>
              <a:t>Indeed,</a:t>
            </a:r>
            <a:r>
              <a:rPr lang="en-US" spc="30" dirty="0"/>
              <a:t> </a:t>
            </a:r>
            <a:r>
              <a:rPr lang="en-US" spc="-5" dirty="0"/>
              <a:t>the</a:t>
            </a:r>
            <a:r>
              <a:rPr lang="en-US" spc="30" dirty="0"/>
              <a:t> </a:t>
            </a:r>
            <a:r>
              <a:rPr lang="en-US" spc="-5" dirty="0"/>
              <a:t>odd-numbered </a:t>
            </a:r>
            <a:r>
              <a:rPr lang="en-US" spc="-10" dirty="0"/>
              <a:t>term</a:t>
            </a:r>
            <a:r>
              <a:rPr lang="en-US" spc="-5" dirty="0"/>
              <a:t>s </a:t>
            </a:r>
            <a:r>
              <a:rPr lang="en-US" spc="-10" dirty="0"/>
              <a:t>occu</a:t>
            </a:r>
            <a:r>
              <a:rPr lang="en-US" spc="-5" dirty="0"/>
              <a:t>r </a:t>
            </a:r>
            <a:r>
              <a:rPr lang="en-US" spc="-10" dirty="0"/>
              <a:t>wit</a:t>
            </a:r>
            <a:r>
              <a:rPr lang="en-US" spc="-5" dirty="0"/>
              <a:t>h a </a:t>
            </a:r>
            <a:r>
              <a:rPr lang="en-US" spc="-10" dirty="0"/>
              <a:t>plu</a:t>
            </a:r>
            <a:r>
              <a:rPr lang="en-US" spc="-5" dirty="0"/>
              <a:t>s s</a:t>
            </a:r>
            <a:r>
              <a:rPr lang="en-US" spc="-10" dirty="0"/>
              <a:t>ig</a:t>
            </a:r>
            <a:r>
              <a:rPr lang="en-US" spc="-5" dirty="0"/>
              <a:t>n, </a:t>
            </a:r>
            <a:r>
              <a:rPr lang="en-US" spc="-10" dirty="0"/>
              <a:t>an</a:t>
            </a:r>
            <a:r>
              <a:rPr lang="en-US" spc="-5" dirty="0"/>
              <a:t>d </a:t>
            </a:r>
            <a:r>
              <a:rPr lang="en-US" spc="-10" dirty="0"/>
              <a:t>thus</a:t>
            </a:r>
            <a:r>
              <a:rPr lang="en-US" spc="-5" dirty="0"/>
              <a:t> </a:t>
            </a:r>
            <a:r>
              <a:rPr lang="en-US" i="1" spc="-30" dirty="0"/>
              <a:t>S</a:t>
            </a:r>
            <a:r>
              <a:rPr lang="en-US" spc="50" baseline="-25000" dirty="0"/>
              <a:t>2</a:t>
            </a:r>
            <a:r>
              <a:rPr lang="en-US" i="1" baseline="-25000" dirty="0"/>
              <a:t>N</a:t>
            </a:r>
            <a:r>
              <a:rPr lang="en-US" i="1" dirty="0"/>
              <a:t> </a:t>
            </a:r>
            <a:r>
              <a:rPr lang="en-US" spc="-37" dirty="0"/>
              <a:t>+</a:t>
            </a:r>
            <a:r>
              <a:rPr lang="en-US" spc="-142" dirty="0"/>
              <a:t> </a:t>
            </a:r>
            <a:r>
              <a:rPr lang="en-US" spc="-7" dirty="0"/>
              <a:t>(</a:t>
            </a:r>
            <a:r>
              <a:rPr lang="en-US" i="1" spc="-15" dirty="0"/>
              <a:t>b</a:t>
            </a:r>
            <a:r>
              <a:rPr lang="en-US" spc="50" baseline="-25000" dirty="0"/>
              <a:t>2</a:t>
            </a:r>
            <a:r>
              <a:rPr lang="en-US" i="1" baseline="-25000" dirty="0"/>
              <a:t>N</a:t>
            </a:r>
            <a:r>
              <a:rPr lang="en-US" i="1" spc="-100" baseline="-25000" dirty="0"/>
              <a:t> </a:t>
            </a:r>
            <a:r>
              <a:rPr lang="en-US" spc="-15" baseline="-25000" dirty="0"/>
              <a:t>+</a:t>
            </a:r>
            <a:r>
              <a:rPr lang="en-US" baseline="-25000" dirty="0"/>
              <a:t>1</a:t>
            </a:r>
            <a:r>
              <a:rPr lang="en-US" spc="80" dirty="0"/>
              <a:t> </a:t>
            </a:r>
            <a:r>
              <a:rPr lang="en-US" spc="-277" dirty="0"/>
              <a:t>−</a:t>
            </a:r>
            <a:r>
              <a:rPr lang="en-US" spc="-142" dirty="0"/>
              <a:t>  </a:t>
            </a:r>
            <a:r>
              <a:rPr lang="en-US" i="1" spc="-15" dirty="0"/>
              <a:t>b</a:t>
            </a:r>
            <a:r>
              <a:rPr lang="en-US" spc="50" baseline="-25000" dirty="0"/>
              <a:t>2</a:t>
            </a:r>
            <a:r>
              <a:rPr lang="en-US" i="1" baseline="-25000" dirty="0"/>
              <a:t>N</a:t>
            </a:r>
            <a:r>
              <a:rPr lang="en-US" i="1" spc="-100" baseline="-25000" dirty="0"/>
              <a:t> </a:t>
            </a:r>
            <a:r>
              <a:rPr lang="en-US" spc="-15" baseline="-25000" dirty="0"/>
              <a:t>+</a:t>
            </a:r>
            <a:r>
              <a:rPr lang="en-US" spc="50" baseline="-25000" dirty="0"/>
              <a:t>2</a:t>
            </a:r>
            <a:r>
              <a:rPr lang="en-US" spc="-7" dirty="0"/>
              <a:t>)</a:t>
            </a:r>
            <a:r>
              <a:rPr lang="en-US" spc="37" dirty="0"/>
              <a:t> </a:t>
            </a:r>
            <a:r>
              <a:rPr lang="en-US" spc="-37" dirty="0"/>
              <a:t>=</a:t>
            </a:r>
            <a:r>
              <a:rPr lang="en-US" spc="15" dirty="0"/>
              <a:t> </a:t>
            </a:r>
            <a:r>
              <a:rPr lang="en-US" i="1" spc="-30" dirty="0"/>
              <a:t>S</a:t>
            </a:r>
            <a:r>
              <a:rPr lang="en-US" spc="50" baseline="-25000" dirty="0"/>
              <a:t>2</a:t>
            </a:r>
            <a:r>
              <a:rPr lang="en-US" i="1" baseline="-25000" dirty="0"/>
              <a:t>N</a:t>
            </a:r>
            <a:r>
              <a:rPr lang="en-US" i="1" spc="-100" baseline="-25000" dirty="0"/>
              <a:t> </a:t>
            </a:r>
            <a:r>
              <a:rPr lang="en-US" spc="-15" baseline="-25000" dirty="0"/>
              <a:t>+</a:t>
            </a:r>
            <a:r>
              <a:rPr lang="en-US" baseline="-25000" dirty="0"/>
              <a:t>2</a:t>
            </a:r>
            <a:r>
              <a:rPr lang="en-US" dirty="0"/>
              <a:t>. </a:t>
            </a:r>
            <a:r>
              <a:rPr lang="en-US" spc="-15" dirty="0"/>
              <a:t>Bu</a:t>
            </a:r>
            <a:r>
              <a:rPr lang="en-US" spc="-5" dirty="0"/>
              <a:t>t </a:t>
            </a:r>
            <a:r>
              <a:rPr lang="en-US" i="1" spc="-10" dirty="0"/>
              <a:t>b</a:t>
            </a:r>
            <a:r>
              <a:rPr lang="en-US" spc="75" baseline="-11111" dirty="0"/>
              <a:t>2</a:t>
            </a:r>
            <a:r>
              <a:rPr lang="en-US" i="1" baseline="-11111" dirty="0"/>
              <a:t>N</a:t>
            </a:r>
            <a:r>
              <a:rPr lang="en-US" i="1" spc="-150" baseline="-11111" dirty="0"/>
              <a:t> </a:t>
            </a:r>
            <a:r>
              <a:rPr lang="en-US" spc="-22" baseline="-11111" dirty="0"/>
              <a:t>+</a:t>
            </a:r>
            <a:r>
              <a:rPr lang="en-US" baseline="-11111" dirty="0"/>
              <a:t>1</a:t>
            </a:r>
            <a:r>
              <a:rPr lang="en-US" spc="120" baseline="-11111" dirty="0"/>
              <a:t> </a:t>
            </a:r>
            <a:r>
              <a:rPr lang="en-US" spc="-185" dirty="0"/>
              <a:t>−</a:t>
            </a:r>
            <a:r>
              <a:rPr lang="en-US" spc="-95" dirty="0"/>
              <a:t> </a:t>
            </a:r>
            <a:r>
              <a:rPr lang="en-US" i="1" spc="-10" dirty="0"/>
              <a:t>b</a:t>
            </a:r>
            <a:r>
              <a:rPr lang="en-US" spc="75" baseline="-11111" dirty="0"/>
              <a:t>2</a:t>
            </a:r>
            <a:r>
              <a:rPr lang="en-US" i="1" baseline="-11111" dirty="0"/>
              <a:t>N</a:t>
            </a:r>
            <a:r>
              <a:rPr lang="en-US" i="1" spc="-150" baseline="-11111" dirty="0"/>
              <a:t> </a:t>
            </a:r>
            <a:r>
              <a:rPr lang="en-US" spc="-22" baseline="-11111" dirty="0"/>
              <a:t>+</a:t>
            </a:r>
            <a:r>
              <a:rPr lang="en-US" baseline="-11111" dirty="0"/>
              <a:t>2 </a:t>
            </a:r>
            <a:r>
              <a:rPr lang="en-US" i="1" spc="190" dirty="0"/>
              <a:t>&gt;</a:t>
            </a:r>
            <a:r>
              <a:rPr lang="en-US" i="1" spc="-5" dirty="0"/>
              <a:t> </a:t>
            </a:r>
            <a:r>
              <a:rPr lang="en-US" spc="-10" dirty="0"/>
              <a:t>0 becaus</a:t>
            </a:r>
            <a:r>
              <a:rPr lang="en-US" spc="-5" dirty="0"/>
              <a:t>e </a:t>
            </a:r>
            <a:r>
              <a:rPr lang="en-US" i="1" spc="-10" dirty="0"/>
              <a:t>b</a:t>
            </a:r>
            <a:r>
              <a:rPr lang="en-US" i="1" baseline="-11111" dirty="0"/>
              <a:t>n </a:t>
            </a:r>
            <a:r>
              <a:rPr lang="en-US" spc="-10" dirty="0"/>
              <a:t>i</a:t>
            </a:r>
            <a:r>
              <a:rPr lang="en-US" spc="-5" dirty="0"/>
              <a:t>s </a:t>
            </a:r>
            <a:r>
              <a:rPr lang="en-US" spc="-10" dirty="0"/>
              <a:t>decreasing</a:t>
            </a:r>
            <a:r>
              <a:rPr lang="en-US" spc="-5" dirty="0"/>
              <a:t>, </a:t>
            </a:r>
            <a:r>
              <a:rPr lang="en-US" spc="-10" dirty="0"/>
              <a:t>an</a:t>
            </a:r>
            <a:r>
              <a:rPr lang="en-US" spc="-5" dirty="0"/>
              <a:t>d </a:t>
            </a:r>
            <a:r>
              <a:rPr lang="en-US" spc="-10" dirty="0"/>
              <a:t>therefore</a:t>
            </a:r>
            <a:r>
              <a:rPr lang="en-US" spc="50" dirty="0"/>
              <a:t> </a:t>
            </a:r>
            <a:r>
              <a:rPr lang="en-US" i="1" spc="-20" dirty="0"/>
              <a:t>S</a:t>
            </a:r>
            <a:r>
              <a:rPr lang="en-US" spc="75" baseline="-11111" dirty="0"/>
              <a:t>2</a:t>
            </a:r>
            <a:r>
              <a:rPr lang="en-US" i="1" baseline="-11111" dirty="0"/>
              <a:t>N </a:t>
            </a:r>
            <a:r>
              <a:rPr lang="en-US" i="1" spc="190" dirty="0"/>
              <a:t>&lt;</a:t>
            </a:r>
            <a:r>
              <a:rPr lang="en-US" i="1" spc="45" dirty="0"/>
              <a:t> </a:t>
            </a:r>
            <a:r>
              <a:rPr lang="en-US" i="1" spc="-20" dirty="0"/>
              <a:t>S</a:t>
            </a:r>
            <a:r>
              <a:rPr lang="en-US" spc="75" baseline="-11111" dirty="0"/>
              <a:t>2</a:t>
            </a:r>
            <a:r>
              <a:rPr lang="en-US" i="1" baseline="-11111" dirty="0"/>
              <a:t>N</a:t>
            </a:r>
            <a:r>
              <a:rPr lang="en-US" i="1" spc="-150" baseline="-11111" dirty="0"/>
              <a:t> </a:t>
            </a:r>
            <a:r>
              <a:rPr lang="en-US" spc="-22" baseline="-11111" dirty="0"/>
              <a:t>+</a:t>
            </a:r>
            <a:r>
              <a:rPr lang="en-US" baseline="-11111" dirty="0"/>
              <a:t>2 </a:t>
            </a:r>
            <a:r>
              <a:rPr lang="en-US" spc="-5" dirty="0"/>
              <a:t>. </a:t>
            </a:r>
            <a:endParaRPr lang="en-US" dirty="0"/>
          </a:p>
          <a:p>
            <a:pPr marL="0" marR="5080" indent="0" algn="just">
              <a:lnSpc>
                <a:spcPct val="100000"/>
              </a:lnSpc>
              <a:buNone/>
            </a:pPr>
            <a:endParaRPr lang="en-US" dirty="0">
              <a:solidFill>
                <a:schemeClr val="tx1"/>
              </a:solidFill>
            </a:endParaRPr>
          </a:p>
        </p:txBody>
      </p:sp>
      <p:sp>
        <p:nvSpPr>
          <p:cNvPr id="5" name="TextBox 4">
            <a:extLst>
              <a:ext uri="{FF2B5EF4-FFF2-40B4-BE49-F238E27FC236}">
                <a16:creationId xmlns="" xmlns:a16="http://schemas.microsoft.com/office/drawing/2014/main" id="{9201F272-1396-41B5-B1BA-2D135B856E66}"/>
              </a:ext>
            </a:extLst>
          </p:cNvPr>
          <p:cNvSpPr txBox="1"/>
          <p:nvPr/>
        </p:nvSpPr>
        <p:spPr>
          <a:xfrm>
            <a:off x="848139" y="3429000"/>
            <a:ext cx="5738191" cy="3059812"/>
          </a:xfrm>
          <a:prstGeom prst="rect">
            <a:avLst/>
          </a:prstGeom>
          <a:noFill/>
        </p:spPr>
        <p:txBody>
          <a:bodyPr wrap="square" rtlCol="0">
            <a:spAutoFit/>
          </a:bodyPr>
          <a:lstStyle/>
          <a:p>
            <a:pPr marL="12700">
              <a:lnSpc>
                <a:spcPct val="100000"/>
              </a:lnSpc>
              <a:spcBef>
                <a:spcPts val="445"/>
              </a:spcBef>
            </a:pPr>
            <a:r>
              <a:rPr lang="en-US" sz="2200" spc="-15" dirty="0">
                <a:latin typeface="Times New Roman"/>
                <a:cs typeface="Times New Roman"/>
              </a:rPr>
              <a:t>T</a:t>
            </a:r>
            <a:r>
              <a:rPr lang="en-US" sz="2200" spc="-5" dirty="0">
                <a:latin typeface="Times New Roman"/>
                <a:cs typeface="Times New Roman"/>
              </a:rPr>
              <a:t>hus,</a:t>
            </a:r>
            <a:r>
              <a:rPr lang="en-US" sz="2200" spc="45" dirty="0">
                <a:latin typeface="Times New Roman"/>
                <a:cs typeface="Times New Roman"/>
              </a:rPr>
              <a:t> </a:t>
            </a:r>
            <a:r>
              <a:rPr lang="en-US" sz="2200" spc="-5" dirty="0">
                <a:latin typeface="Times New Roman"/>
                <a:cs typeface="Times New Roman"/>
              </a:rPr>
              <a:t>0</a:t>
            </a:r>
            <a:r>
              <a:rPr lang="en-US" sz="2200" spc="25" dirty="0">
                <a:latin typeface="Times New Roman"/>
                <a:cs typeface="Times New Roman"/>
              </a:rPr>
              <a:t> </a:t>
            </a:r>
            <a:r>
              <a:rPr lang="en-US" sz="2200" i="1" spc="190" dirty="0">
                <a:latin typeface="Arial"/>
                <a:cs typeface="Arial"/>
              </a:rPr>
              <a:t>&lt;</a:t>
            </a:r>
            <a:r>
              <a:rPr lang="en-US" sz="2200" i="1" spc="45" dirty="0">
                <a:latin typeface="Arial"/>
                <a:cs typeface="Arial"/>
              </a:rPr>
              <a:t> </a:t>
            </a:r>
            <a:r>
              <a:rPr lang="en-US" sz="2200" i="1" spc="-20" dirty="0">
                <a:latin typeface="Times New Roman"/>
                <a:cs typeface="Times New Roman"/>
              </a:rPr>
              <a:t>S</a:t>
            </a:r>
            <a:r>
              <a:rPr lang="en-US" sz="2200" baseline="-11111" dirty="0">
                <a:latin typeface="Times New Roman"/>
                <a:cs typeface="Times New Roman"/>
              </a:rPr>
              <a:t>2 </a:t>
            </a:r>
            <a:r>
              <a:rPr lang="en-US" sz="2200" i="1" spc="190" dirty="0">
                <a:latin typeface="Arial"/>
                <a:cs typeface="Arial"/>
              </a:rPr>
              <a:t>&lt;</a:t>
            </a:r>
            <a:r>
              <a:rPr lang="en-US" sz="2200" i="1" spc="45" dirty="0">
                <a:latin typeface="Arial"/>
                <a:cs typeface="Arial"/>
              </a:rPr>
              <a:t> </a:t>
            </a:r>
            <a:r>
              <a:rPr lang="en-US" sz="2200" i="1" spc="-20" dirty="0">
                <a:latin typeface="Times New Roman"/>
                <a:cs typeface="Times New Roman"/>
              </a:rPr>
              <a:t>S</a:t>
            </a:r>
            <a:r>
              <a:rPr lang="en-US" sz="2200" baseline="-11111" dirty="0">
                <a:latin typeface="Times New Roman"/>
                <a:cs typeface="Times New Roman"/>
              </a:rPr>
              <a:t>4 </a:t>
            </a:r>
            <a:r>
              <a:rPr lang="en-US" sz="2200" i="1" spc="190" dirty="0">
                <a:latin typeface="Arial"/>
                <a:cs typeface="Arial"/>
              </a:rPr>
              <a:t>&lt;</a:t>
            </a:r>
            <a:r>
              <a:rPr lang="en-US" sz="2200" i="1" spc="45" dirty="0">
                <a:latin typeface="Arial"/>
                <a:cs typeface="Arial"/>
              </a:rPr>
              <a:t> </a:t>
            </a:r>
            <a:r>
              <a:rPr lang="en-US" sz="2200" i="1" spc="-20" dirty="0">
                <a:latin typeface="Times New Roman"/>
                <a:cs typeface="Times New Roman"/>
              </a:rPr>
              <a:t>S</a:t>
            </a:r>
            <a:r>
              <a:rPr lang="en-US" sz="2200" baseline="-11111" dirty="0">
                <a:latin typeface="Times New Roman"/>
                <a:cs typeface="Times New Roman"/>
              </a:rPr>
              <a:t>6 </a:t>
            </a:r>
            <a:r>
              <a:rPr lang="en-US" sz="2200" i="1" spc="190" dirty="0">
                <a:latin typeface="Arial"/>
                <a:cs typeface="Arial"/>
              </a:rPr>
              <a:t>&lt;</a:t>
            </a:r>
            <a:r>
              <a:rPr lang="en-US" sz="2200" i="1" spc="-5" dirty="0">
                <a:latin typeface="Arial"/>
                <a:cs typeface="Arial"/>
              </a:rPr>
              <a:t> </a:t>
            </a:r>
            <a:r>
              <a:rPr lang="en-US" sz="2200" spc="-200" dirty="0">
                <a:latin typeface="Lucida Sans Unicode"/>
                <a:cs typeface="Lucida Sans Unicode"/>
              </a:rPr>
              <a:t>··</a:t>
            </a:r>
            <a:r>
              <a:rPr lang="en-US" sz="2200" spc="-365" dirty="0">
                <a:latin typeface="Lucida Sans Unicode"/>
                <a:cs typeface="Lucida Sans Unicode"/>
              </a:rPr>
              <a:t>·</a:t>
            </a:r>
            <a:r>
              <a:rPr lang="en-US" sz="2200" spc="-155" dirty="0">
                <a:latin typeface="Lucida Sans Unicode"/>
                <a:cs typeface="Lucida Sans Unicode"/>
              </a:rPr>
              <a:t> </a:t>
            </a:r>
            <a:endParaRPr lang="en-US" sz="2200" dirty="0">
              <a:latin typeface="Lucida Sans Unicode"/>
              <a:cs typeface="Lucida Sans Unicode"/>
            </a:endParaRPr>
          </a:p>
          <a:p>
            <a:pPr>
              <a:lnSpc>
                <a:spcPts val="550"/>
              </a:lnSpc>
              <a:spcBef>
                <a:spcPts val="43"/>
              </a:spcBef>
            </a:pPr>
            <a:endParaRPr lang="en-US" sz="2200" dirty="0"/>
          </a:p>
          <a:p>
            <a:pPr marL="12700">
              <a:lnSpc>
                <a:spcPct val="100000"/>
              </a:lnSpc>
            </a:pPr>
            <a:r>
              <a:rPr lang="en-US" sz="2200" spc="-5" dirty="0">
                <a:latin typeface="Times New Roman"/>
                <a:cs typeface="Times New Roman"/>
              </a:rPr>
              <a:t>Similarly,</a:t>
            </a:r>
            <a:endParaRPr lang="en-US" sz="2200" dirty="0">
              <a:latin typeface="Times New Roman"/>
              <a:cs typeface="Times New Roman"/>
            </a:endParaRPr>
          </a:p>
          <a:p>
            <a:pPr>
              <a:lnSpc>
                <a:spcPts val="700"/>
              </a:lnSpc>
              <a:spcBef>
                <a:spcPts val="42"/>
              </a:spcBef>
            </a:pPr>
            <a:endParaRPr lang="en-US" sz="2200" dirty="0"/>
          </a:p>
          <a:p>
            <a:pPr marL="1376045" algn="ctr">
              <a:lnSpc>
                <a:spcPct val="100000"/>
              </a:lnSpc>
            </a:pPr>
            <a:r>
              <a:rPr lang="en-US" sz="2200" i="1" spc="-30" dirty="0">
                <a:latin typeface="Times New Roman"/>
                <a:cs typeface="Times New Roman"/>
              </a:rPr>
              <a:t>S</a:t>
            </a:r>
            <a:r>
              <a:rPr lang="en-US" sz="2200" spc="50" baseline="-25000" dirty="0">
                <a:latin typeface="Times New Roman"/>
                <a:cs typeface="Times New Roman"/>
              </a:rPr>
              <a:t>2</a:t>
            </a:r>
            <a:r>
              <a:rPr lang="en-US" sz="2200" i="1" baseline="-25000" dirty="0">
                <a:latin typeface="Times New Roman"/>
                <a:cs typeface="Times New Roman"/>
              </a:rPr>
              <a:t>N</a:t>
            </a:r>
            <a:r>
              <a:rPr lang="en-US" sz="2200" spc="-140" baseline="-25000" dirty="0">
                <a:latin typeface="Lucida Sans Unicode"/>
                <a:cs typeface="Lucida Sans Unicode"/>
              </a:rPr>
              <a:t>−</a:t>
            </a:r>
            <a:r>
              <a:rPr lang="en-US" sz="2200" baseline="-25000" dirty="0">
                <a:latin typeface="Times New Roman"/>
                <a:cs typeface="Times New Roman"/>
              </a:rPr>
              <a:t>1</a:t>
            </a:r>
            <a:r>
              <a:rPr lang="en-US" sz="2200" spc="80" dirty="0">
                <a:latin typeface="Times New Roman"/>
                <a:cs typeface="Times New Roman"/>
              </a:rPr>
              <a:t> </a:t>
            </a:r>
            <a:r>
              <a:rPr lang="en-US" sz="2200" spc="-277" dirty="0">
                <a:latin typeface="Lucida Sans Unicode"/>
                <a:cs typeface="Lucida Sans Unicode"/>
              </a:rPr>
              <a:t>−</a:t>
            </a:r>
            <a:r>
              <a:rPr lang="en-US" sz="2200" spc="-142" dirty="0">
                <a:latin typeface="Lucida Sans Unicode"/>
                <a:cs typeface="Lucida Sans Unicode"/>
              </a:rPr>
              <a:t> </a:t>
            </a:r>
            <a:r>
              <a:rPr lang="en-US" sz="2200" spc="-7" dirty="0">
                <a:latin typeface="Times New Roman"/>
                <a:cs typeface="Times New Roman"/>
              </a:rPr>
              <a:t>(</a:t>
            </a:r>
            <a:r>
              <a:rPr lang="en-US" sz="2200" i="1" spc="-15" dirty="0">
                <a:latin typeface="Times New Roman"/>
                <a:cs typeface="Times New Roman"/>
              </a:rPr>
              <a:t>b</a:t>
            </a:r>
            <a:r>
              <a:rPr lang="en-US" sz="2200" spc="50" baseline="-25000" dirty="0">
                <a:latin typeface="Times New Roman"/>
                <a:cs typeface="Times New Roman"/>
              </a:rPr>
              <a:t>2</a:t>
            </a:r>
            <a:r>
              <a:rPr lang="en-US" sz="2200" i="1" baseline="-25000" dirty="0">
                <a:latin typeface="Times New Roman"/>
                <a:cs typeface="Times New Roman"/>
              </a:rPr>
              <a:t>N</a:t>
            </a:r>
            <a:r>
              <a:rPr lang="en-US" sz="2200" i="1" dirty="0">
                <a:latin typeface="Times New Roman"/>
                <a:cs typeface="Times New Roman"/>
              </a:rPr>
              <a:t> </a:t>
            </a:r>
            <a:r>
              <a:rPr lang="en-US" sz="2200" spc="-277" dirty="0">
                <a:latin typeface="Lucida Sans Unicode"/>
                <a:cs typeface="Lucida Sans Unicode"/>
              </a:rPr>
              <a:t>−</a:t>
            </a:r>
            <a:r>
              <a:rPr lang="en-US" sz="2200" spc="-142" dirty="0">
                <a:latin typeface="Lucida Sans Unicode"/>
                <a:cs typeface="Lucida Sans Unicode"/>
              </a:rPr>
              <a:t> </a:t>
            </a:r>
            <a:r>
              <a:rPr lang="en-US" sz="2200" i="1" spc="-15" dirty="0">
                <a:latin typeface="Times New Roman"/>
                <a:cs typeface="Times New Roman"/>
              </a:rPr>
              <a:t>b</a:t>
            </a:r>
            <a:r>
              <a:rPr lang="en-US" sz="2200" spc="50" baseline="-25000" dirty="0">
                <a:latin typeface="Times New Roman"/>
                <a:cs typeface="Times New Roman"/>
              </a:rPr>
              <a:t>2</a:t>
            </a:r>
            <a:r>
              <a:rPr lang="en-US" sz="2200" i="1" baseline="-25000" dirty="0">
                <a:latin typeface="Times New Roman"/>
                <a:cs typeface="Times New Roman"/>
              </a:rPr>
              <a:t>N</a:t>
            </a:r>
            <a:r>
              <a:rPr lang="en-US" sz="2200" spc="-15" baseline="-25000" dirty="0">
                <a:latin typeface="Lucida Sans Unicode"/>
                <a:cs typeface="Lucida Sans Unicode"/>
              </a:rPr>
              <a:t>+</a:t>
            </a:r>
            <a:r>
              <a:rPr lang="en-US" sz="2200" spc="50" baseline="-25000" dirty="0">
                <a:latin typeface="Times New Roman"/>
                <a:cs typeface="Times New Roman"/>
              </a:rPr>
              <a:t>1</a:t>
            </a:r>
            <a:r>
              <a:rPr lang="en-US" sz="2200" spc="-7" dirty="0">
                <a:latin typeface="Times New Roman"/>
                <a:cs typeface="Times New Roman"/>
              </a:rPr>
              <a:t>)</a:t>
            </a:r>
            <a:r>
              <a:rPr lang="en-US" sz="2200" spc="37" dirty="0">
                <a:latin typeface="Times New Roman"/>
                <a:cs typeface="Times New Roman"/>
              </a:rPr>
              <a:t> </a:t>
            </a:r>
            <a:r>
              <a:rPr lang="en-US" sz="2200" spc="-37" dirty="0">
                <a:latin typeface="Lucida Sans Unicode"/>
                <a:cs typeface="Lucida Sans Unicode"/>
              </a:rPr>
              <a:t>=</a:t>
            </a:r>
            <a:r>
              <a:rPr lang="en-US" sz="2200" spc="15" dirty="0">
                <a:latin typeface="Lucida Sans Unicode"/>
                <a:cs typeface="Lucida Sans Unicode"/>
              </a:rPr>
              <a:t> </a:t>
            </a:r>
            <a:r>
              <a:rPr lang="en-US" sz="2200" i="1" spc="-30" dirty="0">
                <a:latin typeface="Times New Roman"/>
                <a:cs typeface="Times New Roman"/>
              </a:rPr>
              <a:t>S</a:t>
            </a:r>
            <a:r>
              <a:rPr lang="en-US" sz="2200" spc="50" baseline="-25000" dirty="0">
                <a:latin typeface="Times New Roman"/>
                <a:cs typeface="Times New Roman"/>
              </a:rPr>
              <a:t>2</a:t>
            </a:r>
            <a:r>
              <a:rPr lang="en-US" sz="2200" i="1" baseline="-25000" dirty="0">
                <a:latin typeface="Times New Roman"/>
                <a:cs typeface="Times New Roman"/>
              </a:rPr>
              <a:t>N</a:t>
            </a:r>
            <a:r>
              <a:rPr lang="en-US" sz="2200" spc="-15" baseline="-25000" dirty="0">
                <a:latin typeface="Lucida Sans Unicode"/>
                <a:cs typeface="Lucida Sans Unicode"/>
              </a:rPr>
              <a:t>+</a:t>
            </a:r>
            <a:r>
              <a:rPr lang="en-US" sz="2200" baseline="-25000" dirty="0">
                <a:latin typeface="Times New Roman"/>
                <a:cs typeface="Times New Roman"/>
              </a:rPr>
              <a:t>1</a:t>
            </a:r>
          </a:p>
          <a:p>
            <a:pPr marL="12700">
              <a:lnSpc>
                <a:spcPct val="100000"/>
              </a:lnSpc>
            </a:pPr>
            <a:endParaRPr lang="en-US" sz="2200" spc="-10" dirty="0">
              <a:latin typeface="Times New Roman"/>
              <a:cs typeface="Times New Roman"/>
            </a:endParaRPr>
          </a:p>
          <a:p>
            <a:pPr marL="12700">
              <a:lnSpc>
                <a:spcPct val="100000"/>
              </a:lnSpc>
            </a:pPr>
            <a:r>
              <a:rPr lang="en-US" sz="2200" spc="-10" dirty="0">
                <a:latin typeface="Times New Roman"/>
                <a:cs typeface="Times New Roman"/>
              </a:rPr>
              <a:t>an</a:t>
            </a:r>
            <a:r>
              <a:rPr lang="en-US" sz="2200" spc="-5" dirty="0">
                <a:latin typeface="Times New Roman"/>
                <a:cs typeface="Times New Roman"/>
              </a:rPr>
              <a:t>d </a:t>
            </a:r>
            <a:r>
              <a:rPr lang="en-US" sz="2200" spc="-10" dirty="0">
                <a:latin typeface="Times New Roman"/>
                <a:cs typeface="Times New Roman"/>
              </a:rPr>
              <a:t>th</a:t>
            </a:r>
            <a:r>
              <a:rPr lang="en-US" sz="2200" spc="-5" dirty="0">
                <a:latin typeface="Times New Roman"/>
                <a:cs typeface="Times New Roman"/>
              </a:rPr>
              <a:t>e s</a:t>
            </a:r>
            <a:r>
              <a:rPr lang="en-US" sz="2200" spc="-10" dirty="0">
                <a:latin typeface="Times New Roman"/>
                <a:cs typeface="Times New Roman"/>
              </a:rPr>
              <a:t>equenc</a:t>
            </a:r>
            <a:r>
              <a:rPr lang="en-US" sz="2200" spc="-5" dirty="0">
                <a:latin typeface="Times New Roman"/>
                <a:cs typeface="Times New Roman"/>
              </a:rPr>
              <a:t>e </a:t>
            </a:r>
            <a:r>
              <a:rPr lang="en-US" sz="2200" spc="-10" dirty="0">
                <a:latin typeface="Times New Roman"/>
                <a:cs typeface="Times New Roman"/>
              </a:rPr>
              <a:t>o</a:t>
            </a:r>
            <a:r>
              <a:rPr lang="en-US" sz="2200" spc="-5" dirty="0">
                <a:latin typeface="Times New Roman"/>
                <a:cs typeface="Times New Roman"/>
              </a:rPr>
              <a:t>f </a:t>
            </a:r>
            <a:r>
              <a:rPr lang="en-US" sz="2200" spc="-10" dirty="0">
                <a:latin typeface="Times New Roman"/>
                <a:cs typeface="Times New Roman"/>
              </a:rPr>
              <a:t>od</a:t>
            </a:r>
            <a:r>
              <a:rPr lang="en-US" sz="2200" spc="-5" dirty="0">
                <a:latin typeface="Times New Roman"/>
                <a:cs typeface="Times New Roman"/>
              </a:rPr>
              <a:t>d </a:t>
            </a:r>
            <a:r>
              <a:rPr lang="en-US" sz="2200" spc="-10" dirty="0">
                <a:latin typeface="Times New Roman"/>
                <a:cs typeface="Times New Roman"/>
              </a:rPr>
              <a:t>partia</a:t>
            </a:r>
            <a:r>
              <a:rPr lang="en-US" sz="2200" spc="-5" dirty="0">
                <a:latin typeface="Times New Roman"/>
                <a:cs typeface="Times New Roman"/>
              </a:rPr>
              <a:t>l s</a:t>
            </a:r>
            <a:r>
              <a:rPr lang="en-US" sz="2200" spc="-15" dirty="0">
                <a:latin typeface="Times New Roman"/>
                <a:cs typeface="Times New Roman"/>
              </a:rPr>
              <a:t>um</a:t>
            </a:r>
            <a:r>
              <a:rPr lang="en-US" sz="2200" spc="-5" dirty="0">
                <a:latin typeface="Times New Roman"/>
                <a:cs typeface="Times New Roman"/>
              </a:rPr>
              <a:t>s is </a:t>
            </a:r>
            <a:r>
              <a:rPr lang="en-US" sz="2200" spc="-10" dirty="0">
                <a:latin typeface="Times New Roman"/>
                <a:cs typeface="Times New Roman"/>
              </a:rPr>
              <a:t>decreasing:</a:t>
            </a:r>
            <a:endParaRPr lang="en-US" sz="2200" dirty="0">
              <a:latin typeface="Times New Roman"/>
              <a:cs typeface="Times New Roman"/>
            </a:endParaRPr>
          </a:p>
          <a:p>
            <a:pPr>
              <a:lnSpc>
                <a:spcPts val="550"/>
              </a:lnSpc>
              <a:spcBef>
                <a:spcPts val="42"/>
              </a:spcBef>
            </a:pPr>
            <a:endParaRPr lang="en-US" sz="2200" dirty="0"/>
          </a:p>
          <a:p>
            <a:pPr marL="1595755">
              <a:lnSpc>
                <a:spcPct val="100000"/>
              </a:lnSpc>
            </a:pPr>
            <a:r>
              <a:rPr lang="en-US" sz="2200" spc="-200" dirty="0">
                <a:latin typeface="Lucida Sans Unicode"/>
                <a:cs typeface="Lucida Sans Unicode"/>
              </a:rPr>
              <a:t>··</a:t>
            </a:r>
            <a:r>
              <a:rPr lang="en-US" sz="2200" spc="-365" dirty="0">
                <a:latin typeface="Lucida Sans Unicode"/>
                <a:cs typeface="Lucida Sans Unicode"/>
              </a:rPr>
              <a:t>·</a:t>
            </a:r>
            <a:r>
              <a:rPr lang="en-US" sz="2200" spc="-40" dirty="0">
                <a:latin typeface="Lucida Sans Unicode"/>
                <a:cs typeface="Lucida Sans Unicode"/>
              </a:rPr>
              <a:t> </a:t>
            </a:r>
            <a:r>
              <a:rPr lang="en-US" sz="2200" i="1" spc="190" dirty="0">
                <a:latin typeface="Arial"/>
                <a:cs typeface="Arial"/>
              </a:rPr>
              <a:t>&lt;</a:t>
            </a:r>
            <a:r>
              <a:rPr lang="en-US" sz="2200" i="1" spc="45" dirty="0">
                <a:latin typeface="Arial"/>
                <a:cs typeface="Arial"/>
              </a:rPr>
              <a:t> </a:t>
            </a:r>
            <a:r>
              <a:rPr lang="en-US" sz="2200" i="1" spc="-20" dirty="0">
                <a:latin typeface="Times New Roman"/>
                <a:cs typeface="Times New Roman"/>
              </a:rPr>
              <a:t>S</a:t>
            </a:r>
            <a:r>
              <a:rPr lang="en-US" sz="2200" baseline="-11111" dirty="0">
                <a:latin typeface="Times New Roman"/>
                <a:cs typeface="Times New Roman"/>
              </a:rPr>
              <a:t>7 </a:t>
            </a:r>
            <a:r>
              <a:rPr lang="en-US" sz="2200" i="1" spc="190" dirty="0">
                <a:latin typeface="Arial"/>
                <a:cs typeface="Arial"/>
              </a:rPr>
              <a:t>&lt;</a:t>
            </a:r>
            <a:r>
              <a:rPr lang="en-US" sz="2200" i="1" spc="45" dirty="0">
                <a:latin typeface="Arial"/>
                <a:cs typeface="Arial"/>
              </a:rPr>
              <a:t> </a:t>
            </a:r>
            <a:r>
              <a:rPr lang="en-US" sz="2200" i="1" spc="-20" dirty="0">
                <a:latin typeface="Times New Roman"/>
                <a:cs typeface="Times New Roman"/>
              </a:rPr>
              <a:t>S</a:t>
            </a:r>
            <a:r>
              <a:rPr lang="en-US" sz="2200" baseline="-11111" dirty="0">
                <a:latin typeface="Times New Roman"/>
                <a:cs typeface="Times New Roman"/>
              </a:rPr>
              <a:t>5 </a:t>
            </a:r>
            <a:r>
              <a:rPr lang="en-US" sz="2200" i="1" spc="190" dirty="0">
                <a:latin typeface="Arial"/>
                <a:cs typeface="Arial"/>
              </a:rPr>
              <a:t>&lt;</a:t>
            </a:r>
            <a:r>
              <a:rPr lang="en-US" sz="2200" i="1" spc="45" dirty="0">
                <a:latin typeface="Arial"/>
                <a:cs typeface="Arial"/>
              </a:rPr>
              <a:t> </a:t>
            </a:r>
            <a:r>
              <a:rPr lang="en-US" sz="2200" i="1" spc="-20" dirty="0">
                <a:latin typeface="Times New Roman"/>
                <a:cs typeface="Times New Roman"/>
              </a:rPr>
              <a:t>S</a:t>
            </a:r>
            <a:r>
              <a:rPr lang="en-US" sz="2200" baseline="-11111" dirty="0">
                <a:latin typeface="Times New Roman"/>
                <a:cs typeface="Times New Roman"/>
              </a:rPr>
              <a:t>3 </a:t>
            </a:r>
            <a:r>
              <a:rPr lang="en-US" sz="2200" i="1" spc="190" dirty="0">
                <a:latin typeface="Arial"/>
                <a:cs typeface="Arial"/>
              </a:rPr>
              <a:t>&lt;</a:t>
            </a:r>
            <a:r>
              <a:rPr lang="en-US" sz="2200" i="1" spc="45" dirty="0">
                <a:latin typeface="Arial"/>
                <a:cs typeface="Arial"/>
              </a:rPr>
              <a:t> </a:t>
            </a:r>
            <a:r>
              <a:rPr lang="en-US" sz="2200" i="1" spc="-20" dirty="0">
                <a:latin typeface="Times New Roman"/>
                <a:cs typeface="Times New Roman"/>
              </a:rPr>
              <a:t>S</a:t>
            </a:r>
            <a:r>
              <a:rPr lang="en-US" sz="2200" baseline="-11111" dirty="0">
                <a:latin typeface="Times New Roman"/>
                <a:cs typeface="Times New Roman"/>
              </a:rPr>
              <a:t>1</a:t>
            </a:r>
          </a:p>
          <a:p>
            <a:pPr>
              <a:lnSpc>
                <a:spcPts val="550"/>
              </a:lnSpc>
              <a:spcBef>
                <a:spcPts val="43"/>
              </a:spcBef>
            </a:pPr>
            <a:endParaRPr lang="en-US" sz="800" dirty="0"/>
          </a:p>
          <a:p>
            <a:endParaRPr lang="en-US" dirty="0"/>
          </a:p>
        </p:txBody>
      </p:sp>
      <p:pic>
        <p:nvPicPr>
          <p:cNvPr id="6" name="Picture 2" descr="A graph shows the partial sums of an alternating series zigzag above and below the limit. The horizontal n axis ranges from 0 to 10 in increments of 1, with points 1, 2, 3, 4, 5, 6, 7, 8, 9, and 10 labeled. The y axis has the point capital S labeled. In quadrant 1, from the y axis at y equals capital S is a horizontal line. From x equals 1 to x equals 10, points alternate between being above the line y equals capital s and below the line y equals capital s, each point being closer to the line then the previous point. Dashed line segments connect each point to the next. Points labeled capital s subscript 1, capital s subscript 3, capital s subscript 5, capital s subscript 7, capital s subscript 9 are above the line y equals capital s. Points labeled capital s subscript 2, capital s subscript 4, capital s subscript 6, capital s subscript 8, capital s subscript 10 are below the line y equals capital 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2886" y="2623930"/>
            <a:ext cx="4575236" cy="400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604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smtClean="0"/>
              <a:t>Sequences (7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5" dirty="0">
                    <a:solidFill>
                      <a:schemeClr val="tx1"/>
                    </a:solidFill>
                  </a:rPr>
                  <a:t>Ou</a:t>
                </a:r>
                <a:r>
                  <a:rPr lang="en-US" spc="-5" dirty="0">
                    <a:solidFill>
                      <a:schemeClr val="tx1"/>
                    </a:solidFill>
                  </a:rPr>
                  <a:t>r</a:t>
                </a:r>
                <a:r>
                  <a:rPr lang="en-US" spc="25" dirty="0">
                    <a:solidFill>
                      <a:schemeClr val="tx1"/>
                    </a:solidFill>
                  </a:rPr>
                  <a:t> </a:t>
                </a:r>
                <a:r>
                  <a:rPr lang="en-US" spc="-10" dirty="0">
                    <a:solidFill>
                      <a:schemeClr val="tx1"/>
                    </a:solidFill>
                  </a:rPr>
                  <a:t>mai</a:t>
                </a:r>
                <a:r>
                  <a:rPr lang="en-US" spc="-5" dirty="0">
                    <a:solidFill>
                      <a:schemeClr val="tx1"/>
                    </a:solidFill>
                  </a:rPr>
                  <a:t>n</a:t>
                </a:r>
                <a:r>
                  <a:rPr lang="en-US" spc="25" dirty="0">
                    <a:solidFill>
                      <a:schemeClr val="tx1"/>
                    </a:solidFill>
                  </a:rPr>
                  <a:t> </a:t>
                </a:r>
                <a:r>
                  <a:rPr lang="en-US" spc="-10" dirty="0">
                    <a:solidFill>
                      <a:schemeClr val="tx1"/>
                    </a:solidFill>
                  </a:rPr>
                  <a:t>goa</a:t>
                </a:r>
                <a:r>
                  <a:rPr lang="en-US" spc="-5" dirty="0">
                    <a:solidFill>
                      <a:schemeClr val="tx1"/>
                    </a:solidFill>
                  </a:rPr>
                  <a:t>l</a:t>
                </a:r>
                <a:r>
                  <a:rPr lang="en-US" spc="25" dirty="0">
                    <a:solidFill>
                      <a:schemeClr val="tx1"/>
                    </a:solidFill>
                  </a:rPr>
                  <a:t> </a:t>
                </a:r>
                <a:r>
                  <a:rPr lang="en-US" spc="-10" dirty="0">
                    <a:solidFill>
                      <a:schemeClr val="tx1"/>
                    </a:solidFill>
                  </a:rPr>
                  <a:t>i</a:t>
                </a:r>
                <a:r>
                  <a:rPr lang="en-US" spc="-5" dirty="0">
                    <a:solidFill>
                      <a:schemeClr val="tx1"/>
                    </a:solidFill>
                  </a:rPr>
                  <a:t>s</a:t>
                </a:r>
                <a:r>
                  <a:rPr lang="en-US" spc="25" dirty="0">
                    <a:solidFill>
                      <a:schemeClr val="tx1"/>
                    </a:solidFill>
                  </a:rPr>
                  <a:t> </a:t>
                </a:r>
                <a:r>
                  <a:rPr lang="en-US" spc="-10" dirty="0">
                    <a:solidFill>
                      <a:schemeClr val="tx1"/>
                    </a:solidFill>
                  </a:rPr>
                  <a:t>t</a:t>
                </a:r>
                <a:r>
                  <a:rPr lang="en-US" spc="-5" dirty="0">
                    <a:solidFill>
                      <a:schemeClr val="tx1"/>
                    </a:solidFill>
                  </a:rPr>
                  <a:t>o</a:t>
                </a:r>
                <a:r>
                  <a:rPr lang="en-US" spc="25" dirty="0">
                    <a:solidFill>
                      <a:schemeClr val="tx1"/>
                    </a:solidFill>
                  </a:rPr>
                  <a:t> </a:t>
                </a:r>
                <a:r>
                  <a:rPr lang="en-US" spc="-10" dirty="0">
                    <a:solidFill>
                      <a:schemeClr val="tx1"/>
                    </a:solidFill>
                  </a:rPr>
                  <a:t>stud</a:t>
                </a:r>
                <a:r>
                  <a:rPr lang="en-US" spc="-5" dirty="0">
                    <a:solidFill>
                      <a:schemeClr val="tx1"/>
                    </a:solidFill>
                  </a:rPr>
                  <a:t>y</a:t>
                </a:r>
                <a:r>
                  <a:rPr lang="en-US" spc="25" dirty="0">
                    <a:solidFill>
                      <a:schemeClr val="tx1"/>
                    </a:solidFill>
                  </a:rPr>
                  <a:t> </a:t>
                </a:r>
                <a:r>
                  <a:rPr lang="en-US" spc="-10" dirty="0">
                    <a:solidFill>
                      <a:schemeClr val="tx1"/>
                    </a:solidFill>
                  </a:rPr>
                  <a:t>convergenc</a:t>
                </a:r>
                <a:r>
                  <a:rPr lang="en-US" spc="-5" dirty="0">
                    <a:solidFill>
                      <a:schemeClr val="tx1"/>
                    </a:solidFill>
                  </a:rPr>
                  <a:t>e</a:t>
                </a:r>
                <a:r>
                  <a:rPr lang="en-US" spc="25"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10" dirty="0">
                    <a:solidFill>
                      <a:schemeClr val="tx1"/>
                    </a:solidFill>
                  </a:rPr>
                  <a:t>sequences</a:t>
                </a:r>
                <a:r>
                  <a:rPr lang="en-US" spc="-5" dirty="0">
                    <a:solidFill>
                      <a:schemeClr val="tx1"/>
                    </a:solidFill>
                  </a:rPr>
                  <a:t>.</a:t>
                </a:r>
                <a:r>
                  <a:rPr lang="en-US" spc="25" dirty="0">
                    <a:solidFill>
                      <a:schemeClr val="tx1"/>
                    </a:solidFill>
                  </a:rPr>
                  <a:t> </a:t>
                </a:r>
                <a:r>
                  <a:rPr lang="en-US" spc="-10" dirty="0">
                    <a:solidFill>
                      <a:schemeClr val="tx1"/>
                    </a:solidFill>
                  </a:rPr>
                  <a:t>A</a:t>
                </a:r>
                <a:r>
                  <a:rPr lang="en-US" spc="25" dirty="0">
                    <a:solidFill>
                      <a:schemeClr val="tx1"/>
                    </a:solidFill>
                  </a:rPr>
                  <a:t> </a:t>
                </a:r>
                <a:r>
                  <a:rPr lang="en-US" spc="-10" dirty="0">
                    <a:solidFill>
                      <a:schemeClr val="tx1"/>
                    </a:solidFill>
                  </a:rPr>
                  <a:t>sequenc</a:t>
                </a:r>
                <a:r>
                  <a:rPr lang="en-US" spc="-5" dirty="0">
                    <a:solidFill>
                      <a:schemeClr val="tx1"/>
                    </a:solidFill>
                  </a:rPr>
                  <a:t>e</a:t>
                </a:r>
                <a:r>
                  <a:rPr lang="en-US" spc="25" dirty="0">
                    <a:solidFill>
                      <a:schemeClr val="tx1"/>
                    </a:solidFill>
                  </a:rPr>
                  <a:t>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45" dirty="0">
                    <a:solidFill>
                      <a:schemeClr val="tx1"/>
                    </a:solidFill>
                  </a:rPr>
                  <a:t> </a:t>
                </a:r>
                <a:r>
                  <a:rPr lang="en-US" spc="-10" dirty="0">
                    <a:solidFill>
                      <a:schemeClr val="tx1"/>
                    </a:solidFill>
                  </a:rPr>
                  <a:t>converge</a:t>
                </a:r>
                <a:r>
                  <a:rPr lang="en-US" spc="-5" dirty="0">
                    <a:solidFill>
                      <a:schemeClr val="tx1"/>
                    </a:solidFill>
                  </a:rPr>
                  <a:t>s</a:t>
                </a:r>
                <a:r>
                  <a:rPr lang="en-US" spc="25" dirty="0">
                    <a:solidFill>
                      <a:schemeClr val="tx1"/>
                    </a:solidFill>
                  </a:rPr>
                  <a:t> </a:t>
                </a:r>
                <a:r>
                  <a:rPr lang="en-US" spc="-10" dirty="0">
                    <a:solidFill>
                      <a:schemeClr val="tx1"/>
                    </a:solidFill>
                  </a:rPr>
                  <a:t>to </a:t>
                </a:r>
                <a:r>
                  <a:rPr lang="en-US" spc="-5" dirty="0">
                    <a:solidFill>
                      <a:schemeClr val="tx1"/>
                    </a:solidFill>
                  </a:rPr>
                  <a:t>a</a:t>
                </a:r>
                <a:r>
                  <a:rPr lang="en-US" spc="55" dirty="0">
                    <a:solidFill>
                      <a:schemeClr val="tx1"/>
                    </a:solidFill>
                  </a:rPr>
                  <a:t> </a:t>
                </a:r>
                <a:r>
                  <a:rPr lang="en-US" spc="-5" dirty="0">
                    <a:solidFill>
                      <a:schemeClr val="tx1"/>
                    </a:solidFill>
                  </a:rPr>
                  <a:t>limit</a:t>
                </a:r>
                <a:r>
                  <a:rPr lang="en-US" spc="110" dirty="0">
                    <a:solidFill>
                      <a:schemeClr val="tx1"/>
                    </a:solidFill>
                  </a:rPr>
                  <a:t> </a:t>
                </a:r>
                <a:r>
                  <a:rPr lang="en-US" i="1" spc="-10" dirty="0">
                    <a:solidFill>
                      <a:schemeClr val="tx1"/>
                    </a:solidFill>
                  </a:rPr>
                  <a:t>L </a:t>
                </a:r>
                <a:r>
                  <a:rPr lang="en-US" spc="-5" dirty="0">
                    <a:solidFill>
                      <a:schemeClr val="tx1"/>
                    </a:solidFill>
                  </a:rPr>
                  <a:t>if</a:t>
                </a:r>
                <a:r>
                  <a:rPr lang="en-US" spc="55" dirty="0">
                    <a:solidFill>
                      <a:schemeClr val="tx1"/>
                    </a:solidFill>
                  </a:rPr>
                  <a:t> </a:t>
                </a:r>
                <a:r>
                  <a:rPr lang="en-US" spc="-95" dirty="0">
                    <a:solidFill>
                      <a:schemeClr val="tx1"/>
                    </a:solidFill>
                  </a:rPr>
                  <a:t>|</a:t>
                </a:r>
                <a:r>
                  <a:rPr lang="en-US" i="1" spc="-5" dirty="0">
                    <a:solidFill>
                      <a:schemeClr val="tx1"/>
                    </a:solidFill>
                  </a:rPr>
                  <a:t>a</a:t>
                </a:r>
                <a:r>
                  <a:rPr lang="en-US" i="1" spc="-7" baseline="-11111" dirty="0">
                    <a:solidFill>
                      <a:schemeClr val="tx1"/>
                    </a:solidFill>
                  </a:rPr>
                  <a:t>n </a:t>
                </a:r>
                <a:r>
                  <a:rPr lang="en-US" spc="-185" dirty="0">
                    <a:solidFill>
                      <a:schemeClr val="tx1"/>
                    </a:solidFill>
                  </a:rPr>
                  <a:t>−</a:t>
                </a:r>
                <a:r>
                  <a:rPr lang="en-US" spc="-40" dirty="0">
                    <a:solidFill>
                      <a:schemeClr val="tx1"/>
                    </a:solidFill>
                  </a:rPr>
                  <a:t> </a:t>
                </a:r>
                <a:r>
                  <a:rPr lang="en-US" i="1" spc="65" dirty="0">
                    <a:solidFill>
                      <a:schemeClr val="tx1"/>
                    </a:solidFill>
                  </a:rPr>
                  <a:t>L</a:t>
                </a:r>
                <a:r>
                  <a:rPr lang="en-US" spc="-90" dirty="0">
                    <a:solidFill>
                      <a:schemeClr val="tx1"/>
                    </a:solidFill>
                  </a:rPr>
                  <a:t>|</a:t>
                </a:r>
                <a:r>
                  <a:rPr lang="en-US" spc="-10" dirty="0">
                    <a:solidFill>
                      <a:schemeClr val="tx1"/>
                    </a:solidFill>
                  </a:rPr>
                  <a:t> </a:t>
                </a:r>
                <a:r>
                  <a:rPr lang="en-US" spc="-5" dirty="0">
                    <a:solidFill>
                      <a:schemeClr val="tx1"/>
                    </a:solidFill>
                  </a:rPr>
                  <a:t>becomes</a:t>
                </a:r>
                <a:r>
                  <a:rPr lang="en-US" spc="60" dirty="0">
                    <a:solidFill>
                      <a:schemeClr val="tx1"/>
                    </a:solidFill>
                  </a:rPr>
                  <a:t> </a:t>
                </a:r>
                <a:r>
                  <a:rPr lang="en-US" spc="-5" dirty="0">
                    <a:solidFill>
                      <a:schemeClr val="tx1"/>
                    </a:solidFill>
                  </a:rPr>
                  <a:t>arbitrarily</a:t>
                </a:r>
                <a:r>
                  <a:rPr lang="en-US" spc="55" dirty="0">
                    <a:solidFill>
                      <a:schemeClr val="tx1"/>
                    </a:solidFill>
                  </a:rPr>
                  <a:t> </a:t>
                </a:r>
                <a:r>
                  <a:rPr lang="en-US" spc="-5" dirty="0">
                    <a:solidFill>
                      <a:schemeClr val="tx1"/>
                    </a:solidFill>
                  </a:rPr>
                  <a:t>small</a:t>
                </a:r>
                <a:r>
                  <a:rPr lang="en-US" spc="55" dirty="0">
                    <a:solidFill>
                      <a:schemeClr val="tx1"/>
                    </a:solidFill>
                  </a:rPr>
                  <a:t> </a:t>
                </a:r>
                <a:r>
                  <a:rPr lang="en-US" spc="-15" dirty="0">
                    <a:solidFill>
                      <a:schemeClr val="tx1"/>
                    </a:solidFill>
                  </a:rPr>
                  <a:t>w</a:t>
                </a:r>
                <a:r>
                  <a:rPr lang="en-US" spc="-5" dirty="0">
                    <a:solidFill>
                      <a:schemeClr val="tx1"/>
                    </a:solidFill>
                  </a:rPr>
                  <a:t>hen</a:t>
                </a:r>
                <a:r>
                  <a:rPr lang="en-US" spc="55" dirty="0">
                    <a:solidFill>
                      <a:schemeClr val="tx1"/>
                    </a:solidFill>
                  </a:rPr>
                  <a:t> </a:t>
                </a:r>
                <a:r>
                  <a:rPr lang="en-US" i="1" spc="-5" dirty="0">
                    <a:solidFill>
                      <a:schemeClr val="tx1"/>
                    </a:solidFill>
                  </a:rPr>
                  <a:t>n</a:t>
                </a:r>
                <a:r>
                  <a:rPr lang="en-US" i="1" spc="100" dirty="0">
                    <a:solidFill>
                      <a:schemeClr val="tx1"/>
                    </a:solidFill>
                  </a:rPr>
                  <a:t> </a:t>
                </a:r>
                <a:r>
                  <a:rPr lang="en-US" spc="-5" dirty="0">
                    <a:solidFill>
                      <a:schemeClr val="tx1"/>
                    </a:solidFill>
                  </a:rPr>
                  <a:t>is</a:t>
                </a:r>
                <a:r>
                  <a:rPr lang="en-US" spc="55" dirty="0">
                    <a:solidFill>
                      <a:schemeClr val="tx1"/>
                    </a:solidFill>
                  </a:rPr>
                  <a:t> </a:t>
                </a:r>
                <a:r>
                  <a:rPr lang="en-US" spc="-5" dirty="0">
                    <a:solidFill>
                      <a:schemeClr val="tx1"/>
                    </a:solidFill>
                  </a:rPr>
                  <a:t>sufficiently</a:t>
                </a:r>
                <a:r>
                  <a:rPr lang="en-US" spc="55" dirty="0">
                    <a:solidFill>
                      <a:schemeClr val="tx1"/>
                    </a:solidFill>
                  </a:rPr>
                  <a:t> </a:t>
                </a:r>
                <a:r>
                  <a:rPr lang="en-US" spc="-5" dirty="0">
                    <a:solidFill>
                      <a:schemeClr val="tx1"/>
                    </a:solidFill>
                  </a:rPr>
                  <a:t>large.</a:t>
                </a:r>
                <a:r>
                  <a:rPr lang="en-US" spc="55" dirty="0">
                    <a:solidFill>
                      <a:schemeClr val="tx1"/>
                    </a:solidFill>
                  </a:rPr>
                  <a:t> </a:t>
                </a:r>
                <a:r>
                  <a:rPr lang="en-US" spc="-5" dirty="0">
                    <a:solidFill>
                      <a:schemeClr val="tx1"/>
                    </a:solidFill>
                  </a:rPr>
                  <a:t>Here</a:t>
                </a:r>
                <a:r>
                  <a:rPr lang="en-US" spc="55" dirty="0">
                    <a:solidFill>
                      <a:schemeClr val="tx1"/>
                    </a:solidFill>
                  </a:rPr>
                  <a:t> </a:t>
                </a:r>
                <a:r>
                  <a:rPr lang="en-US" spc="-5" dirty="0">
                    <a:solidFill>
                      <a:schemeClr val="tx1"/>
                    </a:solidFill>
                  </a:rPr>
                  <a:t>is</a:t>
                </a:r>
                <a:r>
                  <a:rPr lang="en-US" spc="55" dirty="0">
                    <a:solidFill>
                      <a:schemeClr val="tx1"/>
                    </a:solidFill>
                  </a:rPr>
                  <a:t> </a:t>
                </a:r>
                <a:r>
                  <a:rPr lang="en-US" spc="-5" dirty="0">
                    <a:solidFill>
                      <a:schemeClr val="tx1"/>
                    </a:solidFill>
                  </a:rPr>
                  <a:t>the formal definition.</a:t>
                </a:r>
              </a:p>
              <a:p>
                <a:pPr marL="0" marR="5080" indent="0">
                  <a:lnSpc>
                    <a:spcPct val="100000"/>
                  </a:lnSpc>
                  <a:buNone/>
                </a:pPr>
                <a:endParaRPr lang="en-US" dirty="0">
                  <a:solidFill>
                    <a:schemeClr val="tx1"/>
                  </a:solidFill>
                </a:endParaRPr>
              </a:p>
              <a:p>
                <a:pPr marL="0" marR="5080" indent="0" algn="just">
                  <a:lnSpc>
                    <a:spcPct val="100000"/>
                  </a:lnSpc>
                  <a:buNone/>
                </a:pPr>
                <a:r>
                  <a:rPr lang="en-US" b="1" u="sng" spc="-60" dirty="0">
                    <a:solidFill>
                      <a:schemeClr val="tx1"/>
                    </a:solidFill>
                  </a:rPr>
                  <a:t>DEFINITIO</a:t>
                </a:r>
                <a:r>
                  <a:rPr lang="en-US" b="1" u="sng" spc="-140" dirty="0">
                    <a:solidFill>
                      <a:schemeClr val="tx1"/>
                    </a:solidFill>
                  </a:rPr>
                  <a:t>N</a:t>
                </a:r>
                <a:r>
                  <a:rPr lang="en-US" b="1" spc="-140" dirty="0"/>
                  <a:t>: </a:t>
                </a:r>
                <a:r>
                  <a:rPr lang="en-US" b="1" spc="-95" dirty="0">
                    <a:solidFill>
                      <a:schemeClr val="tx1"/>
                    </a:solidFill>
                  </a:rPr>
                  <a:t>Limi</a:t>
                </a:r>
                <a:r>
                  <a:rPr lang="en-US" b="1" spc="-60" dirty="0">
                    <a:solidFill>
                      <a:schemeClr val="tx1"/>
                    </a:solidFill>
                  </a:rPr>
                  <a:t>t</a:t>
                </a:r>
                <a:r>
                  <a:rPr lang="en-US" b="1" spc="-5" dirty="0">
                    <a:solidFill>
                      <a:schemeClr val="tx1"/>
                    </a:solidFill>
                  </a:rPr>
                  <a:t> </a:t>
                </a:r>
                <a:r>
                  <a:rPr lang="en-US" b="1" spc="-125" dirty="0">
                    <a:solidFill>
                      <a:schemeClr val="tx1"/>
                    </a:solidFill>
                  </a:rPr>
                  <a:t>o</a:t>
                </a:r>
                <a:r>
                  <a:rPr lang="en-US" b="1" spc="-60" dirty="0">
                    <a:solidFill>
                      <a:schemeClr val="tx1"/>
                    </a:solidFill>
                  </a:rPr>
                  <a:t>f</a:t>
                </a:r>
                <a:r>
                  <a:rPr lang="en-US" b="1" spc="-5" dirty="0">
                    <a:solidFill>
                      <a:schemeClr val="tx1"/>
                    </a:solidFill>
                  </a:rPr>
                  <a:t> </a:t>
                </a:r>
                <a:r>
                  <a:rPr lang="en-US" b="1" spc="-65" dirty="0">
                    <a:solidFill>
                      <a:schemeClr val="tx1"/>
                    </a:solidFill>
                  </a:rPr>
                  <a:t>a</a:t>
                </a:r>
                <a:r>
                  <a:rPr lang="en-US" b="1" spc="-5" dirty="0">
                    <a:solidFill>
                      <a:schemeClr val="tx1"/>
                    </a:solidFill>
                  </a:rPr>
                  <a:t> </a:t>
                </a:r>
                <a:r>
                  <a:rPr lang="en-US" b="1" spc="-95" dirty="0">
                    <a:solidFill>
                      <a:schemeClr val="tx1"/>
                    </a:solidFill>
                  </a:rPr>
                  <a:t>Sequenc</a:t>
                </a:r>
                <a:r>
                  <a:rPr lang="en-US" b="1" spc="-85" dirty="0">
                    <a:solidFill>
                      <a:schemeClr val="tx1"/>
                    </a:solidFill>
                  </a:rPr>
                  <a:t>e  </a:t>
                </a:r>
                <a:r>
                  <a:rPr lang="en-US" spc="-15" dirty="0">
                    <a:solidFill>
                      <a:schemeClr val="tx1"/>
                    </a:solidFill>
                  </a:rPr>
                  <a:t>W</a:t>
                </a:r>
                <a:r>
                  <a:rPr lang="en-US" spc="-5" dirty="0">
                    <a:solidFill>
                      <a:schemeClr val="tx1"/>
                    </a:solidFill>
                  </a:rPr>
                  <a:t>e </a:t>
                </a:r>
                <a:r>
                  <a:rPr lang="en-US" spc="-10" dirty="0">
                    <a:solidFill>
                      <a:schemeClr val="tx1"/>
                    </a:solidFill>
                  </a:rPr>
                  <a:t>sa</a:t>
                </a:r>
                <a:r>
                  <a:rPr lang="en-US" spc="-5" dirty="0">
                    <a:solidFill>
                      <a:schemeClr val="tx1"/>
                    </a:solidFill>
                  </a:rPr>
                  <a:t>y t</a:t>
                </a:r>
                <a:r>
                  <a:rPr lang="en-US" spc="-10" dirty="0">
                    <a:solidFill>
                      <a:schemeClr val="tx1"/>
                    </a:solidFill>
                  </a:rPr>
                  <a:t>ha</a:t>
                </a:r>
                <a:r>
                  <a:rPr lang="en-US" spc="-5" dirty="0">
                    <a:solidFill>
                      <a:schemeClr val="tx1"/>
                    </a:solidFill>
                  </a:rPr>
                  <a:t>t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70" dirty="0">
                    <a:solidFill>
                      <a:schemeClr val="tx1"/>
                    </a:solidFill>
                  </a:rPr>
                  <a:t> </a:t>
                </a:r>
                <a:r>
                  <a:rPr lang="en-US" b="1" i="1" spc="-5" dirty="0">
                    <a:solidFill>
                      <a:schemeClr val="tx1"/>
                    </a:solidFill>
                  </a:rPr>
                  <a:t>converges to a limit</a:t>
                </a:r>
                <a:r>
                  <a:rPr lang="en-US" b="1" i="1" spc="50" dirty="0">
                    <a:solidFill>
                      <a:schemeClr val="tx1"/>
                    </a:solidFill>
                  </a:rPr>
                  <a:t> </a:t>
                </a:r>
                <a:r>
                  <a:rPr lang="en-US" i="1" spc="65" dirty="0">
                    <a:solidFill>
                      <a:schemeClr val="tx1"/>
                    </a:solidFill>
                  </a:rPr>
                  <a:t>L</a:t>
                </a:r>
                <a:r>
                  <a:rPr lang="en-US" spc="-5" dirty="0">
                    <a:solidFill>
                      <a:schemeClr val="tx1"/>
                    </a:solidFill>
                  </a:rPr>
                  <a:t>, </a:t>
                </a:r>
                <a:r>
                  <a:rPr lang="en-US" spc="-10" dirty="0">
                    <a:solidFill>
                      <a:schemeClr val="tx1"/>
                    </a:solidFill>
                  </a:rPr>
                  <a:t>an</a:t>
                </a:r>
                <a:r>
                  <a:rPr lang="en-US" spc="-5" dirty="0">
                    <a:solidFill>
                      <a:schemeClr val="tx1"/>
                    </a:solidFill>
                  </a:rPr>
                  <a:t>d </a:t>
                </a:r>
                <a:r>
                  <a:rPr lang="en-US" spc="-15" dirty="0">
                    <a:solidFill>
                      <a:schemeClr val="tx1"/>
                    </a:solidFill>
                  </a:rPr>
                  <a:t>we</a:t>
                </a:r>
                <a:r>
                  <a:rPr lang="en-US" spc="-10" dirty="0">
                    <a:solidFill>
                      <a:schemeClr val="tx1"/>
                    </a:solidFill>
                  </a:rPr>
                  <a:t> </a:t>
                </a:r>
                <a:r>
                  <a:rPr lang="en-US" spc="-5" dirty="0">
                    <a:solidFill>
                      <a:schemeClr val="tx1"/>
                    </a:solidFill>
                  </a:rPr>
                  <a:t>write</a:t>
                </a:r>
              </a:p>
              <a:p>
                <a:pPr marL="0" marR="5080" indent="0" algn="just">
                  <a:lnSpc>
                    <a:spcPct val="100000"/>
                  </a:lnSpc>
                  <a:buNone/>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e>
                      </m:func>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m:t>
                      </m:r>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or</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ea typeface="Cambria Math" panose="02040503050406030204" pitchFamily="18" charset="0"/>
                        </a:rPr>
                        <m:t>→∞ </m:t>
                      </m:r>
                      <m:r>
                        <a:rPr lang="en-US" b="0" i="0"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364490" indent="0">
                  <a:lnSpc>
                    <a:spcPct val="100000"/>
                  </a:lnSpc>
                  <a:buNone/>
                </a:pPr>
                <a:r>
                  <a:rPr lang="en-US" spc="-5" dirty="0">
                    <a:solidFill>
                      <a:schemeClr val="tx1"/>
                    </a:solidFill>
                  </a:rPr>
                  <a:t>if, for every </a:t>
                </a:r>
                <a:r>
                  <a:rPr lang="en-US" i="1" spc="20" dirty="0">
                    <a:solidFill>
                      <a:schemeClr val="tx1"/>
                    </a:solidFill>
                  </a:rPr>
                  <a:t>E</a:t>
                </a:r>
                <a:r>
                  <a:rPr lang="en-US" i="1" dirty="0">
                    <a:solidFill>
                      <a:schemeClr val="tx1"/>
                    </a:solidFill>
                  </a:rPr>
                  <a:t> </a:t>
                </a:r>
                <a:r>
                  <a:rPr lang="en-US" i="1" spc="-25" dirty="0">
                    <a:solidFill>
                      <a:schemeClr val="tx1"/>
                    </a:solidFill>
                  </a:rPr>
                  <a:t>&gt;</a:t>
                </a:r>
                <a:r>
                  <a:rPr lang="en-US" i="1" spc="-5" dirty="0">
                    <a:solidFill>
                      <a:schemeClr val="tx1"/>
                    </a:solidFill>
                  </a:rPr>
                  <a:t> </a:t>
                </a:r>
                <a:r>
                  <a:rPr lang="en-US" spc="-10" dirty="0">
                    <a:solidFill>
                      <a:schemeClr val="tx1"/>
                    </a:solidFill>
                  </a:rPr>
                  <a:t>0</a:t>
                </a:r>
                <a:r>
                  <a:rPr lang="en-US" spc="-5" dirty="0">
                    <a:solidFill>
                      <a:schemeClr val="tx1"/>
                    </a:solidFill>
                  </a:rPr>
                  <a:t>, t</a:t>
                </a:r>
                <a:r>
                  <a:rPr lang="en-US" spc="-10" dirty="0">
                    <a:solidFill>
                      <a:schemeClr val="tx1"/>
                    </a:solidFill>
                  </a:rPr>
                  <a:t>her</a:t>
                </a:r>
                <a:r>
                  <a:rPr lang="en-US" spc="-5" dirty="0">
                    <a:solidFill>
                      <a:schemeClr val="tx1"/>
                    </a:solidFill>
                  </a:rPr>
                  <a:t>e is a </a:t>
                </a:r>
                <a:r>
                  <a:rPr lang="en-US" spc="-15" dirty="0">
                    <a:solidFill>
                      <a:schemeClr val="tx1"/>
                    </a:solidFill>
                  </a:rPr>
                  <a:t>numbe</a:t>
                </a:r>
                <a:r>
                  <a:rPr lang="en-US" spc="-5" dirty="0">
                    <a:solidFill>
                      <a:schemeClr val="tx1"/>
                    </a:solidFill>
                  </a:rPr>
                  <a:t>r</a:t>
                </a:r>
                <a:r>
                  <a:rPr lang="en-US" spc="65" dirty="0">
                    <a:solidFill>
                      <a:schemeClr val="tx1"/>
                    </a:solidFill>
                  </a:rPr>
                  <a:t> </a:t>
                </a:r>
                <a:r>
                  <a:rPr lang="en-US" i="1" spc="-10" dirty="0">
                    <a:solidFill>
                      <a:schemeClr val="tx1"/>
                    </a:solidFill>
                  </a:rPr>
                  <a:t>M</a:t>
                </a:r>
                <a:r>
                  <a:rPr lang="en-US" i="1" spc="80" dirty="0">
                    <a:solidFill>
                      <a:schemeClr val="tx1"/>
                    </a:solidFill>
                  </a:rPr>
                  <a:t> </a:t>
                </a:r>
                <a:r>
                  <a:rPr lang="en-US" spc="-10" dirty="0">
                    <a:solidFill>
                      <a:schemeClr val="tx1"/>
                    </a:solidFill>
                  </a:rPr>
                  <a:t>suc</a:t>
                </a:r>
                <a:r>
                  <a:rPr lang="en-US" spc="-5" dirty="0">
                    <a:solidFill>
                      <a:schemeClr val="tx1"/>
                    </a:solidFill>
                  </a:rPr>
                  <a:t>h </a:t>
                </a:r>
                <a:r>
                  <a:rPr lang="en-US" spc="-10" dirty="0">
                    <a:solidFill>
                      <a:schemeClr val="tx1"/>
                    </a:solidFill>
                  </a:rPr>
                  <a:t>tha</a:t>
                </a:r>
                <a:r>
                  <a:rPr lang="en-US" spc="-5" dirty="0">
                    <a:solidFill>
                      <a:schemeClr val="tx1"/>
                    </a:solidFill>
                  </a:rPr>
                  <a:t>t </a:t>
                </a:r>
                <a:r>
                  <a:rPr lang="en-US" spc="-95" dirty="0">
                    <a:solidFill>
                      <a:schemeClr val="tx1"/>
                    </a:solidFill>
                  </a:rPr>
                  <a:t>|</a:t>
                </a:r>
                <a:r>
                  <a:rPr lang="en-US" i="1" spc="-5" dirty="0">
                    <a:solidFill>
                      <a:schemeClr val="tx1"/>
                    </a:solidFill>
                  </a:rPr>
                  <a:t>a</a:t>
                </a:r>
                <a:r>
                  <a:rPr lang="en-US" i="1" spc="-7" baseline="-11111" dirty="0">
                    <a:solidFill>
                      <a:schemeClr val="tx1"/>
                    </a:solidFill>
                  </a:rPr>
                  <a:t>n </a:t>
                </a:r>
                <a:r>
                  <a:rPr lang="en-US" spc="-185" dirty="0">
                    <a:solidFill>
                      <a:schemeClr val="tx1"/>
                    </a:solidFill>
                  </a:rPr>
                  <a:t>−</a:t>
                </a:r>
                <a:r>
                  <a:rPr lang="en-US" spc="-40" dirty="0">
                    <a:solidFill>
                      <a:schemeClr val="tx1"/>
                    </a:solidFill>
                  </a:rPr>
                  <a:t> </a:t>
                </a:r>
                <a:r>
                  <a:rPr lang="en-US" i="1" spc="65" dirty="0">
                    <a:solidFill>
                      <a:schemeClr val="tx1"/>
                    </a:solidFill>
                  </a:rPr>
                  <a:t>L</a:t>
                </a:r>
                <a:r>
                  <a:rPr lang="en-US" spc="-90" dirty="0">
                    <a:solidFill>
                      <a:schemeClr val="tx1"/>
                    </a:solidFill>
                  </a:rPr>
                  <a:t>|</a:t>
                </a:r>
                <a:r>
                  <a:rPr lang="en-US" spc="-40" dirty="0">
                    <a:solidFill>
                      <a:schemeClr val="tx1"/>
                    </a:solidFill>
                  </a:rPr>
                  <a:t> </a:t>
                </a:r>
                <a:r>
                  <a:rPr lang="en-US" i="1" spc="250" dirty="0">
                    <a:solidFill>
                      <a:schemeClr val="tx1"/>
                    </a:solidFill>
                  </a:rPr>
                  <a:t>&lt;</a:t>
                </a:r>
                <a:r>
                  <a:rPr lang="en-US" i="1" spc="-30" dirty="0">
                    <a:solidFill>
                      <a:schemeClr val="tx1"/>
                    </a:solidFill>
                  </a:rPr>
                  <a:t>E</a:t>
                </a:r>
                <a:r>
                  <a:rPr lang="en-US" i="1" spc="25" dirty="0">
                    <a:solidFill>
                      <a:schemeClr val="tx1"/>
                    </a:solidFill>
                  </a:rPr>
                  <a:t> </a:t>
                </a:r>
                <a:r>
                  <a:rPr lang="en-US" spc="-5" dirty="0">
                    <a:solidFill>
                      <a:schemeClr val="tx1"/>
                    </a:solidFill>
                  </a:rPr>
                  <a:t>for </a:t>
                </a:r>
                <a:r>
                  <a:rPr lang="en-US" spc="-10" dirty="0">
                    <a:solidFill>
                      <a:schemeClr val="tx1"/>
                    </a:solidFill>
                  </a:rPr>
                  <a:t>a</a:t>
                </a:r>
                <a:r>
                  <a:rPr lang="en-US" spc="-5" dirty="0">
                    <a:solidFill>
                      <a:schemeClr val="tx1"/>
                    </a:solidFill>
                  </a:rPr>
                  <a:t>ll </a:t>
                </a:r>
                <a:r>
                  <a:rPr lang="en-US" i="1" spc="-5" dirty="0">
                    <a:solidFill>
                      <a:schemeClr val="tx1"/>
                    </a:solidFill>
                  </a:rPr>
                  <a:t>n</a:t>
                </a:r>
                <a:r>
                  <a:rPr lang="en-US" i="1" spc="70" dirty="0">
                    <a:solidFill>
                      <a:schemeClr val="tx1"/>
                    </a:solidFill>
                  </a:rPr>
                  <a:t> </a:t>
                </a:r>
                <a:r>
                  <a:rPr lang="en-US" i="1" spc="190" dirty="0">
                    <a:solidFill>
                      <a:schemeClr val="tx1"/>
                    </a:solidFill>
                  </a:rPr>
                  <a:t>&gt;</a:t>
                </a:r>
                <a:r>
                  <a:rPr lang="en-US" i="1" spc="60" dirty="0">
                    <a:solidFill>
                      <a:schemeClr val="tx1"/>
                    </a:solidFill>
                  </a:rPr>
                  <a:t> </a:t>
                </a:r>
                <a:r>
                  <a:rPr lang="en-US" i="1" spc="75" dirty="0">
                    <a:solidFill>
                      <a:schemeClr val="tx1"/>
                    </a:solidFill>
                  </a:rPr>
                  <a:t>M</a:t>
                </a:r>
                <a:r>
                  <a:rPr lang="en-US" spc="-5" dirty="0">
                    <a:solidFill>
                      <a:schemeClr val="tx1"/>
                    </a:solidFill>
                  </a:rPr>
                  <a:t>.</a:t>
                </a:r>
                <a:endParaRPr lang="en-US" dirty="0">
                  <a:solidFill>
                    <a:schemeClr val="tx1"/>
                  </a:solidFill>
                </a:endParaRPr>
              </a:p>
              <a:p>
                <a:pPr>
                  <a:lnSpc>
                    <a:spcPts val="550"/>
                  </a:lnSpc>
                  <a:spcBef>
                    <a:spcPts val="43"/>
                  </a:spcBef>
                </a:pPr>
                <a:endParaRPr lang="en-US" dirty="0">
                  <a:solidFill>
                    <a:schemeClr val="tx1"/>
                  </a:solidFill>
                </a:endParaRPr>
              </a:p>
              <a:p>
                <a:pPr marL="528955" indent="-342900">
                  <a:lnSpc>
                    <a:spcPct val="100000"/>
                  </a:lnSpc>
                  <a:buSzPct val="60000"/>
                  <a:tabLst>
                    <a:tab pos="287655" algn="l"/>
                  </a:tabLst>
                </a:pPr>
                <a:r>
                  <a:rPr lang="en-US" spc="-5" dirty="0">
                    <a:solidFill>
                      <a:schemeClr val="tx1"/>
                    </a:solidFill>
                  </a:rPr>
                  <a:t>If no limit exists, </a:t>
                </a:r>
                <a:r>
                  <a:rPr lang="en-US" spc="-10" dirty="0">
                    <a:solidFill>
                      <a:schemeClr val="tx1"/>
                    </a:solidFill>
                  </a:rPr>
                  <a:t>we</a:t>
                </a:r>
                <a:r>
                  <a:rPr lang="en-US" spc="-5" dirty="0">
                    <a:solidFill>
                      <a:schemeClr val="tx1"/>
                    </a:solidFill>
                  </a:rPr>
                  <a:t> say that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70" dirty="0">
                    <a:solidFill>
                      <a:schemeClr val="tx1"/>
                    </a:solidFill>
                  </a:rPr>
                  <a:t> </a:t>
                </a:r>
                <a:r>
                  <a:rPr lang="en-US" b="1" i="1" spc="-10" dirty="0">
                    <a:solidFill>
                      <a:schemeClr val="tx1"/>
                    </a:solidFill>
                  </a:rPr>
                  <a:t>diverge</a:t>
                </a:r>
                <a:r>
                  <a:rPr lang="en-US" b="1" i="1" spc="-5" dirty="0">
                    <a:solidFill>
                      <a:schemeClr val="tx1"/>
                    </a:solidFill>
                  </a:rPr>
                  <a:t>s</a:t>
                </a:r>
                <a:r>
                  <a:rPr lang="en-US" spc="-5" dirty="0">
                    <a:solidFill>
                      <a:schemeClr val="tx1"/>
                    </a:solidFill>
                  </a:rPr>
                  <a:t>.</a:t>
                </a:r>
                <a:endParaRPr lang="en-US" dirty="0">
                  <a:solidFill>
                    <a:schemeClr val="tx1"/>
                  </a:solidFill>
                </a:endParaRPr>
              </a:p>
              <a:p>
                <a:pPr marL="528955" indent="-342900">
                  <a:lnSpc>
                    <a:spcPts val="1195"/>
                  </a:lnSpc>
                  <a:buSzPct val="60000"/>
                  <a:tabLst>
                    <a:tab pos="287655" algn="l"/>
                  </a:tabLst>
                </a:pPr>
                <a:r>
                  <a:rPr lang="en-US" spc="-10" dirty="0">
                    <a:solidFill>
                      <a:schemeClr val="tx1"/>
                    </a:solidFill>
                  </a:rPr>
                  <a:t>I</a:t>
                </a:r>
                <a:r>
                  <a:rPr lang="en-US" spc="-5" dirty="0">
                    <a:solidFill>
                      <a:schemeClr val="tx1"/>
                    </a:solidFill>
                  </a:rPr>
                  <a:t>f </a:t>
                </a:r>
                <a:r>
                  <a:rPr lang="en-US" spc="-10" dirty="0">
                    <a:solidFill>
                      <a:schemeClr val="tx1"/>
                    </a:solidFill>
                  </a:rPr>
                  <a:t>th</a:t>
                </a:r>
                <a:r>
                  <a:rPr lang="en-US" spc="-5" dirty="0">
                    <a:solidFill>
                      <a:schemeClr val="tx1"/>
                    </a:solidFill>
                  </a:rPr>
                  <a:t>e t</a:t>
                </a:r>
                <a:r>
                  <a:rPr lang="en-US" spc="-15" dirty="0">
                    <a:solidFill>
                      <a:schemeClr val="tx1"/>
                    </a:solidFill>
                  </a:rPr>
                  <a:t>erm</a:t>
                </a:r>
                <a:r>
                  <a:rPr lang="en-US" spc="-5" dirty="0">
                    <a:solidFill>
                      <a:schemeClr val="tx1"/>
                    </a:solidFill>
                  </a:rPr>
                  <a:t>s </a:t>
                </a:r>
                <a:r>
                  <a:rPr lang="en-US" spc="-10" dirty="0">
                    <a:solidFill>
                      <a:schemeClr val="tx1"/>
                    </a:solidFill>
                  </a:rPr>
                  <a:t>increas</a:t>
                </a:r>
                <a:r>
                  <a:rPr lang="en-US" spc="-5" dirty="0">
                    <a:solidFill>
                      <a:schemeClr val="tx1"/>
                    </a:solidFill>
                  </a:rPr>
                  <a:t>e </a:t>
                </a:r>
                <a:r>
                  <a:rPr lang="en-US" spc="-10" dirty="0">
                    <a:solidFill>
                      <a:schemeClr val="tx1"/>
                    </a:solidFill>
                  </a:rPr>
                  <a:t>withou</a:t>
                </a:r>
                <a:r>
                  <a:rPr lang="en-US" spc="-5" dirty="0">
                    <a:solidFill>
                      <a:schemeClr val="tx1"/>
                    </a:solidFill>
                  </a:rPr>
                  <a:t>t </a:t>
                </a:r>
                <a:r>
                  <a:rPr lang="en-US" spc="-10" dirty="0">
                    <a:solidFill>
                      <a:schemeClr val="tx1"/>
                    </a:solidFill>
                  </a:rPr>
                  <a:t>bound</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sa</a:t>
                </a:r>
                <a:r>
                  <a:rPr lang="en-US" spc="-5" dirty="0">
                    <a:solidFill>
                      <a:schemeClr val="tx1"/>
                    </a:solidFill>
                  </a:rPr>
                  <a:t>y t</a:t>
                </a:r>
                <a:r>
                  <a:rPr lang="en-US" spc="-10" dirty="0">
                    <a:solidFill>
                      <a:schemeClr val="tx1"/>
                    </a:solidFill>
                  </a:rPr>
                  <a:t>ha</a:t>
                </a:r>
                <a:r>
                  <a:rPr lang="en-US" spc="-5" dirty="0">
                    <a:solidFill>
                      <a:schemeClr val="tx1"/>
                    </a:solidFill>
                  </a:rPr>
                  <a:t>t </a:t>
                </a:r>
                <a:r>
                  <a:rPr lang="en-US" spc="35"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40" dirty="0">
                    <a:solidFill>
                      <a:schemeClr val="tx1"/>
                    </a:solidFill>
                  </a:rPr>
                  <a:t>}</a:t>
                </a:r>
                <a:r>
                  <a:rPr lang="en-US" spc="-70" dirty="0">
                    <a:solidFill>
                      <a:schemeClr val="tx1"/>
                    </a:solidFill>
                  </a:rPr>
                  <a:t> </a:t>
                </a:r>
                <a:r>
                  <a:rPr lang="en-US" b="1" i="1" spc="-5" dirty="0">
                    <a:solidFill>
                      <a:schemeClr val="tx1"/>
                    </a:solidFill>
                  </a:rPr>
                  <a:t>diverges to infinit</a:t>
                </a:r>
                <a:r>
                  <a:rPr lang="en-US" b="1" i="1" spc="-10" dirty="0">
                    <a:solidFill>
                      <a:schemeClr val="tx1"/>
                    </a:solidFill>
                  </a:rPr>
                  <a:t>y</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3193730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(7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5" dirty="0">
                    <a:solidFill>
                      <a:schemeClr val="tx1"/>
                    </a:solidFill>
                    <a:latin typeface="Times New Roman"/>
                    <a:cs typeface="Times New Roman"/>
                  </a:rPr>
                  <a:t>Finally,</a:t>
                </a:r>
                <a:r>
                  <a:rPr lang="en-US" spc="45" dirty="0">
                    <a:solidFill>
                      <a:schemeClr val="tx1"/>
                    </a:solidFill>
                    <a:latin typeface="Times New Roman"/>
                    <a:cs typeface="Times New Roman"/>
                  </a:rPr>
                  <a:t> </a:t>
                </a:r>
                <a:r>
                  <a:rPr lang="en-US" i="1" spc="-20" dirty="0">
                    <a:solidFill>
                      <a:schemeClr val="tx1"/>
                    </a:solidFill>
                    <a:latin typeface="Times New Roman"/>
                    <a:cs typeface="Times New Roman"/>
                  </a:rPr>
                  <a:t>S</a:t>
                </a:r>
                <a:r>
                  <a:rPr lang="en-US" spc="75" baseline="-11111" dirty="0">
                    <a:solidFill>
                      <a:schemeClr val="tx1"/>
                    </a:solidFill>
                    <a:latin typeface="Times New Roman"/>
                    <a:cs typeface="Times New Roman"/>
                  </a:rPr>
                  <a:t>2</a:t>
                </a:r>
                <a:r>
                  <a:rPr lang="en-US" i="1" baseline="-11111" dirty="0">
                    <a:solidFill>
                      <a:schemeClr val="tx1"/>
                    </a:solidFill>
                    <a:latin typeface="Times New Roman"/>
                    <a:cs typeface="Times New Roman"/>
                  </a:rPr>
                  <a:t>N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spc="75" baseline="-11111" dirty="0">
                    <a:solidFill>
                      <a:schemeClr val="tx1"/>
                    </a:solidFill>
                    <a:latin typeface="Times New Roman"/>
                    <a:cs typeface="Times New Roman"/>
                  </a:rPr>
                  <a:t>2</a:t>
                </a:r>
                <a:r>
                  <a:rPr lang="en-US" i="1" baseline="-11111" dirty="0">
                    <a:solidFill>
                      <a:schemeClr val="tx1"/>
                    </a:solidFill>
                    <a:latin typeface="Times New Roman"/>
                    <a:cs typeface="Times New Roman"/>
                  </a:rPr>
                  <a:t>N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i="1" spc="-10" dirty="0">
                    <a:solidFill>
                      <a:schemeClr val="tx1"/>
                    </a:solidFill>
                    <a:latin typeface="Times New Roman"/>
                    <a:cs typeface="Times New Roman"/>
                  </a:rPr>
                  <a:t>b</a:t>
                </a:r>
                <a:r>
                  <a:rPr lang="en-US" spc="75" baseline="-11111" dirty="0">
                    <a:solidFill>
                      <a:schemeClr val="tx1"/>
                    </a:solidFill>
                    <a:latin typeface="Times New Roman"/>
                    <a:cs typeface="Times New Roman"/>
                  </a:rPr>
                  <a:t>2</a:t>
                </a:r>
                <a:r>
                  <a:rPr lang="en-US" i="1" baseline="-11111" dirty="0">
                    <a:solidFill>
                      <a:schemeClr val="tx1"/>
                    </a:solidFill>
                    <a:latin typeface="Times New Roman"/>
                    <a:cs typeface="Times New Roman"/>
                  </a:rPr>
                  <a:t>N</a:t>
                </a:r>
                <a:r>
                  <a:rPr lang="en-US" spc="-22" baseline="-11111" dirty="0">
                    <a:solidFill>
                      <a:schemeClr val="tx1"/>
                    </a:solidFill>
                    <a:latin typeface="Lucida Sans Unicode"/>
                    <a:cs typeface="Lucida Sans Unicode"/>
                  </a:rPr>
                  <a:t>+</a:t>
                </a:r>
                <a:r>
                  <a:rPr lang="en-US" baseline="-11111" dirty="0">
                    <a:solidFill>
                      <a:schemeClr val="tx1"/>
                    </a:solidFill>
                    <a:latin typeface="Times New Roman"/>
                    <a:cs typeface="Times New Roman"/>
                  </a:rPr>
                  <a:t>1 </a:t>
                </a:r>
                <a:r>
                  <a:rPr lang="en-US" spc="-25" dirty="0">
                    <a:solidFill>
                      <a:schemeClr val="tx1"/>
                    </a:solidFill>
                    <a:latin typeface="Lucida Sans Unicode"/>
                    <a:cs typeface="Lucida Sans Unicode"/>
                  </a:rPr>
                  <a:t>=</a:t>
                </a:r>
                <a:r>
                  <a:rPr lang="en-US" spc="10" dirty="0">
                    <a:solidFill>
                      <a:schemeClr val="tx1"/>
                    </a:solidFill>
                    <a:latin typeface="Lucida Sans Unicode"/>
                    <a:cs typeface="Lucida Sans Unicode"/>
                  </a:rPr>
                  <a:t> </a:t>
                </a:r>
                <a:r>
                  <a:rPr lang="en-US" i="1" spc="-20" dirty="0">
                    <a:solidFill>
                      <a:schemeClr val="tx1"/>
                    </a:solidFill>
                    <a:latin typeface="Times New Roman"/>
                    <a:cs typeface="Times New Roman"/>
                  </a:rPr>
                  <a:t>S</a:t>
                </a:r>
                <a:r>
                  <a:rPr lang="en-US" spc="75" baseline="-11111" dirty="0">
                    <a:solidFill>
                      <a:schemeClr val="tx1"/>
                    </a:solidFill>
                    <a:latin typeface="Times New Roman"/>
                    <a:cs typeface="Times New Roman"/>
                  </a:rPr>
                  <a:t>2</a:t>
                </a:r>
                <a:r>
                  <a:rPr lang="en-US" i="1" baseline="-11111" dirty="0">
                    <a:solidFill>
                      <a:schemeClr val="tx1"/>
                    </a:solidFill>
                    <a:latin typeface="Times New Roman"/>
                    <a:cs typeface="Times New Roman"/>
                  </a:rPr>
                  <a:t>N</a:t>
                </a:r>
                <a:r>
                  <a:rPr lang="en-US" spc="-22" baseline="-11111" dirty="0">
                    <a:solidFill>
                      <a:schemeClr val="tx1"/>
                    </a:solidFill>
                    <a:latin typeface="Lucida Sans Unicode"/>
                    <a:cs typeface="Lucida Sans Unicode"/>
                  </a:rPr>
                  <a:t>+</a:t>
                </a:r>
                <a:r>
                  <a:rPr lang="en-US" spc="67" baseline="-11111" dirty="0">
                    <a:solidFill>
                      <a:schemeClr val="tx1"/>
                    </a:solidFill>
                    <a:latin typeface="Times New Roman"/>
                    <a:cs typeface="Times New Roman"/>
                  </a:rPr>
                  <a:t>1</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 picture is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 follows:</a:t>
                </a:r>
                <a:endParaRPr lang="en-US" dirty="0">
                  <a:solidFill>
                    <a:schemeClr val="tx1"/>
                  </a:solidFill>
                  <a:latin typeface="Times New Roman"/>
                  <a:cs typeface="Times New Roman"/>
                </a:endParaRPr>
              </a:p>
              <a:p>
                <a:pPr marL="0" marR="5080" indent="0" algn="ctr">
                  <a:lnSpc>
                    <a:spcPct val="100000"/>
                  </a:lnSpc>
                  <a:buNone/>
                </a:pP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2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4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6 </a:t>
                </a:r>
                <a:r>
                  <a:rPr lang="en-US" i="1" spc="190" dirty="0">
                    <a:solidFill>
                      <a:schemeClr val="tx1"/>
                    </a:solidFill>
                    <a:latin typeface="Arial"/>
                    <a:cs typeface="Arial"/>
                  </a:rPr>
                  <a:t>&lt; </a:t>
                </a:r>
                <a:r>
                  <a:rPr lang="en-US" spc="-200" dirty="0">
                    <a:solidFill>
                      <a:schemeClr val="tx1"/>
                    </a:solidFill>
                    <a:latin typeface="Lucida Sans Unicode"/>
                    <a:cs typeface="Lucida Sans Unicode"/>
                  </a:rPr>
                  <a:t>··</a:t>
                </a:r>
                <a:r>
                  <a:rPr lang="en-US" spc="-365" dirty="0">
                    <a:solidFill>
                      <a:schemeClr val="tx1"/>
                    </a:solidFill>
                    <a:latin typeface="Lucida Sans Unicode"/>
                    <a:cs typeface="Lucida Sans Unicode"/>
                  </a:rPr>
                  <a:t>·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7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5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3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1</a:t>
                </a:r>
              </a:p>
              <a:p>
                <a:pPr marL="0" marR="5080" indent="0" algn="just">
                  <a:lnSpc>
                    <a:spcPct val="100000"/>
                  </a:lnSpc>
                  <a:buNone/>
                </a:pPr>
                <a:r>
                  <a:rPr lang="en-US" spc="-15" dirty="0">
                    <a:solidFill>
                      <a:schemeClr val="tx1"/>
                    </a:solidFill>
                    <a:latin typeface="Times New Roman"/>
                    <a:cs typeface="Times New Roman"/>
                  </a:rPr>
                  <a:t>Now</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bounde</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monotoni</a:t>
                </a:r>
                <a:r>
                  <a:rPr lang="en-US" spc="-5" dirty="0">
                    <a:solidFill>
                      <a:schemeClr val="tx1"/>
                    </a:solidFill>
                    <a:latin typeface="Times New Roman"/>
                    <a:cs typeface="Times New Roman"/>
                  </a:rPr>
                  <a:t>c s</a:t>
                </a:r>
                <a:r>
                  <a:rPr lang="en-US" spc="-10" dirty="0">
                    <a:solidFill>
                      <a:schemeClr val="tx1"/>
                    </a:solidFill>
                    <a:latin typeface="Times New Roman"/>
                    <a:cs typeface="Times New Roman"/>
                  </a:rPr>
                  <a:t>equence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converg</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(Theorem </a:t>
                </a:r>
                <a:r>
                  <a:rPr lang="en-US" spc="-5" dirty="0">
                    <a:solidFill>
                      <a:schemeClr val="tx1"/>
                    </a:solidFill>
                    <a:latin typeface="Times New Roman"/>
                    <a:cs typeface="Times New Roman"/>
                  </a:rPr>
                  <a:t>6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Sectio</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10.1)</a:t>
                </a:r>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he eve</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od</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partia</a:t>
                </a:r>
                <a:r>
                  <a:rPr lang="en-US" spc="-5" dirty="0">
                    <a:solidFill>
                      <a:schemeClr val="tx1"/>
                    </a:solidFill>
                    <a:latin typeface="Times New Roman"/>
                    <a:cs typeface="Times New Roman"/>
                  </a:rPr>
                  <a:t>l s</a:t>
                </a:r>
                <a:r>
                  <a:rPr lang="en-US" spc="-15" dirty="0">
                    <a:solidFill>
                      <a:schemeClr val="tx1"/>
                    </a:solidFill>
                    <a:latin typeface="Times New Roman"/>
                    <a:cs typeface="Times New Roman"/>
                  </a:rPr>
                  <a:t>um</a:t>
                </a:r>
                <a:r>
                  <a:rPr lang="en-US" spc="-5" dirty="0">
                    <a:solidFill>
                      <a:schemeClr val="tx1"/>
                    </a:solidFill>
                    <a:latin typeface="Times New Roman"/>
                    <a:cs typeface="Times New Roman"/>
                  </a:rPr>
                  <a:t>s each </a:t>
                </a:r>
                <a:r>
                  <a:rPr lang="en-US" spc="-10" dirty="0">
                    <a:solidFill>
                      <a:schemeClr val="tx1"/>
                    </a:solidFill>
                    <a:latin typeface="Times New Roman"/>
                    <a:cs typeface="Times New Roman"/>
                  </a:rPr>
                  <a:t>approac</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limit</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andwiche</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middle:</a:t>
                </a:r>
                <a:endParaRPr lang="en-US" dirty="0">
                  <a:solidFill>
                    <a:schemeClr val="tx1"/>
                  </a:solidFill>
                  <a:latin typeface="Times New Roman"/>
                  <a:cs typeface="Times New Roman"/>
                </a:endParaRPr>
              </a:p>
              <a:p>
                <a:pPr marL="0" marR="5080" indent="0" algn="ctr">
                  <a:lnSpc>
                    <a:spcPct val="100000"/>
                  </a:lnSpc>
                  <a:buNone/>
                </a:pP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2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4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6 </a:t>
                </a:r>
                <a:r>
                  <a:rPr lang="en-US" i="1" spc="190" dirty="0">
                    <a:solidFill>
                      <a:schemeClr val="tx1"/>
                    </a:solidFill>
                    <a:latin typeface="Arial"/>
                    <a:cs typeface="Arial"/>
                  </a:rPr>
                  <a:t>&lt;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Arial"/>
                      </a:rPr>
                      <m:t>⋯≤</m:t>
                    </m:r>
                    <m:func>
                      <m:funcPr>
                        <m:ctrlPr>
                          <a:rPr lang="en-US" i="1">
                            <a:solidFill>
                              <a:schemeClr val="tx1"/>
                            </a:solidFill>
                            <a:latin typeface="Cambria Math" panose="02040503050406030204" pitchFamily="18" charset="0"/>
                            <a:cs typeface="Arial"/>
                          </a:rPr>
                        </m:ctrlPr>
                      </m:funcPr>
                      <m:fName>
                        <m:limLow>
                          <m:limLowPr>
                            <m:ctrlPr>
                              <a:rPr lang="en-US" i="1">
                                <a:solidFill>
                                  <a:schemeClr val="tx1"/>
                                </a:solidFill>
                                <a:latin typeface="Cambria Math" panose="02040503050406030204" pitchFamily="18" charset="0"/>
                                <a:cs typeface="Arial"/>
                              </a:rPr>
                            </m:ctrlPr>
                          </m:limLowPr>
                          <m:e>
                            <m:r>
                              <m:rPr>
                                <m:sty m:val="p"/>
                              </m:rPr>
                              <a:rPr lang="en-US">
                                <a:solidFill>
                                  <a:schemeClr val="tx1"/>
                                </a:solidFill>
                                <a:latin typeface="Cambria Math" panose="02040503050406030204" pitchFamily="18" charset="0"/>
                                <a:cs typeface="Arial"/>
                              </a:rPr>
                              <m:t>lim</m:t>
                            </m:r>
                          </m:e>
                          <m:lim>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ea typeface="Cambria Math" panose="02040503050406030204" pitchFamily="18" charset="0"/>
                                <a:cs typeface="Arial"/>
                              </a:rPr>
                              <m:t>→∞</m:t>
                            </m:r>
                          </m:lim>
                        </m:limLow>
                      </m:fName>
                      <m:e>
                        <m:sSub>
                          <m:sSubPr>
                            <m:ctrlPr>
                              <a:rPr lang="en-US" i="1">
                                <a:solidFill>
                                  <a:schemeClr val="tx1"/>
                                </a:solidFill>
                                <a:latin typeface="Cambria Math" panose="02040503050406030204" pitchFamily="18" charset="0"/>
                                <a:cs typeface="Arial"/>
                              </a:rPr>
                            </m:ctrlPr>
                          </m:sSubPr>
                          <m:e>
                            <m:r>
                              <a:rPr lang="en-US" i="1">
                                <a:solidFill>
                                  <a:schemeClr val="tx1"/>
                                </a:solidFill>
                                <a:latin typeface="Cambria Math" panose="02040503050406030204" pitchFamily="18" charset="0"/>
                                <a:cs typeface="Arial"/>
                              </a:rPr>
                              <m:t>𝑆</m:t>
                            </m:r>
                          </m:e>
                          <m:sub>
                            <m:r>
                              <a:rPr lang="en-US" i="1">
                                <a:solidFill>
                                  <a:schemeClr val="tx1"/>
                                </a:solidFill>
                                <a:latin typeface="Cambria Math" panose="02040503050406030204" pitchFamily="18" charset="0"/>
                                <a:cs typeface="Arial"/>
                              </a:rPr>
                              <m:t>2</m:t>
                            </m:r>
                            <m:r>
                              <a:rPr lang="en-US" i="1">
                                <a:solidFill>
                                  <a:schemeClr val="tx1"/>
                                </a:solidFill>
                                <a:latin typeface="Cambria Math" panose="02040503050406030204" pitchFamily="18" charset="0"/>
                                <a:cs typeface="Arial"/>
                              </a:rPr>
                              <m:t>𝑁</m:t>
                            </m:r>
                          </m:sub>
                        </m:sSub>
                      </m:e>
                    </m:func>
                    <m:r>
                      <a:rPr lang="en-US" i="1">
                        <a:solidFill>
                          <a:schemeClr val="tx1"/>
                        </a:solidFill>
                        <a:latin typeface="Cambria Math" panose="02040503050406030204" pitchFamily="18" charset="0"/>
                        <a:ea typeface="Cambria Math" panose="02040503050406030204" pitchFamily="18" charset="0"/>
                        <a:cs typeface="Arial"/>
                      </a:rPr>
                      <m:t>≤</m:t>
                    </m:r>
                    <m:func>
                      <m:funcPr>
                        <m:ctrlPr>
                          <a:rPr lang="en-US" i="1">
                            <a:solidFill>
                              <a:schemeClr val="tx1"/>
                            </a:solidFill>
                            <a:latin typeface="Cambria Math" panose="02040503050406030204" pitchFamily="18" charset="0"/>
                            <a:cs typeface="Arial"/>
                          </a:rPr>
                        </m:ctrlPr>
                      </m:funcPr>
                      <m:fName>
                        <m:limLow>
                          <m:limLowPr>
                            <m:ctrlPr>
                              <a:rPr lang="en-US" i="1">
                                <a:solidFill>
                                  <a:schemeClr val="tx1"/>
                                </a:solidFill>
                                <a:latin typeface="Cambria Math" panose="02040503050406030204" pitchFamily="18" charset="0"/>
                                <a:cs typeface="Arial"/>
                              </a:rPr>
                            </m:ctrlPr>
                          </m:limLowPr>
                          <m:e>
                            <m:r>
                              <m:rPr>
                                <m:sty m:val="p"/>
                              </m:rPr>
                              <a:rPr lang="en-US">
                                <a:solidFill>
                                  <a:schemeClr val="tx1"/>
                                </a:solidFill>
                                <a:latin typeface="Cambria Math" panose="02040503050406030204" pitchFamily="18" charset="0"/>
                                <a:cs typeface="Arial"/>
                              </a:rPr>
                              <m:t>lim</m:t>
                            </m:r>
                          </m:e>
                          <m:lim>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ea typeface="Cambria Math" panose="02040503050406030204" pitchFamily="18" charset="0"/>
                                <a:cs typeface="Arial"/>
                              </a:rPr>
                              <m:t>→∞</m:t>
                            </m:r>
                          </m:lim>
                        </m:limLow>
                      </m:fName>
                      <m:e>
                        <m:sSub>
                          <m:sSubPr>
                            <m:ctrlPr>
                              <a:rPr lang="en-US" i="1">
                                <a:solidFill>
                                  <a:schemeClr val="tx1"/>
                                </a:solidFill>
                                <a:latin typeface="Cambria Math" panose="02040503050406030204" pitchFamily="18" charset="0"/>
                                <a:cs typeface="Arial"/>
                              </a:rPr>
                            </m:ctrlPr>
                          </m:sSubPr>
                          <m:e>
                            <m:r>
                              <a:rPr lang="en-US" i="1">
                                <a:solidFill>
                                  <a:schemeClr val="tx1"/>
                                </a:solidFill>
                                <a:latin typeface="Cambria Math" panose="02040503050406030204" pitchFamily="18" charset="0"/>
                                <a:cs typeface="Arial"/>
                              </a:rPr>
                              <m:t>𝑆</m:t>
                            </m:r>
                          </m:e>
                          <m:sub>
                            <m:r>
                              <a:rPr lang="en-US" i="1">
                                <a:solidFill>
                                  <a:schemeClr val="tx1"/>
                                </a:solidFill>
                                <a:latin typeface="Cambria Math" panose="02040503050406030204" pitchFamily="18" charset="0"/>
                                <a:cs typeface="Arial"/>
                              </a:rPr>
                              <m:t>2</m:t>
                            </m:r>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cs typeface="Arial"/>
                              </a:rPr>
                              <m:t>+1</m:t>
                            </m:r>
                          </m:sub>
                        </m:sSub>
                      </m:e>
                    </m:func>
                    <m:r>
                      <a:rPr lang="en-US" i="1">
                        <a:solidFill>
                          <a:schemeClr val="tx1"/>
                        </a:solidFill>
                        <a:latin typeface="Cambria Math" panose="02040503050406030204" pitchFamily="18" charset="0"/>
                        <a:ea typeface="Cambria Math" panose="02040503050406030204" pitchFamily="18" charset="0"/>
                        <a:cs typeface="Arial"/>
                      </a:rPr>
                      <m:t>≤⋯</m:t>
                    </m:r>
                  </m:oMath>
                </a14:m>
                <a:r>
                  <a:rPr lang="en-US" i="1" spc="190" dirty="0">
                    <a:solidFill>
                      <a:schemeClr val="tx1"/>
                    </a:solidFill>
                    <a:latin typeface="Arial"/>
                    <a:cs typeface="Arial"/>
                  </a:rPr>
                  <a:t> &lt;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7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5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3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1</a:t>
                </a:r>
              </a:p>
              <a:p>
                <a:pPr marL="0" marR="5080" indent="0" algn="just">
                  <a:lnSpc>
                    <a:spcPct val="100000"/>
                  </a:lnSpc>
                  <a:buNone/>
                </a:pPr>
                <a:r>
                  <a:rPr lang="en-US" spc="-10" dirty="0">
                    <a:solidFill>
                      <a:schemeClr val="tx1"/>
                    </a:solidFill>
                    <a:latin typeface="Times New Roman"/>
                    <a:cs typeface="Times New Roman"/>
                  </a:rPr>
                  <a:t>Thes</a:t>
                </a:r>
                <a:r>
                  <a:rPr lang="en-US" spc="-5" dirty="0">
                    <a:solidFill>
                      <a:schemeClr val="tx1"/>
                    </a:solidFill>
                    <a:latin typeface="Times New Roman"/>
                    <a:cs typeface="Times New Roman"/>
                  </a:rPr>
                  <a:t>e t</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limit</a:t>
                </a:r>
                <a:r>
                  <a:rPr lang="en-US" spc="-5" dirty="0">
                    <a:solidFill>
                      <a:schemeClr val="tx1"/>
                    </a:solidFill>
                    <a:latin typeface="Times New Roman"/>
                    <a:cs typeface="Times New Roman"/>
                  </a:rPr>
                  <a:t>s </a:t>
                </a:r>
                <a:r>
                  <a:rPr lang="en-US" spc="-15" dirty="0">
                    <a:solidFill>
                      <a:schemeClr val="tx1"/>
                    </a:solidFill>
                    <a:latin typeface="Times New Roman"/>
                    <a:cs typeface="Times New Roman"/>
                  </a:rPr>
                  <a:t>mus</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 a </a:t>
                </a:r>
                <a:r>
                  <a:rPr lang="en-US" spc="-15" dirty="0">
                    <a:solidFill>
                      <a:schemeClr val="tx1"/>
                    </a:solidFill>
                    <a:latin typeface="Times New Roman"/>
                    <a:cs typeface="Times New Roman"/>
                  </a:rPr>
                  <a:t>commo</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valu</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i="1" spc="-5" dirty="0">
                    <a:solidFill>
                      <a:schemeClr val="tx1"/>
                    </a:solidFill>
                    <a:latin typeface="Times New Roman"/>
                    <a:cs typeface="Times New Roman"/>
                  </a:rPr>
                  <a:t>S</a:t>
                </a:r>
                <a:r>
                  <a:rPr lang="en-US" i="1" spc="40" dirty="0">
                    <a:solidFill>
                      <a:schemeClr val="tx1"/>
                    </a:solidFill>
                    <a:latin typeface="Times New Roman"/>
                    <a:cs typeface="Times New Roman"/>
                  </a:rPr>
                  <a:t> </a:t>
                </a:r>
                <a:r>
                  <a:rPr lang="en-US" spc="-10" dirty="0">
                    <a:solidFill>
                      <a:schemeClr val="tx1"/>
                    </a:solidFill>
                    <a:latin typeface="Times New Roman"/>
                    <a:cs typeface="Times New Roman"/>
                  </a:rPr>
                  <a:t>because</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unc>
                        <m:funcPr>
                          <m:ctrlPr>
                            <a:rPr lang="en-US" i="1">
                              <a:solidFill>
                                <a:schemeClr val="tx1"/>
                              </a:solidFill>
                              <a:latin typeface="Cambria Math" panose="02040503050406030204" pitchFamily="18" charset="0"/>
                              <a:cs typeface="Arial"/>
                            </a:rPr>
                          </m:ctrlPr>
                        </m:funcPr>
                        <m:fName>
                          <m:limLow>
                            <m:limLowPr>
                              <m:ctrlPr>
                                <a:rPr lang="en-US" i="1">
                                  <a:solidFill>
                                    <a:schemeClr val="tx1"/>
                                  </a:solidFill>
                                  <a:latin typeface="Cambria Math" panose="02040503050406030204" pitchFamily="18" charset="0"/>
                                  <a:cs typeface="Arial"/>
                                </a:rPr>
                              </m:ctrlPr>
                            </m:limLowPr>
                            <m:e>
                              <m:r>
                                <m:rPr>
                                  <m:sty m:val="p"/>
                                </m:rPr>
                                <a:rPr lang="en-US">
                                  <a:solidFill>
                                    <a:schemeClr val="tx1"/>
                                  </a:solidFill>
                                  <a:latin typeface="Cambria Math" panose="02040503050406030204" pitchFamily="18" charset="0"/>
                                  <a:cs typeface="Arial"/>
                                </a:rPr>
                                <m:t>lim</m:t>
                              </m:r>
                            </m:e>
                            <m:lim>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ea typeface="Cambria Math" panose="02040503050406030204" pitchFamily="18" charset="0"/>
                                  <a:cs typeface="Arial"/>
                                </a:rPr>
                                <m:t>→∞</m:t>
                              </m:r>
                            </m:lim>
                          </m:limLow>
                        </m:fName>
                        <m:e>
                          <m:sSub>
                            <m:sSubPr>
                              <m:ctrlPr>
                                <a:rPr lang="en-US" i="1">
                                  <a:solidFill>
                                    <a:schemeClr val="tx1"/>
                                  </a:solidFill>
                                  <a:latin typeface="Cambria Math" panose="02040503050406030204" pitchFamily="18" charset="0"/>
                                  <a:cs typeface="Arial"/>
                                </a:rPr>
                              </m:ctrlPr>
                            </m:sSubPr>
                            <m:e>
                              <m:r>
                                <a:rPr lang="en-US" i="1">
                                  <a:solidFill>
                                    <a:schemeClr val="tx1"/>
                                  </a:solidFill>
                                  <a:latin typeface="Cambria Math" panose="02040503050406030204" pitchFamily="18" charset="0"/>
                                  <a:cs typeface="Arial"/>
                                </a:rPr>
                                <m:t>𝑆</m:t>
                              </m:r>
                            </m:e>
                            <m:sub>
                              <m:r>
                                <a:rPr lang="en-US" i="1">
                                  <a:solidFill>
                                    <a:schemeClr val="tx1"/>
                                  </a:solidFill>
                                  <a:latin typeface="Cambria Math" panose="02040503050406030204" pitchFamily="18" charset="0"/>
                                  <a:cs typeface="Arial"/>
                                </a:rPr>
                                <m:t>2</m:t>
                              </m:r>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cs typeface="Arial"/>
                                </a:rPr>
                                <m:t>+1</m:t>
                              </m:r>
                            </m:sub>
                          </m:sSub>
                        </m:e>
                      </m:func>
                      <m:r>
                        <a:rPr lang="en-US" b="0" i="1" smtClean="0">
                          <a:solidFill>
                            <a:schemeClr val="tx1"/>
                          </a:solidFill>
                          <a:latin typeface="Cambria Math" panose="02040503050406030204" pitchFamily="18" charset="0"/>
                          <a:cs typeface="Arial"/>
                        </a:rPr>
                        <m:t>−</m:t>
                      </m:r>
                      <m:func>
                        <m:funcPr>
                          <m:ctrlPr>
                            <a:rPr lang="en-US" i="1">
                              <a:solidFill>
                                <a:schemeClr val="tx1"/>
                              </a:solidFill>
                              <a:latin typeface="Cambria Math" panose="02040503050406030204" pitchFamily="18" charset="0"/>
                              <a:cs typeface="Arial"/>
                            </a:rPr>
                          </m:ctrlPr>
                        </m:funcPr>
                        <m:fName>
                          <m:limLow>
                            <m:limLowPr>
                              <m:ctrlPr>
                                <a:rPr lang="en-US" i="1">
                                  <a:solidFill>
                                    <a:schemeClr val="tx1"/>
                                  </a:solidFill>
                                  <a:latin typeface="Cambria Math" panose="02040503050406030204" pitchFamily="18" charset="0"/>
                                  <a:cs typeface="Arial"/>
                                </a:rPr>
                              </m:ctrlPr>
                            </m:limLowPr>
                            <m:e>
                              <m:r>
                                <m:rPr>
                                  <m:sty m:val="p"/>
                                </m:rPr>
                                <a:rPr lang="en-US">
                                  <a:solidFill>
                                    <a:schemeClr val="tx1"/>
                                  </a:solidFill>
                                  <a:latin typeface="Cambria Math" panose="02040503050406030204" pitchFamily="18" charset="0"/>
                                  <a:cs typeface="Arial"/>
                                </a:rPr>
                                <m:t>lim</m:t>
                              </m:r>
                            </m:e>
                            <m:lim>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ea typeface="Cambria Math" panose="02040503050406030204" pitchFamily="18" charset="0"/>
                                  <a:cs typeface="Arial"/>
                                </a:rPr>
                                <m:t>→∞</m:t>
                              </m:r>
                            </m:lim>
                          </m:limLow>
                        </m:fName>
                        <m:e>
                          <m:sSub>
                            <m:sSubPr>
                              <m:ctrlPr>
                                <a:rPr lang="en-US" i="1">
                                  <a:solidFill>
                                    <a:schemeClr val="tx1"/>
                                  </a:solidFill>
                                  <a:latin typeface="Cambria Math" panose="02040503050406030204" pitchFamily="18" charset="0"/>
                                  <a:cs typeface="Arial"/>
                                </a:rPr>
                              </m:ctrlPr>
                            </m:sSubPr>
                            <m:e>
                              <m:r>
                                <a:rPr lang="en-US" i="1">
                                  <a:solidFill>
                                    <a:schemeClr val="tx1"/>
                                  </a:solidFill>
                                  <a:latin typeface="Cambria Math" panose="02040503050406030204" pitchFamily="18" charset="0"/>
                                  <a:cs typeface="Arial"/>
                                </a:rPr>
                                <m:t>𝑆</m:t>
                              </m:r>
                            </m:e>
                            <m:sub>
                              <m:r>
                                <a:rPr lang="en-US" i="1">
                                  <a:solidFill>
                                    <a:schemeClr val="tx1"/>
                                  </a:solidFill>
                                  <a:latin typeface="Cambria Math" panose="02040503050406030204" pitchFamily="18" charset="0"/>
                                  <a:cs typeface="Arial"/>
                                </a:rPr>
                                <m:t>2</m:t>
                              </m:r>
                              <m:r>
                                <a:rPr lang="en-US" i="1">
                                  <a:solidFill>
                                    <a:schemeClr val="tx1"/>
                                  </a:solidFill>
                                  <a:latin typeface="Cambria Math" panose="02040503050406030204" pitchFamily="18" charset="0"/>
                                  <a:cs typeface="Arial"/>
                                </a:rPr>
                                <m:t>𝑁</m:t>
                              </m:r>
                            </m:sub>
                          </m:sSub>
                        </m:e>
                      </m:func>
                      <m:r>
                        <a:rPr lang="en-US" b="0" i="1" smtClean="0">
                          <a:solidFill>
                            <a:schemeClr val="tx1"/>
                          </a:solidFill>
                          <a:latin typeface="Cambria Math" panose="02040503050406030204" pitchFamily="18" charset="0"/>
                          <a:cs typeface="Arial"/>
                        </a:rPr>
                        <m:t>=</m:t>
                      </m:r>
                      <m:func>
                        <m:funcPr>
                          <m:ctrlPr>
                            <a:rPr lang="en-US" i="1">
                              <a:solidFill>
                                <a:schemeClr val="tx1"/>
                              </a:solidFill>
                              <a:latin typeface="Cambria Math" panose="02040503050406030204" pitchFamily="18" charset="0"/>
                              <a:cs typeface="Arial"/>
                            </a:rPr>
                          </m:ctrlPr>
                        </m:funcPr>
                        <m:fName>
                          <m:limLow>
                            <m:limLowPr>
                              <m:ctrlPr>
                                <a:rPr lang="en-US" i="1">
                                  <a:solidFill>
                                    <a:schemeClr val="tx1"/>
                                  </a:solidFill>
                                  <a:latin typeface="Cambria Math" panose="02040503050406030204" pitchFamily="18" charset="0"/>
                                  <a:cs typeface="Arial"/>
                                </a:rPr>
                              </m:ctrlPr>
                            </m:limLowPr>
                            <m:e>
                              <m:r>
                                <m:rPr>
                                  <m:sty m:val="p"/>
                                </m:rPr>
                                <a:rPr lang="en-US">
                                  <a:solidFill>
                                    <a:schemeClr val="tx1"/>
                                  </a:solidFill>
                                  <a:latin typeface="Cambria Math" panose="02040503050406030204" pitchFamily="18" charset="0"/>
                                  <a:cs typeface="Arial"/>
                                </a:rPr>
                                <m:t>lim</m:t>
                              </m:r>
                            </m:e>
                            <m:lim>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ea typeface="Cambria Math" panose="02040503050406030204" pitchFamily="18" charset="0"/>
                                  <a:cs typeface="Arial"/>
                                </a:rPr>
                                <m:t>→∞</m:t>
                              </m:r>
                            </m:lim>
                          </m:limLow>
                        </m:fName>
                        <m:e>
                          <m:r>
                            <a:rPr lang="en-US" b="0" i="1" smtClean="0">
                              <a:solidFill>
                                <a:schemeClr val="tx1"/>
                              </a:solidFill>
                              <a:latin typeface="Cambria Math" panose="02040503050406030204" pitchFamily="18" charset="0"/>
                              <a:ea typeface="Cambria Math" panose="02040503050406030204" pitchFamily="18" charset="0"/>
                              <a:cs typeface="Arial"/>
                            </a:rPr>
                            <m:t>(</m:t>
                          </m:r>
                          <m:sSub>
                            <m:sSubPr>
                              <m:ctrlPr>
                                <a:rPr lang="en-US" i="1">
                                  <a:solidFill>
                                    <a:schemeClr val="tx1"/>
                                  </a:solidFill>
                                  <a:latin typeface="Cambria Math" panose="02040503050406030204" pitchFamily="18" charset="0"/>
                                  <a:cs typeface="Arial"/>
                                </a:rPr>
                              </m:ctrlPr>
                            </m:sSubPr>
                            <m:e>
                              <m:r>
                                <a:rPr lang="en-US" i="1">
                                  <a:solidFill>
                                    <a:schemeClr val="tx1"/>
                                  </a:solidFill>
                                  <a:latin typeface="Cambria Math" panose="02040503050406030204" pitchFamily="18" charset="0"/>
                                  <a:cs typeface="Arial"/>
                                </a:rPr>
                                <m:t>𝑆</m:t>
                              </m:r>
                            </m:e>
                            <m:sub>
                              <m:r>
                                <a:rPr lang="en-US" i="1">
                                  <a:solidFill>
                                    <a:schemeClr val="tx1"/>
                                  </a:solidFill>
                                  <a:latin typeface="Cambria Math" panose="02040503050406030204" pitchFamily="18" charset="0"/>
                                  <a:cs typeface="Arial"/>
                                </a:rPr>
                                <m:t>2</m:t>
                              </m:r>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cs typeface="Arial"/>
                                </a:rPr>
                                <m:t>+1</m:t>
                              </m:r>
                            </m:sub>
                          </m:sSub>
                          <m:r>
                            <a:rPr lang="en-US" b="0" i="1" smtClean="0">
                              <a:solidFill>
                                <a:schemeClr val="tx1"/>
                              </a:solidFill>
                              <a:latin typeface="Cambria Math" panose="02040503050406030204" pitchFamily="18" charset="0"/>
                              <a:cs typeface="Arial"/>
                            </a:rPr>
                            <m:t>−</m:t>
                          </m:r>
                          <m:sSub>
                            <m:sSubPr>
                              <m:ctrlPr>
                                <a:rPr lang="en-US" i="1">
                                  <a:solidFill>
                                    <a:schemeClr val="tx1"/>
                                  </a:solidFill>
                                  <a:latin typeface="Cambria Math" panose="02040503050406030204" pitchFamily="18" charset="0"/>
                                  <a:cs typeface="Arial"/>
                                </a:rPr>
                              </m:ctrlPr>
                            </m:sSubPr>
                            <m:e>
                              <m:r>
                                <a:rPr lang="en-US" i="1">
                                  <a:solidFill>
                                    <a:schemeClr val="tx1"/>
                                  </a:solidFill>
                                  <a:latin typeface="Cambria Math" panose="02040503050406030204" pitchFamily="18" charset="0"/>
                                  <a:cs typeface="Arial"/>
                                </a:rPr>
                                <m:t>𝑆</m:t>
                              </m:r>
                            </m:e>
                            <m:sub>
                              <m:r>
                                <a:rPr lang="en-US" i="1">
                                  <a:solidFill>
                                    <a:schemeClr val="tx1"/>
                                  </a:solidFill>
                                  <a:latin typeface="Cambria Math" panose="02040503050406030204" pitchFamily="18" charset="0"/>
                                  <a:cs typeface="Arial"/>
                                </a:rPr>
                                <m:t>2</m:t>
                              </m:r>
                              <m:r>
                                <a:rPr lang="en-US" i="1">
                                  <a:solidFill>
                                    <a:schemeClr val="tx1"/>
                                  </a:solidFill>
                                  <a:latin typeface="Cambria Math" panose="02040503050406030204" pitchFamily="18" charset="0"/>
                                  <a:cs typeface="Arial"/>
                                </a:rPr>
                                <m:t>𝑁</m:t>
                              </m:r>
                            </m:sub>
                          </m:sSub>
                        </m:e>
                      </m:func>
                      <m:r>
                        <a:rPr lang="en-US" b="0" i="1" smtClean="0">
                          <a:solidFill>
                            <a:schemeClr val="tx1"/>
                          </a:solidFill>
                          <a:latin typeface="Cambria Math" panose="02040503050406030204" pitchFamily="18" charset="0"/>
                          <a:cs typeface="Arial"/>
                        </a:rPr>
                        <m:t>)=</m:t>
                      </m:r>
                      <m:func>
                        <m:funcPr>
                          <m:ctrlPr>
                            <a:rPr lang="en-US" i="1">
                              <a:solidFill>
                                <a:schemeClr val="tx1"/>
                              </a:solidFill>
                              <a:latin typeface="Cambria Math" panose="02040503050406030204" pitchFamily="18" charset="0"/>
                              <a:cs typeface="Arial"/>
                            </a:rPr>
                          </m:ctrlPr>
                        </m:funcPr>
                        <m:fName>
                          <m:limLow>
                            <m:limLowPr>
                              <m:ctrlPr>
                                <a:rPr lang="en-US" i="1">
                                  <a:solidFill>
                                    <a:schemeClr val="tx1"/>
                                  </a:solidFill>
                                  <a:latin typeface="Cambria Math" panose="02040503050406030204" pitchFamily="18" charset="0"/>
                                  <a:cs typeface="Arial"/>
                                </a:rPr>
                              </m:ctrlPr>
                            </m:limLowPr>
                            <m:e>
                              <m:r>
                                <m:rPr>
                                  <m:sty m:val="p"/>
                                </m:rPr>
                                <a:rPr lang="en-US">
                                  <a:solidFill>
                                    <a:schemeClr val="tx1"/>
                                  </a:solidFill>
                                  <a:latin typeface="Cambria Math" panose="02040503050406030204" pitchFamily="18" charset="0"/>
                                  <a:cs typeface="Arial"/>
                                </a:rPr>
                                <m:t>lim</m:t>
                              </m:r>
                            </m:e>
                            <m:lim>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ea typeface="Cambria Math" panose="02040503050406030204" pitchFamily="18" charset="0"/>
                                  <a:cs typeface="Arial"/>
                                </a:rPr>
                                <m:t>→∞</m:t>
                              </m:r>
                            </m:lim>
                          </m:limLow>
                        </m:fName>
                        <m:e>
                          <m:sSub>
                            <m:sSubPr>
                              <m:ctrlPr>
                                <a:rPr lang="en-US" i="1">
                                  <a:solidFill>
                                    <a:schemeClr val="tx1"/>
                                  </a:solidFill>
                                  <a:latin typeface="Cambria Math" panose="02040503050406030204" pitchFamily="18" charset="0"/>
                                  <a:cs typeface="Arial"/>
                                </a:rPr>
                              </m:ctrlPr>
                            </m:sSubPr>
                            <m:e>
                              <m:r>
                                <a:rPr lang="en-US" b="0" i="1" smtClean="0">
                                  <a:solidFill>
                                    <a:schemeClr val="tx1"/>
                                  </a:solidFill>
                                  <a:latin typeface="Cambria Math" panose="02040503050406030204" pitchFamily="18" charset="0"/>
                                  <a:cs typeface="Arial"/>
                                </a:rPr>
                                <m:t>𝑏</m:t>
                              </m:r>
                            </m:e>
                            <m:sub>
                              <m:r>
                                <a:rPr lang="en-US" i="1">
                                  <a:solidFill>
                                    <a:schemeClr val="tx1"/>
                                  </a:solidFill>
                                  <a:latin typeface="Cambria Math" panose="02040503050406030204" pitchFamily="18" charset="0"/>
                                  <a:cs typeface="Arial"/>
                                </a:rPr>
                                <m:t>2</m:t>
                              </m:r>
                              <m:r>
                                <a:rPr lang="en-US" i="1">
                                  <a:solidFill>
                                    <a:schemeClr val="tx1"/>
                                  </a:solidFill>
                                  <a:latin typeface="Cambria Math" panose="02040503050406030204" pitchFamily="18" charset="0"/>
                                  <a:cs typeface="Arial"/>
                                </a:rPr>
                                <m:t>𝑁</m:t>
                              </m:r>
                              <m:r>
                                <a:rPr lang="en-US" b="0" i="1" smtClean="0">
                                  <a:solidFill>
                                    <a:schemeClr val="tx1"/>
                                  </a:solidFill>
                                  <a:latin typeface="Cambria Math" panose="02040503050406030204" pitchFamily="18" charset="0"/>
                                  <a:cs typeface="Arial"/>
                                </a:rPr>
                                <m:t>+1</m:t>
                              </m:r>
                            </m:sub>
                          </m:sSub>
                        </m:e>
                      </m:func>
                      <m:r>
                        <a:rPr lang="en-US" b="0" i="1" smtClean="0">
                          <a:solidFill>
                            <a:schemeClr val="tx1"/>
                          </a:solidFill>
                          <a:latin typeface="Cambria Math" panose="02040503050406030204" pitchFamily="18" charset="0"/>
                          <a:cs typeface="Arial"/>
                        </a:rPr>
                        <m:t>=0</m:t>
                      </m:r>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Therefore</a:t>
                </a:r>
                <a:r>
                  <a:rPr lang="en-US" spc="-5" dirty="0">
                    <a:solidFill>
                      <a:schemeClr val="tx1"/>
                    </a:solidFill>
                    <a:latin typeface="Times New Roman"/>
                    <a:cs typeface="Times New Roman"/>
                  </a:rPr>
                  <a:t>, </a:t>
                </a:r>
                <a14:m>
                  <m:oMath xmlns:m="http://schemas.openxmlformats.org/officeDocument/2006/math">
                    <m:func>
                      <m:funcPr>
                        <m:ctrlPr>
                          <a:rPr lang="en-US" i="1">
                            <a:solidFill>
                              <a:schemeClr val="tx1"/>
                            </a:solidFill>
                            <a:latin typeface="Cambria Math" panose="02040503050406030204" pitchFamily="18" charset="0"/>
                            <a:cs typeface="Arial"/>
                          </a:rPr>
                        </m:ctrlPr>
                      </m:funcPr>
                      <m:fName>
                        <m:limLow>
                          <m:limLowPr>
                            <m:ctrlPr>
                              <a:rPr lang="en-US" i="1">
                                <a:solidFill>
                                  <a:schemeClr val="tx1"/>
                                </a:solidFill>
                                <a:latin typeface="Cambria Math" panose="02040503050406030204" pitchFamily="18" charset="0"/>
                                <a:cs typeface="Arial"/>
                              </a:rPr>
                            </m:ctrlPr>
                          </m:limLowPr>
                          <m:e>
                            <m:r>
                              <m:rPr>
                                <m:sty m:val="p"/>
                              </m:rPr>
                              <a:rPr lang="en-US">
                                <a:solidFill>
                                  <a:schemeClr val="tx1"/>
                                </a:solidFill>
                                <a:latin typeface="Cambria Math" panose="02040503050406030204" pitchFamily="18" charset="0"/>
                                <a:cs typeface="Arial"/>
                              </a:rPr>
                              <m:t>lim</m:t>
                            </m:r>
                          </m:e>
                          <m:lim>
                            <m:r>
                              <a:rPr lang="en-US" i="1">
                                <a:solidFill>
                                  <a:schemeClr val="tx1"/>
                                </a:solidFill>
                                <a:latin typeface="Cambria Math" panose="02040503050406030204" pitchFamily="18" charset="0"/>
                                <a:cs typeface="Arial"/>
                              </a:rPr>
                              <m:t>𝑁</m:t>
                            </m:r>
                            <m:r>
                              <a:rPr lang="en-US" i="1">
                                <a:solidFill>
                                  <a:schemeClr val="tx1"/>
                                </a:solidFill>
                                <a:latin typeface="Cambria Math" panose="02040503050406030204" pitchFamily="18" charset="0"/>
                                <a:ea typeface="Cambria Math" panose="02040503050406030204" pitchFamily="18" charset="0"/>
                                <a:cs typeface="Arial"/>
                              </a:rPr>
                              <m:t>→∞</m:t>
                            </m:r>
                          </m:lim>
                        </m:limLow>
                      </m:fName>
                      <m:e>
                        <m:sSub>
                          <m:sSubPr>
                            <m:ctrlPr>
                              <a:rPr lang="en-US" i="1">
                                <a:solidFill>
                                  <a:schemeClr val="tx1"/>
                                </a:solidFill>
                                <a:latin typeface="Cambria Math" panose="02040503050406030204" pitchFamily="18" charset="0"/>
                                <a:cs typeface="Arial"/>
                              </a:rPr>
                            </m:ctrlPr>
                          </m:sSubPr>
                          <m:e>
                            <m:r>
                              <a:rPr lang="en-US" i="1">
                                <a:solidFill>
                                  <a:schemeClr val="tx1"/>
                                </a:solidFill>
                                <a:latin typeface="Cambria Math" panose="02040503050406030204" pitchFamily="18" charset="0"/>
                                <a:cs typeface="Arial"/>
                              </a:rPr>
                              <m:t>𝑆</m:t>
                            </m:r>
                          </m:e>
                          <m:sub>
                            <m:r>
                              <a:rPr lang="en-US" i="1">
                                <a:solidFill>
                                  <a:schemeClr val="tx1"/>
                                </a:solidFill>
                                <a:latin typeface="Cambria Math" panose="02040503050406030204" pitchFamily="18" charset="0"/>
                                <a:cs typeface="Arial"/>
                              </a:rPr>
                              <m:t>𝑁</m:t>
                            </m:r>
                          </m:sub>
                        </m:sSub>
                      </m:e>
                    </m:func>
                    <m:r>
                      <a:rPr lang="en-US" b="0" i="1" smtClean="0">
                        <a:solidFill>
                          <a:schemeClr val="tx1"/>
                        </a:solidFill>
                        <a:latin typeface="Cambria Math" panose="02040503050406030204" pitchFamily="18" charset="0"/>
                        <a:cs typeface="Arial"/>
                      </a:rPr>
                      <m:t>=</m:t>
                    </m:r>
                    <m:r>
                      <a:rPr lang="en-US" b="0" i="1" smtClean="0">
                        <a:solidFill>
                          <a:schemeClr val="tx1"/>
                        </a:solidFill>
                        <a:latin typeface="Cambria Math" panose="02040503050406030204" pitchFamily="18" charset="0"/>
                        <a:cs typeface="Arial"/>
                      </a:rPr>
                      <m:t>𝑆</m:t>
                    </m:r>
                    <m:r>
                      <a:rPr lang="en-US" b="0" i="1" smtClean="0">
                        <a:solidFill>
                          <a:schemeClr val="tx1"/>
                        </a:solidFill>
                        <a:latin typeface="Cambria Math" panose="02040503050406030204" pitchFamily="18" charset="0"/>
                        <a:cs typeface="Arial"/>
                      </a:rPr>
                      <m:t>, </m:t>
                    </m:r>
                  </m:oMath>
                </a14:m>
                <a:r>
                  <a:rPr lang="en-US" spc="-5" dirty="0">
                    <a:solidFill>
                      <a:schemeClr val="tx1"/>
                    </a:solidFill>
                    <a:latin typeface="Times New Roman"/>
                    <a:cs typeface="Times New Roman"/>
                  </a:rPr>
                  <a:t>and</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infinite</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converges</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to </a:t>
                </a:r>
                <a:r>
                  <a:rPr lang="en-US" i="1" spc="30" dirty="0">
                    <a:solidFill>
                      <a:schemeClr val="tx1"/>
                    </a:solidFill>
                    <a:latin typeface="Times New Roman"/>
                    <a:cs typeface="Times New Roman"/>
                  </a:rPr>
                  <a:t>S</a:t>
                </a:r>
                <a:r>
                  <a:rPr lang="en-US" spc="-5" dirty="0">
                    <a:solidFill>
                      <a:schemeClr val="tx1"/>
                    </a:solidFill>
                    <a:latin typeface="Times New Roman"/>
                    <a:cs typeface="Times New Roman"/>
                  </a:rPr>
                  <a:t>.</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From</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inequalities </a:t>
                </a:r>
                <a:r>
                  <a:rPr lang="en-US" spc="-5" dirty="0">
                    <a:solidFill>
                      <a:schemeClr val="tx1"/>
                    </a:solidFill>
                    <a:latin typeface="Times New Roman"/>
                    <a:cs typeface="Times New Roman"/>
                  </a:rPr>
                  <a:t>in</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(1)</a:t>
                </a:r>
                <a:r>
                  <a:rPr lang="en-US" spc="6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lso</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see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65" dirty="0">
                    <a:solidFill>
                      <a:schemeClr val="tx1"/>
                    </a:solidFill>
                    <a:latin typeface="Times New Roman"/>
                    <a:cs typeface="Times New Roman"/>
                  </a:rPr>
                  <a:t> </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5" dirty="0">
                    <a:solidFill>
                      <a:schemeClr val="tx1"/>
                    </a:solidFill>
                    <a:latin typeface="Times New Roman"/>
                    <a:cs typeface="Times New Roman"/>
                  </a:rPr>
                  <a:t>S</a:t>
                </a:r>
                <a:r>
                  <a:rPr lang="en-US" i="1" spc="70" dirty="0">
                    <a:solidFill>
                      <a:schemeClr val="tx1"/>
                    </a:solidFill>
                    <a:latin typeface="Times New Roman"/>
                    <a:cs typeface="Times New Roman"/>
                  </a:rPr>
                  <a:t>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0" dirty="0">
                    <a:solidFill>
                      <a:schemeClr val="tx1"/>
                    </a:solidFill>
                    <a:latin typeface="Times New Roman"/>
                    <a:cs typeface="Times New Roman"/>
                  </a:rPr>
                  <a:t>S</a:t>
                </a:r>
                <a:r>
                  <a:rPr lang="en-US" baseline="-11111" dirty="0">
                    <a:solidFill>
                      <a:schemeClr val="tx1"/>
                    </a:solidFill>
                    <a:latin typeface="Times New Roman"/>
                    <a:cs typeface="Times New Roman"/>
                  </a:rPr>
                  <a:t>1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0" dirty="0">
                    <a:solidFill>
                      <a:schemeClr val="tx1"/>
                    </a:solidFill>
                    <a:latin typeface="Times New Roman"/>
                    <a:cs typeface="Times New Roman"/>
                  </a:rPr>
                  <a:t>b</a:t>
                </a:r>
                <a:r>
                  <a:rPr lang="en-US" baseline="-11111" dirty="0">
                    <a:solidFill>
                      <a:schemeClr val="tx1"/>
                    </a:solidFill>
                    <a:latin typeface="Times New Roman"/>
                    <a:cs typeface="Times New Roman"/>
                  </a:rPr>
                  <a:t>1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14" dirty="0">
                    <a:solidFill>
                      <a:schemeClr val="tx1"/>
                    </a:solidFill>
                    <a:latin typeface="Times New Roman"/>
                    <a:cs typeface="Times New Roman"/>
                  </a:rPr>
                  <a:t> </a:t>
                </a:r>
                <a:r>
                  <a:rPr lang="en-US" i="1" spc="60" dirty="0" err="1">
                    <a:solidFill>
                      <a:schemeClr val="tx1"/>
                    </a:solidFill>
                    <a:latin typeface="Times New Roman"/>
                    <a:cs typeface="Times New Roman"/>
                  </a:rPr>
                  <a:t>S</a:t>
                </a:r>
                <a:r>
                  <a:rPr lang="en-US" i="1" baseline="-11111" dirty="0" err="1">
                    <a:solidFill>
                      <a:schemeClr val="tx1"/>
                    </a:solidFill>
                    <a:latin typeface="Times New Roman"/>
                    <a:cs typeface="Times New Roman"/>
                  </a:rPr>
                  <a:t>p</a:t>
                </a:r>
                <a:r>
                  <a:rPr lang="en-US" i="1" baseline="-11111" dirty="0">
                    <a:solidFill>
                      <a:schemeClr val="tx1"/>
                    </a:solidFill>
                    <a:latin typeface="Times New Roman"/>
                    <a:cs typeface="Times New Roman"/>
                  </a:rPr>
                  <a:t>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5" dirty="0">
                    <a:solidFill>
                      <a:schemeClr val="tx1"/>
                    </a:solidFill>
                    <a:latin typeface="Times New Roman"/>
                    <a:cs typeface="Times New Roman"/>
                  </a:rPr>
                  <a:t>S</a:t>
                </a:r>
                <a:r>
                  <a:rPr lang="en-US" i="1" spc="70" dirty="0">
                    <a:solidFill>
                      <a:schemeClr val="tx1"/>
                    </a:solidFill>
                    <a:latin typeface="Times New Roman"/>
                    <a:cs typeface="Times New Roman"/>
                  </a:rPr>
                  <a:t> </a:t>
                </a:r>
                <a:r>
                  <a:rPr lang="en-US" i="1" spc="190" dirty="0">
                    <a:solidFill>
                      <a:schemeClr val="tx1"/>
                    </a:solidFill>
                    <a:latin typeface="Arial"/>
                    <a:cs typeface="Arial"/>
                  </a:rPr>
                  <a:t>&lt;</a:t>
                </a:r>
                <a:r>
                  <a:rPr lang="en-US" i="1" spc="45" dirty="0">
                    <a:solidFill>
                      <a:schemeClr val="tx1"/>
                    </a:solidFill>
                    <a:latin typeface="Arial"/>
                    <a:cs typeface="Arial"/>
                  </a:rPr>
                  <a:t> </a:t>
                </a:r>
                <a:r>
                  <a:rPr lang="en-US" i="1" spc="-25" dirty="0" err="1">
                    <a:solidFill>
                      <a:schemeClr val="tx1"/>
                    </a:solidFill>
                    <a:latin typeface="Times New Roman"/>
                    <a:cs typeface="Times New Roman"/>
                  </a:rPr>
                  <a:t>S</a:t>
                </a:r>
                <a:r>
                  <a:rPr lang="en-US" i="1" baseline="-11111" dirty="0" err="1">
                    <a:solidFill>
                      <a:schemeClr val="tx1"/>
                    </a:solidFill>
                    <a:latin typeface="Times New Roman"/>
                    <a:cs typeface="Times New Roman"/>
                  </a:rPr>
                  <a:t>q</a:t>
                </a:r>
                <a:r>
                  <a:rPr lang="en-US" i="1" baseline="-11111"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ll </a:t>
                </a:r>
                <a:r>
                  <a:rPr lang="en-US" i="1" spc="-5" dirty="0">
                    <a:solidFill>
                      <a:schemeClr val="tx1"/>
                    </a:solidFill>
                    <a:latin typeface="Times New Roman"/>
                    <a:cs typeface="Times New Roman"/>
                  </a:rPr>
                  <a:t>p</a:t>
                </a:r>
                <a:r>
                  <a:rPr lang="en-US" i="1" spc="95" dirty="0">
                    <a:solidFill>
                      <a:schemeClr val="tx1"/>
                    </a:solidFill>
                    <a:latin typeface="Times New Roman"/>
                    <a:cs typeface="Times New Roman"/>
                  </a:rPr>
                  <a:t> </a:t>
                </a:r>
                <a:r>
                  <a:rPr lang="en-US" spc="-10" dirty="0">
                    <a:solidFill>
                      <a:schemeClr val="tx1"/>
                    </a:solidFill>
                    <a:latin typeface="Times New Roman"/>
                    <a:cs typeface="Times New Roman"/>
                  </a:rPr>
                  <a:t>eve</a:t>
                </a:r>
                <a:r>
                  <a:rPr lang="en-US" spc="-5" dirty="0">
                    <a:solidFill>
                      <a:schemeClr val="tx1"/>
                    </a:solidFill>
                    <a:latin typeface="Times New Roman"/>
                    <a:cs typeface="Times New Roman"/>
                  </a:rPr>
                  <a:t>n</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55" dirty="0">
                    <a:solidFill>
                      <a:schemeClr val="tx1"/>
                    </a:solidFill>
                    <a:latin typeface="Times New Roman"/>
                    <a:cs typeface="Times New Roman"/>
                  </a:rPr>
                  <a:t> </a:t>
                </a:r>
                <a:r>
                  <a:rPr lang="en-US" i="1" spc="-5" dirty="0">
                    <a:solidFill>
                      <a:schemeClr val="tx1"/>
                    </a:solidFill>
                    <a:latin typeface="Times New Roman"/>
                    <a:cs typeface="Times New Roman"/>
                  </a:rPr>
                  <a:t>q </a:t>
                </a:r>
                <a:r>
                  <a:rPr lang="en-US" spc="-10" dirty="0">
                    <a:solidFill>
                      <a:schemeClr val="tx1"/>
                    </a:solidFill>
                    <a:latin typeface="Times New Roman"/>
                    <a:cs typeface="Times New Roman"/>
                  </a:rPr>
                  <a:t>od</a:t>
                </a:r>
                <a:r>
                  <a:rPr lang="en-US" spc="-5" dirty="0">
                    <a:solidFill>
                      <a:schemeClr val="tx1"/>
                    </a:solidFill>
                    <a:latin typeface="Times New Roman"/>
                    <a:cs typeface="Times New Roman"/>
                  </a:rPr>
                  <a:t>d</a:t>
                </a:r>
                <a:r>
                  <a:rPr lang="en-US" spc="65" dirty="0">
                    <a:solidFill>
                      <a:schemeClr val="tx1"/>
                    </a:solidFill>
                    <a:latin typeface="Times New Roman"/>
                    <a:cs typeface="Times New Roman"/>
                  </a:rPr>
                  <a:t> </a:t>
                </a:r>
                <a:r>
                  <a:rPr lang="en-US" spc="-10" dirty="0">
                    <a:solidFill>
                      <a:schemeClr val="tx1"/>
                    </a:solidFill>
                    <a:latin typeface="Times New Roman"/>
                    <a:cs typeface="Times New Roman"/>
                  </a:rPr>
                  <a:t>as claimed.</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395" r="-677"/>
                </a:stretch>
              </a:blipFill>
            </p:spPr>
            <p:txBody>
              <a:bodyPr/>
              <a:lstStyle/>
              <a:p>
                <a:r>
                  <a:rPr lang="en-US">
                    <a:noFill/>
                  </a:rPr>
                  <a:t> </a:t>
                </a:r>
              </a:p>
            </p:txBody>
          </p:sp>
        </mc:Fallback>
      </mc:AlternateContent>
    </p:spTree>
    <p:extLst>
      <p:ext uri="{BB962C8B-B14F-4D97-AF65-F5344CB8AC3E}">
        <p14:creationId xmlns:p14="http://schemas.microsoft.com/office/powerpoint/2010/main" val="21732052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(8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1"/>
                <a:ext cx="10805616" cy="1093304"/>
              </a:xfrm>
            </p:spPr>
            <p:txBody>
              <a:bodyPr>
                <a:noAutofit/>
              </a:bodyPr>
              <a:lstStyle/>
              <a:p>
                <a:pPr marL="0" indent="0">
                  <a:lnSpc>
                    <a:spcPct val="100000"/>
                  </a:lnSpc>
                  <a:buNone/>
                </a:pPr>
                <a:r>
                  <a:rPr lang="en-US" b="1" u="sng" spc="-170" dirty="0">
                    <a:solidFill>
                      <a:schemeClr val="tx1"/>
                    </a:solidFill>
                  </a:rPr>
                  <a:t>E</a:t>
                </a:r>
                <a:r>
                  <a:rPr lang="en-US" b="1" u="sng" spc="-135" dirty="0">
                    <a:solidFill>
                      <a:schemeClr val="tx1"/>
                    </a:solidFill>
                  </a:rPr>
                  <a:t>X</a:t>
                </a:r>
                <a:r>
                  <a:rPr lang="en-US" b="1" u="sng" spc="-170" dirty="0">
                    <a:solidFill>
                      <a:schemeClr val="tx1"/>
                    </a:solidFill>
                  </a:rPr>
                  <a:t> </a:t>
                </a:r>
                <a:r>
                  <a:rPr lang="en-US" b="1" u="sng" spc="-20" dirty="0">
                    <a:solidFill>
                      <a:schemeClr val="tx1"/>
                    </a:solidFill>
                  </a:rPr>
                  <a:t>AMPL</a:t>
                </a:r>
                <a:r>
                  <a:rPr lang="en-US" b="1" u="sng" spc="-120" dirty="0">
                    <a:solidFill>
                      <a:schemeClr val="tx1"/>
                    </a:solidFill>
                  </a:rPr>
                  <a:t>E</a:t>
                </a:r>
                <a:r>
                  <a:rPr lang="en-US" b="1" spc="-120" dirty="0">
                    <a:solidFill>
                      <a:schemeClr val="tx1"/>
                    </a:solidFill>
                  </a:rPr>
                  <a:t>: </a:t>
                </a:r>
                <a:r>
                  <a:rPr lang="en-US" b="1" spc="-140" dirty="0">
                    <a:solidFill>
                      <a:schemeClr val="tx1"/>
                    </a:solidFill>
                  </a:rPr>
                  <a:t> </a:t>
                </a:r>
                <a:r>
                  <a:rPr lang="en-US" spc="-15" dirty="0">
                    <a:solidFill>
                      <a:schemeClr val="tx1"/>
                    </a:solidFill>
                  </a:rPr>
                  <a:t>Sho</a:t>
                </a:r>
                <a:r>
                  <a:rPr lang="en-US" spc="-10" dirty="0">
                    <a:solidFill>
                      <a:schemeClr val="tx1"/>
                    </a:solidFill>
                  </a:rPr>
                  <a:t>w</a:t>
                </a:r>
                <a:r>
                  <a:rPr lang="en-US" spc="65" dirty="0">
                    <a:solidFill>
                      <a:schemeClr val="tx1"/>
                    </a:solidFill>
                  </a:rPr>
                  <a:t> </a:t>
                </a:r>
                <a:r>
                  <a:rPr lang="en-US" spc="-10" dirty="0">
                    <a:solidFill>
                      <a:schemeClr val="tx1"/>
                    </a:solidFill>
                  </a:rPr>
                  <a:t>tha</a:t>
                </a:r>
                <a:r>
                  <a:rPr lang="en-US" spc="-5" dirty="0">
                    <a:solidFill>
                      <a:schemeClr val="tx1"/>
                    </a:solidFill>
                  </a:rPr>
                  <a:t>t</a:t>
                </a:r>
                <a:r>
                  <a:rPr lang="en-US" spc="65" dirty="0">
                    <a:solidFill>
                      <a:schemeClr val="tx1"/>
                    </a:solidFill>
                  </a:rPr>
                  <a:t> </a:t>
                </a:r>
                <a14:m>
                  <m:oMath xmlns:m="http://schemas.openxmlformats.org/officeDocument/2006/math">
                    <m:nary>
                      <m:naryPr>
                        <m:chr m:val="∑"/>
                        <m:ctrlPr>
                          <a:rPr lang="en-US" i="1" spc="65" smtClean="0">
                            <a:solidFill>
                              <a:schemeClr val="tx1"/>
                            </a:solidFill>
                            <a:latin typeface="Cambria Math" panose="02040503050406030204" pitchFamily="18" charset="0"/>
                            <a:cs typeface="Times New Roman"/>
                          </a:rPr>
                        </m:ctrlPr>
                      </m:naryPr>
                      <m:sub>
                        <m:r>
                          <m:rPr>
                            <m:brk m:alnAt="23"/>
                          </m:rPr>
                          <a:rPr lang="en-US" b="0" i="1" spc="65" smtClean="0">
                            <a:solidFill>
                              <a:schemeClr val="tx1"/>
                            </a:solidFill>
                            <a:latin typeface="Cambria Math" panose="02040503050406030204" pitchFamily="18" charset="0"/>
                            <a:cs typeface="Times New Roman"/>
                          </a:rPr>
                          <m:t>𝑛</m:t>
                        </m:r>
                        <m:r>
                          <a:rPr lang="en-US" b="0" i="1" spc="65" smtClean="0">
                            <a:solidFill>
                              <a:schemeClr val="tx1"/>
                            </a:solidFill>
                            <a:latin typeface="Cambria Math" panose="02040503050406030204" pitchFamily="18" charset="0"/>
                            <a:cs typeface="Times New Roman"/>
                          </a:rPr>
                          <m:t>=1</m:t>
                        </m:r>
                      </m:sub>
                      <m:sup>
                        <m:r>
                          <a:rPr lang="en-US" i="1" spc="65" smtClean="0">
                            <a:solidFill>
                              <a:schemeClr val="tx1"/>
                            </a:solidFill>
                            <a:latin typeface="Cambria Math" panose="02040503050406030204" pitchFamily="18" charset="0"/>
                            <a:ea typeface="Cambria Math" panose="02040503050406030204" pitchFamily="18" charset="0"/>
                            <a:cs typeface="Times New Roman"/>
                          </a:rPr>
                          <m:t>∞</m:t>
                        </m:r>
                      </m:sup>
                      <m:e>
                        <m:sSup>
                          <m:sSupPr>
                            <m:ctrlPr>
                              <a:rPr lang="en-US" i="1" spc="65" smtClean="0">
                                <a:solidFill>
                                  <a:schemeClr val="tx1"/>
                                </a:solidFill>
                                <a:latin typeface="Cambria Math" panose="02040503050406030204" pitchFamily="18" charset="0"/>
                                <a:cs typeface="Times New Roman"/>
                              </a:rPr>
                            </m:ctrlPr>
                          </m:sSupPr>
                          <m:e>
                            <m:r>
                              <a:rPr lang="en-US" b="0" i="1" spc="65" smtClean="0">
                                <a:solidFill>
                                  <a:schemeClr val="tx1"/>
                                </a:solidFill>
                                <a:latin typeface="Cambria Math" panose="02040503050406030204" pitchFamily="18" charset="0"/>
                                <a:cs typeface="Times New Roman"/>
                              </a:rPr>
                              <m:t>(−1)</m:t>
                            </m:r>
                          </m:e>
                          <m:sup>
                            <m:r>
                              <a:rPr lang="en-US" b="0" i="1" spc="65" smtClean="0">
                                <a:solidFill>
                                  <a:schemeClr val="tx1"/>
                                </a:solidFill>
                                <a:latin typeface="Cambria Math" panose="02040503050406030204" pitchFamily="18" charset="0"/>
                                <a:cs typeface="Times New Roman"/>
                              </a:rPr>
                              <m:t>𝑛</m:t>
                            </m:r>
                            <m:r>
                              <a:rPr lang="en-US" b="0" i="1" spc="65" smtClean="0">
                                <a:solidFill>
                                  <a:schemeClr val="tx1"/>
                                </a:solidFill>
                                <a:latin typeface="Cambria Math" panose="02040503050406030204" pitchFamily="18" charset="0"/>
                                <a:cs typeface="Times New Roman"/>
                              </a:rPr>
                              <m:t>−1</m:t>
                            </m:r>
                          </m:sup>
                        </m:sSup>
                        <m:f>
                          <m:fPr>
                            <m:ctrlPr>
                              <a:rPr lang="en-US" i="1" spc="65" smtClean="0">
                                <a:solidFill>
                                  <a:schemeClr val="tx1"/>
                                </a:solidFill>
                                <a:latin typeface="Cambria Math" panose="02040503050406030204" pitchFamily="18" charset="0"/>
                                <a:cs typeface="Times New Roman"/>
                              </a:rPr>
                            </m:ctrlPr>
                          </m:fPr>
                          <m:num>
                            <m:r>
                              <a:rPr lang="en-US" b="0" i="1" spc="65" smtClean="0">
                                <a:solidFill>
                                  <a:schemeClr val="tx1"/>
                                </a:solidFill>
                                <a:latin typeface="Cambria Math" panose="02040503050406030204" pitchFamily="18" charset="0"/>
                                <a:cs typeface="Times New Roman"/>
                              </a:rPr>
                              <m:t>1</m:t>
                            </m:r>
                          </m:num>
                          <m:den>
                            <m:rad>
                              <m:radPr>
                                <m:degHide m:val="on"/>
                                <m:ctrlPr>
                                  <a:rPr lang="en-US" i="1" spc="65" smtClean="0">
                                    <a:solidFill>
                                      <a:schemeClr val="tx1"/>
                                    </a:solidFill>
                                    <a:latin typeface="Cambria Math" panose="02040503050406030204" pitchFamily="18" charset="0"/>
                                    <a:cs typeface="Times New Roman"/>
                                  </a:rPr>
                                </m:ctrlPr>
                              </m:radPr>
                              <m:deg/>
                              <m:e>
                                <m:r>
                                  <a:rPr lang="en-US" b="0" i="1" spc="65" smtClean="0">
                                    <a:solidFill>
                                      <a:schemeClr val="tx1"/>
                                    </a:solidFill>
                                    <a:latin typeface="Cambria Math" panose="02040503050406030204" pitchFamily="18" charset="0"/>
                                    <a:cs typeface="Times New Roman"/>
                                  </a:rPr>
                                  <m:t>𝑛</m:t>
                                </m:r>
                              </m:e>
                            </m:rad>
                          </m:den>
                        </m:f>
                      </m:e>
                    </m:nary>
                  </m:oMath>
                </a14:m>
                <a:r>
                  <a:rPr lang="en-US" spc="-10" dirty="0">
                    <a:solidFill>
                      <a:schemeClr val="tx1"/>
                    </a:solidFill>
                  </a:rPr>
                  <a:t> converge</a:t>
                </a:r>
                <a:r>
                  <a:rPr lang="en-US" spc="-5" dirty="0">
                    <a:solidFill>
                      <a:schemeClr val="tx1"/>
                    </a:solidFill>
                  </a:rPr>
                  <a:t>s</a:t>
                </a:r>
                <a:r>
                  <a:rPr lang="en-US" spc="65" dirty="0">
                    <a:solidFill>
                      <a:schemeClr val="tx1"/>
                    </a:solidFill>
                  </a:rPr>
                  <a:t> </a:t>
                </a:r>
                <a:r>
                  <a:rPr lang="en-US" spc="-10" dirty="0">
                    <a:solidFill>
                      <a:schemeClr val="tx1"/>
                    </a:solidFill>
                  </a:rPr>
                  <a:t>condition</a:t>
                </a:r>
                <a:r>
                  <a:rPr lang="en-US" spc="-5" dirty="0">
                    <a:solidFill>
                      <a:schemeClr val="tx1"/>
                    </a:solidFill>
                  </a:rPr>
                  <a:t>ally.</a:t>
                </a:r>
              </a:p>
              <a:p>
                <a:pPr marL="0" indent="0">
                  <a:lnSpc>
                    <a:spcPct val="100000"/>
                  </a:lnSpc>
                  <a:buNone/>
                </a:pPr>
                <a:r>
                  <a:rPr lang="en-US" spc="-5" dirty="0">
                    <a:solidFill>
                      <a:schemeClr val="tx1"/>
                    </a:solidFill>
                  </a:rPr>
                  <a:t>Furthermore, </a:t>
                </a:r>
                <a:r>
                  <a:rPr lang="en-US" spc="-10" dirty="0">
                    <a:solidFill>
                      <a:schemeClr val="tx1"/>
                    </a:solidFill>
                  </a:rPr>
                  <a:t>show </a:t>
                </a:r>
                <a:r>
                  <a:rPr lang="en-US" spc="-5" dirty="0">
                    <a:solidFill>
                      <a:schemeClr val="tx1"/>
                    </a:solidFill>
                  </a:rPr>
                  <a:t>that if</a:t>
                </a:r>
                <a:r>
                  <a:rPr lang="en-US" spc="45" dirty="0">
                    <a:solidFill>
                      <a:schemeClr val="tx1"/>
                    </a:solidFill>
                  </a:rPr>
                  <a:t> </a:t>
                </a:r>
                <a:r>
                  <a:rPr lang="en-US" i="1" spc="-5" dirty="0">
                    <a:solidFill>
                      <a:schemeClr val="tx1"/>
                    </a:solidFill>
                  </a:rPr>
                  <a:t>S</a:t>
                </a:r>
                <a:r>
                  <a:rPr lang="en-US" i="1" spc="40" dirty="0">
                    <a:solidFill>
                      <a:schemeClr val="tx1"/>
                    </a:solidFill>
                  </a:rPr>
                  <a:t> </a:t>
                </a:r>
                <a:r>
                  <a:rPr lang="en-US" spc="-5" dirty="0">
                    <a:solidFill>
                      <a:schemeClr val="tx1"/>
                    </a:solidFill>
                  </a:rPr>
                  <a:t>is the </a:t>
                </a:r>
                <a:r>
                  <a:rPr lang="en-US" spc="-10" dirty="0">
                    <a:solidFill>
                      <a:schemeClr val="tx1"/>
                    </a:solidFill>
                  </a:rPr>
                  <a:t>sum</a:t>
                </a:r>
                <a:r>
                  <a:rPr lang="en-US" spc="-5" dirty="0">
                    <a:solidFill>
                      <a:schemeClr val="tx1"/>
                    </a:solidFill>
                  </a:rPr>
                  <a:t> of the series, then 0</a:t>
                </a:r>
                <a:r>
                  <a:rPr lang="en-US" spc="25" dirty="0">
                    <a:solidFill>
                      <a:schemeClr val="tx1"/>
                    </a:solidFill>
                  </a:rPr>
                  <a:t> </a:t>
                </a:r>
                <a:r>
                  <a:rPr lang="en-US" spc="-50" dirty="0">
                    <a:solidFill>
                      <a:schemeClr val="tx1"/>
                    </a:solidFill>
                  </a:rPr>
                  <a:t>≤</a:t>
                </a:r>
                <a:r>
                  <a:rPr lang="en-US" spc="10" dirty="0">
                    <a:solidFill>
                      <a:schemeClr val="tx1"/>
                    </a:solidFill>
                  </a:rPr>
                  <a:t> </a:t>
                </a:r>
                <a:r>
                  <a:rPr lang="en-US" i="1" spc="-5" dirty="0">
                    <a:solidFill>
                      <a:schemeClr val="tx1"/>
                    </a:solidFill>
                  </a:rPr>
                  <a:t>S</a:t>
                </a:r>
                <a:r>
                  <a:rPr lang="en-US" i="1" spc="70"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a:t>
                </a:r>
                <a:endParaRPr lang="en-US" dirty="0">
                  <a:solidFill>
                    <a:schemeClr val="tx1"/>
                  </a:solidFill>
                </a:endParaRPr>
              </a:p>
              <a:p>
                <a:pPr marL="0" marR="5080" indent="0" algn="just">
                  <a:lnSpc>
                    <a:spcPct val="100000"/>
                  </a:lnSpc>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1"/>
                <a:ext cx="10805616" cy="1093304"/>
              </a:xfrm>
              <a:blipFill>
                <a:blip r:embed="rId2"/>
                <a:stretch>
                  <a:fillRect l="-677" b="-8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A3C2C2B1-E538-40AF-B80A-EE92FF40C3F4}"/>
                  </a:ext>
                </a:extLst>
              </p:cNvPr>
              <p:cNvSpPr txBox="1"/>
              <p:nvPr/>
            </p:nvSpPr>
            <p:spPr>
              <a:xfrm>
                <a:off x="685799" y="2872808"/>
                <a:ext cx="6602104" cy="3643113"/>
              </a:xfrm>
              <a:prstGeom prst="rect">
                <a:avLst/>
              </a:prstGeom>
              <a:noFill/>
            </p:spPr>
            <p:txBody>
              <a:bodyPr wrap="square" rtlCol="0">
                <a:spAutoFit/>
              </a:bodyPr>
              <a:lstStyle/>
              <a:p>
                <a:pPr marR="5080"/>
                <a:r>
                  <a:rPr lang="en-US" sz="2200" b="1" spc="-5" dirty="0">
                    <a:latin typeface="Times New Roman" panose="02020603050405020304" pitchFamily="18" charset="0"/>
                    <a:cs typeface="Times New Roman" panose="02020603050405020304" pitchFamily="18" charset="0"/>
                  </a:rPr>
                  <a:t>Solution </a:t>
                </a:r>
                <a:r>
                  <a:rPr lang="en-US" sz="2200" spc="-15" dirty="0">
                    <a:latin typeface="Times New Roman" panose="02020603050405020304" pitchFamily="18" charset="0"/>
                    <a:cs typeface="Times New Roman" panose="02020603050405020304" pitchFamily="18" charset="0"/>
                  </a:rPr>
                  <a:t>Th</a:t>
                </a:r>
                <a:r>
                  <a:rPr lang="en-US" sz="2200" spc="-5" dirty="0">
                    <a:latin typeface="Times New Roman" panose="02020603050405020304" pitchFamily="18" charset="0"/>
                    <a:cs typeface="Times New Roman" panose="02020603050405020304" pitchFamily="18" charset="0"/>
                  </a:rPr>
                  <a:t>e</a:t>
                </a:r>
                <a:r>
                  <a:rPr lang="en-US" sz="2200" spc="9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a:t>
                </a:r>
                <a:r>
                  <a:rPr lang="en-US" sz="2200" spc="-15" dirty="0">
                    <a:latin typeface="Times New Roman" panose="02020603050405020304" pitchFamily="18" charset="0"/>
                    <a:cs typeface="Times New Roman" panose="02020603050405020304" pitchFamily="18" charset="0"/>
                  </a:rPr>
                  <a:t>erm</a:t>
                </a:r>
                <a:r>
                  <a:rPr lang="en-US" sz="2200" spc="-5" dirty="0">
                    <a:latin typeface="Times New Roman" panose="02020603050405020304" pitchFamily="18" charset="0"/>
                    <a:cs typeface="Times New Roman" panose="02020603050405020304" pitchFamily="18" charset="0"/>
                  </a:rPr>
                  <a:t>s</a:t>
                </a:r>
                <a:r>
                  <a:rPr lang="en-US" sz="2200" spc="90" dirty="0">
                    <a:latin typeface="Times New Roman" panose="02020603050405020304" pitchFamily="18" charset="0"/>
                    <a:cs typeface="Times New Roman" panose="02020603050405020304" pitchFamily="18" charset="0"/>
                  </a:rPr>
                  <a:t> </a:t>
                </a:r>
                <a:r>
                  <a:rPr lang="en-US" sz="2200" i="1" spc="-10" dirty="0" err="1">
                    <a:latin typeface="Times New Roman" panose="02020603050405020304" pitchFamily="18" charset="0"/>
                    <a:cs typeface="Times New Roman" panose="02020603050405020304" pitchFamily="18" charset="0"/>
                  </a:rPr>
                  <a:t>b</a:t>
                </a:r>
                <a:r>
                  <a:rPr lang="en-US" sz="2200" i="1" baseline="-11111" dirty="0" err="1">
                    <a:latin typeface="Times New Roman" panose="02020603050405020304" pitchFamily="18" charset="0"/>
                    <a:cs typeface="Times New Roman" panose="02020603050405020304" pitchFamily="18" charset="0"/>
                  </a:rPr>
                  <a:t>n</a:t>
                </a:r>
                <a:r>
                  <a:rPr lang="en-US" sz="2200" i="1" baseline="-11111" dirty="0">
                    <a:latin typeface="Times New Roman" panose="02020603050405020304" pitchFamily="18" charset="0"/>
                    <a:cs typeface="Times New Roman" panose="02020603050405020304" pitchFamily="18" charset="0"/>
                  </a:rPr>
                  <a:t> </a:t>
                </a:r>
                <a:r>
                  <a:rPr lang="en-US" sz="2200" spc="-25" dirty="0">
                    <a:latin typeface="Times New Roman" panose="02020603050405020304" pitchFamily="18" charset="0"/>
                    <a:cs typeface="Times New Roman" panose="02020603050405020304" pitchFamily="18" charset="0"/>
                  </a:rPr>
                  <a:t>=</a:t>
                </a:r>
                <a:r>
                  <a:rPr lang="en-US" sz="2200" spc="-4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200" i="1" spc="65">
                            <a:latin typeface="Cambria Math" panose="02040503050406030204" pitchFamily="18" charset="0"/>
                            <a:cs typeface="Times New Roman"/>
                          </a:rPr>
                        </m:ctrlPr>
                      </m:fPr>
                      <m:num>
                        <m:r>
                          <a:rPr lang="en-US" sz="2200" i="1" spc="65">
                            <a:latin typeface="Cambria Math" panose="02040503050406030204" pitchFamily="18" charset="0"/>
                            <a:cs typeface="Times New Roman"/>
                          </a:rPr>
                          <m:t>1</m:t>
                        </m:r>
                      </m:num>
                      <m:den>
                        <m:rad>
                          <m:radPr>
                            <m:degHide m:val="on"/>
                            <m:ctrlPr>
                              <a:rPr lang="en-US" sz="2200" i="1" spc="65">
                                <a:latin typeface="Cambria Math" panose="02040503050406030204" pitchFamily="18" charset="0"/>
                                <a:cs typeface="Times New Roman"/>
                              </a:rPr>
                            </m:ctrlPr>
                          </m:radPr>
                          <m:deg/>
                          <m:e>
                            <m:r>
                              <a:rPr lang="en-US" sz="2200" i="1" spc="65">
                                <a:latin typeface="Cambria Math" panose="02040503050406030204" pitchFamily="18" charset="0"/>
                                <a:cs typeface="Times New Roman"/>
                              </a:rPr>
                              <m:t>𝑛</m:t>
                            </m:r>
                          </m:e>
                        </m:rad>
                      </m:den>
                    </m:f>
                  </m:oMath>
                </a14:m>
                <a:r>
                  <a:rPr lang="en-US" sz="2200" i="1" spc="-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ar</a:t>
                </a:r>
                <a:r>
                  <a:rPr lang="en-US" sz="2200" spc="-5" dirty="0">
                    <a:latin typeface="Times New Roman" panose="02020603050405020304" pitchFamily="18" charset="0"/>
                    <a:cs typeface="Times New Roman" panose="02020603050405020304" pitchFamily="18" charset="0"/>
                  </a:rPr>
                  <a:t>e</a:t>
                </a:r>
                <a:r>
                  <a:rPr lang="en-US" sz="2200" spc="9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positiv</a:t>
                </a:r>
                <a:r>
                  <a:rPr lang="en-US" sz="2200" spc="-5" dirty="0">
                    <a:latin typeface="Times New Roman" panose="02020603050405020304" pitchFamily="18" charset="0"/>
                    <a:cs typeface="Times New Roman" panose="02020603050405020304" pitchFamily="18" charset="0"/>
                  </a:rPr>
                  <a:t>e</a:t>
                </a:r>
                <a:r>
                  <a:rPr lang="en-US" sz="2200" spc="9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an</a:t>
                </a:r>
                <a:r>
                  <a:rPr lang="en-US" sz="2200" spc="-5" dirty="0">
                    <a:latin typeface="Times New Roman" panose="02020603050405020304" pitchFamily="18" charset="0"/>
                    <a:cs typeface="Times New Roman" panose="02020603050405020304" pitchFamily="18" charset="0"/>
                  </a:rPr>
                  <a:t>d</a:t>
                </a:r>
                <a:r>
                  <a:rPr lang="en-US" sz="2200" spc="9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decreasing</a:t>
                </a:r>
                <a:r>
                  <a:rPr lang="en-US" sz="2200" spc="-5" dirty="0">
                    <a:latin typeface="Times New Roman" panose="02020603050405020304" pitchFamily="18" charset="0"/>
                    <a:cs typeface="Times New Roman" panose="02020603050405020304" pitchFamily="18" charset="0"/>
                  </a:rPr>
                  <a:t>,</a:t>
                </a:r>
                <a:r>
                  <a:rPr lang="en-US" sz="2200" spc="9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an</a:t>
                </a:r>
                <a:r>
                  <a:rPr lang="en-US" sz="2200" spc="-5" dirty="0">
                    <a:latin typeface="Times New Roman" panose="02020603050405020304" pitchFamily="18" charset="0"/>
                    <a:cs typeface="Times New Roman" panose="02020603050405020304" pitchFamily="18" charset="0"/>
                  </a:rPr>
                  <a:t>d </a:t>
                </a:r>
                <a14:m>
                  <m:oMath xmlns:m="http://schemas.openxmlformats.org/officeDocument/2006/math">
                    <m:func>
                      <m:funcPr>
                        <m:ctrlPr>
                          <a:rPr lang="en-US" sz="2200" i="1">
                            <a:latin typeface="Cambria Math" panose="02040503050406030204" pitchFamily="18" charset="0"/>
                            <a:cs typeface="Times New Roman"/>
                          </a:rPr>
                        </m:ctrlPr>
                      </m:funcPr>
                      <m:fName>
                        <m:limLow>
                          <m:limLowPr>
                            <m:ctrlPr>
                              <a:rPr lang="en-US" sz="2200" i="1">
                                <a:latin typeface="Cambria Math" panose="02040503050406030204" pitchFamily="18" charset="0"/>
                                <a:cs typeface="Times New Roman"/>
                              </a:rPr>
                            </m:ctrlPr>
                          </m:limLowPr>
                          <m:e>
                            <m:r>
                              <m:rPr>
                                <m:sty m:val="p"/>
                              </m:rPr>
                              <a:rPr lang="en-US" sz="2200">
                                <a:latin typeface="Cambria Math" panose="02040503050406030204" pitchFamily="18" charset="0"/>
                                <a:cs typeface="Times New Roman"/>
                              </a:rPr>
                              <m:t>lim</m:t>
                            </m:r>
                          </m:e>
                          <m:lim>
                            <m:r>
                              <a:rPr lang="en-US" sz="2200" i="1">
                                <a:latin typeface="Cambria Math" panose="02040503050406030204" pitchFamily="18" charset="0"/>
                                <a:cs typeface="Times New Roman"/>
                              </a:rPr>
                              <m:t>𝑛</m:t>
                            </m:r>
                            <m:r>
                              <a:rPr lang="en-US" sz="2200" i="1">
                                <a:latin typeface="Cambria Math" panose="02040503050406030204" pitchFamily="18" charset="0"/>
                                <a:ea typeface="Cambria Math" panose="02040503050406030204" pitchFamily="18" charset="0"/>
                                <a:cs typeface="Times New Roman"/>
                              </a:rPr>
                              <m:t>→∞</m:t>
                            </m:r>
                          </m:lim>
                        </m:limLow>
                      </m:fName>
                      <m:e>
                        <m:sSub>
                          <m:sSubPr>
                            <m:ctrlPr>
                              <a:rPr lang="en-US" sz="2200" i="1">
                                <a:latin typeface="Cambria Math" panose="02040503050406030204" pitchFamily="18" charset="0"/>
                                <a:cs typeface="Times New Roman"/>
                              </a:rPr>
                            </m:ctrlPr>
                          </m:sSubPr>
                          <m:e>
                            <m:r>
                              <a:rPr lang="en-US" sz="2200" i="1">
                                <a:latin typeface="Cambria Math" panose="02040503050406030204" pitchFamily="18" charset="0"/>
                                <a:cs typeface="Times New Roman"/>
                              </a:rPr>
                              <m:t>𝑏</m:t>
                            </m:r>
                          </m:e>
                          <m:sub>
                            <m:r>
                              <a:rPr lang="en-US" sz="2200" i="1">
                                <a:latin typeface="Cambria Math" panose="02040503050406030204" pitchFamily="18" charset="0"/>
                                <a:cs typeface="Times New Roman"/>
                              </a:rPr>
                              <m:t>𝑛</m:t>
                            </m:r>
                          </m:sub>
                        </m:sSub>
                      </m:e>
                    </m:func>
                    <m:r>
                      <a:rPr lang="en-US" sz="2200" i="1">
                        <a:latin typeface="Cambria Math" panose="02040503050406030204" pitchFamily="18" charset="0"/>
                        <a:cs typeface="Times New Roman"/>
                      </a:rPr>
                      <m:t>=0</m:t>
                    </m:r>
                  </m:oMath>
                </a14:m>
                <a:r>
                  <a:rPr lang="en-US" sz="2200" spc="-5" dirty="0">
                    <a:latin typeface="Times New Roman" panose="02020603050405020304" pitchFamily="18" charset="0"/>
                    <a:cs typeface="Times New Roman" panose="02020603050405020304" pitchFamily="18" charset="0"/>
                  </a:rPr>
                  <a:t>.</a:t>
                </a:r>
                <a:r>
                  <a:rPr lang="en-US" sz="2200" spc="9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There</a:t>
                </a:r>
                <a:r>
                  <a:rPr lang="en-US" sz="2200" spc="-5" dirty="0">
                    <a:latin typeface="Times New Roman" panose="02020603050405020304" pitchFamily="18" charset="0"/>
                    <a:cs typeface="Times New Roman" panose="02020603050405020304" pitchFamily="18" charset="0"/>
                  </a:rPr>
                  <a:t>fore,</a:t>
                </a:r>
                <a:r>
                  <a:rPr lang="en-US" sz="2200" spc="9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the</a:t>
                </a:r>
                <a:r>
                  <a:rPr lang="en-US" sz="2200" spc="9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series</a:t>
                </a:r>
                <a:r>
                  <a:rPr lang="en-US" sz="2200" spc="8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converges</a:t>
                </a:r>
                <a:r>
                  <a:rPr lang="en-US" sz="2200" spc="9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by</a:t>
                </a:r>
                <a:r>
                  <a:rPr lang="en-US" sz="2200" spc="9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the</a:t>
                </a:r>
                <a:r>
                  <a:rPr lang="en-US" sz="2200" spc="90"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A</a:t>
                </a:r>
                <a:r>
                  <a:rPr lang="en-US" sz="2200" spc="-5" dirty="0">
                    <a:latin typeface="Times New Roman" panose="02020603050405020304" pitchFamily="18" charset="0"/>
                    <a:cs typeface="Times New Roman" panose="02020603050405020304" pitchFamily="18" charset="0"/>
                  </a:rPr>
                  <a:t>lternating</a:t>
                </a:r>
                <a:r>
                  <a:rPr lang="en-US" sz="2200" spc="9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Series</a:t>
                </a:r>
                <a:r>
                  <a:rPr lang="en-US" sz="2200" spc="90"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T</a:t>
                </a:r>
                <a:r>
                  <a:rPr lang="en-US" sz="2200" spc="-5" dirty="0">
                    <a:latin typeface="Times New Roman" panose="02020603050405020304" pitchFamily="18" charset="0"/>
                    <a:cs typeface="Times New Roman" panose="02020603050405020304" pitchFamily="18" charset="0"/>
                  </a:rPr>
                  <a:t>est.</a:t>
                </a:r>
                <a:r>
                  <a:rPr lang="en-US" sz="2200" spc="9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Furthermore,</a:t>
                </a:r>
                <a:r>
                  <a:rPr lang="en-US" sz="2200" spc="9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if </a:t>
                </a:r>
                <a:r>
                  <a:rPr lang="en-US" sz="2200" i="1" spc="-5" dirty="0">
                    <a:latin typeface="Times New Roman" panose="02020603050405020304" pitchFamily="18" charset="0"/>
                    <a:cs typeface="Times New Roman" panose="02020603050405020304" pitchFamily="18" charset="0"/>
                  </a:rPr>
                  <a:t>S </a:t>
                </a:r>
                <a:r>
                  <a:rPr lang="en-US" sz="2200" spc="-5" dirty="0">
                    <a:latin typeface="Times New Roman" panose="02020603050405020304" pitchFamily="18" charset="0"/>
                    <a:cs typeface="Times New Roman" panose="02020603050405020304" pitchFamily="18" charset="0"/>
                  </a:rPr>
                  <a:t>is</a:t>
                </a:r>
                <a:r>
                  <a:rPr lang="en-US" sz="2200" spc="8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the</a:t>
                </a:r>
                <a:r>
                  <a:rPr lang="en-US" sz="2200" spc="9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sum</a:t>
                </a:r>
                <a:r>
                  <a:rPr lang="en-US" sz="2200" spc="-5" dirty="0">
                    <a:latin typeface="Times New Roman" panose="02020603050405020304" pitchFamily="18" charset="0"/>
                    <a:cs typeface="Times New Roman" panose="02020603050405020304" pitchFamily="18" charset="0"/>
                  </a:rPr>
                  <a:t> of the series, then 0</a:t>
                </a:r>
                <a:r>
                  <a:rPr lang="en-US" sz="2200" spc="25" dirty="0">
                    <a:latin typeface="Times New Roman" panose="02020603050405020304" pitchFamily="18" charset="0"/>
                    <a:cs typeface="Times New Roman" panose="02020603050405020304" pitchFamily="18" charset="0"/>
                  </a:rPr>
                  <a:t> </a:t>
                </a:r>
                <a:r>
                  <a:rPr lang="en-US" sz="2200" spc="-50" dirty="0">
                    <a:latin typeface="Times New Roman" panose="02020603050405020304" pitchFamily="18" charset="0"/>
                    <a:cs typeface="Times New Roman" panose="02020603050405020304" pitchFamily="18" charset="0"/>
                  </a:rPr>
                  <a:t>≤</a:t>
                </a:r>
                <a:r>
                  <a:rPr lang="en-US" sz="2200" spc="10" dirty="0">
                    <a:latin typeface="Times New Roman" panose="02020603050405020304" pitchFamily="18" charset="0"/>
                    <a:cs typeface="Times New Roman" panose="02020603050405020304" pitchFamily="18" charset="0"/>
                  </a:rPr>
                  <a:t> </a:t>
                </a:r>
                <a:r>
                  <a:rPr lang="en-US" sz="2200" i="1" spc="-5" dirty="0">
                    <a:latin typeface="Times New Roman" panose="02020603050405020304" pitchFamily="18" charset="0"/>
                    <a:cs typeface="Times New Roman" panose="02020603050405020304" pitchFamily="18" charset="0"/>
                  </a:rPr>
                  <a:t>S</a:t>
                </a:r>
                <a:r>
                  <a:rPr lang="en-US" sz="2200" i="1" spc="70" dirty="0">
                    <a:latin typeface="Times New Roman" panose="02020603050405020304" pitchFamily="18" charset="0"/>
                    <a:cs typeface="Times New Roman" panose="02020603050405020304" pitchFamily="18" charset="0"/>
                  </a:rPr>
                  <a:t> </a:t>
                </a:r>
                <a:r>
                  <a:rPr lang="en-US" sz="2200" spc="-50" dirty="0">
                    <a:latin typeface="Times New Roman" panose="02020603050405020304" pitchFamily="18" charset="0"/>
                    <a:cs typeface="Times New Roman" panose="02020603050405020304" pitchFamily="18" charset="0"/>
                  </a:rPr>
                  <a:t>≤</a:t>
                </a:r>
                <a:r>
                  <a:rPr lang="en-US" sz="2200" spc="-4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1 </a:t>
                </a:r>
                <a:r>
                  <a:rPr lang="en-US" sz="2200" spc="-10" dirty="0">
                    <a:latin typeface="Times New Roman" panose="02020603050405020304" pitchFamily="18" charset="0"/>
                    <a:cs typeface="Times New Roman" panose="02020603050405020304" pitchFamily="18" charset="0"/>
                  </a:rPr>
                  <a:t>becaus</a:t>
                </a:r>
                <a:r>
                  <a:rPr lang="en-US" sz="2200" spc="-5" dirty="0">
                    <a:latin typeface="Times New Roman" panose="02020603050405020304" pitchFamily="18" charset="0"/>
                    <a:cs typeface="Times New Roman" panose="02020603050405020304" pitchFamily="18" charset="0"/>
                  </a:rPr>
                  <a:t>e </a:t>
                </a:r>
                <a:r>
                  <a:rPr lang="en-US" sz="2200" i="1" spc="-10" dirty="0">
                    <a:latin typeface="Times New Roman" panose="02020603050405020304" pitchFamily="18" charset="0"/>
                    <a:cs typeface="Times New Roman" panose="02020603050405020304" pitchFamily="18" charset="0"/>
                  </a:rPr>
                  <a:t>b</a:t>
                </a:r>
                <a:r>
                  <a:rPr lang="en-US" sz="2200" baseline="-11111" dirty="0">
                    <a:latin typeface="Times New Roman" panose="02020603050405020304" pitchFamily="18" charset="0"/>
                    <a:cs typeface="Times New Roman" panose="02020603050405020304" pitchFamily="18" charset="0"/>
                  </a:rPr>
                  <a:t>1 </a:t>
                </a:r>
                <a:r>
                  <a:rPr lang="en-US" sz="2200" spc="-25" dirty="0">
                    <a:latin typeface="Times New Roman" panose="02020603050405020304" pitchFamily="18" charset="0"/>
                    <a:cs typeface="Times New Roman" panose="02020603050405020304" pitchFamily="18" charset="0"/>
                  </a:rPr>
                  <a:t>=</a:t>
                </a:r>
                <a:r>
                  <a:rPr lang="en-US" sz="2200" spc="-4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1</a:t>
                </a:r>
                <a:r>
                  <a:rPr lang="en-US" sz="2200" spc="-5"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H</a:t>
                </a:r>
                <a:r>
                  <a:rPr lang="en-US" sz="2200" spc="-5" dirty="0">
                    <a:latin typeface="Times New Roman" panose="02020603050405020304" pitchFamily="18" charset="0"/>
                    <a:cs typeface="Times New Roman" panose="02020603050405020304" pitchFamily="18" charset="0"/>
                  </a:rPr>
                  <a:t>owever, the positive series </a:t>
                </a:r>
                <a14:m>
                  <m:oMath xmlns:m="http://schemas.openxmlformats.org/officeDocument/2006/math">
                    <m:nary>
                      <m:naryPr>
                        <m:chr m:val="∑"/>
                        <m:ctrlPr>
                          <a:rPr lang="en-US" sz="2200" i="1" spc="65">
                            <a:latin typeface="Cambria Math" panose="02040503050406030204" pitchFamily="18" charset="0"/>
                            <a:cs typeface="Times New Roman"/>
                          </a:rPr>
                        </m:ctrlPr>
                      </m:naryPr>
                      <m:sub>
                        <m:r>
                          <m:rPr>
                            <m:brk m:alnAt="23"/>
                          </m:rPr>
                          <a:rPr lang="en-US" sz="2200" i="1" spc="65">
                            <a:latin typeface="Cambria Math" panose="02040503050406030204" pitchFamily="18" charset="0"/>
                            <a:cs typeface="Times New Roman"/>
                          </a:rPr>
                          <m:t>𝑛</m:t>
                        </m:r>
                        <m:r>
                          <a:rPr lang="en-US" sz="2200" i="1" spc="65">
                            <a:latin typeface="Cambria Math" panose="02040503050406030204" pitchFamily="18" charset="0"/>
                            <a:cs typeface="Times New Roman"/>
                          </a:rPr>
                          <m:t>=1</m:t>
                        </m:r>
                      </m:sub>
                      <m:sup>
                        <m:r>
                          <a:rPr lang="en-US" sz="2200" i="1" spc="65">
                            <a:latin typeface="Cambria Math" panose="02040503050406030204" pitchFamily="18" charset="0"/>
                            <a:ea typeface="Cambria Math" panose="02040503050406030204" pitchFamily="18" charset="0"/>
                            <a:cs typeface="Times New Roman"/>
                          </a:rPr>
                          <m:t>∞</m:t>
                        </m:r>
                      </m:sup>
                      <m:e>
                        <m:f>
                          <m:fPr>
                            <m:ctrlPr>
                              <a:rPr lang="en-US" sz="2200" i="1" spc="65">
                                <a:latin typeface="Cambria Math" panose="02040503050406030204" pitchFamily="18" charset="0"/>
                                <a:cs typeface="Times New Roman"/>
                              </a:rPr>
                            </m:ctrlPr>
                          </m:fPr>
                          <m:num>
                            <m:r>
                              <a:rPr lang="en-US" sz="2200" i="1" spc="65">
                                <a:latin typeface="Cambria Math" panose="02040503050406030204" pitchFamily="18" charset="0"/>
                                <a:cs typeface="Times New Roman"/>
                              </a:rPr>
                              <m:t>1</m:t>
                            </m:r>
                          </m:num>
                          <m:den>
                            <m:rad>
                              <m:radPr>
                                <m:degHide m:val="on"/>
                                <m:ctrlPr>
                                  <a:rPr lang="en-US" sz="2200" i="1" spc="65">
                                    <a:latin typeface="Cambria Math" panose="02040503050406030204" pitchFamily="18" charset="0"/>
                                    <a:cs typeface="Times New Roman"/>
                                  </a:rPr>
                                </m:ctrlPr>
                              </m:radPr>
                              <m:deg/>
                              <m:e>
                                <m:r>
                                  <a:rPr lang="en-US" sz="2200" i="1" spc="65">
                                    <a:latin typeface="Cambria Math" panose="02040503050406030204" pitchFamily="18" charset="0"/>
                                    <a:cs typeface="Times New Roman"/>
                                  </a:rPr>
                                  <m:t>𝑛</m:t>
                                </m:r>
                              </m:e>
                            </m:rad>
                          </m:den>
                        </m:f>
                      </m:e>
                    </m:nary>
                  </m:oMath>
                </a14:m>
                <a:r>
                  <a:rPr lang="en-US" sz="2200" spc="-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diverge</a:t>
                </a:r>
                <a:r>
                  <a:rPr lang="en-US" sz="2200" spc="-5" dirty="0">
                    <a:latin typeface="Times New Roman" panose="02020603050405020304" pitchFamily="18" charset="0"/>
                    <a:cs typeface="Times New Roman" panose="02020603050405020304" pitchFamily="18" charset="0"/>
                  </a:rPr>
                  <a:t>s</a:t>
                </a:r>
                <a:r>
                  <a:rPr lang="en-US" sz="2200" spc="114"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becaus</a:t>
                </a:r>
                <a:r>
                  <a:rPr lang="en-US" sz="2200" spc="-5" dirty="0">
                    <a:latin typeface="Times New Roman" panose="02020603050405020304" pitchFamily="18" charset="0"/>
                    <a:cs typeface="Times New Roman" panose="02020603050405020304" pitchFamily="18" charset="0"/>
                  </a:rPr>
                  <a:t>e</a:t>
                </a:r>
                <a:r>
                  <a:rPr lang="en-US" sz="2200" spc="114"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it</a:t>
                </a:r>
                <a:r>
                  <a:rPr lang="en-US" sz="2200" spc="114"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114"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a </a:t>
                </a:r>
                <a:r>
                  <a:rPr lang="en-US" sz="2200" i="1" spc="25" dirty="0">
                    <a:latin typeface="Times New Roman" panose="02020603050405020304" pitchFamily="18" charset="0"/>
                    <a:cs typeface="Times New Roman" panose="02020603050405020304" pitchFamily="18" charset="0"/>
                  </a:rPr>
                  <a:t>p</a:t>
                </a:r>
                <a:r>
                  <a:rPr lang="en-US" sz="2200" spc="-5" dirty="0">
                    <a:latin typeface="Times New Roman" panose="02020603050405020304" pitchFamily="18" charset="0"/>
                    <a:cs typeface="Times New Roman" panose="02020603050405020304" pitchFamily="18" charset="0"/>
                  </a:rPr>
                  <a:t>-series</a:t>
                </a:r>
                <a:r>
                  <a:rPr lang="en-US" sz="2200" spc="114"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with </a:t>
                </a:r>
                <a:r>
                  <a:rPr lang="en-US" sz="2200" i="1" spc="-5" dirty="0">
                    <a:latin typeface="Times New Roman" panose="02020603050405020304" pitchFamily="18" charset="0"/>
                    <a:cs typeface="Times New Roman" panose="02020603050405020304" pitchFamily="18" charset="0"/>
                  </a:rPr>
                  <a:t>p</a:t>
                </a:r>
                <a:r>
                  <a:rPr lang="en-US" sz="2200" i="1" spc="55" dirty="0">
                    <a:latin typeface="Times New Roman" panose="02020603050405020304" pitchFamily="18" charset="0"/>
                    <a:cs typeface="Times New Roman" panose="02020603050405020304" pitchFamily="18" charset="0"/>
                  </a:rPr>
                  <a:t> </a:t>
                </a:r>
                <a:r>
                  <a:rPr lang="en-US" sz="2200" spc="-25" dirty="0">
                    <a:latin typeface="Times New Roman" panose="02020603050405020304" pitchFamily="18" charset="0"/>
                    <a:cs typeface="Times New Roman" panose="02020603050405020304" pitchFamily="18" charset="0"/>
                  </a:rPr>
                  <a:t>=</a:t>
                </a:r>
                <a:r>
                  <a:rPr lang="en-US" sz="2200" spc="8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200" i="1" spc="80">
                            <a:latin typeface="Cambria Math" panose="02040503050406030204" pitchFamily="18" charset="0"/>
                            <a:cs typeface="Lucida Sans Unicode"/>
                          </a:rPr>
                        </m:ctrlPr>
                      </m:fPr>
                      <m:num>
                        <m:r>
                          <a:rPr lang="en-US" sz="2200" i="1" spc="80">
                            <a:latin typeface="Cambria Math" panose="02040503050406030204" pitchFamily="18" charset="0"/>
                            <a:cs typeface="Lucida Sans Unicode"/>
                          </a:rPr>
                          <m:t>1</m:t>
                        </m:r>
                      </m:num>
                      <m:den>
                        <m:r>
                          <a:rPr lang="en-US" sz="2200" i="1" spc="80">
                            <a:latin typeface="Cambria Math" panose="02040503050406030204" pitchFamily="18" charset="0"/>
                            <a:cs typeface="Lucida Sans Unicode"/>
                          </a:rPr>
                          <m:t>2</m:t>
                        </m:r>
                      </m:den>
                    </m:f>
                  </m:oMath>
                </a14:m>
                <a:r>
                  <a:rPr lang="en-US" sz="2200" spc="30" baseline="29629" dirty="0">
                    <a:latin typeface="Times New Roman" panose="02020603050405020304" pitchFamily="18" charset="0"/>
                    <a:cs typeface="Times New Roman" panose="02020603050405020304" pitchFamily="18" charset="0"/>
                  </a:rPr>
                  <a:t> </a:t>
                </a:r>
                <a:r>
                  <a:rPr lang="en-US" sz="2200" i="1" spc="190" dirty="0">
                    <a:latin typeface="Times New Roman" panose="02020603050405020304" pitchFamily="18" charset="0"/>
                    <a:cs typeface="Times New Roman" panose="02020603050405020304" pitchFamily="18" charset="0"/>
                  </a:rPr>
                  <a:t>&lt;</a:t>
                </a:r>
                <a:r>
                  <a:rPr lang="en-US" sz="2200" i="1" spc="-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1</a:t>
                </a:r>
                <a:r>
                  <a:rPr lang="en-US" sz="2200" spc="-5" dirty="0">
                    <a:latin typeface="Times New Roman" panose="02020603050405020304" pitchFamily="18" charset="0"/>
                    <a:cs typeface="Times New Roman" panose="02020603050405020304" pitchFamily="18" charset="0"/>
                  </a:rPr>
                  <a:t>.</a:t>
                </a:r>
                <a:r>
                  <a:rPr lang="en-US" sz="2200" spc="114" dirty="0">
                    <a:latin typeface="Times New Roman" panose="02020603050405020304" pitchFamily="18" charset="0"/>
                    <a:cs typeface="Times New Roman" panose="02020603050405020304" pitchFamily="18" charset="0"/>
                  </a:rPr>
                  <a:t> </a:t>
                </a:r>
                <a:r>
                  <a:rPr lang="en-US" sz="2200" spc="-15" dirty="0">
                    <a:latin typeface="Times New Roman" panose="02020603050405020304" pitchFamily="18" charset="0"/>
                    <a:cs typeface="Times New Roman" panose="02020603050405020304" pitchFamily="18" charset="0"/>
                  </a:rPr>
                  <a:t>T</a:t>
                </a:r>
                <a:r>
                  <a:rPr lang="en-US" sz="2200" spc="-5" dirty="0">
                    <a:latin typeface="Times New Roman" panose="02020603050405020304" pitchFamily="18" charset="0"/>
                    <a:cs typeface="Times New Roman" panose="02020603050405020304" pitchFamily="18" charset="0"/>
                  </a:rPr>
                  <a:t>hus,</a:t>
                </a:r>
                <a:r>
                  <a:rPr lang="en-US" sz="2200" spc="114"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sz="2200" i="1" spc="65">
                            <a:latin typeface="Cambria Math" panose="02040503050406030204" pitchFamily="18" charset="0"/>
                            <a:cs typeface="Times New Roman"/>
                          </a:rPr>
                        </m:ctrlPr>
                      </m:naryPr>
                      <m:sub>
                        <m:r>
                          <m:rPr>
                            <m:brk m:alnAt="23"/>
                          </m:rPr>
                          <a:rPr lang="en-US" sz="2200" i="1" spc="65">
                            <a:latin typeface="Cambria Math" panose="02040503050406030204" pitchFamily="18" charset="0"/>
                            <a:cs typeface="Times New Roman"/>
                          </a:rPr>
                          <m:t>𝑛</m:t>
                        </m:r>
                        <m:r>
                          <a:rPr lang="en-US" sz="2200" i="1" spc="65">
                            <a:latin typeface="Cambria Math" panose="02040503050406030204" pitchFamily="18" charset="0"/>
                            <a:cs typeface="Times New Roman"/>
                          </a:rPr>
                          <m:t>=1</m:t>
                        </m:r>
                      </m:sub>
                      <m:sup>
                        <m:r>
                          <a:rPr lang="en-US" sz="2200" i="1" spc="65">
                            <a:latin typeface="Cambria Math" panose="02040503050406030204" pitchFamily="18" charset="0"/>
                            <a:ea typeface="Cambria Math" panose="02040503050406030204" pitchFamily="18" charset="0"/>
                            <a:cs typeface="Times New Roman"/>
                          </a:rPr>
                          <m:t>∞</m:t>
                        </m:r>
                      </m:sup>
                      <m:e>
                        <m:sSup>
                          <m:sSupPr>
                            <m:ctrlPr>
                              <a:rPr lang="en-US" sz="2200" i="1" spc="65">
                                <a:latin typeface="Cambria Math" panose="02040503050406030204" pitchFamily="18" charset="0"/>
                                <a:cs typeface="Times New Roman"/>
                              </a:rPr>
                            </m:ctrlPr>
                          </m:sSupPr>
                          <m:e>
                            <m:r>
                              <a:rPr lang="en-US" sz="2200" i="1" spc="65">
                                <a:latin typeface="Cambria Math" panose="02040503050406030204" pitchFamily="18" charset="0"/>
                                <a:cs typeface="Times New Roman"/>
                              </a:rPr>
                              <m:t>(−1)</m:t>
                            </m:r>
                          </m:e>
                          <m:sup>
                            <m:r>
                              <a:rPr lang="en-US" sz="2200" i="1" spc="65">
                                <a:latin typeface="Cambria Math" panose="02040503050406030204" pitchFamily="18" charset="0"/>
                                <a:cs typeface="Times New Roman"/>
                              </a:rPr>
                              <m:t>𝑛</m:t>
                            </m:r>
                            <m:r>
                              <a:rPr lang="en-US" sz="2200" i="1" spc="65">
                                <a:latin typeface="Cambria Math" panose="02040503050406030204" pitchFamily="18" charset="0"/>
                                <a:cs typeface="Times New Roman"/>
                              </a:rPr>
                              <m:t>−1</m:t>
                            </m:r>
                          </m:sup>
                        </m:sSup>
                        <m:f>
                          <m:fPr>
                            <m:ctrlPr>
                              <a:rPr lang="en-US" sz="2200" i="1" spc="65">
                                <a:latin typeface="Cambria Math" panose="02040503050406030204" pitchFamily="18" charset="0"/>
                                <a:cs typeface="Times New Roman"/>
                              </a:rPr>
                            </m:ctrlPr>
                          </m:fPr>
                          <m:num>
                            <m:r>
                              <a:rPr lang="en-US" sz="2200" i="1" spc="65">
                                <a:latin typeface="Cambria Math" panose="02040503050406030204" pitchFamily="18" charset="0"/>
                                <a:cs typeface="Times New Roman"/>
                              </a:rPr>
                              <m:t>1</m:t>
                            </m:r>
                          </m:num>
                          <m:den>
                            <m:rad>
                              <m:radPr>
                                <m:degHide m:val="on"/>
                                <m:ctrlPr>
                                  <a:rPr lang="en-US" sz="2200" i="1" spc="65">
                                    <a:latin typeface="Cambria Math" panose="02040503050406030204" pitchFamily="18" charset="0"/>
                                    <a:cs typeface="Times New Roman"/>
                                  </a:rPr>
                                </m:ctrlPr>
                              </m:radPr>
                              <m:deg/>
                              <m:e>
                                <m:r>
                                  <a:rPr lang="en-US" sz="2200" i="1" spc="65">
                                    <a:latin typeface="Cambria Math" panose="02040503050406030204" pitchFamily="18" charset="0"/>
                                    <a:cs typeface="Times New Roman"/>
                                  </a:rPr>
                                  <m:t>𝑛</m:t>
                                </m:r>
                              </m:e>
                            </m:rad>
                          </m:den>
                        </m:f>
                      </m:e>
                    </m:nary>
                    <m:r>
                      <a:rPr lang="en-US" sz="2200" i="1" spc="65">
                        <a:latin typeface="Cambria Math" panose="02040503050406030204" pitchFamily="18" charset="0"/>
                        <a:cs typeface="Times New Roman"/>
                      </a:rPr>
                      <m:t> </m:t>
                    </m:r>
                  </m:oMath>
                </a14:m>
                <a:r>
                  <a:rPr lang="en-US" sz="2200" spc="-5" dirty="0">
                    <a:latin typeface="Times New Roman" panose="02020603050405020304" pitchFamily="18" charset="0"/>
                    <a:cs typeface="Times New Roman" panose="02020603050405020304" pitchFamily="18" charset="0"/>
                  </a:rPr>
                  <a:t>is</a:t>
                </a:r>
                <a:r>
                  <a:rPr lang="en-US" sz="2200" spc="114"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conditionally </a:t>
                </a:r>
                <a:r>
                  <a:rPr lang="en-US" sz="2200" spc="-10" dirty="0">
                    <a:latin typeface="Times New Roman" panose="02020603050405020304" pitchFamily="18" charset="0"/>
                    <a:cs typeface="Times New Roman" panose="02020603050405020304" pitchFamily="18" charset="0"/>
                  </a:rPr>
                  <a:t>convergen</a:t>
                </a:r>
                <a:r>
                  <a:rPr lang="en-US" sz="2200" spc="-5" dirty="0">
                    <a:latin typeface="Times New Roman" panose="02020603050405020304" pitchFamily="18" charset="0"/>
                    <a:cs typeface="Times New Roman" panose="02020603050405020304" pitchFamily="18" charset="0"/>
                  </a:rPr>
                  <a:t>t </a:t>
                </a:r>
                <a:r>
                  <a:rPr lang="en-US" sz="2200" spc="-10" dirty="0">
                    <a:latin typeface="Times New Roman" panose="02020603050405020304" pitchFamily="18" charset="0"/>
                    <a:cs typeface="Times New Roman" panose="02020603050405020304" pitchFamily="18" charset="0"/>
                  </a:rPr>
                  <a:t>(Figur</a:t>
                </a:r>
                <a:r>
                  <a:rPr lang="en-US" sz="2200" spc="-5" dirty="0">
                    <a:latin typeface="Times New Roman" panose="02020603050405020304" pitchFamily="18" charset="0"/>
                    <a:cs typeface="Times New Roman" panose="02020603050405020304" pitchFamily="18" charset="0"/>
                  </a:rPr>
                  <a:t>e </a:t>
                </a:r>
                <a:r>
                  <a:rPr lang="en-US" sz="2200" spc="-10" dirty="0">
                    <a:latin typeface="Times New Roman" panose="02020603050405020304" pitchFamily="18" charset="0"/>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a:p>
                <a:pPr marR="5080" algn="just"/>
                <a:endParaRPr lang="en-US" dirty="0">
                  <a:latin typeface="Times New Roman"/>
                  <a:cs typeface="Times New Roman"/>
                </a:endParaRPr>
              </a:p>
              <a:p>
                <a:endParaRPr lang="en-US" dirty="0"/>
              </a:p>
            </p:txBody>
          </p:sp>
        </mc:Choice>
        <mc:Fallback xmlns="">
          <p:sp>
            <p:nvSpPr>
              <p:cNvPr id="4" name="TextBox 3">
                <a:extLst>
                  <a:ext uri="{FF2B5EF4-FFF2-40B4-BE49-F238E27FC236}">
                    <a16:creationId xmlns:a16="http://schemas.microsoft.com/office/drawing/2014/main" xmlns="" xmlns:a14="http://schemas.microsoft.com/office/drawing/2010/main" id="{A3C2C2B1-E538-40AF-B80A-EE92FF40C3F4}"/>
                  </a:ext>
                </a:extLst>
              </p:cNvPr>
              <p:cNvSpPr txBox="1">
                <a:spLocks noRot="1" noChangeAspect="1" noMove="1" noResize="1" noEditPoints="1" noAdjustHandles="1" noChangeArrowheads="1" noChangeShapeType="1" noTextEdit="1"/>
              </p:cNvSpPr>
              <p:nvPr/>
            </p:nvSpPr>
            <p:spPr>
              <a:xfrm>
                <a:off x="685799" y="2872808"/>
                <a:ext cx="6602104" cy="3643113"/>
              </a:xfrm>
              <a:prstGeom prst="rect">
                <a:avLst/>
              </a:prstGeom>
              <a:blipFill rotWithShape="0">
                <a:blip r:embed="rId3"/>
                <a:stretch>
                  <a:fillRect l="-1107"/>
                </a:stretch>
              </a:blipFill>
            </p:spPr>
            <p:txBody>
              <a:bodyPr/>
              <a:lstStyle/>
              <a:p>
                <a:r>
                  <a:rPr lang="en-US">
                    <a:noFill/>
                  </a:rPr>
                  <a:t> </a:t>
                </a:r>
              </a:p>
            </p:txBody>
          </p:sp>
        </mc:Fallback>
      </mc:AlternateContent>
      <p:pic>
        <p:nvPicPr>
          <p:cNvPr id="6" name="Picture 2" descr="Graph a shows the partial sums of summation of n equals 1 to infinity of quantity negative 1 to the quantity n minus 1 power times 1 over square root of n. Graph b shows the partial sums of summation of n equals 1 to infinity of 1 over square root of n. In graph a labeled partial sums of summation of n equals 1 to infinity of quantity negative 1 to the quantity n minus 1 power times 1 over square root of n, the horizontal n axis ranges from 0 to 20 in increments of 5, with points 5, 10, 15, and 20 labeled. The y axis has points 0.5, capital s, and 1 labeled. In quadrant 1, from the y axis at y equals capital S is a horizontal line. From x equals 1 to x equals 20, points alternate between being above the line y equals capital s and below the line y equals capital s, each point being closer to the line then the previous point. Dashed line segments connect each point to the next. The point labeled capital s subscript 1 has a y value of 1, point capital s subscript 2 has a y value between y equals 0 and y equals 0.5. Point capital s subscript 3 is above the line and has a lower y value than capital s subscript 1, point capital s subscript 4 is below the line and has a higher y value than capital s subscript 2. Point capital s subscript 5 is above the line, with a lower y value, point capital s subscript 6 is below the line with a higher y value. The remainder of the points to n equals 20 are unlabeled. In graph b labeled partial sums of summation of n equals 1 to infinity of 1 over square root of n, the horizontal n axis ranges from 0 to 50 in increments of 10, with points 10, 20, 30, 40, and 50 labeled. The y axis ranges from 0 to 12 in increments of 2, with points 2, 4, 6, 8, 10, and 12 labeled. Dots mark each point associated each whole number point on the n axis and the points are not connected. In quadrant 1, the points begin near the origin and increase forming concave down shape as the n values increase."/>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681299" y="609601"/>
            <a:ext cx="2952984" cy="610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2802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(9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b="1" u="sng" spc="-135" dirty="0">
                    <a:solidFill>
                      <a:schemeClr val="tx1"/>
                    </a:solidFill>
                  </a:rPr>
                  <a:t>COROLLAR</a:t>
                </a:r>
                <a:r>
                  <a:rPr lang="en-US" b="1" u="sng" spc="-170" dirty="0">
                    <a:solidFill>
                      <a:schemeClr val="tx1"/>
                    </a:solidFill>
                  </a:rPr>
                  <a:t>Y</a:t>
                </a:r>
                <a:r>
                  <a:rPr lang="en-US" b="1" spc="-170" dirty="0">
                    <a:solidFill>
                      <a:schemeClr val="tx1"/>
                    </a:solidFill>
                  </a:rPr>
                  <a:t>: 	</a:t>
                </a:r>
                <a:r>
                  <a:rPr lang="en-US" spc="-15" dirty="0">
                    <a:solidFill>
                      <a:schemeClr val="tx1"/>
                    </a:solidFill>
                  </a:rPr>
                  <a:t>Let </a:t>
                </a:r>
                <a14:m>
                  <m:oMath xmlns:m="http://schemas.openxmlformats.org/officeDocument/2006/math">
                    <m:r>
                      <a:rPr lang="en-US" i="1">
                        <a:solidFill>
                          <a:schemeClr val="tx1"/>
                        </a:solidFill>
                        <a:latin typeface="Cambria Math" panose="02040503050406030204" pitchFamily="18" charset="0"/>
                      </a:rPr>
                      <m:t>𝑆</m:t>
                    </m:r>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ea typeface="Cambria Math" panose="02040503050406030204" pitchFamily="18" charset="0"/>
                          </a:rPr>
                          <m:t>∞</m:t>
                        </m:r>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(−1)</m:t>
                            </m:r>
                          </m:e>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p>
                        </m:s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𝑏</m:t>
                            </m:r>
                          </m:e>
                          <m:sub>
                            <m:r>
                              <a:rPr lang="en-US" i="1">
                                <a:solidFill>
                                  <a:schemeClr val="tx1"/>
                                </a:solidFill>
                                <a:latin typeface="Cambria Math" panose="02040503050406030204" pitchFamily="18" charset="0"/>
                              </a:rPr>
                              <m:t>𝑛</m:t>
                            </m:r>
                          </m:sub>
                        </m:sSub>
                      </m:e>
                    </m:nary>
                  </m:oMath>
                </a14:m>
                <a:r>
                  <a:rPr lang="en-US" spc="-10" dirty="0">
                    <a:solidFill>
                      <a:schemeClr val="tx1"/>
                    </a:solidFill>
                  </a:rPr>
                  <a:t> wher</a:t>
                </a:r>
                <a:r>
                  <a:rPr lang="en-US" spc="-5" dirty="0">
                    <a:solidFill>
                      <a:schemeClr val="tx1"/>
                    </a:solidFill>
                  </a:rPr>
                  <a:t>e</a:t>
                </a:r>
                <a:r>
                  <a:rPr lang="en-US" spc="50" dirty="0">
                    <a:solidFill>
                      <a:schemeClr val="tx1"/>
                    </a:solidFill>
                  </a:rPr>
                  <a:t> </a:t>
                </a:r>
                <a:r>
                  <a:rPr lang="en-US" spc="40" dirty="0">
                    <a:solidFill>
                      <a:schemeClr val="tx1"/>
                    </a:solidFill>
                  </a:rPr>
                  <a:t>{</a:t>
                </a:r>
                <a:r>
                  <a:rPr lang="en-US" i="1" spc="-10" dirty="0">
                    <a:solidFill>
                      <a:schemeClr val="tx1"/>
                    </a:solidFill>
                  </a:rPr>
                  <a:t>b</a:t>
                </a:r>
                <a:r>
                  <a:rPr lang="en-US" i="1" baseline="-11111" dirty="0">
                    <a:solidFill>
                      <a:schemeClr val="tx1"/>
                    </a:solidFill>
                  </a:rPr>
                  <a:t>n</a:t>
                </a:r>
                <a:r>
                  <a:rPr lang="en-US" spc="40" dirty="0">
                    <a:solidFill>
                      <a:schemeClr val="tx1"/>
                    </a:solidFill>
                  </a:rPr>
                  <a:t>}</a:t>
                </a:r>
                <a:r>
                  <a:rPr lang="en-US" spc="-15" dirty="0">
                    <a:solidFill>
                      <a:schemeClr val="tx1"/>
                    </a:solidFill>
                  </a:rPr>
                  <a:t> </a:t>
                </a:r>
                <a:r>
                  <a:rPr lang="en-US" spc="-10" dirty="0">
                    <a:solidFill>
                      <a:schemeClr val="tx1"/>
                    </a:solidFill>
                  </a:rPr>
                  <a:t>i</a:t>
                </a:r>
                <a:r>
                  <a:rPr lang="en-US" spc="-5" dirty="0">
                    <a:solidFill>
                      <a:schemeClr val="tx1"/>
                    </a:solidFill>
                  </a:rPr>
                  <a:t>s</a:t>
                </a:r>
                <a:r>
                  <a:rPr lang="en-US" spc="50" dirty="0">
                    <a:solidFill>
                      <a:schemeClr val="tx1"/>
                    </a:solidFill>
                  </a:rPr>
                  <a:t> </a:t>
                </a:r>
                <a:r>
                  <a:rPr lang="en-US" spc="-5" dirty="0">
                    <a:solidFill>
                      <a:schemeClr val="tx1"/>
                    </a:solidFill>
                  </a:rPr>
                  <a:t>a</a:t>
                </a:r>
                <a:r>
                  <a:rPr lang="en-US" spc="50" dirty="0">
                    <a:solidFill>
                      <a:schemeClr val="tx1"/>
                    </a:solidFill>
                  </a:rPr>
                  <a:t> </a:t>
                </a:r>
                <a:r>
                  <a:rPr lang="en-US" spc="-10" dirty="0">
                    <a:solidFill>
                      <a:schemeClr val="tx1"/>
                    </a:solidFill>
                  </a:rPr>
                  <a:t>positiv</a:t>
                </a:r>
                <a:r>
                  <a:rPr lang="en-US" spc="-5" dirty="0">
                    <a:solidFill>
                      <a:schemeClr val="tx1"/>
                    </a:solidFill>
                  </a:rPr>
                  <a:t>e</a:t>
                </a:r>
                <a:r>
                  <a:rPr lang="en-US" spc="50" dirty="0">
                    <a:solidFill>
                      <a:schemeClr val="tx1"/>
                    </a:solidFill>
                  </a:rPr>
                  <a:t> </a:t>
                </a:r>
                <a:r>
                  <a:rPr lang="en-US" spc="-10" dirty="0">
                    <a:solidFill>
                      <a:schemeClr val="tx1"/>
                    </a:solidFill>
                  </a:rPr>
                  <a:t>decreasin</a:t>
                </a:r>
                <a:r>
                  <a:rPr lang="en-US" spc="-5" dirty="0">
                    <a:solidFill>
                      <a:schemeClr val="tx1"/>
                    </a:solidFill>
                  </a:rPr>
                  <a:t>g</a:t>
                </a:r>
                <a:r>
                  <a:rPr lang="en-US" spc="50" dirty="0">
                    <a:solidFill>
                      <a:schemeClr val="tx1"/>
                    </a:solidFill>
                  </a:rPr>
                  <a:t> </a:t>
                </a:r>
                <a:r>
                  <a:rPr lang="en-US" spc="-5" dirty="0">
                    <a:solidFill>
                      <a:schemeClr val="tx1"/>
                    </a:solidFill>
                  </a:rPr>
                  <a:t>s</a:t>
                </a:r>
                <a:r>
                  <a:rPr lang="en-US" spc="-10" dirty="0">
                    <a:solidFill>
                      <a:schemeClr val="tx1"/>
                    </a:solidFill>
                  </a:rPr>
                  <a:t>equence tha</a:t>
                </a:r>
                <a:r>
                  <a:rPr lang="en-US" spc="-5" dirty="0">
                    <a:solidFill>
                      <a:schemeClr val="tx1"/>
                    </a:solidFill>
                  </a:rPr>
                  <a:t>t </a:t>
                </a:r>
                <a:r>
                  <a:rPr lang="en-US" spc="-10" dirty="0">
                    <a:solidFill>
                      <a:schemeClr val="tx1"/>
                    </a:solidFill>
                  </a:rPr>
                  <a:t>converge</a:t>
                </a:r>
                <a:r>
                  <a:rPr lang="en-US" spc="-5" dirty="0">
                    <a:solidFill>
                      <a:schemeClr val="tx1"/>
                    </a:solidFill>
                  </a:rPr>
                  <a:t>s </a:t>
                </a:r>
                <a:r>
                  <a:rPr lang="en-US" spc="-10" dirty="0">
                    <a:solidFill>
                      <a:schemeClr val="tx1"/>
                    </a:solidFill>
                  </a:rPr>
                  <a:t>t</a:t>
                </a:r>
                <a:r>
                  <a:rPr lang="en-US" spc="-5" dirty="0">
                    <a:solidFill>
                      <a:schemeClr val="tx1"/>
                    </a:solidFill>
                  </a:rPr>
                  <a:t>o </a:t>
                </a:r>
                <a:r>
                  <a:rPr lang="en-US" spc="-10" dirty="0">
                    <a:solidFill>
                      <a:schemeClr val="tx1"/>
                    </a:solidFill>
                  </a:rPr>
                  <a:t>0</a:t>
                </a:r>
                <a:r>
                  <a:rPr lang="en-US" spc="-5" dirty="0">
                    <a:solidFill>
                      <a:schemeClr val="tx1"/>
                    </a:solidFill>
                  </a:rPr>
                  <a:t>. </a:t>
                </a:r>
                <a:r>
                  <a:rPr lang="en-US" spc="-10" dirty="0">
                    <a:solidFill>
                      <a:schemeClr val="tx1"/>
                    </a:solidFill>
                  </a:rPr>
                  <a:t>Then</a:t>
                </a:r>
                <a:endParaRPr lang="en-US" dirty="0">
                  <a:solidFill>
                    <a:schemeClr val="tx1"/>
                  </a:solidFill>
                </a:endParaRPr>
              </a:p>
              <a:p>
                <a:pPr marL="0" marR="5080" indent="0" algn="ctr">
                  <a:lnSpc>
                    <a:spcPct val="100000"/>
                  </a:lnSpc>
                  <a:buNone/>
                </a:pPr>
                <a:r>
                  <a:rPr lang="en-US" i="1" spc="-5" dirty="0">
                    <a:solidFill>
                      <a:schemeClr val="tx1"/>
                    </a:solidFill>
                  </a:rPr>
                  <a:t>|S</a:t>
                </a:r>
                <a:r>
                  <a:rPr lang="en-US" i="1" spc="15" dirty="0">
                    <a:solidFill>
                      <a:schemeClr val="tx1"/>
                    </a:solidFill>
                  </a:rPr>
                  <a:t> </a:t>
                </a:r>
                <a:r>
                  <a:rPr lang="en-US" spc="-185" dirty="0">
                    <a:solidFill>
                      <a:schemeClr val="tx1"/>
                    </a:solidFill>
                  </a:rPr>
                  <a:t>−</a:t>
                </a:r>
                <a:r>
                  <a:rPr lang="en-US" spc="-45" dirty="0">
                    <a:solidFill>
                      <a:schemeClr val="tx1"/>
                    </a:solidFill>
                  </a:rPr>
                  <a:t> </a:t>
                </a:r>
                <a:r>
                  <a:rPr lang="en-US" i="1" spc="25" dirty="0">
                    <a:solidFill>
                      <a:schemeClr val="tx1"/>
                    </a:solidFill>
                  </a:rPr>
                  <a:t>S</a:t>
                </a:r>
                <a:r>
                  <a:rPr lang="en-US" i="1" baseline="-25000" dirty="0">
                    <a:solidFill>
                      <a:schemeClr val="tx1"/>
                    </a:solidFill>
                  </a:rPr>
                  <a:t>N</a:t>
                </a:r>
                <a:r>
                  <a:rPr lang="en-US" i="1" spc="-75" dirty="0">
                    <a:solidFill>
                      <a:schemeClr val="tx1"/>
                    </a:solidFill>
                  </a:rPr>
                  <a:t>|</a:t>
                </a:r>
                <a:r>
                  <a:rPr lang="en-US" spc="67" baseline="13888" dirty="0">
                    <a:solidFill>
                      <a:schemeClr val="tx1"/>
                    </a:solidFill>
                  </a:rPr>
                  <a:t> </a:t>
                </a:r>
                <a:r>
                  <a:rPr lang="en-US" i="1" spc="190" dirty="0">
                    <a:solidFill>
                      <a:schemeClr val="tx1"/>
                    </a:solidFill>
                  </a:rPr>
                  <a:t>&lt;</a:t>
                </a:r>
                <a:r>
                  <a:rPr lang="en-US" i="1" spc="-5" dirty="0">
                    <a:solidFill>
                      <a:schemeClr val="tx1"/>
                    </a:solidFill>
                  </a:rPr>
                  <a:t> </a:t>
                </a:r>
                <a:r>
                  <a:rPr lang="en-US" i="1" spc="45" dirty="0" err="1">
                    <a:solidFill>
                      <a:schemeClr val="tx1"/>
                    </a:solidFill>
                  </a:rPr>
                  <a:t>b</a:t>
                </a:r>
                <a:r>
                  <a:rPr lang="en-US" i="1" baseline="-25000" dirty="0" err="1">
                    <a:solidFill>
                      <a:schemeClr val="tx1"/>
                    </a:solidFill>
                  </a:rPr>
                  <a:t>N</a:t>
                </a:r>
                <a:r>
                  <a:rPr lang="en-US" i="1" spc="-150" baseline="-25000" dirty="0">
                    <a:solidFill>
                      <a:schemeClr val="tx1"/>
                    </a:solidFill>
                  </a:rPr>
                  <a:t> </a:t>
                </a:r>
                <a:r>
                  <a:rPr lang="en-US" spc="-22" baseline="-25000" dirty="0">
                    <a:solidFill>
                      <a:schemeClr val="tx1"/>
                    </a:solidFill>
                  </a:rPr>
                  <a:t>+</a:t>
                </a:r>
                <a:r>
                  <a:rPr lang="en-US" baseline="-25000" dirty="0">
                    <a:solidFill>
                      <a:schemeClr val="tx1"/>
                    </a:solidFill>
                  </a:rPr>
                  <a:t>1</a:t>
                </a:r>
              </a:p>
              <a:p>
                <a:pPr marL="0" marR="5080" indent="0">
                  <a:lnSpc>
                    <a:spcPct val="100000"/>
                  </a:lnSpc>
                  <a:buNone/>
                </a:pPr>
                <a:r>
                  <a:rPr lang="en-US" spc="-5" dirty="0">
                    <a:solidFill>
                      <a:schemeClr val="tx1"/>
                    </a:solidFill>
                  </a:rPr>
                  <a:t>In</a:t>
                </a:r>
                <a:r>
                  <a:rPr lang="en-US" spc="60" dirty="0">
                    <a:solidFill>
                      <a:schemeClr val="tx1"/>
                    </a:solidFill>
                  </a:rPr>
                  <a:t> </a:t>
                </a:r>
                <a:r>
                  <a:rPr lang="en-US" spc="-5" dirty="0">
                    <a:solidFill>
                      <a:schemeClr val="tx1"/>
                    </a:solidFill>
                  </a:rPr>
                  <a:t>other</a:t>
                </a:r>
                <a:r>
                  <a:rPr lang="en-US" spc="65" dirty="0">
                    <a:solidFill>
                      <a:schemeClr val="tx1"/>
                    </a:solidFill>
                  </a:rPr>
                  <a:t> </a:t>
                </a:r>
                <a:r>
                  <a:rPr lang="en-US" spc="-5" dirty="0">
                    <a:solidFill>
                      <a:schemeClr val="tx1"/>
                    </a:solidFill>
                  </a:rPr>
                  <a:t>words,</a:t>
                </a:r>
                <a:r>
                  <a:rPr lang="en-US" spc="65" dirty="0">
                    <a:solidFill>
                      <a:schemeClr val="tx1"/>
                    </a:solidFill>
                  </a:rPr>
                  <a:t> </a:t>
                </a:r>
                <a:r>
                  <a:rPr lang="en-US" i="1" spc="-15" dirty="0">
                    <a:solidFill>
                      <a:schemeClr val="tx1"/>
                    </a:solidFill>
                  </a:rPr>
                  <a:t>whe</a:t>
                </a:r>
                <a:r>
                  <a:rPr lang="en-US" i="1" spc="-5" dirty="0">
                    <a:solidFill>
                      <a:schemeClr val="tx1"/>
                    </a:solidFill>
                  </a:rPr>
                  <a:t>n</a:t>
                </a:r>
                <a:r>
                  <a:rPr lang="en-US" i="1" spc="65" dirty="0">
                    <a:solidFill>
                      <a:schemeClr val="tx1"/>
                    </a:solidFill>
                  </a:rPr>
                  <a:t> </a:t>
                </a:r>
                <a:r>
                  <a:rPr lang="en-US" i="1" spc="-15" dirty="0">
                    <a:solidFill>
                      <a:schemeClr val="tx1"/>
                    </a:solidFill>
                  </a:rPr>
                  <a:t>w</a:t>
                </a:r>
                <a:r>
                  <a:rPr lang="en-US" i="1" spc="-5" dirty="0">
                    <a:solidFill>
                      <a:schemeClr val="tx1"/>
                    </a:solidFill>
                  </a:rPr>
                  <a:t>e</a:t>
                </a:r>
                <a:r>
                  <a:rPr lang="en-US" i="1" spc="60" dirty="0">
                    <a:solidFill>
                      <a:schemeClr val="tx1"/>
                    </a:solidFill>
                  </a:rPr>
                  <a:t> </a:t>
                </a:r>
                <a:r>
                  <a:rPr lang="en-US" i="1" spc="-10" dirty="0">
                    <a:solidFill>
                      <a:schemeClr val="tx1"/>
                    </a:solidFill>
                  </a:rPr>
                  <a:t>approximat</a:t>
                </a:r>
                <a:r>
                  <a:rPr lang="en-US" i="1" spc="-5" dirty="0">
                    <a:solidFill>
                      <a:schemeClr val="tx1"/>
                    </a:solidFill>
                  </a:rPr>
                  <a:t>e</a:t>
                </a:r>
                <a:r>
                  <a:rPr lang="en-US" i="1" spc="114" dirty="0">
                    <a:solidFill>
                      <a:schemeClr val="tx1"/>
                    </a:solidFill>
                  </a:rPr>
                  <a:t> </a:t>
                </a:r>
                <a:r>
                  <a:rPr lang="en-US" i="1" spc="-5" dirty="0">
                    <a:solidFill>
                      <a:schemeClr val="tx1"/>
                    </a:solidFill>
                  </a:rPr>
                  <a:t>S</a:t>
                </a:r>
                <a:r>
                  <a:rPr lang="en-US" i="1" spc="105" dirty="0">
                    <a:solidFill>
                      <a:schemeClr val="tx1"/>
                    </a:solidFill>
                  </a:rPr>
                  <a:t> </a:t>
                </a:r>
                <a:r>
                  <a:rPr lang="en-US" i="1" spc="-10" dirty="0">
                    <a:solidFill>
                      <a:schemeClr val="tx1"/>
                    </a:solidFill>
                  </a:rPr>
                  <a:t>b</a:t>
                </a:r>
                <a:r>
                  <a:rPr lang="en-US" i="1" spc="-5" dirty="0">
                    <a:solidFill>
                      <a:schemeClr val="tx1"/>
                    </a:solidFill>
                  </a:rPr>
                  <a:t>y</a:t>
                </a:r>
                <a:r>
                  <a:rPr lang="en-US" i="1" spc="114" dirty="0">
                    <a:solidFill>
                      <a:schemeClr val="tx1"/>
                    </a:solidFill>
                  </a:rPr>
                  <a:t> </a:t>
                </a:r>
                <a:r>
                  <a:rPr lang="en-US" i="1" spc="25" dirty="0">
                    <a:solidFill>
                      <a:schemeClr val="tx1"/>
                    </a:solidFill>
                  </a:rPr>
                  <a:t>S</a:t>
                </a:r>
                <a:r>
                  <a:rPr lang="en-US" i="1" baseline="-11111" dirty="0">
                    <a:solidFill>
                      <a:schemeClr val="tx1"/>
                    </a:solidFill>
                  </a:rPr>
                  <a:t>N</a:t>
                </a:r>
                <a:r>
                  <a:rPr lang="en-US" i="1" spc="-75" baseline="-11111" dirty="0">
                    <a:solidFill>
                      <a:schemeClr val="tx1"/>
                    </a:solidFill>
                  </a:rPr>
                  <a:t> </a:t>
                </a:r>
                <a:r>
                  <a:rPr lang="en-US" i="1" spc="-5" dirty="0">
                    <a:solidFill>
                      <a:schemeClr val="tx1"/>
                    </a:solidFill>
                  </a:rPr>
                  <a:t>,</a:t>
                </a:r>
                <a:r>
                  <a:rPr lang="en-US" i="1" spc="60" dirty="0">
                    <a:solidFill>
                      <a:schemeClr val="tx1"/>
                    </a:solidFill>
                  </a:rPr>
                  <a:t> </a:t>
                </a:r>
                <a:r>
                  <a:rPr lang="en-US" i="1" spc="-5" dirty="0">
                    <a:solidFill>
                      <a:schemeClr val="tx1"/>
                    </a:solidFill>
                  </a:rPr>
                  <a:t>the</a:t>
                </a:r>
                <a:r>
                  <a:rPr lang="en-US" i="1" spc="65" dirty="0">
                    <a:solidFill>
                      <a:schemeClr val="tx1"/>
                    </a:solidFill>
                  </a:rPr>
                  <a:t> </a:t>
                </a:r>
                <a:r>
                  <a:rPr lang="en-US" i="1" spc="-5" dirty="0">
                    <a:solidFill>
                      <a:schemeClr val="tx1"/>
                    </a:solidFill>
                  </a:rPr>
                  <a:t>error</a:t>
                </a:r>
                <a:r>
                  <a:rPr lang="en-US" i="1" spc="60" dirty="0">
                    <a:solidFill>
                      <a:schemeClr val="tx1"/>
                    </a:solidFill>
                  </a:rPr>
                  <a:t> </a:t>
                </a:r>
                <a:r>
                  <a:rPr lang="en-US" i="1" spc="-5" dirty="0">
                    <a:solidFill>
                      <a:schemeClr val="tx1"/>
                    </a:solidFill>
                  </a:rPr>
                  <a:t>is</a:t>
                </a:r>
                <a:r>
                  <a:rPr lang="en-US" i="1" spc="60" dirty="0">
                    <a:solidFill>
                      <a:schemeClr val="tx1"/>
                    </a:solidFill>
                  </a:rPr>
                  <a:t> </a:t>
                </a:r>
                <a:r>
                  <a:rPr lang="en-US" i="1" spc="-5" dirty="0">
                    <a:solidFill>
                      <a:schemeClr val="tx1"/>
                    </a:solidFill>
                  </a:rPr>
                  <a:t>less</a:t>
                </a:r>
                <a:r>
                  <a:rPr lang="en-US" i="1" spc="65" dirty="0">
                    <a:solidFill>
                      <a:schemeClr val="tx1"/>
                    </a:solidFill>
                  </a:rPr>
                  <a:t> </a:t>
                </a:r>
                <a:r>
                  <a:rPr lang="en-US" i="1" spc="-5" dirty="0">
                    <a:solidFill>
                      <a:schemeClr val="tx1"/>
                    </a:solidFill>
                  </a:rPr>
                  <a:t>than</a:t>
                </a:r>
                <a:r>
                  <a:rPr lang="en-US" i="1" spc="65" dirty="0">
                    <a:solidFill>
                      <a:schemeClr val="tx1"/>
                    </a:solidFill>
                  </a:rPr>
                  <a:t> </a:t>
                </a:r>
                <a:r>
                  <a:rPr lang="en-US" i="1" spc="-5" dirty="0">
                    <a:solidFill>
                      <a:schemeClr val="tx1"/>
                    </a:solidFill>
                  </a:rPr>
                  <a:t>the</a:t>
                </a:r>
                <a:r>
                  <a:rPr lang="en-US" i="1" spc="60" dirty="0">
                    <a:solidFill>
                      <a:schemeClr val="tx1"/>
                    </a:solidFill>
                  </a:rPr>
                  <a:t> </a:t>
                </a:r>
                <a:r>
                  <a:rPr lang="en-US" i="1" spc="-5" dirty="0">
                    <a:solidFill>
                      <a:schemeClr val="tx1"/>
                    </a:solidFill>
                  </a:rPr>
                  <a:t>size</a:t>
                </a:r>
                <a:r>
                  <a:rPr lang="en-US" i="1" spc="60" dirty="0">
                    <a:solidFill>
                      <a:schemeClr val="tx1"/>
                    </a:solidFill>
                  </a:rPr>
                  <a:t> </a:t>
                </a:r>
                <a:r>
                  <a:rPr lang="en-US" i="1" spc="-10" dirty="0">
                    <a:solidFill>
                      <a:schemeClr val="tx1"/>
                    </a:solidFill>
                  </a:rPr>
                  <a:t>o</a:t>
                </a:r>
                <a:r>
                  <a:rPr lang="en-US" i="1" spc="-5" dirty="0">
                    <a:solidFill>
                      <a:schemeClr val="tx1"/>
                    </a:solidFill>
                  </a:rPr>
                  <a:t>f</a:t>
                </a:r>
                <a:r>
                  <a:rPr lang="en-US" i="1" spc="65" dirty="0">
                    <a:solidFill>
                      <a:schemeClr val="tx1"/>
                    </a:solidFill>
                  </a:rPr>
                  <a:t> </a:t>
                </a:r>
                <a:r>
                  <a:rPr lang="en-US" i="1" spc="-5" dirty="0">
                    <a:solidFill>
                      <a:schemeClr val="tx1"/>
                    </a:solidFill>
                  </a:rPr>
                  <a:t>the first omitted term </a:t>
                </a:r>
                <a:r>
                  <a:rPr lang="en-US" i="1" spc="45" dirty="0">
                    <a:solidFill>
                      <a:schemeClr val="tx1"/>
                    </a:solidFill>
                  </a:rPr>
                  <a:t>b</a:t>
                </a:r>
                <a:r>
                  <a:rPr lang="en-US" i="1" baseline="-25000" dirty="0">
                    <a:solidFill>
                      <a:schemeClr val="tx1"/>
                    </a:solidFill>
                  </a:rPr>
                  <a:t>N+</a:t>
                </a:r>
                <a:r>
                  <a:rPr lang="en-US" spc="75" baseline="-25000" dirty="0">
                    <a:solidFill>
                      <a:schemeClr val="tx1"/>
                    </a:solidFill>
                  </a:rPr>
                  <a:t>1</a:t>
                </a:r>
                <a:r>
                  <a:rPr lang="en-US" spc="-5" dirty="0">
                    <a:solidFill>
                      <a:schemeClr val="tx1"/>
                    </a:solidFill>
                  </a:rPr>
                  <a:t>.</a:t>
                </a:r>
              </a:p>
              <a:p>
                <a:pPr marL="0" marR="5080" indent="0">
                  <a:lnSpc>
                    <a:spcPct val="100000"/>
                  </a:lnSpc>
                  <a:buNone/>
                </a:pPr>
                <a:endParaRPr lang="en-US" dirty="0">
                  <a:solidFill>
                    <a:schemeClr val="tx1"/>
                  </a:solidFill>
                </a:endParaRPr>
              </a:p>
              <a:p>
                <a:pPr marL="0" marR="5080" indent="0">
                  <a:lnSpc>
                    <a:spcPct val="100000"/>
                  </a:lnSpc>
                  <a:buNone/>
                </a:pPr>
                <a:r>
                  <a:rPr lang="en-US" b="1" spc="-10" dirty="0">
                    <a:solidFill>
                      <a:schemeClr val="tx1"/>
                    </a:solidFill>
                  </a:rPr>
                  <a:t>Proof      </a:t>
                </a:r>
                <a:r>
                  <a:rPr lang="en-US" b="1" spc="-5" dirty="0">
                    <a:solidFill>
                      <a:schemeClr val="tx1"/>
                    </a:solidFill>
                  </a:rPr>
                  <a:t> </a:t>
                </a:r>
                <a:r>
                  <a:rPr lang="en-US" spc="-5" dirty="0">
                    <a:solidFill>
                      <a:schemeClr val="tx1"/>
                    </a:solidFill>
                  </a:rPr>
                  <a:t>If</a:t>
                </a:r>
                <a:r>
                  <a:rPr lang="en-US" spc="60" dirty="0">
                    <a:solidFill>
                      <a:schemeClr val="tx1"/>
                    </a:solidFill>
                  </a:rPr>
                  <a:t> </a:t>
                </a:r>
                <a:r>
                  <a:rPr lang="en-US" i="1" spc="-10" dirty="0">
                    <a:solidFill>
                      <a:schemeClr val="tx1"/>
                    </a:solidFill>
                  </a:rPr>
                  <a:t>N</a:t>
                </a:r>
                <a:r>
                  <a:rPr lang="en-US" i="1" spc="110"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even</a:t>
                </a:r>
                <a:r>
                  <a:rPr lang="en-US" spc="-5" dirty="0">
                    <a:solidFill>
                      <a:schemeClr val="tx1"/>
                    </a:solidFill>
                  </a:rPr>
                  <a:t>, </a:t>
                </a:r>
                <a:r>
                  <a:rPr lang="en-US" spc="-10" dirty="0">
                    <a:solidFill>
                      <a:schemeClr val="tx1"/>
                    </a:solidFill>
                  </a:rPr>
                  <a:t>the</a:t>
                </a:r>
                <a:r>
                  <a:rPr lang="en-US" spc="-5" dirty="0">
                    <a:solidFill>
                      <a:schemeClr val="tx1"/>
                    </a:solidFill>
                  </a:rPr>
                  <a:t>n</a:t>
                </a:r>
                <a:r>
                  <a:rPr lang="en-US" spc="60" dirty="0">
                    <a:solidFill>
                      <a:schemeClr val="tx1"/>
                    </a:solidFill>
                  </a:rPr>
                  <a:t> </a:t>
                </a:r>
                <a:r>
                  <a:rPr lang="en-US" i="1" spc="-10" dirty="0">
                    <a:solidFill>
                      <a:schemeClr val="tx1"/>
                    </a:solidFill>
                  </a:rPr>
                  <a:t>N</a:t>
                </a:r>
                <a:r>
                  <a:rPr lang="en-US" i="1" spc="85"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1 </a:t>
                </a:r>
                <a:r>
                  <a:rPr lang="en-US" spc="-10" dirty="0">
                    <a:solidFill>
                      <a:schemeClr val="tx1"/>
                    </a:solidFill>
                  </a:rPr>
                  <a:t>i</a:t>
                </a:r>
                <a:r>
                  <a:rPr lang="en-US" spc="-5" dirty="0">
                    <a:solidFill>
                      <a:schemeClr val="tx1"/>
                    </a:solidFill>
                  </a:rPr>
                  <a:t>s </a:t>
                </a:r>
                <a:r>
                  <a:rPr lang="en-US" spc="-10" dirty="0">
                    <a:solidFill>
                      <a:schemeClr val="tx1"/>
                    </a:solidFill>
                  </a:rPr>
                  <a:t>od</a:t>
                </a:r>
                <a:r>
                  <a:rPr lang="en-US" spc="-5" dirty="0">
                    <a:solidFill>
                      <a:schemeClr val="tx1"/>
                    </a:solidFill>
                  </a:rPr>
                  <a:t>d </a:t>
                </a:r>
                <a:r>
                  <a:rPr lang="en-US" spc="-10" dirty="0">
                    <a:solidFill>
                      <a:schemeClr val="tx1"/>
                    </a:solidFill>
                  </a:rPr>
                  <a:t>an</a:t>
                </a:r>
                <a:r>
                  <a:rPr lang="en-US" spc="-5" dirty="0">
                    <a:solidFill>
                      <a:schemeClr val="tx1"/>
                    </a:solidFill>
                  </a:rPr>
                  <a:t>d the last t</a:t>
                </a:r>
                <a:r>
                  <a:rPr lang="en-US" spc="-10" dirty="0">
                    <a:solidFill>
                      <a:schemeClr val="tx1"/>
                    </a:solidFill>
                  </a:rPr>
                  <a:t>heorem</a:t>
                </a:r>
                <a:r>
                  <a:rPr lang="en-US" spc="-5" dirty="0">
                    <a:solidFill>
                      <a:schemeClr val="tx1"/>
                    </a:solidFill>
                  </a:rPr>
                  <a:t> i</a:t>
                </a:r>
                <a:r>
                  <a:rPr lang="en-US" spc="-10" dirty="0">
                    <a:solidFill>
                      <a:schemeClr val="tx1"/>
                    </a:solidFill>
                  </a:rPr>
                  <a:t>mplie</a:t>
                </a:r>
                <a:r>
                  <a:rPr lang="en-US" spc="-5" dirty="0">
                    <a:solidFill>
                      <a:schemeClr val="tx1"/>
                    </a:solidFill>
                  </a:rPr>
                  <a:t>s </a:t>
                </a:r>
                <a:r>
                  <a:rPr lang="en-US" i="1" spc="25" dirty="0">
                    <a:solidFill>
                      <a:schemeClr val="tx1"/>
                    </a:solidFill>
                  </a:rPr>
                  <a:t>S</a:t>
                </a:r>
                <a:r>
                  <a:rPr lang="en-US" i="1" baseline="-11111" dirty="0">
                    <a:solidFill>
                      <a:schemeClr val="tx1"/>
                    </a:solidFill>
                  </a:rPr>
                  <a:t>N </a:t>
                </a:r>
                <a:r>
                  <a:rPr lang="en-US" i="1" spc="190" dirty="0">
                    <a:solidFill>
                      <a:schemeClr val="tx1"/>
                    </a:solidFill>
                  </a:rPr>
                  <a:t>&lt;</a:t>
                </a:r>
                <a:r>
                  <a:rPr lang="en-US" i="1" spc="45" dirty="0">
                    <a:solidFill>
                      <a:schemeClr val="tx1"/>
                    </a:solidFill>
                  </a:rPr>
                  <a:t> </a:t>
                </a:r>
                <a:r>
                  <a:rPr lang="en-US" i="1" spc="-5" dirty="0">
                    <a:solidFill>
                      <a:schemeClr val="tx1"/>
                    </a:solidFill>
                  </a:rPr>
                  <a:t>S</a:t>
                </a:r>
                <a:r>
                  <a:rPr lang="en-US" i="1" spc="70" dirty="0">
                    <a:solidFill>
                      <a:schemeClr val="tx1"/>
                    </a:solidFill>
                  </a:rPr>
                  <a:t> </a:t>
                </a:r>
                <a:r>
                  <a:rPr lang="en-US" i="1" spc="190" dirty="0">
                    <a:solidFill>
                      <a:schemeClr val="tx1"/>
                    </a:solidFill>
                  </a:rPr>
                  <a:t>&lt;</a:t>
                </a:r>
                <a:r>
                  <a:rPr lang="en-US" i="1" spc="45" dirty="0">
                    <a:solidFill>
                      <a:schemeClr val="tx1"/>
                    </a:solidFill>
                  </a:rPr>
                  <a:t> </a:t>
                </a:r>
                <a:r>
                  <a:rPr lang="en-US" i="1" spc="25" dirty="0">
                    <a:solidFill>
                      <a:schemeClr val="tx1"/>
                    </a:solidFill>
                  </a:rPr>
                  <a:t>S</a:t>
                </a:r>
                <a:r>
                  <a:rPr lang="en-US" i="1" baseline="-11111" dirty="0">
                    <a:solidFill>
                      <a:schemeClr val="tx1"/>
                    </a:solidFill>
                  </a:rPr>
                  <a:t>N</a:t>
                </a:r>
                <a:r>
                  <a:rPr lang="en-US" i="1" spc="-150" baseline="-11111" dirty="0">
                    <a:solidFill>
                      <a:schemeClr val="tx1"/>
                    </a:solidFill>
                  </a:rPr>
                  <a:t> </a:t>
                </a:r>
                <a:r>
                  <a:rPr lang="en-US" spc="-22" baseline="-11111" dirty="0">
                    <a:solidFill>
                      <a:schemeClr val="tx1"/>
                    </a:solidFill>
                  </a:rPr>
                  <a:t>+</a:t>
                </a:r>
                <a:r>
                  <a:rPr lang="en-US" spc="67" baseline="-11111" dirty="0">
                    <a:solidFill>
                      <a:schemeClr val="tx1"/>
                    </a:solidFill>
                  </a:rPr>
                  <a:t>1</a:t>
                </a:r>
                <a:r>
                  <a:rPr lang="en-US" spc="-5" dirty="0">
                    <a:solidFill>
                      <a:schemeClr val="tx1"/>
                    </a:solidFill>
                  </a:rPr>
                  <a:t>. </a:t>
                </a:r>
                <a:r>
                  <a:rPr lang="en-US" spc="-15" dirty="0">
                    <a:solidFill>
                      <a:schemeClr val="tx1"/>
                    </a:solidFill>
                  </a:rPr>
                  <a:t>O</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othe</a:t>
                </a:r>
                <a:r>
                  <a:rPr lang="en-US" spc="-5" dirty="0">
                    <a:solidFill>
                      <a:schemeClr val="tx1"/>
                    </a:solidFill>
                  </a:rPr>
                  <a:t>r </a:t>
                </a:r>
                <a:r>
                  <a:rPr lang="en-US" spc="-10" dirty="0">
                    <a:solidFill>
                      <a:schemeClr val="tx1"/>
                    </a:solidFill>
                  </a:rPr>
                  <a:t>hand</a:t>
                </a:r>
                <a:r>
                  <a:rPr lang="en-US" spc="-5" dirty="0">
                    <a:solidFill>
                      <a:schemeClr val="tx1"/>
                    </a:solidFill>
                  </a:rPr>
                  <a:t>, </a:t>
                </a:r>
                <a:r>
                  <a:rPr lang="en-US" spc="-10" dirty="0">
                    <a:solidFill>
                      <a:schemeClr val="tx1"/>
                    </a:solidFill>
                  </a:rPr>
                  <a:t>i</a:t>
                </a:r>
                <a:r>
                  <a:rPr lang="en-US" spc="-5" dirty="0">
                    <a:solidFill>
                      <a:schemeClr val="tx1"/>
                    </a:solidFill>
                  </a:rPr>
                  <a:t>f</a:t>
                </a:r>
                <a:r>
                  <a:rPr lang="en-US" spc="65" dirty="0">
                    <a:solidFill>
                      <a:schemeClr val="tx1"/>
                    </a:solidFill>
                  </a:rPr>
                  <a:t> </a:t>
                </a:r>
                <a:r>
                  <a:rPr lang="en-US" i="1" spc="-10" dirty="0">
                    <a:solidFill>
                      <a:schemeClr val="tx1"/>
                    </a:solidFill>
                  </a:rPr>
                  <a:t>N</a:t>
                </a:r>
                <a:r>
                  <a:rPr lang="en-US" i="1" spc="114"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odd</a:t>
                </a:r>
                <a:r>
                  <a:rPr lang="en-US" spc="-5" dirty="0">
                    <a:solidFill>
                      <a:schemeClr val="tx1"/>
                    </a:solidFill>
                  </a:rPr>
                  <a:t>, </a:t>
                </a:r>
                <a:r>
                  <a:rPr lang="en-US" spc="-10" dirty="0">
                    <a:solidFill>
                      <a:schemeClr val="tx1"/>
                    </a:solidFill>
                  </a:rPr>
                  <a:t>the</a:t>
                </a:r>
                <a:r>
                  <a:rPr lang="en-US" spc="-5" dirty="0">
                    <a:solidFill>
                      <a:schemeClr val="tx1"/>
                    </a:solidFill>
                  </a:rPr>
                  <a:t>n</a:t>
                </a:r>
                <a:r>
                  <a:rPr lang="en-US" spc="65" dirty="0">
                    <a:solidFill>
                      <a:schemeClr val="tx1"/>
                    </a:solidFill>
                  </a:rPr>
                  <a:t> </a:t>
                </a:r>
                <a:r>
                  <a:rPr lang="en-US" i="1" spc="-10" dirty="0">
                    <a:solidFill>
                      <a:schemeClr val="tx1"/>
                    </a:solidFill>
                  </a:rPr>
                  <a:t>N</a:t>
                </a:r>
                <a:r>
                  <a:rPr lang="en-US" i="1" spc="85"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1 </a:t>
                </a:r>
                <a:r>
                  <a:rPr lang="en-US" spc="-10" dirty="0">
                    <a:solidFill>
                      <a:schemeClr val="tx1"/>
                    </a:solidFill>
                  </a:rPr>
                  <a:t>i</a:t>
                </a:r>
                <a:r>
                  <a:rPr lang="en-US" spc="-5" dirty="0">
                    <a:solidFill>
                      <a:schemeClr val="tx1"/>
                    </a:solidFill>
                  </a:rPr>
                  <a:t>s </a:t>
                </a:r>
                <a:r>
                  <a:rPr lang="en-US" spc="-10" dirty="0">
                    <a:solidFill>
                      <a:schemeClr val="tx1"/>
                    </a:solidFill>
                  </a:rPr>
                  <a:t>eve</a:t>
                </a:r>
                <a:r>
                  <a:rPr lang="en-US" spc="-5" dirty="0">
                    <a:solidFill>
                      <a:schemeClr val="tx1"/>
                    </a:solidFill>
                  </a:rPr>
                  <a:t>n </a:t>
                </a:r>
                <a:r>
                  <a:rPr lang="en-US" spc="-10" dirty="0">
                    <a:solidFill>
                      <a:schemeClr val="tx1"/>
                    </a:solidFill>
                  </a:rPr>
                  <a:t>an</a:t>
                </a:r>
                <a:r>
                  <a:rPr lang="en-US" spc="-5" dirty="0">
                    <a:solidFill>
                      <a:schemeClr val="tx1"/>
                    </a:solidFill>
                  </a:rPr>
                  <a:t>d the same result i</a:t>
                </a:r>
                <a:r>
                  <a:rPr lang="en-US" spc="-10" dirty="0">
                    <a:solidFill>
                      <a:schemeClr val="tx1"/>
                    </a:solidFill>
                  </a:rPr>
                  <a:t>mplie</a:t>
                </a:r>
                <a:r>
                  <a:rPr lang="en-US" spc="-5" dirty="0">
                    <a:solidFill>
                      <a:schemeClr val="tx1"/>
                    </a:solidFill>
                  </a:rPr>
                  <a:t>s </a:t>
                </a:r>
                <a:r>
                  <a:rPr lang="en-US" i="1" spc="25" dirty="0">
                    <a:solidFill>
                      <a:schemeClr val="tx1"/>
                    </a:solidFill>
                  </a:rPr>
                  <a:t>S</a:t>
                </a:r>
                <a:r>
                  <a:rPr lang="en-US" i="1" baseline="-25000" dirty="0">
                    <a:solidFill>
                      <a:schemeClr val="tx1"/>
                    </a:solidFill>
                  </a:rPr>
                  <a:t>N</a:t>
                </a:r>
                <a:r>
                  <a:rPr lang="en-US" i="1" spc="-150" baseline="-25000" dirty="0">
                    <a:solidFill>
                      <a:schemeClr val="tx1"/>
                    </a:solidFill>
                  </a:rPr>
                  <a:t> </a:t>
                </a:r>
                <a:r>
                  <a:rPr lang="en-US" spc="-22" baseline="-25000" dirty="0">
                    <a:solidFill>
                      <a:schemeClr val="tx1"/>
                    </a:solidFill>
                  </a:rPr>
                  <a:t>+</a:t>
                </a:r>
                <a:r>
                  <a:rPr lang="en-US" baseline="-25000" dirty="0">
                    <a:solidFill>
                      <a:schemeClr val="tx1"/>
                    </a:solidFill>
                  </a:rPr>
                  <a:t>1 </a:t>
                </a:r>
                <a:r>
                  <a:rPr lang="en-US" i="1" spc="190" dirty="0">
                    <a:solidFill>
                      <a:schemeClr val="tx1"/>
                    </a:solidFill>
                  </a:rPr>
                  <a:t>&lt;</a:t>
                </a:r>
                <a:r>
                  <a:rPr lang="en-US" i="1" spc="45" dirty="0">
                    <a:solidFill>
                      <a:schemeClr val="tx1"/>
                    </a:solidFill>
                  </a:rPr>
                  <a:t> </a:t>
                </a:r>
                <a:r>
                  <a:rPr lang="en-US" i="1" spc="-5" dirty="0">
                    <a:solidFill>
                      <a:schemeClr val="tx1"/>
                    </a:solidFill>
                  </a:rPr>
                  <a:t>S</a:t>
                </a:r>
                <a:r>
                  <a:rPr lang="en-US" i="1" spc="70" dirty="0">
                    <a:solidFill>
                      <a:schemeClr val="tx1"/>
                    </a:solidFill>
                  </a:rPr>
                  <a:t> </a:t>
                </a:r>
                <a:r>
                  <a:rPr lang="en-US" i="1" spc="190" dirty="0">
                    <a:solidFill>
                      <a:schemeClr val="tx1"/>
                    </a:solidFill>
                  </a:rPr>
                  <a:t>&lt;</a:t>
                </a:r>
                <a:r>
                  <a:rPr lang="en-US" i="1" spc="-5" dirty="0">
                    <a:solidFill>
                      <a:schemeClr val="tx1"/>
                    </a:solidFill>
                  </a:rPr>
                  <a:t>S</a:t>
                </a:r>
                <a:r>
                  <a:rPr lang="en-US" i="1" spc="-5" baseline="-25000" dirty="0">
                    <a:solidFill>
                      <a:schemeClr val="tx1"/>
                    </a:solidFill>
                  </a:rPr>
                  <a:t>N</a:t>
                </a:r>
                <a:r>
                  <a:rPr lang="en-US" spc="-5" dirty="0">
                    <a:solidFill>
                      <a:schemeClr val="tx1"/>
                    </a:solidFill>
                  </a:rPr>
                  <a:t> . In </a:t>
                </a:r>
                <a:r>
                  <a:rPr lang="en-US" spc="-10" dirty="0">
                    <a:solidFill>
                      <a:schemeClr val="tx1"/>
                    </a:solidFill>
                  </a:rPr>
                  <a:t>eithe</a:t>
                </a:r>
                <a:r>
                  <a:rPr lang="en-US" spc="-5" dirty="0">
                    <a:solidFill>
                      <a:schemeClr val="tx1"/>
                    </a:solidFill>
                  </a:rPr>
                  <a:t>r </a:t>
                </a:r>
                <a:r>
                  <a:rPr lang="en-US" spc="-10" dirty="0">
                    <a:solidFill>
                      <a:schemeClr val="tx1"/>
                    </a:solidFill>
                  </a:rPr>
                  <a:t>case,</a:t>
                </a:r>
                <a:endParaRPr lang="en-US" dirty="0">
                  <a:solidFill>
                    <a:schemeClr val="tx1"/>
                  </a:solidFill>
                </a:endParaRPr>
              </a:p>
              <a:p>
                <a:pPr marL="0" indent="0" algn="ctr">
                  <a:lnSpc>
                    <a:spcPts val="875"/>
                  </a:lnSpc>
                  <a:buNone/>
                </a:pPr>
                <a:r>
                  <a:rPr lang="nl-NL" spc="135" baseline="47222" dirty="0">
                    <a:solidFill>
                      <a:schemeClr val="tx1"/>
                    </a:solidFill>
                  </a:rPr>
                  <a:t> </a:t>
                </a:r>
                <a:r>
                  <a:rPr lang="nl-NL" i="1" spc="-5" dirty="0">
                    <a:solidFill>
                      <a:schemeClr val="tx1"/>
                    </a:solidFill>
                  </a:rPr>
                  <a:t>S</a:t>
                </a:r>
                <a:r>
                  <a:rPr lang="nl-NL" i="1" spc="15" dirty="0">
                    <a:solidFill>
                      <a:schemeClr val="tx1"/>
                    </a:solidFill>
                  </a:rPr>
                  <a:t> </a:t>
                </a:r>
                <a:r>
                  <a:rPr lang="nl-NL" spc="-185" dirty="0">
                    <a:solidFill>
                      <a:schemeClr val="tx1"/>
                    </a:solidFill>
                  </a:rPr>
                  <a:t>−</a:t>
                </a:r>
                <a:r>
                  <a:rPr lang="nl-NL" spc="-45" dirty="0">
                    <a:solidFill>
                      <a:schemeClr val="tx1"/>
                    </a:solidFill>
                  </a:rPr>
                  <a:t> </a:t>
                </a:r>
                <a:r>
                  <a:rPr lang="nl-NL" i="1" spc="25" dirty="0">
                    <a:solidFill>
                      <a:schemeClr val="tx1"/>
                    </a:solidFill>
                  </a:rPr>
                  <a:t>S</a:t>
                </a:r>
                <a:r>
                  <a:rPr lang="nl-NL" i="1" baseline="-11111" dirty="0">
                    <a:solidFill>
                      <a:schemeClr val="tx1"/>
                    </a:solidFill>
                  </a:rPr>
                  <a:t>N</a:t>
                </a:r>
                <a:r>
                  <a:rPr lang="nl-NL" i="1" spc="-75" baseline="-11111" dirty="0">
                    <a:solidFill>
                      <a:schemeClr val="tx1"/>
                    </a:solidFill>
                  </a:rPr>
                  <a:t> </a:t>
                </a:r>
                <a:r>
                  <a:rPr lang="nl-NL" spc="67" baseline="47222" dirty="0">
                    <a:solidFill>
                      <a:schemeClr val="tx1"/>
                    </a:solidFill>
                  </a:rPr>
                  <a:t> </a:t>
                </a:r>
                <a:r>
                  <a:rPr lang="nl-NL" i="1" spc="190" dirty="0">
                    <a:solidFill>
                      <a:schemeClr val="tx1"/>
                    </a:solidFill>
                  </a:rPr>
                  <a:t>&lt;</a:t>
                </a:r>
                <a:r>
                  <a:rPr lang="nl-NL" i="1" spc="-5" dirty="0">
                    <a:solidFill>
                      <a:schemeClr val="tx1"/>
                    </a:solidFill>
                  </a:rPr>
                  <a:t> </a:t>
                </a:r>
                <a:r>
                  <a:rPr lang="nl-NL" i="1" spc="25" dirty="0">
                    <a:solidFill>
                      <a:schemeClr val="tx1"/>
                    </a:solidFill>
                  </a:rPr>
                  <a:t>S</a:t>
                </a:r>
                <a:r>
                  <a:rPr lang="nl-NL" i="1" baseline="-11111" dirty="0">
                    <a:solidFill>
                      <a:schemeClr val="tx1"/>
                    </a:solidFill>
                  </a:rPr>
                  <a:t>N</a:t>
                </a:r>
                <a:r>
                  <a:rPr lang="nl-NL" i="1" spc="-150" baseline="-11111" dirty="0">
                    <a:solidFill>
                      <a:schemeClr val="tx1"/>
                    </a:solidFill>
                  </a:rPr>
                  <a:t> </a:t>
                </a:r>
                <a:r>
                  <a:rPr lang="nl-NL" spc="-22" baseline="-11111" dirty="0">
                    <a:solidFill>
                      <a:schemeClr val="tx1"/>
                    </a:solidFill>
                  </a:rPr>
                  <a:t>+</a:t>
                </a:r>
                <a:r>
                  <a:rPr lang="nl-NL" baseline="-11111" dirty="0">
                    <a:solidFill>
                      <a:schemeClr val="tx1"/>
                    </a:solidFill>
                  </a:rPr>
                  <a:t>1</a:t>
                </a:r>
                <a:r>
                  <a:rPr lang="nl-NL" spc="120" baseline="-11111" dirty="0">
                    <a:solidFill>
                      <a:schemeClr val="tx1"/>
                    </a:solidFill>
                  </a:rPr>
                  <a:t> </a:t>
                </a:r>
                <a:r>
                  <a:rPr lang="nl-NL" spc="-185" dirty="0">
                    <a:solidFill>
                      <a:schemeClr val="tx1"/>
                    </a:solidFill>
                  </a:rPr>
                  <a:t>−</a:t>
                </a:r>
                <a:r>
                  <a:rPr lang="nl-NL" spc="-45" dirty="0">
                    <a:solidFill>
                      <a:schemeClr val="tx1"/>
                    </a:solidFill>
                  </a:rPr>
                  <a:t> </a:t>
                </a:r>
                <a:r>
                  <a:rPr lang="nl-NL" i="1" spc="25" dirty="0">
                    <a:solidFill>
                      <a:schemeClr val="tx1"/>
                    </a:solidFill>
                  </a:rPr>
                  <a:t>S</a:t>
                </a:r>
                <a:r>
                  <a:rPr lang="nl-NL" i="1" baseline="-11111" dirty="0">
                    <a:solidFill>
                      <a:schemeClr val="tx1"/>
                    </a:solidFill>
                  </a:rPr>
                  <a:t>N</a:t>
                </a:r>
                <a:r>
                  <a:rPr lang="nl-NL" i="1" spc="-75" baseline="-11111" dirty="0">
                    <a:solidFill>
                      <a:schemeClr val="tx1"/>
                    </a:solidFill>
                  </a:rPr>
                  <a:t> </a:t>
                </a:r>
                <a:r>
                  <a:rPr lang="nl-NL" spc="67" baseline="47222" dirty="0">
                    <a:solidFill>
                      <a:schemeClr val="tx1"/>
                    </a:solidFill>
                  </a:rPr>
                  <a:t> </a:t>
                </a:r>
                <a:r>
                  <a:rPr lang="nl-NL" spc="-25" dirty="0">
                    <a:solidFill>
                      <a:schemeClr val="tx1"/>
                    </a:solidFill>
                  </a:rPr>
                  <a:t>=</a:t>
                </a:r>
                <a:r>
                  <a:rPr lang="nl-NL" spc="-40" dirty="0">
                    <a:solidFill>
                      <a:schemeClr val="tx1"/>
                    </a:solidFill>
                  </a:rPr>
                  <a:t> </a:t>
                </a:r>
                <a:r>
                  <a:rPr lang="nl-NL" i="1" spc="45" dirty="0">
                    <a:solidFill>
                      <a:schemeClr val="tx1"/>
                    </a:solidFill>
                  </a:rPr>
                  <a:t>b</a:t>
                </a:r>
                <a:r>
                  <a:rPr lang="nl-NL" i="1" baseline="-25000" dirty="0">
                    <a:solidFill>
                      <a:schemeClr val="tx1"/>
                    </a:solidFill>
                  </a:rPr>
                  <a:t>N</a:t>
                </a:r>
                <a:r>
                  <a:rPr lang="nl-NL" i="1" spc="-150" baseline="-25000" dirty="0">
                    <a:solidFill>
                      <a:schemeClr val="tx1"/>
                    </a:solidFill>
                  </a:rPr>
                  <a:t> </a:t>
                </a:r>
                <a:r>
                  <a:rPr lang="nl-NL" spc="-22" baseline="-25000" dirty="0">
                    <a:solidFill>
                      <a:schemeClr val="tx1"/>
                    </a:solidFill>
                  </a:rPr>
                  <a:t>+</a:t>
                </a:r>
                <a:r>
                  <a:rPr lang="nl-NL" baseline="-25000" dirty="0">
                    <a:solidFill>
                      <a:schemeClr val="tx1"/>
                    </a:solidFill>
                  </a:rPr>
                  <a:t>1</a:t>
                </a:r>
              </a:p>
              <a:p>
                <a:pPr marL="0" marR="5080" indent="0">
                  <a:lnSpc>
                    <a:spcPct val="100000"/>
                  </a:lnSpc>
                  <a:buNone/>
                </a:pPr>
                <a:endParaRPr lang="en-US" sz="2400" dirty="0">
                  <a:latin typeface="Arial"/>
                  <a:cs typeface="Arial"/>
                </a:endParaRPr>
              </a:p>
              <a:p>
                <a:pPr marL="0" marR="508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2413"/>
                </a:stretch>
              </a:blipFill>
            </p:spPr>
            <p:txBody>
              <a:bodyPr/>
              <a:lstStyle/>
              <a:p>
                <a:r>
                  <a:rPr lang="en-US">
                    <a:noFill/>
                  </a:rPr>
                  <a:t> </a:t>
                </a:r>
              </a:p>
            </p:txBody>
          </p:sp>
        </mc:Fallback>
      </mc:AlternateContent>
    </p:spTree>
    <p:extLst>
      <p:ext uri="{BB962C8B-B14F-4D97-AF65-F5344CB8AC3E}">
        <p14:creationId xmlns:p14="http://schemas.microsoft.com/office/powerpoint/2010/main" val="42683670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10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135"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 </a:t>
                </a:r>
                <a:r>
                  <a:rPr lang="en-US" b="1" spc="-80" dirty="0">
                    <a:solidFill>
                      <a:schemeClr val="tx1"/>
                    </a:solidFill>
                  </a:rPr>
                  <a:t>Alternating</a:t>
                </a:r>
                <a:r>
                  <a:rPr lang="en-US" b="1" spc="-30" dirty="0">
                    <a:solidFill>
                      <a:schemeClr val="tx1"/>
                    </a:solidFill>
                  </a:rPr>
                  <a:t> </a:t>
                </a:r>
                <a:r>
                  <a:rPr lang="en-US" b="1" spc="-125" dirty="0">
                    <a:solidFill>
                      <a:schemeClr val="tx1"/>
                    </a:solidFill>
                  </a:rPr>
                  <a:t>H</a:t>
                </a:r>
                <a:r>
                  <a:rPr lang="en-US" b="1" spc="-85" dirty="0">
                    <a:solidFill>
                      <a:schemeClr val="tx1"/>
                    </a:solidFill>
                  </a:rPr>
                  <a:t>armonic</a:t>
                </a:r>
                <a:r>
                  <a:rPr lang="en-US" b="1" spc="-30" dirty="0">
                    <a:solidFill>
                      <a:schemeClr val="tx1"/>
                    </a:solidFill>
                  </a:rPr>
                  <a:t> </a:t>
                </a:r>
                <a:r>
                  <a:rPr lang="en-US" b="1" spc="-70" dirty="0">
                    <a:solidFill>
                      <a:schemeClr val="tx1"/>
                    </a:solidFill>
                  </a:rPr>
                  <a:t>Series  </a:t>
                </a:r>
                <a:r>
                  <a:rPr lang="en-US" spc="-15" dirty="0">
                    <a:solidFill>
                      <a:schemeClr val="tx1"/>
                    </a:solidFill>
                  </a:rPr>
                  <a:t>Sho</a:t>
                </a:r>
                <a:r>
                  <a:rPr lang="en-US" spc="-10" dirty="0">
                    <a:solidFill>
                      <a:schemeClr val="tx1"/>
                    </a:solidFill>
                  </a:rPr>
                  <a:t>w</a:t>
                </a:r>
                <a:r>
                  <a:rPr lang="en-US" spc="-30" dirty="0">
                    <a:solidFill>
                      <a:schemeClr val="tx1"/>
                    </a:solidFill>
                  </a:rPr>
                  <a:t> </a:t>
                </a:r>
                <a:r>
                  <a:rPr lang="en-US" spc="-10" dirty="0">
                    <a:solidFill>
                      <a:schemeClr val="tx1"/>
                    </a:solidFill>
                  </a:rPr>
                  <a:t>tha</a:t>
                </a:r>
                <a:r>
                  <a:rPr lang="en-US" spc="-5" dirty="0">
                    <a:solidFill>
                      <a:schemeClr val="tx1"/>
                    </a:solidFill>
                  </a:rPr>
                  <a:t>t </a:t>
                </a:r>
                <a14:m>
                  <m:oMath xmlns:m="http://schemas.openxmlformats.org/officeDocument/2006/math">
                    <m:nary>
                      <m:naryPr>
                        <m:chr m:val="∑"/>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=1</m:t>
                        </m:r>
                      </m:sub>
                      <m:sup>
                        <m:r>
                          <a:rPr lang="en-US" i="1" spc="-5"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pc="-5" smtClean="0">
                                <a:solidFill>
                                  <a:schemeClr val="tx1"/>
                                </a:solidFill>
                                <a:latin typeface="Cambria Math" panose="02040503050406030204" pitchFamily="18" charset="0"/>
                                <a:cs typeface="Times New Roman"/>
                              </a:rPr>
                            </m:ctrlPr>
                          </m:fPr>
                          <m:num>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(−1)</m:t>
                                </m:r>
                              </m:e>
                              <m:sup>
                                <m: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−1</m:t>
                                </m:r>
                              </m:sup>
                            </m:sSup>
                          </m:num>
                          <m:den>
                            <m:r>
                              <a:rPr lang="en-US" b="0" i="1" spc="-5" smtClean="0">
                                <a:solidFill>
                                  <a:schemeClr val="tx1"/>
                                </a:solidFill>
                                <a:latin typeface="Cambria Math" panose="02040503050406030204" pitchFamily="18" charset="0"/>
                                <a:cs typeface="Times New Roman"/>
                              </a:rPr>
                              <m:t>𝑛</m:t>
                            </m:r>
                          </m:den>
                        </m:f>
                      </m:e>
                    </m:nary>
                  </m:oMath>
                </a14:m>
                <a:r>
                  <a:rPr lang="en-US" dirty="0">
                    <a:solidFill>
                      <a:schemeClr val="tx1"/>
                    </a:solidFill>
                  </a:rPr>
                  <a:t> </a:t>
                </a:r>
                <a:r>
                  <a:rPr lang="en-US" spc="-10" dirty="0">
                    <a:solidFill>
                      <a:schemeClr val="tx1"/>
                    </a:solidFill>
                  </a:rPr>
                  <a:t>converge</a:t>
                </a:r>
                <a:r>
                  <a:rPr lang="en-US" spc="-5" dirty="0">
                    <a:solidFill>
                      <a:schemeClr val="tx1"/>
                    </a:solidFill>
                  </a:rPr>
                  <a:t>s</a:t>
                </a:r>
                <a:r>
                  <a:rPr lang="en-US" spc="-25" dirty="0">
                    <a:solidFill>
                      <a:schemeClr val="tx1"/>
                    </a:solidFill>
                  </a:rPr>
                  <a:t> </a:t>
                </a:r>
                <a:r>
                  <a:rPr lang="en-US" spc="-10" dirty="0">
                    <a:solidFill>
                      <a:schemeClr val="tx1"/>
                    </a:solidFill>
                  </a:rPr>
                  <a:t>condi</a:t>
                </a:r>
                <a:r>
                  <a:rPr lang="en-US" spc="-7" dirty="0">
                    <a:solidFill>
                      <a:schemeClr val="tx1"/>
                    </a:solidFill>
                  </a:rPr>
                  <a:t>tionally. If</a:t>
                </a:r>
                <a:r>
                  <a:rPr lang="en-US" spc="67" dirty="0">
                    <a:solidFill>
                      <a:schemeClr val="tx1"/>
                    </a:solidFill>
                  </a:rPr>
                  <a:t> </a:t>
                </a:r>
                <a:r>
                  <a:rPr lang="en-US" i="1" spc="-7" dirty="0">
                    <a:solidFill>
                      <a:schemeClr val="tx1"/>
                    </a:solidFill>
                  </a:rPr>
                  <a:t>S</a:t>
                </a:r>
                <a:r>
                  <a:rPr lang="en-US" i="1" spc="60" dirty="0">
                    <a:solidFill>
                      <a:schemeClr val="tx1"/>
                    </a:solidFill>
                  </a:rPr>
                  <a:t> </a:t>
                </a:r>
                <a:r>
                  <a:rPr lang="en-US" spc="-15" dirty="0">
                    <a:solidFill>
                      <a:schemeClr val="tx1"/>
                    </a:solidFill>
                  </a:rPr>
                  <a:t>represent</a:t>
                </a:r>
                <a:r>
                  <a:rPr lang="en-US" spc="-7" dirty="0">
                    <a:solidFill>
                      <a:schemeClr val="tx1"/>
                    </a:solidFill>
                  </a:rPr>
                  <a:t>s t</a:t>
                </a:r>
                <a:r>
                  <a:rPr lang="en-US" spc="-15" dirty="0">
                    <a:solidFill>
                      <a:schemeClr val="tx1"/>
                    </a:solidFill>
                  </a:rPr>
                  <a:t>h</a:t>
                </a:r>
                <a:r>
                  <a:rPr lang="en-US" spc="-7" dirty="0">
                    <a:solidFill>
                      <a:schemeClr val="tx1"/>
                    </a:solidFill>
                  </a:rPr>
                  <a:t>e </a:t>
                </a:r>
                <a:r>
                  <a:rPr lang="en-US" spc="-22" dirty="0">
                    <a:solidFill>
                      <a:schemeClr val="tx1"/>
                    </a:solidFill>
                  </a:rPr>
                  <a:t>sum</a:t>
                </a:r>
                <a:r>
                  <a:rPr lang="en-US" spc="-7" dirty="0">
                    <a:solidFill>
                      <a:schemeClr val="tx1"/>
                    </a:solidFill>
                  </a:rPr>
                  <a:t>, </a:t>
                </a:r>
                <a:r>
                  <a:rPr lang="en-US" spc="-15" dirty="0">
                    <a:solidFill>
                      <a:schemeClr val="tx1"/>
                    </a:solidFill>
                  </a:rPr>
                  <a:t>the</a:t>
                </a:r>
                <a:r>
                  <a:rPr lang="en-US" spc="-7" dirty="0">
                    <a:solidFill>
                      <a:schemeClr val="tx1"/>
                    </a:solidFill>
                  </a:rPr>
                  <a:t>n </a:t>
                </a:r>
                <a:endParaRPr lang="en-US" dirty="0">
                  <a:solidFill>
                    <a:schemeClr val="tx1"/>
                  </a:solidFill>
                </a:endParaRPr>
              </a:p>
              <a:p>
                <a:pPr marL="0" marR="5080" indent="0" algn="just">
                  <a:lnSpc>
                    <a:spcPct val="100000"/>
                  </a:lnSpc>
                  <a:buNone/>
                </a:pPr>
                <a:r>
                  <a:rPr lang="en-US" spc="-5" dirty="0">
                    <a:solidFill>
                      <a:schemeClr val="tx1"/>
                    </a:solidFill>
                  </a:rPr>
                  <a:t>(a) </a:t>
                </a:r>
                <a:r>
                  <a:rPr lang="en-US" spc="-15" dirty="0">
                    <a:solidFill>
                      <a:schemeClr val="tx1"/>
                    </a:solidFill>
                  </a:rPr>
                  <a:t>Sho</a:t>
                </a:r>
                <a:r>
                  <a:rPr lang="en-US" spc="-10" dirty="0">
                    <a:solidFill>
                      <a:schemeClr val="tx1"/>
                    </a:solidFill>
                  </a:rPr>
                  <a:t>w tha</a:t>
                </a:r>
                <a:r>
                  <a:rPr lang="en-US" spc="-5" dirty="0">
                    <a:solidFill>
                      <a:schemeClr val="tx1"/>
                    </a:solidFill>
                  </a:rPr>
                  <a:t>t </a:t>
                </a:r>
                <a:r>
                  <a:rPr lang="en-US" spc="-40" dirty="0">
                    <a:solidFill>
                      <a:schemeClr val="tx1"/>
                    </a:solidFill>
                  </a:rPr>
                  <a:t>|</a:t>
                </a:r>
                <a:r>
                  <a:rPr lang="en-US" i="1" spc="-5" dirty="0">
                    <a:solidFill>
                      <a:schemeClr val="tx1"/>
                    </a:solidFill>
                  </a:rPr>
                  <a:t>S</a:t>
                </a:r>
                <a:r>
                  <a:rPr lang="en-US" i="1" spc="15" dirty="0">
                    <a:solidFill>
                      <a:schemeClr val="tx1"/>
                    </a:solidFill>
                  </a:rPr>
                  <a:t> </a:t>
                </a:r>
                <a:r>
                  <a:rPr lang="en-US" spc="-185" dirty="0">
                    <a:solidFill>
                      <a:schemeClr val="tx1"/>
                    </a:solidFill>
                  </a:rPr>
                  <a:t>−</a:t>
                </a:r>
                <a:r>
                  <a:rPr lang="en-US" spc="-45" dirty="0">
                    <a:solidFill>
                      <a:schemeClr val="tx1"/>
                    </a:solidFill>
                  </a:rPr>
                  <a:t> </a:t>
                </a:r>
                <a:r>
                  <a:rPr lang="en-US" i="1" spc="-20" dirty="0">
                    <a:solidFill>
                      <a:schemeClr val="tx1"/>
                    </a:solidFill>
                  </a:rPr>
                  <a:t>S</a:t>
                </a:r>
                <a:r>
                  <a:rPr lang="en-US" spc="75" baseline="-11111" dirty="0">
                    <a:solidFill>
                      <a:schemeClr val="tx1"/>
                    </a:solidFill>
                  </a:rPr>
                  <a:t>6</a:t>
                </a:r>
                <a:r>
                  <a:rPr lang="en-US" spc="-90" dirty="0">
                    <a:solidFill>
                      <a:schemeClr val="tx1"/>
                    </a:solidFill>
                  </a:rPr>
                  <a:t>|</a:t>
                </a:r>
                <a:r>
                  <a:rPr lang="en-US" spc="-40" dirty="0">
                    <a:solidFill>
                      <a:schemeClr val="tx1"/>
                    </a:solidFill>
                  </a:rPr>
                  <a:t> </a:t>
                </a:r>
                <a:r>
                  <a:rPr lang="en-US" i="1" spc="190" dirty="0">
                    <a:solidFill>
                      <a:schemeClr val="tx1"/>
                    </a:solidFill>
                  </a:rPr>
                  <a:t>&lt;</a:t>
                </a:r>
                <a:r>
                  <a:rPr lang="en-US" i="1" spc="114" dirty="0">
                    <a:solidFill>
                      <a:schemeClr val="tx1"/>
                    </a:solidFill>
                  </a:rPr>
                  <a:t> </a:t>
                </a:r>
                <a14:m>
                  <m:oMath xmlns:m="http://schemas.openxmlformats.org/officeDocument/2006/math">
                    <m:f>
                      <m:fPr>
                        <m:ctrlPr>
                          <a:rPr lang="en-US" i="1" spc="114" smtClean="0">
                            <a:solidFill>
                              <a:schemeClr val="tx1"/>
                            </a:solidFill>
                            <a:latin typeface="Cambria Math" panose="02040503050406030204" pitchFamily="18" charset="0"/>
                            <a:cs typeface="Arial"/>
                          </a:rPr>
                        </m:ctrlPr>
                      </m:fPr>
                      <m:num>
                        <m:r>
                          <a:rPr lang="en-US" b="0" i="1" spc="114" smtClean="0">
                            <a:solidFill>
                              <a:schemeClr val="tx1"/>
                            </a:solidFill>
                            <a:latin typeface="Cambria Math" panose="02040503050406030204" pitchFamily="18" charset="0"/>
                            <a:cs typeface="Arial"/>
                          </a:rPr>
                          <m:t>1</m:t>
                        </m:r>
                      </m:num>
                      <m:den>
                        <m:r>
                          <a:rPr lang="en-US" b="0" i="1" spc="114" smtClean="0">
                            <a:solidFill>
                              <a:schemeClr val="tx1"/>
                            </a:solidFill>
                            <a:latin typeface="Cambria Math" panose="02040503050406030204" pitchFamily="18" charset="0"/>
                            <a:cs typeface="Arial"/>
                          </a:rPr>
                          <m:t>7</m:t>
                        </m:r>
                      </m:den>
                    </m:f>
                  </m:oMath>
                </a14:m>
                <a:r>
                  <a:rPr lang="en-US" spc="-104" baseline="29629" dirty="0">
                    <a:solidFill>
                      <a:schemeClr val="tx1"/>
                    </a:solidFill>
                  </a:rPr>
                  <a:t> </a:t>
                </a:r>
                <a:r>
                  <a:rPr lang="en-US" spc="-5" dirty="0">
                    <a:solidFill>
                      <a:schemeClr val="tx1"/>
                    </a:solidFill>
                  </a:rPr>
                  <a:t>.</a:t>
                </a:r>
                <a:endParaRPr lang="en-US" dirty="0">
                  <a:solidFill>
                    <a:schemeClr val="tx1"/>
                  </a:solidFill>
                </a:endParaRPr>
              </a:p>
              <a:p>
                <a:pPr marL="0" marR="5080" indent="0" algn="just">
                  <a:lnSpc>
                    <a:spcPct val="100000"/>
                  </a:lnSpc>
                  <a:buNone/>
                </a:pPr>
                <a:r>
                  <a:rPr lang="en-US" spc="-5" dirty="0">
                    <a:solidFill>
                      <a:schemeClr val="tx1"/>
                    </a:solidFill>
                  </a:rPr>
                  <a:t>(b) </a:t>
                </a:r>
                <a:r>
                  <a:rPr lang="en-US" spc="-10" dirty="0">
                    <a:solidFill>
                      <a:schemeClr val="tx1"/>
                    </a:solidFill>
                  </a:rPr>
                  <a:t>Fin</a:t>
                </a:r>
                <a:r>
                  <a:rPr lang="en-US" spc="-5" dirty="0">
                    <a:solidFill>
                      <a:schemeClr val="tx1"/>
                    </a:solidFill>
                  </a:rPr>
                  <a:t>d </a:t>
                </a:r>
                <a:r>
                  <a:rPr lang="en-US" spc="-10" dirty="0">
                    <a:solidFill>
                      <a:schemeClr val="tx1"/>
                    </a:solidFill>
                  </a:rPr>
                  <a:t>a</a:t>
                </a:r>
                <a:r>
                  <a:rPr lang="en-US" spc="-5" dirty="0">
                    <a:solidFill>
                      <a:schemeClr val="tx1"/>
                    </a:solidFill>
                  </a:rPr>
                  <a:t>n</a:t>
                </a:r>
                <a:r>
                  <a:rPr lang="en-US" spc="65" dirty="0">
                    <a:solidFill>
                      <a:schemeClr val="tx1"/>
                    </a:solidFill>
                  </a:rPr>
                  <a:t> </a:t>
                </a:r>
                <a:r>
                  <a:rPr lang="en-US" i="1" spc="-10" dirty="0">
                    <a:solidFill>
                      <a:schemeClr val="tx1"/>
                    </a:solidFill>
                  </a:rPr>
                  <a:t>N</a:t>
                </a:r>
                <a:r>
                  <a:rPr lang="en-US" i="1" spc="110" dirty="0">
                    <a:solidFill>
                      <a:schemeClr val="tx1"/>
                    </a:solidFill>
                  </a:rPr>
                  <a:t> </a:t>
                </a:r>
                <a:r>
                  <a:rPr lang="en-US" spc="-10" dirty="0">
                    <a:solidFill>
                      <a:schemeClr val="tx1"/>
                    </a:solidFill>
                  </a:rPr>
                  <a:t>suc</a:t>
                </a:r>
                <a:r>
                  <a:rPr lang="en-US" spc="-5" dirty="0">
                    <a:solidFill>
                      <a:schemeClr val="tx1"/>
                    </a:solidFill>
                  </a:rPr>
                  <a:t>h </a:t>
                </a:r>
                <a:r>
                  <a:rPr lang="en-US" spc="-10" dirty="0">
                    <a:solidFill>
                      <a:schemeClr val="tx1"/>
                    </a:solidFill>
                  </a:rPr>
                  <a:t>tha</a:t>
                </a:r>
                <a:r>
                  <a:rPr lang="en-US" spc="-5" dirty="0">
                    <a:solidFill>
                      <a:schemeClr val="tx1"/>
                    </a:solidFill>
                  </a:rPr>
                  <a:t>t</a:t>
                </a:r>
                <a:r>
                  <a:rPr lang="en-US" spc="50" dirty="0">
                    <a:solidFill>
                      <a:schemeClr val="tx1"/>
                    </a:solidFill>
                  </a:rPr>
                  <a:t> </a:t>
                </a:r>
                <a:r>
                  <a:rPr lang="en-US" i="1" spc="25" dirty="0">
                    <a:solidFill>
                      <a:schemeClr val="tx1"/>
                    </a:solidFill>
                  </a:rPr>
                  <a:t>S</a:t>
                </a:r>
                <a:r>
                  <a:rPr lang="en-US" i="1" baseline="-11111" dirty="0">
                    <a:solidFill>
                      <a:schemeClr val="tx1"/>
                    </a:solidFill>
                  </a:rPr>
                  <a:t>N </a:t>
                </a:r>
                <a:r>
                  <a:rPr lang="en-US" spc="-10" dirty="0">
                    <a:solidFill>
                      <a:schemeClr val="tx1"/>
                    </a:solidFill>
                  </a:rPr>
                  <a:t>approximate</a:t>
                </a:r>
                <a:r>
                  <a:rPr lang="en-US" spc="-5" dirty="0">
                    <a:solidFill>
                      <a:schemeClr val="tx1"/>
                    </a:solidFill>
                  </a:rPr>
                  <a:t>s</a:t>
                </a:r>
                <a:r>
                  <a:rPr lang="en-US" spc="50" dirty="0">
                    <a:solidFill>
                      <a:schemeClr val="tx1"/>
                    </a:solidFill>
                  </a:rPr>
                  <a:t> </a:t>
                </a:r>
                <a:r>
                  <a:rPr lang="en-US" i="1" spc="-5" dirty="0">
                    <a:solidFill>
                      <a:schemeClr val="tx1"/>
                    </a:solidFill>
                  </a:rPr>
                  <a:t>S</a:t>
                </a:r>
                <a:r>
                  <a:rPr lang="en-US" i="1" spc="40" dirty="0">
                    <a:solidFill>
                      <a:schemeClr val="tx1"/>
                    </a:solidFill>
                  </a:rPr>
                  <a:t> </a:t>
                </a:r>
                <a:r>
                  <a:rPr lang="en-US" spc="-5" dirty="0">
                    <a:solidFill>
                      <a:schemeClr val="tx1"/>
                    </a:solidFill>
                  </a:rPr>
                  <a:t>with an error less than </a:t>
                </a:r>
                <a:r>
                  <a:rPr lang="en-US" spc="-10" dirty="0">
                    <a:solidFill>
                      <a:schemeClr val="tx1"/>
                    </a:solidFill>
                  </a:rPr>
                  <a:t>10</a:t>
                </a:r>
                <a:r>
                  <a:rPr lang="en-US" spc="-202" baseline="25925" dirty="0">
                    <a:solidFill>
                      <a:schemeClr val="tx1"/>
                    </a:solidFill>
                  </a:rPr>
                  <a:t>− 3</a:t>
                </a:r>
                <a:r>
                  <a:rPr lang="en-US" spc="-67" baseline="25925" dirty="0">
                    <a:solidFill>
                      <a:schemeClr val="tx1"/>
                    </a:solidFill>
                  </a:rPr>
                  <a:t> </a:t>
                </a:r>
                <a:r>
                  <a:rPr lang="en-US" spc="-5" dirty="0">
                    <a:solidFill>
                      <a:schemeClr val="tx1"/>
                    </a:solidFill>
                  </a:rPr>
                  <a:t>.</a:t>
                </a:r>
                <a:endParaRPr lang="en-US" dirty="0">
                  <a:solidFill>
                    <a:schemeClr val="tx1"/>
                  </a:solidFill>
                </a:endParaRPr>
              </a:p>
              <a:p>
                <a:pPr marL="12700" marR="12700" indent="0">
                  <a:lnSpc>
                    <a:spcPct val="100000"/>
                  </a:lnSpc>
                  <a:buNone/>
                </a:pPr>
                <a:r>
                  <a:rPr lang="en-US" b="1" spc="-5" dirty="0">
                    <a:solidFill>
                      <a:schemeClr val="tx1"/>
                    </a:solidFill>
                  </a:rPr>
                  <a:t>Solution </a:t>
                </a:r>
                <a:r>
                  <a:rPr lang="en-US" spc="95" dirty="0">
                    <a:solidFill>
                      <a:schemeClr val="tx1"/>
                    </a:solidFill>
                  </a:rPr>
                  <a:t>(a) </a:t>
                </a:r>
                <a:r>
                  <a:rPr lang="en-US" spc="-15" dirty="0">
                    <a:solidFill>
                      <a:schemeClr val="tx1"/>
                    </a:solidFill>
                  </a:rPr>
                  <a:t>Th</a:t>
                </a:r>
                <a:r>
                  <a:rPr lang="en-US" spc="-5" dirty="0">
                    <a:solidFill>
                      <a:schemeClr val="tx1"/>
                    </a:solidFill>
                  </a:rPr>
                  <a:t>e</a:t>
                </a:r>
                <a:r>
                  <a:rPr lang="en-US" spc="10" dirty="0">
                    <a:solidFill>
                      <a:schemeClr val="tx1"/>
                    </a:solidFill>
                  </a:rPr>
                  <a:t> </a:t>
                </a:r>
                <a:r>
                  <a:rPr lang="en-US" spc="-5" dirty="0">
                    <a:solidFill>
                      <a:schemeClr val="tx1"/>
                    </a:solidFill>
                  </a:rPr>
                  <a:t>t</a:t>
                </a:r>
                <a:r>
                  <a:rPr lang="en-US" spc="-15" dirty="0">
                    <a:solidFill>
                      <a:schemeClr val="tx1"/>
                    </a:solidFill>
                  </a:rPr>
                  <a:t>erm</a:t>
                </a:r>
                <a:r>
                  <a:rPr lang="en-US" spc="-5" dirty="0">
                    <a:solidFill>
                      <a:schemeClr val="tx1"/>
                    </a:solidFill>
                  </a:rPr>
                  <a:t>s</a:t>
                </a:r>
                <a:r>
                  <a:rPr lang="en-US" spc="10" dirty="0">
                    <a:solidFill>
                      <a:schemeClr val="tx1"/>
                    </a:solidFill>
                  </a:rPr>
                  <a:t> </a:t>
                </a:r>
                <a:r>
                  <a:rPr lang="en-US" i="1" spc="-10" dirty="0" err="1">
                    <a:solidFill>
                      <a:schemeClr val="tx1"/>
                    </a:solidFill>
                  </a:rPr>
                  <a:t>b</a:t>
                </a:r>
                <a:r>
                  <a:rPr lang="en-US" i="1" baseline="-11111" dirty="0" err="1">
                    <a:solidFill>
                      <a:schemeClr val="tx1"/>
                    </a:solidFill>
                  </a:rPr>
                  <a:t>n</a:t>
                </a:r>
                <a:r>
                  <a:rPr lang="en-US" i="1" baseline="-11111"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i="1" spc="235" dirty="0">
                    <a:solidFill>
                      <a:schemeClr val="tx1"/>
                    </a:solidFill>
                  </a:rPr>
                  <a:t>/</a:t>
                </a:r>
                <a:r>
                  <a:rPr lang="en-US" i="1" spc="-5" dirty="0">
                    <a:solidFill>
                      <a:schemeClr val="tx1"/>
                    </a:solidFill>
                  </a:rPr>
                  <a:t>n</a:t>
                </a:r>
                <a:r>
                  <a:rPr lang="en-US" i="1" spc="55" dirty="0">
                    <a:solidFill>
                      <a:schemeClr val="tx1"/>
                    </a:solidFill>
                  </a:rPr>
                  <a:t> </a:t>
                </a:r>
                <a:r>
                  <a:rPr lang="en-US" spc="-10" dirty="0">
                    <a:solidFill>
                      <a:schemeClr val="tx1"/>
                    </a:solidFill>
                  </a:rPr>
                  <a:t>ar</a:t>
                </a:r>
                <a:r>
                  <a:rPr lang="en-US" spc="-5" dirty="0">
                    <a:solidFill>
                      <a:schemeClr val="tx1"/>
                    </a:solidFill>
                  </a:rPr>
                  <a:t>e</a:t>
                </a:r>
                <a:r>
                  <a:rPr lang="en-US" spc="10" dirty="0">
                    <a:solidFill>
                      <a:schemeClr val="tx1"/>
                    </a:solidFill>
                  </a:rPr>
                  <a:t> </a:t>
                </a:r>
                <a:r>
                  <a:rPr lang="en-US" spc="-10" dirty="0">
                    <a:solidFill>
                      <a:schemeClr val="tx1"/>
                    </a:solidFill>
                  </a:rPr>
                  <a:t>positiv</a:t>
                </a:r>
                <a:r>
                  <a:rPr lang="en-US" spc="-5" dirty="0">
                    <a:solidFill>
                      <a:schemeClr val="tx1"/>
                    </a:solidFill>
                  </a:rPr>
                  <a:t>e</a:t>
                </a:r>
                <a:r>
                  <a:rPr lang="en-US" spc="10" dirty="0">
                    <a:solidFill>
                      <a:schemeClr val="tx1"/>
                    </a:solidFill>
                  </a:rPr>
                  <a:t> </a:t>
                </a:r>
                <a:r>
                  <a:rPr lang="en-US" spc="-10" dirty="0">
                    <a:solidFill>
                      <a:schemeClr val="tx1"/>
                    </a:solidFill>
                  </a:rPr>
                  <a:t>an</a:t>
                </a:r>
                <a:r>
                  <a:rPr lang="en-US" spc="-5" dirty="0">
                    <a:solidFill>
                      <a:schemeClr val="tx1"/>
                    </a:solidFill>
                  </a:rPr>
                  <a:t>d</a:t>
                </a:r>
                <a:r>
                  <a:rPr lang="en-US" spc="10" dirty="0">
                    <a:solidFill>
                      <a:schemeClr val="tx1"/>
                    </a:solidFill>
                  </a:rPr>
                  <a:t> </a:t>
                </a:r>
                <a:r>
                  <a:rPr lang="en-US" spc="-10" dirty="0">
                    <a:solidFill>
                      <a:schemeClr val="tx1"/>
                    </a:solidFill>
                  </a:rPr>
                  <a:t>decreasing</a:t>
                </a:r>
                <a:r>
                  <a:rPr lang="en-US" spc="-5" dirty="0">
                    <a:solidFill>
                      <a:schemeClr val="tx1"/>
                    </a:solidFill>
                  </a:rPr>
                  <a:t>,</a:t>
                </a:r>
                <a:r>
                  <a:rPr lang="en-US" spc="10" dirty="0">
                    <a:solidFill>
                      <a:schemeClr val="tx1"/>
                    </a:solidFill>
                  </a:rPr>
                  <a:t> </a:t>
                </a:r>
                <a:r>
                  <a:rPr lang="en-US" spc="-10" dirty="0">
                    <a:solidFill>
                      <a:schemeClr val="tx1"/>
                    </a:solidFill>
                  </a:rPr>
                  <a:t>an</a:t>
                </a:r>
                <a:r>
                  <a:rPr lang="en-US" spc="-5" dirty="0">
                    <a:solidFill>
                      <a:schemeClr val="tx1"/>
                    </a:solidFill>
                  </a:rPr>
                  <a:t>d </a:t>
                </a:r>
                <a14:m>
                  <m:oMath xmlns:m="http://schemas.openxmlformats.org/officeDocument/2006/math">
                    <m:func>
                      <m:funcPr>
                        <m:ctrlPr>
                          <a:rPr lang="en-US" i="1">
                            <a:solidFill>
                              <a:schemeClr val="tx1"/>
                            </a:solidFill>
                            <a:latin typeface="Cambria Math" panose="02040503050406030204" pitchFamily="18" charset="0"/>
                            <a:cs typeface="Arial"/>
                          </a:rPr>
                        </m:ctrlPr>
                      </m:funcPr>
                      <m:fName>
                        <m:limLow>
                          <m:limLowPr>
                            <m:ctrlPr>
                              <a:rPr lang="en-US" i="1">
                                <a:solidFill>
                                  <a:schemeClr val="tx1"/>
                                </a:solidFill>
                                <a:latin typeface="Cambria Math" panose="02040503050406030204" pitchFamily="18" charset="0"/>
                                <a:cs typeface="Arial"/>
                              </a:rPr>
                            </m:ctrlPr>
                          </m:limLowPr>
                          <m:e>
                            <m:r>
                              <m:rPr>
                                <m:sty m:val="p"/>
                              </m:rPr>
                              <a:rPr lang="en-US">
                                <a:solidFill>
                                  <a:schemeClr val="tx1"/>
                                </a:solidFill>
                                <a:latin typeface="Cambria Math" panose="02040503050406030204" pitchFamily="18" charset="0"/>
                                <a:cs typeface="Arial"/>
                              </a:rPr>
                              <m:t>lim</m:t>
                            </m:r>
                          </m:e>
                          <m:lim>
                            <m:r>
                              <a:rPr lang="en-US" b="0" i="1" smtClean="0">
                                <a:solidFill>
                                  <a:schemeClr val="tx1"/>
                                </a:solidFill>
                                <a:latin typeface="Cambria Math" panose="02040503050406030204" pitchFamily="18" charset="0"/>
                                <a:cs typeface="Arial"/>
                              </a:rPr>
                              <m:t>𝑛</m:t>
                            </m:r>
                            <m:r>
                              <a:rPr lang="en-US" i="1">
                                <a:solidFill>
                                  <a:schemeClr val="tx1"/>
                                </a:solidFill>
                                <a:latin typeface="Cambria Math" panose="02040503050406030204" pitchFamily="18" charset="0"/>
                                <a:ea typeface="Cambria Math" panose="02040503050406030204" pitchFamily="18" charset="0"/>
                                <a:cs typeface="Arial"/>
                              </a:rPr>
                              <m:t>→∞</m:t>
                            </m:r>
                          </m:lim>
                        </m:limLow>
                      </m:fName>
                      <m:e>
                        <m:sSub>
                          <m:sSubPr>
                            <m:ctrlPr>
                              <a:rPr lang="en-US" i="1">
                                <a:solidFill>
                                  <a:schemeClr val="tx1"/>
                                </a:solidFill>
                                <a:latin typeface="Cambria Math" panose="02040503050406030204" pitchFamily="18" charset="0"/>
                                <a:cs typeface="Arial"/>
                              </a:rPr>
                            </m:ctrlPr>
                          </m:sSubPr>
                          <m:e>
                            <m:r>
                              <a:rPr lang="en-US" i="1">
                                <a:solidFill>
                                  <a:schemeClr val="tx1"/>
                                </a:solidFill>
                                <a:latin typeface="Cambria Math" panose="02040503050406030204" pitchFamily="18" charset="0"/>
                                <a:cs typeface="Arial"/>
                              </a:rPr>
                              <m:t>𝑏</m:t>
                            </m:r>
                          </m:e>
                          <m:sub>
                            <m:r>
                              <a:rPr lang="en-US" b="0" i="1" smtClean="0">
                                <a:solidFill>
                                  <a:schemeClr val="tx1"/>
                                </a:solidFill>
                                <a:latin typeface="Cambria Math" panose="02040503050406030204" pitchFamily="18" charset="0"/>
                                <a:cs typeface="Arial"/>
                              </a:rPr>
                              <m:t>𝑛</m:t>
                            </m:r>
                          </m:sub>
                        </m:sSub>
                      </m:e>
                    </m:func>
                    <m:r>
                      <a:rPr lang="en-US" i="1">
                        <a:solidFill>
                          <a:schemeClr val="tx1"/>
                        </a:solidFill>
                        <a:latin typeface="Cambria Math" panose="02040503050406030204" pitchFamily="18" charset="0"/>
                        <a:cs typeface="Arial"/>
                      </a:rPr>
                      <m:t> </m:t>
                    </m:r>
                  </m:oMath>
                </a14:m>
                <a:r>
                  <a:rPr lang="en-US" spc="-25" dirty="0">
                    <a:solidFill>
                      <a:schemeClr val="tx1"/>
                    </a:solidFill>
                  </a:rPr>
                  <a:t>=</a:t>
                </a:r>
                <a:r>
                  <a:rPr lang="en-US" spc="-40" dirty="0">
                    <a:solidFill>
                      <a:schemeClr val="tx1"/>
                    </a:solidFill>
                  </a:rPr>
                  <a:t> </a:t>
                </a:r>
                <a:r>
                  <a:rPr lang="en-US" spc="-5" dirty="0">
                    <a:solidFill>
                      <a:schemeClr val="tx1"/>
                    </a:solidFill>
                  </a:rPr>
                  <a:t>0.</a:t>
                </a:r>
                <a:r>
                  <a:rPr lang="en-US" spc="10" dirty="0">
                    <a:solidFill>
                      <a:schemeClr val="tx1"/>
                    </a:solidFill>
                  </a:rPr>
                  <a:t> </a:t>
                </a:r>
                <a:r>
                  <a:rPr lang="en-US" spc="-15" dirty="0">
                    <a:solidFill>
                      <a:schemeClr val="tx1"/>
                    </a:solidFill>
                  </a:rPr>
                  <a:t>T</a:t>
                </a:r>
                <a:r>
                  <a:rPr lang="en-US" spc="-5" dirty="0">
                    <a:solidFill>
                      <a:schemeClr val="tx1"/>
                    </a:solidFill>
                  </a:rPr>
                  <a:t>herefore, the series converges by the </a:t>
                </a:r>
                <a:r>
                  <a:rPr lang="en-US" spc="-15" dirty="0">
                    <a:solidFill>
                      <a:schemeClr val="tx1"/>
                    </a:solidFill>
                  </a:rPr>
                  <a:t>A</a:t>
                </a:r>
                <a:r>
                  <a:rPr lang="en-US" spc="-5" dirty="0">
                    <a:solidFill>
                      <a:schemeClr val="tx1"/>
                    </a:solidFill>
                  </a:rPr>
                  <a:t>lternating Series </a:t>
                </a:r>
                <a:r>
                  <a:rPr lang="en-US" spc="-15" dirty="0">
                    <a:solidFill>
                      <a:schemeClr val="tx1"/>
                    </a:solidFill>
                  </a:rPr>
                  <a:t>T</a:t>
                </a:r>
                <a:r>
                  <a:rPr lang="en-US" spc="-5" dirty="0">
                    <a:solidFill>
                      <a:schemeClr val="tx1"/>
                    </a:solidFill>
                  </a:rPr>
                  <a:t>est. </a:t>
                </a:r>
                <a:r>
                  <a:rPr lang="en-US" spc="-10" dirty="0">
                    <a:solidFill>
                      <a:schemeClr val="tx1"/>
                    </a:solidFill>
                  </a:rPr>
                  <a:t>The </a:t>
                </a:r>
                <a:r>
                  <a:rPr lang="en-US" spc="-5" dirty="0">
                    <a:solidFill>
                      <a:schemeClr val="tx1"/>
                    </a:solidFill>
                  </a:rPr>
                  <a:t>harmonic series </a:t>
                </a:r>
                <a14:m>
                  <m:oMath xmlns:m="http://schemas.openxmlformats.org/officeDocument/2006/math">
                    <m:nary>
                      <m:naryPr>
                        <m:chr m:val="∑"/>
                        <m:ctrlPr>
                          <a:rPr lang="en-US" i="1" spc="-5">
                            <a:latin typeface="Cambria Math" panose="02040503050406030204" pitchFamily="18" charset="0"/>
                            <a:cs typeface="Times New Roman"/>
                          </a:rPr>
                        </m:ctrlPr>
                      </m:naryPr>
                      <m:sub>
                        <m:r>
                          <m:rPr>
                            <m:brk m:alnAt="23"/>
                          </m:rPr>
                          <a:rPr lang="en-US" i="1" spc="-5">
                            <a:latin typeface="Cambria Math" panose="02040503050406030204" pitchFamily="18" charset="0"/>
                            <a:cs typeface="Times New Roman"/>
                          </a:rPr>
                          <m:t>𝑛</m:t>
                        </m:r>
                        <m:r>
                          <a:rPr lang="en-US" i="1" spc="-5">
                            <a:latin typeface="Cambria Math" panose="02040503050406030204" pitchFamily="18" charset="0"/>
                            <a:cs typeface="Times New Roman"/>
                          </a:rPr>
                          <m:t>=1</m:t>
                        </m:r>
                      </m:sub>
                      <m:sup>
                        <m:r>
                          <a:rPr lang="en-US" i="1" spc="-5">
                            <a:latin typeface="Cambria Math" panose="02040503050406030204" pitchFamily="18" charset="0"/>
                            <a:ea typeface="Cambria Math" panose="02040503050406030204" pitchFamily="18" charset="0"/>
                            <a:cs typeface="Times New Roman"/>
                          </a:rPr>
                          <m:t>∞</m:t>
                        </m:r>
                      </m:sup>
                      <m:e>
                        <m:f>
                          <m:fPr>
                            <m:ctrlPr>
                              <a:rPr lang="en-US" i="1" spc="-5">
                                <a:latin typeface="Cambria Math" panose="02040503050406030204" pitchFamily="18" charset="0"/>
                                <a:cs typeface="Times New Roman"/>
                              </a:rPr>
                            </m:ctrlPr>
                          </m:fPr>
                          <m:num>
                            <m:r>
                              <a:rPr lang="en-US" b="0" i="1" spc="-5" smtClean="0">
                                <a:latin typeface="Cambria Math" panose="02040503050406030204" pitchFamily="18" charset="0"/>
                                <a:cs typeface="Times New Roman"/>
                              </a:rPr>
                              <m:t>1</m:t>
                            </m:r>
                          </m:num>
                          <m:den>
                            <m:r>
                              <a:rPr lang="en-US" i="1" spc="-5">
                                <a:latin typeface="Cambria Math" panose="02040503050406030204" pitchFamily="18" charset="0"/>
                                <a:cs typeface="Times New Roman"/>
                              </a:rPr>
                              <m:t>𝑛</m:t>
                            </m:r>
                          </m:den>
                        </m:f>
                      </m:e>
                    </m:nary>
                    <m:r>
                      <a:rPr lang="en-US" i="1" spc="-5" smtClean="0">
                        <a:latin typeface="Cambria Math" panose="02040503050406030204" pitchFamily="18" charset="0"/>
                        <a:cs typeface="Times New Roman"/>
                      </a:rPr>
                      <m:t> </m:t>
                    </m:r>
                  </m:oMath>
                </a14:m>
                <a:r>
                  <a:rPr lang="en-US" spc="-5" dirty="0">
                    <a:solidFill>
                      <a:schemeClr val="tx1"/>
                    </a:solidFill>
                  </a:rPr>
                  <a:t>di</a:t>
                </a:r>
                <a:r>
                  <a:rPr lang="en-US" spc="-10" dirty="0">
                    <a:solidFill>
                      <a:schemeClr val="tx1"/>
                    </a:solidFill>
                  </a:rPr>
                  <a:t>verges</a:t>
                </a:r>
                <a:r>
                  <a:rPr lang="en-US" spc="-5" dirty="0">
                    <a:solidFill>
                      <a:schemeClr val="tx1"/>
                    </a:solidFill>
                  </a:rPr>
                  <a:t>,</a:t>
                </a:r>
                <a:r>
                  <a:rPr lang="en-US" spc="105" dirty="0">
                    <a:solidFill>
                      <a:schemeClr val="tx1"/>
                    </a:solidFill>
                  </a:rPr>
                  <a:t> </a:t>
                </a:r>
                <a:r>
                  <a:rPr lang="en-US" spc="-5" dirty="0">
                    <a:solidFill>
                      <a:schemeClr val="tx1"/>
                    </a:solidFill>
                  </a:rPr>
                  <a:t>so</a:t>
                </a:r>
                <a:r>
                  <a:rPr lang="en-US" spc="10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5" dirty="0">
                    <a:solidFill>
                      <a:schemeClr val="tx1"/>
                    </a:solidFill>
                  </a:rPr>
                  <a:t> </a:t>
                </a:r>
                <a:r>
                  <a:rPr lang="en-US" spc="-10" dirty="0">
                    <a:solidFill>
                      <a:schemeClr val="tx1"/>
                    </a:solidFill>
                  </a:rPr>
                  <a:t>serie</a:t>
                </a:r>
                <a:r>
                  <a:rPr lang="en-US" spc="-5" dirty="0">
                    <a:solidFill>
                      <a:schemeClr val="tx1"/>
                    </a:solidFill>
                  </a:rPr>
                  <a:t>s</a:t>
                </a:r>
                <a:r>
                  <a:rPr lang="en-US" spc="105" dirty="0">
                    <a:solidFill>
                      <a:schemeClr val="tx1"/>
                    </a:solidFill>
                  </a:rPr>
                  <a:t> </a:t>
                </a:r>
                <a:r>
                  <a:rPr lang="en-US" spc="-10" dirty="0">
                    <a:solidFill>
                      <a:schemeClr val="tx1"/>
                    </a:solidFill>
                  </a:rPr>
                  <a:t>converge</a:t>
                </a:r>
                <a:r>
                  <a:rPr lang="en-US" spc="-5" dirty="0">
                    <a:solidFill>
                      <a:schemeClr val="tx1"/>
                    </a:solidFill>
                  </a:rPr>
                  <a:t>s</a:t>
                </a:r>
                <a:r>
                  <a:rPr lang="en-US" spc="105" dirty="0">
                    <a:solidFill>
                      <a:schemeClr val="tx1"/>
                    </a:solidFill>
                  </a:rPr>
                  <a:t> </a:t>
                </a:r>
                <a:r>
                  <a:rPr lang="en-US" spc="-10" dirty="0">
                    <a:solidFill>
                      <a:schemeClr val="tx1"/>
                    </a:solidFill>
                  </a:rPr>
                  <a:t>conditionally</a:t>
                </a:r>
                <a:r>
                  <a:rPr lang="en-US" spc="-5" dirty="0">
                    <a:solidFill>
                      <a:schemeClr val="tx1"/>
                    </a:solidFill>
                  </a:rPr>
                  <a:t>.</a:t>
                </a:r>
                <a:r>
                  <a:rPr lang="en-US" spc="105" dirty="0">
                    <a:solidFill>
                      <a:schemeClr val="tx1"/>
                    </a:solidFill>
                  </a:rPr>
                  <a:t> </a:t>
                </a:r>
                <a:r>
                  <a:rPr lang="en-US" spc="-15" dirty="0">
                    <a:solidFill>
                      <a:schemeClr val="tx1"/>
                    </a:solidFill>
                  </a:rPr>
                  <a:t>Now</a:t>
                </a:r>
                <a:r>
                  <a:rPr lang="en-US" spc="-5" dirty="0">
                    <a:solidFill>
                      <a:schemeClr val="tx1"/>
                    </a:solidFill>
                  </a:rPr>
                  <a:t>,</a:t>
                </a:r>
                <a:r>
                  <a:rPr lang="en-US" spc="105" dirty="0">
                    <a:solidFill>
                      <a:schemeClr val="tx1"/>
                    </a:solidFill>
                  </a:rPr>
                  <a:t> </a:t>
                </a:r>
                <a:r>
                  <a:rPr lang="en-US" spc="-10" dirty="0">
                    <a:solidFill>
                      <a:schemeClr val="tx1"/>
                    </a:solidFill>
                  </a:rPr>
                  <a:t>applyin</a:t>
                </a:r>
                <a:r>
                  <a:rPr lang="en-US" spc="-5" dirty="0">
                    <a:solidFill>
                      <a:schemeClr val="tx1"/>
                    </a:solidFill>
                  </a:rPr>
                  <a:t>g</a:t>
                </a:r>
                <a:r>
                  <a:rPr lang="en-US" spc="105" dirty="0">
                    <a:solidFill>
                      <a:schemeClr val="tx1"/>
                    </a:solidFill>
                  </a:rPr>
                  <a:t> </a:t>
                </a:r>
                <a:r>
                  <a:rPr lang="en-US" spc="-10" dirty="0">
                    <a:solidFill>
                      <a:schemeClr val="tx1"/>
                    </a:solidFill>
                  </a:rPr>
                  <a:t>th</a:t>
                </a:r>
                <a:r>
                  <a:rPr lang="en-US" spc="-5" dirty="0">
                    <a:solidFill>
                      <a:schemeClr val="tx1"/>
                    </a:solidFill>
                  </a:rPr>
                  <a:t>e</a:t>
                </a:r>
                <a:r>
                  <a:rPr lang="en-US" spc="105" dirty="0">
                    <a:solidFill>
                      <a:schemeClr val="tx1"/>
                    </a:solidFill>
                  </a:rPr>
                  <a:t> </a:t>
                </a:r>
                <a:r>
                  <a:rPr lang="en-US" spc="-5" dirty="0">
                    <a:solidFill>
                      <a:schemeClr val="tx1"/>
                    </a:solidFill>
                  </a:rPr>
                  <a:t>i</a:t>
                </a:r>
                <a:r>
                  <a:rPr lang="en-US" spc="-10" dirty="0">
                    <a:solidFill>
                      <a:schemeClr val="tx1"/>
                    </a:solidFill>
                  </a:rPr>
                  <a:t>nequalit</a:t>
                </a:r>
                <a:r>
                  <a:rPr lang="en-US" spc="-5" dirty="0">
                    <a:solidFill>
                      <a:schemeClr val="tx1"/>
                    </a:solidFill>
                  </a:rPr>
                  <a:t>y</a:t>
                </a:r>
                <a:r>
                  <a:rPr lang="en-US" spc="105" dirty="0">
                    <a:solidFill>
                      <a:schemeClr val="tx1"/>
                    </a:solidFill>
                  </a:rPr>
                  <a:t> </a:t>
                </a:r>
                <a:r>
                  <a:rPr lang="en-US" spc="-10" dirty="0">
                    <a:solidFill>
                      <a:schemeClr val="tx1"/>
                    </a:solidFill>
                  </a:rPr>
                  <a:t>i</a:t>
                </a:r>
                <a:r>
                  <a:rPr lang="en-US" spc="-5" dirty="0">
                    <a:solidFill>
                      <a:schemeClr val="tx1"/>
                    </a:solidFill>
                  </a:rPr>
                  <a:t>n</a:t>
                </a:r>
                <a:r>
                  <a:rPr lang="en-US" spc="105" dirty="0">
                    <a:solidFill>
                      <a:schemeClr val="tx1"/>
                    </a:solidFill>
                  </a:rPr>
                  <a:t> </a:t>
                </a:r>
                <a:r>
                  <a:rPr lang="en-US" spc="-10" dirty="0">
                    <a:solidFill>
                      <a:schemeClr val="tx1"/>
                    </a:solidFill>
                  </a:rPr>
                  <a:t>(2)</a:t>
                </a:r>
                <a:r>
                  <a:rPr lang="en-US" spc="-5" dirty="0">
                    <a:solidFill>
                      <a:schemeClr val="tx1"/>
                    </a:solidFill>
                  </a:rPr>
                  <a:t>,</a:t>
                </a:r>
                <a:r>
                  <a:rPr lang="en-US" spc="105" dirty="0">
                    <a:solidFill>
                      <a:schemeClr val="tx1"/>
                    </a:solidFill>
                  </a:rPr>
                  <a:t> </a:t>
                </a:r>
                <a:r>
                  <a:rPr lang="en-US" spc="-15" dirty="0">
                    <a:solidFill>
                      <a:schemeClr val="tx1"/>
                    </a:solidFill>
                  </a:rPr>
                  <a:t>we </a:t>
                </a:r>
                <a:r>
                  <a:rPr lang="en-US" spc="-10" dirty="0">
                    <a:solidFill>
                      <a:schemeClr val="tx1"/>
                    </a:solidFill>
                  </a:rPr>
                  <a:t>have</a:t>
                </a:r>
                <a:endParaRPr lang="en-US" dirty="0">
                  <a:solidFill>
                    <a:schemeClr val="tx1"/>
                  </a:solidFill>
                </a:endParaRPr>
              </a:p>
              <a:p>
                <a:pPr marL="0" marR="5080" indent="0" algn="just">
                  <a:lnSpc>
                    <a:spcPct val="100000"/>
                  </a:lnSpc>
                  <a:buNone/>
                </a:pPr>
                <a:r>
                  <a:rPr lang="en-US" spc="-40" dirty="0">
                    <a:solidFill>
                      <a:schemeClr val="tx1"/>
                    </a:solidFill>
                    <a:latin typeface="Lucida Sans Unicode"/>
                    <a:cs typeface="Lucida Sans Unicode"/>
                  </a:rPr>
                  <a:t>|</a:t>
                </a:r>
                <a:r>
                  <a:rPr lang="en-US" i="1" spc="-5" dirty="0">
                    <a:solidFill>
                      <a:schemeClr val="tx1"/>
                    </a:solidFill>
                    <a:latin typeface="Times New Roman"/>
                    <a:cs typeface="Times New Roman"/>
                  </a:rPr>
                  <a:t>S</a:t>
                </a:r>
                <a:r>
                  <a:rPr lang="en-US" i="1" spc="1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25" dirty="0">
                    <a:solidFill>
                      <a:schemeClr val="tx1"/>
                    </a:solidFill>
                    <a:latin typeface="Times New Roman"/>
                    <a:cs typeface="Times New Roman"/>
                  </a:rPr>
                  <a:t>S</a:t>
                </a:r>
                <a:r>
                  <a:rPr lang="en-US" i="1" baseline="-11111" dirty="0">
                    <a:solidFill>
                      <a:schemeClr val="tx1"/>
                    </a:solidFill>
                    <a:latin typeface="Times New Roman"/>
                    <a:cs typeface="Times New Roman"/>
                  </a:rPr>
                  <a:t>N</a:t>
                </a:r>
                <a:r>
                  <a:rPr lang="en-US" i="1" spc="-75" baseline="-11111" dirty="0">
                    <a:solidFill>
                      <a:schemeClr val="tx1"/>
                    </a:solidFill>
                    <a:latin typeface="Times New Roman"/>
                    <a:cs typeface="Times New Roman"/>
                  </a:rPr>
                  <a:t> </a:t>
                </a:r>
                <a:r>
                  <a:rPr lang="en-US" spc="-9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90" dirty="0">
                    <a:solidFill>
                      <a:schemeClr val="tx1"/>
                    </a:solidFill>
                    <a:latin typeface="Arial"/>
                    <a:cs typeface="Arial"/>
                  </a:rPr>
                  <a:t>&lt;</a:t>
                </a:r>
                <a:r>
                  <a:rPr lang="en-US" i="1" spc="-5" dirty="0">
                    <a:solidFill>
                      <a:schemeClr val="tx1"/>
                    </a:solidFill>
                    <a:latin typeface="Arial"/>
                    <a:cs typeface="Arial"/>
                  </a:rPr>
                  <a:t> </a:t>
                </a:r>
                <a:r>
                  <a:rPr lang="en-US" i="1" spc="45" dirty="0" err="1">
                    <a:solidFill>
                      <a:schemeClr val="tx1"/>
                    </a:solidFill>
                    <a:latin typeface="Times New Roman"/>
                    <a:cs typeface="Times New Roman"/>
                  </a:rPr>
                  <a:t>b</a:t>
                </a:r>
                <a:r>
                  <a:rPr lang="en-US" i="1" baseline="-11111" dirty="0" err="1">
                    <a:solidFill>
                      <a:schemeClr val="tx1"/>
                    </a:solidFill>
                    <a:latin typeface="Times New Roman"/>
                    <a:cs typeface="Times New Roman"/>
                  </a:rPr>
                  <a:t>N</a:t>
                </a:r>
                <a:r>
                  <a:rPr lang="en-US" i="1" spc="-150" baseline="-11111" dirty="0">
                    <a:solidFill>
                      <a:schemeClr val="tx1"/>
                    </a:solidFill>
                    <a:latin typeface="Times New Roman"/>
                    <a:cs typeface="Times New Roman"/>
                  </a:rPr>
                  <a:t> </a:t>
                </a:r>
                <a:r>
                  <a:rPr lang="en-US" spc="-22" baseline="-11111" dirty="0">
                    <a:solidFill>
                      <a:schemeClr val="tx1"/>
                    </a:solidFill>
                    <a:latin typeface="Lucida Sans Unicode"/>
                    <a:cs typeface="Lucida Sans Unicode"/>
                  </a:rPr>
                  <a:t>+</a:t>
                </a:r>
                <a:r>
                  <a:rPr lang="en-US" baseline="-11111" dirty="0">
                    <a:solidFill>
                      <a:schemeClr val="tx1"/>
                    </a:solidFill>
                    <a:latin typeface="Times New Roman"/>
                    <a:cs typeface="Times New Roman"/>
                  </a:rPr>
                  <a:t>1 </a:t>
                </a:r>
                <a:r>
                  <a:rPr lang="en-US" spc="-25" dirty="0">
                    <a:solidFill>
                      <a:schemeClr val="tx1"/>
                    </a:solidFill>
                    <a:latin typeface="Lucida Sans Unicode"/>
                    <a:cs typeface="Lucida Sans Unicode"/>
                  </a:rPr>
                  <a:t>= </a:t>
                </a:r>
                <a14:m>
                  <m:oMath xmlns:m="http://schemas.openxmlformats.org/officeDocument/2006/math">
                    <m:f>
                      <m:fPr>
                        <m:ctrlPr>
                          <a:rPr lang="en-US" i="1" spc="-25" smtClean="0">
                            <a:solidFill>
                              <a:schemeClr val="tx1"/>
                            </a:solidFill>
                            <a:latin typeface="Cambria Math" panose="02040503050406030204" pitchFamily="18" charset="0"/>
                            <a:cs typeface="Lucida Sans Unicode"/>
                          </a:rPr>
                        </m:ctrlPr>
                      </m:fPr>
                      <m:num>
                        <m:r>
                          <a:rPr lang="en-US" b="0" i="1" spc="-25" smtClean="0">
                            <a:solidFill>
                              <a:schemeClr val="tx1"/>
                            </a:solidFill>
                            <a:latin typeface="Cambria Math" panose="02040503050406030204" pitchFamily="18" charset="0"/>
                            <a:cs typeface="Lucida Sans Unicode"/>
                          </a:rPr>
                          <m:t>1</m:t>
                        </m:r>
                      </m:num>
                      <m:den>
                        <m:r>
                          <a:rPr lang="en-US" b="0" i="1" spc="-25" smtClean="0">
                            <a:solidFill>
                              <a:schemeClr val="tx1"/>
                            </a:solidFill>
                            <a:latin typeface="Cambria Math" panose="02040503050406030204" pitchFamily="18" charset="0"/>
                            <a:cs typeface="Lucida Sans Unicode"/>
                          </a:rPr>
                          <m:t>𝑛</m:t>
                        </m:r>
                        <m:r>
                          <a:rPr lang="en-US" b="0" i="1" spc="-25" smtClean="0">
                            <a:solidFill>
                              <a:schemeClr val="tx1"/>
                            </a:solidFill>
                            <a:latin typeface="Cambria Math" panose="02040503050406030204" pitchFamily="18" charset="0"/>
                            <a:cs typeface="Lucida Sans Unicode"/>
                          </a:rPr>
                          <m:t>+1</m:t>
                        </m:r>
                      </m:den>
                    </m:f>
                  </m:oMath>
                </a14:m>
                <a:r>
                  <a:rPr lang="en-US" dirty="0">
                    <a:solidFill>
                      <a:schemeClr val="tx1"/>
                    </a:solidFill>
                    <a:latin typeface="Times New Roman"/>
                    <a:cs typeface="Times New Roman"/>
                  </a:rPr>
                  <a:t>. </a:t>
                </a:r>
                <a:r>
                  <a:rPr lang="en-US" spc="-15" dirty="0">
                    <a:solidFill>
                      <a:schemeClr val="tx1"/>
                    </a:solidFill>
                    <a:latin typeface="Times New Roman"/>
                    <a:cs typeface="Times New Roman"/>
                  </a:rPr>
                  <a:t>Fo</a:t>
                </a:r>
                <a:r>
                  <a:rPr lang="en-US" spc="-5" dirty="0">
                    <a:solidFill>
                      <a:schemeClr val="tx1"/>
                    </a:solidFill>
                    <a:latin typeface="Times New Roman"/>
                    <a:cs typeface="Times New Roman"/>
                  </a:rPr>
                  <a:t>r </a:t>
                </a:r>
                <a:r>
                  <a:rPr lang="en-US" i="1" spc="-10" dirty="0">
                    <a:solidFill>
                      <a:schemeClr val="tx1"/>
                    </a:solidFill>
                    <a:latin typeface="Times New Roman"/>
                    <a:cs typeface="Times New Roman"/>
                  </a:rPr>
                  <a:t>N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6</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obtai</a:t>
                </a:r>
                <a:r>
                  <a:rPr lang="en-US" spc="-5" dirty="0">
                    <a:solidFill>
                      <a:schemeClr val="tx1"/>
                    </a:solidFill>
                    <a:latin typeface="Times New Roman"/>
                    <a:cs typeface="Times New Roman"/>
                  </a:rPr>
                  <a:t>n </a:t>
                </a:r>
                <a:r>
                  <a:rPr lang="en-US" spc="-40" dirty="0">
                    <a:solidFill>
                      <a:schemeClr val="tx1"/>
                    </a:solidFill>
                    <a:latin typeface="Lucida Sans Unicode"/>
                    <a:cs typeface="Lucida Sans Unicode"/>
                  </a:rPr>
                  <a:t>|</a:t>
                </a:r>
                <a:r>
                  <a:rPr lang="en-US" i="1" spc="-5" dirty="0">
                    <a:solidFill>
                      <a:schemeClr val="tx1"/>
                    </a:solidFill>
                    <a:latin typeface="Times New Roman"/>
                    <a:cs typeface="Times New Roman"/>
                  </a:rPr>
                  <a:t>S</a:t>
                </a:r>
                <a:r>
                  <a:rPr lang="en-US" i="1" spc="15"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25" dirty="0">
                    <a:solidFill>
                      <a:schemeClr val="tx1"/>
                    </a:solidFill>
                    <a:latin typeface="Times New Roman"/>
                    <a:cs typeface="Times New Roman"/>
                  </a:rPr>
                  <a:t>S</a:t>
                </a:r>
                <a:r>
                  <a:rPr lang="en-US" spc="67" baseline="-11111" dirty="0">
                    <a:solidFill>
                      <a:schemeClr val="tx1"/>
                    </a:solidFill>
                    <a:latin typeface="Times New Roman"/>
                    <a:cs typeface="Times New Roman"/>
                  </a:rPr>
                  <a:t>6</a:t>
                </a:r>
                <a:r>
                  <a:rPr lang="en-US" spc="-9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190" dirty="0">
                    <a:solidFill>
                      <a:schemeClr val="tx1"/>
                    </a:solidFill>
                    <a:latin typeface="Arial"/>
                    <a:cs typeface="Arial"/>
                  </a:rPr>
                  <a:t>&lt;</a:t>
                </a:r>
                <a:r>
                  <a:rPr lang="en-US" i="1" spc="-5" dirty="0">
                    <a:solidFill>
                      <a:schemeClr val="tx1"/>
                    </a:solidFill>
                    <a:latin typeface="Arial"/>
                    <a:cs typeface="Arial"/>
                  </a:rPr>
                  <a:t> </a:t>
                </a:r>
                <a:r>
                  <a:rPr lang="en-US" i="1" spc="-10" dirty="0">
                    <a:solidFill>
                      <a:schemeClr val="tx1"/>
                    </a:solidFill>
                    <a:latin typeface="Times New Roman"/>
                    <a:cs typeface="Times New Roman"/>
                  </a:rPr>
                  <a:t>b</a:t>
                </a:r>
                <a:r>
                  <a:rPr lang="en-US" baseline="-11111" dirty="0">
                    <a:solidFill>
                      <a:schemeClr val="tx1"/>
                    </a:solidFill>
                    <a:latin typeface="Times New Roman"/>
                    <a:cs typeface="Times New Roman"/>
                  </a:rPr>
                  <a:t>7 </a:t>
                </a:r>
                <a:r>
                  <a:rPr lang="en-US" spc="-25" dirty="0">
                    <a:solidFill>
                      <a:schemeClr val="tx1"/>
                    </a:solidFill>
                    <a:latin typeface="Lucida Sans Unicode"/>
                    <a:cs typeface="Lucida Sans Unicode"/>
                  </a:rPr>
                  <a:t>=</a:t>
                </a:r>
                <a:r>
                  <a:rPr lang="en-US" spc="80" dirty="0">
                    <a:solidFill>
                      <a:schemeClr val="tx1"/>
                    </a:solidFill>
                    <a:latin typeface="Lucida Sans Unicode"/>
                    <a:cs typeface="Lucida Sans Unicode"/>
                  </a:rPr>
                  <a:t> </a:t>
                </a:r>
                <a14:m>
                  <m:oMath xmlns:m="http://schemas.openxmlformats.org/officeDocument/2006/math">
                    <m:f>
                      <m:fPr>
                        <m:ctrlPr>
                          <a:rPr lang="en-US" i="1" spc="80" smtClean="0">
                            <a:solidFill>
                              <a:schemeClr val="tx1"/>
                            </a:solidFill>
                            <a:latin typeface="Cambria Math" panose="02040503050406030204" pitchFamily="18" charset="0"/>
                            <a:cs typeface="Lucida Sans Unicode"/>
                          </a:rPr>
                        </m:ctrlPr>
                      </m:fPr>
                      <m:num>
                        <m:r>
                          <a:rPr lang="en-US" b="0" i="1" spc="80" smtClean="0">
                            <a:solidFill>
                              <a:schemeClr val="tx1"/>
                            </a:solidFill>
                            <a:latin typeface="Cambria Math" panose="02040503050406030204" pitchFamily="18" charset="0"/>
                            <a:cs typeface="Lucida Sans Unicode"/>
                          </a:rPr>
                          <m:t>1</m:t>
                        </m:r>
                      </m:num>
                      <m:den>
                        <m:r>
                          <a:rPr lang="en-US" b="0" i="1" spc="80" smtClean="0">
                            <a:solidFill>
                              <a:schemeClr val="tx1"/>
                            </a:solidFill>
                            <a:latin typeface="Cambria Math" panose="02040503050406030204" pitchFamily="18" charset="0"/>
                            <a:cs typeface="Lucida Sans Unicode"/>
                          </a:rPr>
                          <m:t>7</m:t>
                        </m:r>
                      </m:den>
                    </m:f>
                  </m:oMath>
                </a14:m>
                <a:r>
                  <a:rPr lang="en-US" dirty="0">
                    <a:solidFill>
                      <a:schemeClr val="tx1"/>
                    </a:solidFill>
                    <a:latin typeface="Times New Roman"/>
                    <a:cs typeface="Times New Roman"/>
                  </a:rPr>
                  <a:t>.</a:t>
                </a: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r="-677"/>
                </a:stretch>
              </a:blipFill>
            </p:spPr>
            <p:txBody>
              <a:bodyPr/>
              <a:lstStyle/>
              <a:p>
                <a:r>
                  <a:rPr lang="en-US">
                    <a:noFill/>
                  </a:rPr>
                  <a:t> </a:t>
                </a:r>
              </a:p>
            </p:txBody>
          </p:sp>
        </mc:Fallback>
      </mc:AlternateContent>
    </p:spTree>
    <p:extLst>
      <p:ext uri="{BB962C8B-B14F-4D97-AF65-F5344CB8AC3E}">
        <p14:creationId xmlns:p14="http://schemas.microsoft.com/office/powerpoint/2010/main" val="1087856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10.4 Absolute and Conditional </a:t>
            </a:r>
            <a:r>
              <a:rPr lang="en-US" sz="3100" dirty="0"/>
              <a:t>Convergence (</a:t>
            </a:r>
            <a:r>
              <a:rPr lang="en-US" sz="3100" dirty="0" smtClean="0"/>
              <a:t>11 </a:t>
            </a:r>
            <a:r>
              <a:rPr lang="en-US" sz="3100" dirty="0"/>
              <a:t>of 11)</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rPr>
                  <a:t>(b) We ca</a:t>
                </a:r>
                <a:r>
                  <a:rPr lang="en-US" spc="-5" dirty="0">
                    <a:solidFill>
                      <a:schemeClr val="tx1"/>
                    </a:solidFill>
                  </a:rPr>
                  <a:t>n </a:t>
                </a:r>
                <a:r>
                  <a:rPr lang="en-US" spc="-15" dirty="0">
                    <a:solidFill>
                      <a:schemeClr val="tx1"/>
                    </a:solidFill>
                  </a:rPr>
                  <a:t>mak</a:t>
                </a:r>
                <a:r>
                  <a:rPr lang="en-US" spc="-5" dirty="0">
                    <a:solidFill>
                      <a:schemeClr val="tx1"/>
                    </a:solidFill>
                  </a:rPr>
                  <a:t>e </a:t>
                </a:r>
                <a:r>
                  <a:rPr lang="en-US" spc="-10" dirty="0">
                    <a:solidFill>
                      <a:schemeClr val="tx1"/>
                    </a:solidFill>
                  </a:rPr>
                  <a:t>th</a:t>
                </a:r>
                <a:r>
                  <a:rPr lang="en-US" spc="-5" dirty="0">
                    <a:solidFill>
                      <a:schemeClr val="tx1"/>
                    </a:solidFill>
                  </a:rPr>
                  <a:t>e </a:t>
                </a:r>
                <a:r>
                  <a:rPr lang="en-US" spc="-10" dirty="0">
                    <a:solidFill>
                      <a:schemeClr val="tx1"/>
                    </a:solidFill>
                  </a:rPr>
                  <a:t>erro</a:t>
                </a:r>
                <a:r>
                  <a:rPr lang="en-US" spc="-5" dirty="0">
                    <a:solidFill>
                      <a:schemeClr val="tx1"/>
                    </a:solidFill>
                  </a:rPr>
                  <a:t>r </a:t>
                </a:r>
                <a:r>
                  <a:rPr lang="en-US" spc="-10" dirty="0">
                    <a:solidFill>
                      <a:schemeClr val="tx1"/>
                    </a:solidFill>
                  </a:rPr>
                  <a:t>les</a:t>
                </a:r>
                <a:r>
                  <a:rPr lang="en-US" spc="-5" dirty="0">
                    <a:solidFill>
                      <a:schemeClr val="tx1"/>
                    </a:solidFill>
                  </a:rPr>
                  <a:t>s </a:t>
                </a:r>
                <a:r>
                  <a:rPr lang="en-US" spc="-10" dirty="0">
                    <a:solidFill>
                      <a:schemeClr val="tx1"/>
                    </a:solidFill>
                  </a:rPr>
                  <a:t>tha</a:t>
                </a:r>
                <a:r>
                  <a:rPr lang="en-US" spc="-5" dirty="0">
                    <a:solidFill>
                      <a:schemeClr val="tx1"/>
                    </a:solidFill>
                  </a:rPr>
                  <a:t>n </a:t>
                </a:r>
                <a:r>
                  <a:rPr lang="en-US" spc="-10" dirty="0">
                    <a:solidFill>
                      <a:schemeClr val="tx1"/>
                    </a:solidFill>
                  </a:rPr>
                  <a:t>10</a:t>
                </a:r>
                <a:r>
                  <a:rPr lang="en-US" spc="-209" baseline="25925" dirty="0">
                    <a:solidFill>
                      <a:schemeClr val="tx1"/>
                    </a:solidFill>
                  </a:rPr>
                  <a:t>−</a:t>
                </a:r>
                <a:r>
                  <a:rPr lang="en-US" baseline="25925" dirty="0">
                    <a:solidFill>
                      <a:schemeClr val="tx1"/>
                    </a:solidFill>
                  </a:rPr>
                  <a:t>3 </a:t>
                </a:r>
                <a:r>
                  <a:rPr lang="en-US" spc="-10" dirty="0">
                    <a:solidFill>
                      <a:schemeClr val="tx1"/>
                    </a:solidFill>
                  </a:rPr>
                  <a:t>by choosin</a:t>
                </a:r>
                <a:r>
                  <a:rPr lang="en-US" spc="-5" dirty="0">
                    <a:solidFill>
                      <a:schemeClr val="tx1"/>
                    </a:solidFill>
                  </a:rPr>
                  <a:t>g</a:t>
                </a:r>
                <a:r>
                  <a:rPr lang="en-US" spc="65" dirty="0">
                    <a:solidFill>
                      <a:schemeClr val="tx1"/>
                    </a:solidFill>
                  </a:rPr>
                  <a:t> </a:t>
                </a:r>
                <a:r>
                  <a:rPr lang="en-US" i="1" spc="-10" dirty="0">
                    <a:solidFill>
                      <a:schemeClr val="tx1"/>
                    </a:solidFill>
                  </a:rPr>
                  <a:t>N</a:t>
                </a:r>
                <a:r>
                  <a:rPr lang="en-US" i="1" spc="114" dirty="0">
                    <a:solidFill>
                      <a:schemeClr val="tx1"/>
                    </a:solidFill>
                  </a:rPr>
                  <a:t> </a:t>
                </a:r>
                <a:r>
                  <a:rPr lang="en-US" spc="-5" dirty="0">
                    <a:solidFill>
                      <a:schemeClr val="tx1"/>
                    </a:solidFill>
                  </a:rPr>
                  <a:t>so that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+1</m:t>
                          </m:r>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or</m:t>
                      </m:r>
                      <m:r>
                        <a:rPr lang="en-US" b="0" i="1" smtClean="0">
                          <a:solidFill>
                            <a:schemeClr val="tx1"/>
                          </a:solidFill>
                          <a:latin typeface="Cambria Math" panose="02040503050406030204" pitchFamily="18" charset="0"/>
                        </a:rPr>
                        <m:t> 1000</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+1, </m:t>
                      </m:r>
                      <m:r>
                        <m:rPr>
                          <m:sty m:val="p"/>
                        </m:rPr>
                        <a:rPr lang="en-US" b="0" i="0" smtClean="0">
                          <a:solidFill>
                            <a:schemeClr val="tx1"/>
                          </a:solidFill>
                          <a:latin typeface="Cambria Math" panose="02040503050406030204" pitchFamily="18" charset="0"/>
                        </a:rPr>
                        <m:t>that</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999</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𝑁</m:t>
                      </m:r>
                    </m:oMath>
                  </m:oMathPara>
                </a14:m>
                <a:endParaRPr lang="en-US" b="0" dirty="0">
                  <a:solidFill>
                    <a:schemeClr val="tx1"/>
                  </a:solidFill>
                </a:endParaRPr>
              </a:p>
              <a:p>
                <a:pPr marL="0" marR="5080" indent="0" algn="just">
                  <a:lnSpc>
                    <a:spcPct val="100000"/>
                  </a:lnSpc>
                  <a:buNone/>
                </a:pPr>
                <a:r>
                  <a:rPr lang="en-US" spc="-5" dirty="0">
                    <a:solidFill>
                      <a:schemeClr val="tx1"/>
                    </a:solidFill>
                  </a:rPr>
                  <a:t>Therefore, with</a:t>
                </a:r>
                <a:r>
                  <a:rPr lang="en-US" spc="65" dirty="0">
                    <a:solidFill>
                      <a:schemeClr val="tx1"/>
                    </a:solidFill>
                  </a:rPr>
                  <a:t> </a:t>
                </a:r>
                <a:r>
                  <a:rPr lang="en-US" i="1" spc="-10" dirty="0">
                    <a:solidFill>
                      <a:schemeClr val="tx1"/>
                    </a:solidFill>
                  </a:rPr>
                  <a:t>N </a:t>
                </a:r>
                <a:r>
                  <a:rPr lang="en-US" i="1" spc="190" dirty="0">
                    <a:solidFill>
                      <a:schemeClr val="tx1"/>
                    </a:solidFill>
                    <a:ea typeface="Cambria Math" panose="02040503050406030204" pitchFamily="18" charset="0"/>
                  </a:rPr>
                  <a:t>≥</a:t>
                </a:r>
                <a:r>
                  <a:rPr lang="en-US" i="1" spc="-5" dirty="0">
                    <a:solidFill>
                      <a:schemeClr val="tx1"/>
                    </a:solidFill>
                  </a:rPr>
                  <a:t> </a:t>
                </a:r>
                <a:r>
                  <a:rPr lang="en-US" spc="-10" dirty="0">
                    <a:solidFill>
                      <a:schemeClr val="tx1"/>
                    </a:solidFill>
                  </a:rPr>
                  <a:t>999</a:t>
                </a:r>
                <a:r>
                  <a:rPr lang="en-US" spc="-5" dirty="0">
                    <a:solidFill>
                      <a:schemeClr val="tx1"/>
                    </a:solidFill>
                  </a:rPr>
                  <a:t>,</a:t>
                </a:r>
                <a:r>
                  <a:rPr lang="en-US" spc="50" dirty="0">
                    <a:solidFill>
                      <a:schemeClr val="tx1"/>
                    </a:solidFill>
                  </a:rPr>
                  <a:t> </a:t>
                </a:r>
                <a:r>
                  <a:rPr lang="en-US" i="1" spc="25" dirty="0">
                    <a:solidFill>
                      <a:schemeClr val="tx1"/>
                    </a:solidFill>
                  </a:rPr>
                  <a:t>S</a:t>
                </a:r>
                <a:r>
                  <a:rPr lang="en-US" i="1" baseline="-11111" dirty="0">
                    <a:solidFill>
                      <a:schemeClr val="tx1"/>
                    </a:solidFill>
                  </a:rPr>
                  <a:t>N </a:t>
                </a:r>
                <a:r>
                  <a:rPr lang="en-US" spc="-10" dirty="0">
                    <a:solidFill>
                      <a:schemeClr val="tx1"/>
                    </a:solidFill>
                  </a:rPr>
                  <a:t>approximate</a:t>
                </a:r>
                <a:r>
                  <a:rPr lang="en-US" spc="-5" dirty="0">
                    <a:solidFill>
                      <a:schemeClr val="tx1"/>
                    </a:solidFill>
                  </a:rPr>
                  <a:t>s</a:t>
                </a:r>
                <a:r>
                  <a:rPr lang="en-US" spc="50" dirty="0">
                    <a:solidFill>
                      <a:schemeClr val="tx1"/>
                    </a:solidFill>
                  </a:rPr>
                  <a:t> </a:t>
                </a:r>
                <a:r>
                  <a:rPr lang="en-US" i="1" spc="-5" dirty="0">
                    <a:solidFill>
                      <a:schemeClr val="tx1"/>
                    </a:solidFill>
                  </a:rPr>
                  <a:t>S</a:t>
                </a:r>
                <a:r>
                  <a:rPr lang="en-US" i="1" spc="40" dirty="0">
                    <a:solidFill>
                      <a:schemeClr val="tx1"/>
                    </a:solidFill>
                  </a:rPr>
                  <a:t> </a:t>
                </a:r>
                <a:r>
                  <a:rPr lang="en-US" spc="-5" dirty="0">
                    <a:solidFill>
                      <a:schemeClr val="tx1"/>
                    </a:solidFill>
                  </a:rPr>
                  <a:t>with error less than </a:t>
                </a:r>
                <a:r>
                  <a:rPr lang="en-US" spc="-10" dirty="0">
                    <a:solidFill>
                      <a:schemeClr val="tx1"/>
                    </a:solidFill>
                  </a:rPr>
                  <a:t>10</a:t>
                </a:r>
                <a:r>
                  <a:rPr lang="en-US" spc="-209" baseline="25925" dirty="0">
                    <a:solidFill>
                      <a:schemeClr val="tx1"/>
                    </a:solidFill>
                  </a:rPr>
                  <a:t>−</a:t>
                </a:r>
                <a:r>
                  <a:rPr lang="en-US" spc="75" baseline="25925" dirty="0">
                    <a:solidFill>
                      <a:schemeClr val="tx1"/>
                    </a:solidFill>
                  </a:rPr>
                  <a:t>3</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a:p>
                <a:pPr marL="12700" marR="12700" indent="0">
                  <a:lnSpc>
                    <a:spcPct val="100000"/>
                  </a:lnSpc>
                  <a:buNone/>
                </a:pPr>
                <a:r>
                  <a:rPr lang="en-US" spc="-15" dirty="0">
                    <a:solidFill>
                      <a:schemeClr val="tx1"/>
                    </a:solidFill>
                  </a:rPr>
                  <a:t>Fo</a:t>
                </a:r>
                <a:r>
                  <a:rPr lang="en-US" spc="-5" dirty="0">
                    <a:solidFill>
                      <a:schemeClr val="tx1"/>
                    </a:solidFill>
                  </a:rPr>
                  <a:t>r</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5" dirty="0">
                    <a:solidFill>
                      <a:schemeClr val="tx1"/>
                    </a:solidFill>
                  </a:rPr>
                  <a:t>s</a:t>
                </a:r>
                <a:r>
                  <a:rPr lang="en-US" spc="-10" dirty="0">
                    <a:solidFill>
                      <a:schemeClr val="tx1"/>
                    </a:solidFill>
                  </a:rPr>
                  <a:t>erie</a:t>
                </a:r>
                <a:r>
                  <a:rPr lang="en-US" spc="-5" dirty="0">
                    <a:solidFill>
                      <a:schemeClr val="tx1"/>
                    </a:solidFill>
                  </a:rPr>
                  <a:t>s</a:t>
                </a:r>
                <a:r>
                  <a:rPr lang="en-US" spc="25" dirty="0">
                    <a:solidFill>
                      <a:schemeClr val="tx1"/>
                    </a:solidFill>
                  </a:rPr>
                  <a:t> </a:t>
                </a:r>
                <a:r>
                  <a:rPr lang="en-US" spc="-5" dirty="0">
                    <a:solidFill>
                      <a:schemeClr val="tx1"/>
                    </a:solidFill>
                  </a:rPr>
                  <a:t>in</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0" dirty="0">
                    <a:solidFill>
                      <a:schemeClr val="tx1"/>
                    </a:solidFill>
                  </a:rPr>
                  <a:t>previou</a:t>
                </a:r>
                <a:r>
                  <a:rPr lang="en-US" spc="-5" dirty="0">
                    <a:solidFill>
                      <a:schemeClr val="tx1"/>
                    </a:solidFill>
                  </a:rPr>
                  <a:t>s</a:t>
                </a:r>
                <a:r>
                  <a:rPr lang="en-US" spc="25" dirty="0">
                    <a:solidFill>
                      <a:schemeClr val="tx1"/>
                    </a:solidFill>
                  </a:rPr>
                  <a:t> </a:t>
                </a:r>
                <a:r>
                  <a:rPr lang="en-US" spc="-10" dirty="0">
                    <a:solidFill>
                      <a:schemeClr val="tx1"/>
                    </a:solidFill>
                  </a:rPr>
                  <a:t>example</a:t>
                </a:r>
                <a:r>
                  <a:rPr lang="en-US" spc="-5" dirty="0">
                    <a:solidFill>
                      <a:schemeClr val="tx1"/>
                    </a:solidFill>
                  </a:rPr>
                  <a:t>,</a:t>
                </a:r>
                <a:r>
                  <a:rPr lang="en-US" spc="25" dirty="0">
                    <a:solidFill>
                      <a:schemeClr val="tx1"/>
                    </a:solidFill>
                  </a:rPr>
                  <a:t> </a:t>
                </a:r>
                <a:r>
                  <a:rPr lang="en-US" spc="-5" dirty="0">
                    <a:solidFill>
                      <a:schemeClr val="tx1"/>
                    </a:solidFill>
                  </a:rPr>
                  <a:t>a</a:t>
                </a:r>
                <a:r>
                  <a:rPr lang="en-US" spc="25" dirty="0">
                    <a:solidFill>
                      <a:schemeClr val="tx1"/>
                    </a:solidFill>
                  </a:rPr>
                  <a:t> </a:t>
                </a:r>
                <a:r>
                  <a:rPr lang="en-US" spc="-10" dirty="0">
                    <a:solidFill>
                      <a:schemeClr val="tx1"/>
                    </a:solidFill>
                  </a:rPr>
                  <a:t>compute</a:t>
                </a:r>
                <a:r>
                  <a:rPr lang="en-US" spc="-5" dirty="0">
                    <a:solidFill>
                      <a:schemeClr val="tx1"/>
                    </a:solidFill>
                  </a:rPr>
                  <a:t>r</a:t>
                </a:r>
                <a:r>
                  <a:rPr lang="en-US" spc="25" dirty="0">
                    <a:solidFill>
                      <a:schemeClr val="tx1"/>
                    </a:solidFill>
                  </a:rPr>
                  <a:t> </a:t>
                </a:r>
                <a:r>
                  <a:rPr lang="en-US" spc="-10" dirty="0">
                    <a:solidFill>
                      <a:schemeClr val="tx1"/>
                    </a:solidFill>
                  </a:rPr>
                  <a:t>algebr</a:t>
                </a:r>
                <a:r>
                  <a:rPr lang="en-US" spc="-5" dirty="0">
                    <a:solidFill>
                      <a:schemeClr val="tx1"/>
                    </a:solidFill>
                  </a:rPr>
                  <a:t>a</a:t>
                </a:r>
                <a:r>
                  <a:rPr lang="en-US" spc="25" dirty="0">
                    <a:solidFill>
                      <a:schemeClr val="tx1"/>
                    </a:solidFill>
                  </a:rPr>
                  <a:t> </a:t>
                </a:r>
                <a:r>
                  <a:rPr lang="en-US" spc="-5" dirty="0">
                    <a:solidFill>
                      <a:schemeClr val="tx1"/>
                    </a:solidFill>
                  </a:rPr>
                  <a:t>s</a:t>
                </a:r>
                <a:r>
                  <a:rPr lang="en-US" spc="-10" dirty="0">
                    <a:solidFill>
                      <a:schemeClr val="tx1"/>
                    </a:solidFill>
                  </a:rPr>
                  <a:t>ystem</a:t>
                </a:r>
                <a:r>
                  <a:rPr lang="en-US" spc="25" dirty="0">
                    <a:solidFill>
                      <a:schemeClr val="tx1"/>
                    </a:solidFill>
                  </a:rPr>
                  <a:t> </a:t>
                </a:r>
                <a:r>
                  <a:rPr lang="en-US" spc="-10" dirty="0">
                    <a:solidFill>
                      <a:schemeClr val="tx1"/>
                    </a:solidFill>
                  </a:rPr>
                  <a:t>give</a:t>
                </a:r>
                <a:r>
                  <a:rPr lang="en-US" spc="-5" dirty="0">
                    <a:solidFill>
                      <a:schemeClr val="tx1"/>
                    </a:solidFill>
                  </a:rPr>
                  <a:t>s</a:t>
                </a:r>
                <a:r>
                  <a:rPr lang="en-US" spc="75" dirty="0">
                    <a:solidFill>
                      <a:schemeClr val="tx1"/>
                    </a:solidFill>
                  </a:rPr>
                  <a:t> </a:t>
                </a:r>
                <a:r>
                  <a:rPr lang="en-US" i="1" spc="-20" dirty="0">
                    <a:solidFill>
                      <a:schemeClr val="tx1"/>
                    </a:solidFill>
                  </a:rPr>
                  <a:t>S</a:t>
                </a:r>
                <a:r>
                  <a:rPr lang="en-US" baseline="-11111" dirty="0">
                    <a:solidFill>
                      <a:schemeClr val="tx1"/>
                    </a:solidFill>
                  </a:rPr>
                  <a:t>999 </a:t>
                </a:r>
                <a:r>
                  <a:rPr lang="en-US" spc="-25" dirty="0">
                    <a:solidFill>
                      <a:schemeClr val="tx1"/>
                    </a:solidFill>
                  </a:rPr>
                  <a:t>≈</a:t>
                </a:r>
                <a:r>
                  <a:rPr lang="en-US" spc="-40" dirty="0">
                    <a:solidFill>
                      <a:schemeClr val="tx1"/>
                    </a:solidFill>
                  </a:rPr>
                  <a:t> </a:t>
                </a:r>
                <a:r>
                  <a:rPr lang="en-US" spc="-10" dirty="0">
                    <a:solidFill>
                      <a:schemeClr val="tx1"/>
                    </a:solidFill>
                  </a:rPr>
                  <a:t>0.6937</a:t>
                </a:r>
                <a:r>
                  <a:rPr lang="en-US" spc="-5" dirty="0">
                    <a:solidFill>
                      <a:schemeClr val="tx1"/>
                    </a:solidFill>
                  </a:rPr>
                  <a:t>, </a:t>
                </a:r>
                <a:r>
                  <a:rPr lang="en-US" spc="-10" dirty="0">
                    <a:solidFill>
                      <a:schemeClr val="tx1"/>
                    </a:solidFill>
                  </a:rPr>
                  <a:t>an</a:t>
                </a:r>
                <a:r>
                  <a:rPr lang="en-US" spc="-5" dirty="0">
                    <a:solidFill>
                      <a:schemeClr val="tx1"/>
                    </a:solidFill>
                  </a:rPr>
                  <a:t>d</a:t>
                </a:r>
                <a:r>
                  <a:rPr lang="en-US" spc="40" dirty="0">
                    <a:solidFill>
                      <a:schemeClr val="tx1"/>
                    </a:solidFill>
                  </a:rPr>
                  <a:t> </a:t>
                </a:r>
                <a:r>
                  <a:rPr lang="en-US" spc="-10" dirty="0">
                    <a:solidFill>
                      <a:schemeClr val="tx1"/>
                    </a:solidFill>
                  </a:rPr>
                  <a:t>therefore</a:t>
                </a:r>
                <a:r>
                  <a:rPr lang="en-US" spc="90" dirty="0">
                    <a:solidFill>
                      <a:schemeClr val="tx1"/>
                    </a:solidFill>
                  </a:rPr>
                  <a:t> </a:t>
                </a:r>
                <a:r>
                  <a:rPr lang="en-US" i="1" spc="-5" dirty="0">
                    <a:solidFill>
                      <a:schemeClr val="tx1"/>
                    </a:solidFill>
                  </a:rPr>
                  <a:t>S</a:t>
                </a:r>
                <a:r>
                  <a:rPr lang="en-US" i="1" spc="85" dirty="0">
                    <a:solidFill>
                      <a:schemeClr val="tx1"/>
                    </a:solidFill>
                  </a:rPr>
                  <a:t> </a:t>
                </a:r>
                <a:r>
                  <a:rPr lang="en-US" spc="-5" dirty="0">
                    <a:solidFill>
                      <a:schemeClr val="tx1"/>
                    </a:solidFill>
                  </a:rPr>
                  <a:t>is</a:t>
                </a:r>
                <a:r>
                  <a:rPr lang="en-US" spc="40" dirty="0">
                    <a:solidFill>
                      <a:schemeClr val="tx1"/>
                    </a:solidFill>
                  </a:rPr>
                  <a:t> </a:t>
                </a:r>
                <a:r>
                  <a:rPr lang="en-US" spc="-5" dirty="0">
                    <a:solidFill>
                      <a:schemeClr val="tx1"/>
                    </a:solidFill>
                  </a:rPr>
                  <a:t>within</a:t>
                </a:r>
                <a:r>
                  <a:rPr lang="en-US" spc="40" dirty="0">
                    <a:solidFill>
                      <a:schemeClr val="tx1"/>
                    </a:solidFill>
                  </a:rPr>
                  <a:t> </a:t>
                </a:r>
                <a:r>
                  <a:rPr lang="en-US" spc="-10" dirty="0">
                    <a:solidFill>
                      <a:schemeClr val="tx1"/>
                    </a:solidFill>
                  </a:rPr>
                  <a:t>10</a:t>
                </a:r>
                <a:r>
                  <a:rPr lang="en-US" spc="-209" baseline="25925" dirty="0">
                    <a:solidFill>
                      <a:schemeClr val="tx1"/>
                    </a:solidFill>
                  </a:rPr>
                  <a:t>−</a:t>
                </a:r>
                <a:r>
                  <a:rPr lang="en-US" baseline="25925" dirty="0">
                    <a:solidFill>
                      <a:schemeClr val="tx1"/>
                    </a:solidFill>
                  </a:rPr>
                  <a:t>3 </a:t>
                </a:r>
                <a:r>
                  <a:rPr lang="en-US" spc="-10" dirty="0">
                    <a:solidFill>
                      <a:schemeClr val="tx1"/>
                    </a:solidFill>
                  </a:rPr>
                  <a:t>o</a:t>
                </a:r>
                <a:r>
                  <a:rPr lang="en-US" spc="-5" dirty="0">
                    <a:solidFill>
                      <a:schemeClr val="tx1"/>
                    </a:solidFill>
                  </a:rPr>
                  <a:t>f</a:t>
                </a:r>
                <a:r>
                  <a:rPr lang="en-US" spc="40" dirty="0">
                    <a:solidFill>
                      <a:schemeClr val="tx1"/>
                    </a:solidFill>
                  </a:rPr>
                  <a:t> </a:t>
                </a:r>
                <a:r>
                  <a:rPr lang="en-US" spc="-10" dirty="0">
                    <a:solidFill>
                      <a:schemeClr val="tx1"/>
                    </a:solidFill>
                  </a:rPr>
                  <a:t>thi</a:t>
                </a:r>
                <a:r>
                  <a:rPr lang="en-US" spc="-5" dirty="0">
                    <a:solidFill>
                      <a:schemeClr val="tx1"/>
                    </a:solidFill>
                  </a:rPr>
                  <a:t>s</a:t>
                </a:r>
                <a:r>
                  <a:rPr lang="en-US" spc="40" dirty="0">
                    <a:solidFill>
                      <a:schemeClr val="tx1"/>
                    </a:solidFill>
                  </a:rPr>
                  <a:t> </a:t>
                </a:r>
                <a:r>
                  <a:rPr lang="en-US" spc="-10" dirty="0">
                    <a:solidFill>
                      <a:schemeClr val="tx1"/>
                    </a:solidFill>
                  </a:rPr>
                  <a:t>value</a:t>
                </a:r>
                <a:r>
                  <a:rPr lang="en-US" spc="-5" dirty="0">
                    <a:solidFill>
                      <a:schemeClr val="tx1"/>
                    </a:solidFill>
                  </a:rPr>
                  <a:t>.</a:t>
                </a:r>
                <a:r>
                  <a:rPr lang="en-US" spc="40" dirty="0">
                    <a:solidFill>
                      <a:schemeClr val="tx1"/>
                    </a:solidFill>
                  </a:rPr>
                  <a:t> </a:t>
                </a:r>
                <a:r>
                  <a:rPr lang="en-US" spc="-10" dirty="0">
                    <a:solidFill>
                      <a:schemeClr val="tx1"/>
                    </a:solidFill>
                  </a:rPr>
                  <a:t>I</a:t>
                </a:r>
                <a:r>
                  <a:rPr lang="en-US" spc="-5" dirty="0">
                    <a:solidFill>
                      <a:schemeClr val="tx1"/>
                    </a:solidFill>
                  </a:rPr>
                  <a:t>n</a:t>
                </a:r>
                <a:r>
                  <a:rPr lang="en-US" spc="40" dirty="0">
                    <a:solidFill>
                      <a:schemeClr val="tx1"/>
                    </a:solidFill>
                  </a:rPr>
                  <a:t> </a:t>
                </a:r>
                <a:r>
                  <a:rPr lang="en-US" spc="-10" dirty="0">
                    <a:solidFill>
                      <a:schemeClr val="tx1"/>
                    </a:solidFill>
                  </a:rPr>
                  <a:t>fact</a:t>
                </a:r>
                <a:r>
                  <a:rPr lang="en-US" spc="-5" dirty="0">
                    <a:solidFill>
                      <a:schemeClr val="tx1"/>
                    </a:solidFill>
                  </a:rPr>
                  <a:t>,</a:t>
                </a:r>
                <a:r>
                  <a:rPr lang="en-US" spc="40" dirty="0">
                    <a:solidFill>
                      <a:schemeClr val="tx1"/>
                    </a:solidFill>
                  </a:rPr>
                  <a:t> </a:t>
                </a:r>
                <a:r>
                  <a:rPr lang="en-US" spc="-5" dirty="0">
                    <a:solidFill>
                      <a:schemeClr val="tx1"/>
                    </a:solidFill>
                  </a:rPr>
                  <a:t>it</a:t>
                </a:r>
                <a:r>
                  <a:rPr lang="en-US" spc="40" dirty="0">
                    <a:solidFill>
                      <a:schemeClr val="tx1"/>
                    </a:solidFill>
                  </a:rPr>
                  <a:t> </a:t>
                </a:r>
                <a:r>
                  <a:rPr lang="en-US" spc="-10" dirty="0">
                    <a:solidFill>
                      <a:schemeClr val="tx1"/>
                    </a:solidFill>
                  </a:rPr>
                  <a:t>ca</a:t>
                </a:r>
                <a:r>
                  <a:rPr lang="en-US" spc="-5" dirty="0">
                    <a:solidFill>
                      <a:schemeClr val="tx1"/>
                    </a:solidFill>
                  </a:rPr>
                  <a:t>n</a:t>
                </a:r>
                <a:r>
                  <a:rPr lang="en-US" spc="40" dirty="0">
                    <a:solidFill>
                      <a:schemeClr val="tx1"/>
                    </a:solidFill>
                  </a:rPr>
                  <a:t> </a:t>
                </a:r>
                <a:r>
                  <a:rPr lang="en-US" spc="-10" dirty="0">
                    <a:solidFill>
                      <a:schemeClr val="tx1"/>
                    </a:solidFill>
                  </a:rPr>
                  <a:t>b</a:t>
                </a:r>
                <a:r>
                  <a:rPr lang="en-US" spc="-5" dirty="0">
                    <a:solidFill>
                      <a:schemeClr val="tx1"/>
                    </a:solidFill>
                  </a:rPr>
                  <a:t>e</a:t>
                </a:r>
                <a:r>
                  <a:rPr lang="en-US" spc="40" dirty="0">
                    <a:solidFill>
                      <a:schemeClr val="tx1"/>
                    </a:solidFill>
                  </a:rPr>
                  <a:t> </a:t>
                </a:r>
                <a:r>
                  <a:rPr lang="en-US" spc="-15" dirty="0">
                    <a:solidFill>
                      <a:schemeClr val="tx1"/>
                    </a:solidFill>
                  </a:rPr>
                  <a:t>show</a:t>
                </a:r>
                <a:r>
                  <a:rPr lang="en-US" spc="-5" dirty="0">
                    <a:solidFill>
                      <a:schemeClr val="tx1"/>
                    </a:solidFill>
                  </a:rPr>
                  <a:t>n</a:t>
                </a:r>
                <a:r>
                  <a:rPr lang="en-US" spc="4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90" dirty="0">
                    <a:solidFill>
                      <a:schemeClr val="tx1"/>
                    </a:solidFill>
                  </a:rPr>
                  <a:t> </a:t>
                </a:r>
                <a:r>
                  <a:rPr lang="en-US" i="1" spc="-5" dirty="0">
                    <a:solidFill>
                      <a:schemeClr val="tx1"/>
                    </a:solidFill>
                  </a:rPr>
                  <a:t>S</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ln</a:t>
                </a:r>
                <a:r>
                  <a:rPr lang="en-US" spc="-85" dirty="0">
                    <a:solidFill>
                      <a:schemeClr val="tx1"/>
                    </a:solidFill>
                  </a:rPr>
                  <a:t> </a:t>
                </a:r>
                <a:r>
                  <a:rPr lang="en-US" spc="-5" dirty="0">
                    <a:solidFill>
                      <a:schemeClr val="tx1"/>
                    </a:solidFill>
                  </a:rPr>
                  <a:t>2</a:t>
                </a:r>
                <a:r>
                  <a:rPr lang="en-US" spc="40" dirty="0">
                    <a:solidFill>
                      <a:schemeClr val="tx1"/>
                    </a:solidFill>
                  </a:rPr>
                  <a:t> </a:t>
                </a:r>
                <a:r>
                  <a:rPr lang="en-US" spc="-5" dirty="0">
                    <a:solidFill>
                      <a:schemeClr val="tx1"/>
                    </a:solidFill>
                  </a:rPr>
                  <a:t>(see </a:t>
                </a:r>
                <a:r>
                  <a:rPr lang="en-US" spc="-10" dirty="0">
                    <a:solidFill>
                      <a:schemeClr val="tx1"/>
                    </a:solidFill>
                  </a:rPr>
                  <a:t>Exercis</a:t>
                </a:r>
                <a:r>
                  <a:rPr lang="en-US" spc="-5" dirty="0">
                    <a:solidFill>
                      <a:schemeClr val="tx1"/>
                    </a:solidFill>
                  </a:rPr>
                  <a:t>e</a:t>
                </a:r>
                <a:r>
                  <a:rPr lang="en-US" spc="75" dirty="0">
                    <a:solidFill>
                      <a:schemeClr val="tx1"/>
                    </a:solidFill>
                  </a:rPr>
                  <a:t> </a:t>
                </a:r>
                <a:r>
                  <a:rPr lang="en-US" spc="-10" dirty="0">
                    <a:solidFill>
                      <a:schemeClr val="tx1"/>
                    </a:solidFill>
                  </a:rPr>
                  <a:t>9</a:t>
                </a:r>
                <a:r>
                  <a:rPr lang="en-US" spc="-5" dirty="0">
                    <a:solidFill>
                      <a:schemeClr val="tx1"/>
                    </a:solidFill>
                  </a:rPr>
                  <a:t>2</a:t>
                </a:r>
                <a:r>
                  <a:rPr lang="en-US" spc="75"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10" dirty="0">
                    <a:solidFill>
                      <a:schemeClr val="tx1"/>
                    </a:solidFill>
                  </a:rPr>
                  <a:t>Sectio</a:t>
                </a:r>
                <a:r>
                  <a:rPr lang="en-US" spc="-5" dirty="0">
                    <a:solidFill>
                      <a:schemeClr val="tx1"/>
                    </a:solidFill>
                  </a:rPr>
                  <a:t>n</a:t>
                </a:r>
                <a:r>
                  <a:rPr lang="en-US" spc="75" dirty="0">
                    <a:solidFill>
                      <a:schemeClr val="tx1"/>
                    </a:solidFill>
                  </a:rPr>
                  <a:t> </a:t>
                </a:r>
                <a:r>
                  <a:rPr lang="en-US" spc="-10" dirty="0">
                    <a:solidFill>
                      <a:schemeClr val="tx1"/>
                    </a:solidFill>
                  </a:rPr>
                  <a:t>10.8)</a:t>
                </a:r>
                <a:r>
                  <a:rPr lang="en-US" spc="-5" dirty="0">
                    <a:solidFill>
                      <a:schemeClr val="tx1"/>
                    </a:solidFill>
                  </a:rPr>
                  <a:t>.</a:t>
                </a:r>
                <a:r>
                  <a:rPr lang="en-US" spc="75" dirty="0">
                    <a:solidFill>
                      <a:schemeClr val="tx1"/>
                    </a:solidFill>
                  </a:rPr>
                  <a:t> </a:t>
                </a:r>
                <a:r>
                  <a:rPr lang="en-US" spc="-10" dirty="0">
                    <a:solidFill>
                      <a:schemeClr val="tx1"/>
                    </a:solidFill>
                  </a:rPr>
                  <a:t>Thus</a:t>
                </a:r>
                <a:r>
                  <a:rPr lang="en-US" spc="-5" dirty="0">
                    <a:solidFill>
                      <a:schemeClr val="tx1"/>
                    </a:solidFill>
                  </a:rPr>
                  <a:t>, </a:t>
                </a:r>
                <a:r>
                  <a:rPr lang="en-US" i="1" spc="-5" dirty="0">
                    <a:solidFill>
                      <a:schemeClr val="tx1"/>
                    </a:solidFill>
                  </a:rPr>
                  <a:t>S</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ln</a:t>
                </a:r>
                <a:r>
                  <a:rPr lang="en-US" spc="-85" dirty="0">
                    <a:solidFill>
                      <a:schemeClr val="tx1"/>
                    </a:solidFill>
                  </a:rPr>
                  <a:t> </a:t>
                </a:r>
                <a:r>
                  <a:rPr lang="en-US" spc="-5" dirty="0">
                    <a:solidFill>
                      <a:schemeClr val="tx1"/>
                    </a:solidFill>
                  </a:rPr>
                  <a:t>2</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0.6931</a:t>
                </a:r>
                <a:r>
                  <a:rPr lang="en-US" spc="-5" dirty="0">
                    <a:solidFill>
                      <a:schemeClr val="tx1"/>
                    </a:solidFill>
                  </a:rPr>
                  <a:t>,</a:t>
                </a:r>
                <a:r>
                  <a:rPr lang="en-US" spc="75" dirty="0">
                    <a:solidFill>
                      <a:schemeClr val="tx1"/>
                    </a:solidFill>
                  </a:rPr>
                  <a:t> </a:t>
                </a:r>
                <a:r>
                  <a:rPr lang="en-US" spc="-15" dirty="0">
                    <a:solidFill>
                      <a:schemeClr val="tx1"/>
                    </a:solidFill>
                  </a:rPr>
                  <a:t>w</a:t>
                </a:r>
                <a:r>
                  <a:rPr lang="en-US" spc="-5" dirty="0">
                    <a:solidFill>
                      <a:schemeClr val="tx1"/>
                    </a:solidFill>
                  </a:rPr>
                  <a:t>hich</a:t>
                </a:r>
                <a:r>
                  <a:rPr lang="en-US" spc="75" dirty="0">
                    <a:solidFill>
                      <a:schemeClr val="tx1"/>
                    </a:solidFill>
                  </a:rPr>
                  <a:t> </a:t>
                </a:r>
                <a:r>
                  <a:rPr lang="en-US" spc="-5" dirty="0">
                    <a:solidFill>
                      <a:schemeClr val="tx1"/>
                    </a:solidFill>
                  </a:rPr>
                  <a:t>verifies</a:t>
                </a:r>
                <a:r>
                  <a:rPr lang="en-US" spc="75" dirty="0">
                    <a:solidFill>
                      <a:schemeClr val="tx1"/>
                    </a:solidFill>
                  </a:rPr>
                  <a:t> </a:t>
                </a:r>
                <a:r>
                  <a:rPr lang="en-US" spc="-5" dirty="0">
                    <a:solidFill>
                      <a:schemeClr val="tx1"/>
                    </a:solidFill>
                  </a:rPr>
                  <a:t>the</a:t>
                </a:r>
                <a:r>
                  <a:rPr lang="en-US" spc="75" dirty="0">
                    <a:solidFill>
                      <a:schemeClr val="tx1"/>
                    </a:solidFill>
                  </a:rPr>
                  <a:t> </a:t>
                </a:r>
                <a:r>
                  <a:rPr lang="en-US" spc="-5" dirty="0">
                    <a:solidFill>
                      <a:schemeClr val="tx1"/>
                    </a:solidFill>
                  </a:rPr>
                  <a:t>result</a:t>
                </a:r>
                <a:r>
                  <a:rPr lang="en-US" spc="75" dirty="0">
                    <a:solidFill>
                      <a:schemeClr val="tx1"/>
                    </a:solidFill>
                  </a:rPr>
                  <a:t> </a:t>
                </a:r>
                <a:r>
                  <a:rPr lang="en-US" spc="-5" dirty="0">
                    <a:solidFill>
                      <a:schemeClr val="tx1"/>
                    </a:solidFill>
                  </a:rPr>
                  <a:t>in</a:t>
                </a:r>
                <a:r>
                  <a:rPr lang="en-US" spc="75" dirty="0">
                    <a:solidFill>
                      <a:schemeClr val="tx1"/>
                    </a:solidFill>
                  </a:rPr>
                  <a:t> </a:t>
                </a:r>
                <a:r>
                  <a:rPr lang="en-US" spc="-5" dirty="0">
                    <a:solidFill>
                      <a:schemeClr val="tx1"/>
                    </a:solidFill>
                  </a:rPr>
                  <a:t>the </a:t>
                </a:r>
                <a:r>
                  <a:rPr lang="en-US" spc="-10" dirty="0">
                    <a:solidFill>
                      <a:schemeClr val="tx1"/>
                    </a:solidFill>
                  </a:rPr>
                  <a:t>example:</a:t>
                </a:r>
                <a:endParaRPr lang="en-US" spc="-10" dirty="0"/>
              </a:p>
              <a:p>
                <a:pPr marL="12700" marR="12700" indent="0" algn="ctr">
                  <a:lnSpc>
                    <a:spcPct val="100000"/>
                  </a:lnSpc>
                  <a:buNone/>
                </a:pPr>
                <a:r>
                  <a:rPr lang="en-US" spc="-40" dirty="0">
                    <a:solidFill>
                      <a:schemeClr val="tx1"/>
                    </a:solidFill>
                  </a:rPr>
                  <a:t>|</a:t>
                </a:r>
                <a:r>
                  <a:rPr lang="en-US" i="1" spc="-5" dirty="0">
                    <a:solidFill>
                      <a:schemeClr val="tx1"/>
                    </a:solidFill>
                  </a:rPr>
                  <a:t>S</a:t>
                </a:r>
                <a:r>
                  <a:rPr lang="en-US" i="1" spc="15" dirty="0">
                    <a:solidFill>
                      <a:schemeClr val="tx1"/>
                    </a:solidFill>
                  </a:rPr>
                  <a:t> </a:t>
                </a:r>
                <a:r>
                  <a:rPr lang="en-US" spc="-185" dirty="0">
                    <a:solidFill>
                      <a:schemeClr val="tx1"/>
                    </a:solidFill>
                  </a:rPr>
                  <a:t>−</a:t>
                </a:r>
                <a:r>
                  <a:rPr lang="en-US" spc="-45" dirty="0">
                    <a:solidFill>
                      <a:schemeClr val="tx1"/>
                    </a:solidFill>
                  </a:rPr>
                  <a:t> </a:t>
                </a:r>
                <a:r>
                  <a:rPr lang="en-US" i="1" spc="-20" dirty="0">
                    <a:solidFill>
                      <a:schemeClr val="tx1"/>
                    </a:solidFill>
                  </a:rPr>
                  <a:t>S</a:t>
                </a:r>
                <a:r>
                  <a:rPr lang="en-US" baseline="-11111" dirty="0">
                    <a:solidFill>
                      <a:schemeClr val="tx1"/>
                    </a:solidFill>
                  </a:rPr>
                  <a:t>99</a:t>
                </a:r>
                <a:r>
                  <a:rPr lang="en-US" spc="67" baseline="-11111" dirty="0">
                    <a:solidFill>
                      <a:schemeClr val="tx1"/>
                    </a:solidFill>
                  </a:rPr>
                  <a:t>9</a:t>
                </a:r>
                <a:r>
                  <a:rPr lang="en-US" spc="235" dirty="0">
                    <a:solidFill>
                      <a:schemeClr val="tx1"/>
                    </a:solidFill>
                  </a:rPr>
                  <a:t>|</a:t>
                </a:r>
                <a:r>
                  <a:rPr lang="en-US" spc="-80" dirty="0">
                    <a:solidFill>
                      <a:schemeClr val="tx1"/>
                    </a:solidFill>
                  </a:rPr>
                  <a:t>≈</a:t>
                </a:r>
                <a:r>
                  <a:rPr lang="en-US" spc="-40" dirty="0">
                    <a:solidFill>
                      <a:schemeClr val="tx1"/>
                    </a:solidFill>
                  </a:rPr>
                  <a:t> </a:t>
                </a:r>
                <a:r>
                  <a:rPr lang="en-US" spc="-90" dirty="0">
                    <a:solidFill>
                      <a:schemeClr val="tx1"/>
                    </a:solidFill>
                  </a:rPr>
                  <a:t>|</a:t>
                </a:r>
                <a:r>
                  <a:rPr lang="en-US" spc="-150" dirty="0">
                    <a:solidFill>
                      <a:schemeClr val="tx1"/>
                    </a:solidFill>
                  </a:rPr>
                  <a:t> </a:t>
                </a:r>
                <a:r>
                  <a:rPr lang="en-US" spc="-5" dirty="0">
                    <a:solidFill>
                      <a:schemeClr val="tx1"/>
                    </a:solidFill>
                  </a:rPr>
                  <a:t>ln</a:t>
                </a:r>
                <a:r>
                  <a:rPr lang="en-US" spc="-85" dirty="0">
                    <a:solidFill>
                      <a:schemeClr val="tx1"/>
                    </a:solidFill>
                  </a:rPr>
                  <a:t> </a:t>
                </a:r>
                <a:r>
                  <a:rPr lang="en-US" spc="-5" dirty="0">
                    <a:solidFill>
                      <a:schemeClr val="tx1"/>
                    </a:solidFill>
                  </a:rPr>
                  <a:t>2</a:t>
                </a:r>
                <a:r>
                  <a:rPr lang="en-US" spc="-30" dirty="0">
                    <a:solidFill>
                      <a:schemeClr val="tx1"/>
                    </a:solidFill>
                  </a:rPr>
                  <a:t> </a:t>
                </a:r>
                <a:r>
                  <a:rPr lang="en-US" spc="-185" dirty="0">
                    <a:solidFill>
                      <a:schemeClr val="tx1"/>
                    </a:solidFill>
                  </a:rPr>
                  <a:t>−</a:t>
                </a:r>
                <a:r>
                  <a:rPr lang="en-US" spc="-95" dirty="0">
                    <a:solidFill>
                      <a:schemeClr val="tx1"/>
                    </a:solidFill>
                  </a:rPr>
                  <a:t> </a:t>
                </a:r>
                <a:r>
                  <a:rPr lang="en-US" spc="-10" dirty="0">
                    <a:solidFill>
                      <a:schemeClr val="tx1"/>
                    </a:solidFill>
                  </a:rPr>
                  <a:t>0.6937</a:t>
                </a:r>
                <a:r>
                  <a:rPr lang="en-US" spc="235" dirty="0">
                    <a:solidFill>
                      <a:schemeClr val="tx1"/>
                    </a:solidFill>
                  </a:rPr>
                  <a:t>|</a:t>
                </a:r>
                <a:r>
                  <a:rPr lang="en-US" spc="-80" dirty="0">
                    <a:solidFill>
                      <a:schemeClr val="tx1"/>
                    </a:solidFill>
                  </a:rPr>
                  <a:t>≈</a:t>
                </a:r>
                <a:r>
                  <a:rPr lang="en-US" spc="-40" dirty="0">
                    <a:solidFill>
                      <a:schemeClr val="tx1"/>
                    </a:solidFill>
                  </a:rPr>
                  <a:t> </a:t>
                </a:r>
                <a:r>
                  <a:rPr lang="en-US" spc="-10" dirty="0">
                    <a:solidFill>
                      <a:schemeClr val="tx1"/>
                    </a:solidFill>
                  </a:rPr>
                  <a:t>0.000</a:t>
                </a:r>
                <a:r>
                  <a:rPr lang="en-US" spc="-5" dirty="0">
                    <a:solidFill>
                      <a:schemeClr val="tx1"/>
                    </a:solidFill>
                  </a:rPr>
                  <a:t>6</a:t>
                </a:r>
                <a:r>
                  <a:rPr lang="en-US" spc="25" dirty="0">
                    <a:solidFill>
                      <a:schemeClr val="tx1"/>
                    </a:solidFill>
                  </a:rPr>
                  <a:t> </a:t>
                </a:r>
                <a:r>
                  <a:rPr lang="en-US" i="1" spc="190" dirty="0">
                    <a:solidFill>
                      <a:schemeClr val="tx1"/>
                    </a:solidFill>
                  </a:rPr>
                  <a:t>&lt;</a:t>
                </a:r>
                <a:r>
                  <a:rPr lang="en-US" i="1" spc="-5" dirty="0">
                    <a:solidFill>
                      <a:schemeClr val="tx1"/>
                    </a:solidFill>
                  </a:rPr>
                  <a:t> </a:t>
                </a:r>
                <a:r>
                  <a:rPr lang="en-US" spc="-10" dirty="0">
                    <a:solidFill>
                      <a:schemeClr val="tx1"/>
                    </a:solidFill>
                  </a:rPr>
                  <a:t>10</a:t>
                </a:r>
                <a:r>
                  <a:rPr lang="en-US" spc="-209" baseline="29629" dirty="0">
                    <a:solidFill>
                      <a:schemeClr val="tx1"/>
                    </a:solidFill>
                  </a:rPr>
                  <a:t>−</a:t>
                </a:r>
                <a:r>
                  <a:rPr lang="en-US" baseline="29629" dirty="0">
                    <a:solidFill>
                      <a:schemeClr val="tx1"/>
                    </a:solidFill>
                  </a:rPr>
                  <a:t>3</a:t>
                </a: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0810579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05614" cy="622851"/>
          </a:xfrm>
        </p:spPr>
        <p:txBody>
          <a:bodyPr anchor="t">
            <a:normAutofit fontScale="90000"/>
          </a:bodyPr>
          <a:lstStyle/>
          <a:p>
            <a:r>
              <a:rPr lang="en-US" sz="3100" dirty="0"/>
              <a:t>10.5 The Ratio and Root Tests and Strategies for Choosing </a:t>
            </a:r>
            <a:r>
              <a:rPr lang="en-US" sz="3100" dirty="0" smtClean="0"/>
              <a:t>Tests (1 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12700" indent="0" algn="just">
                  <a:lnSpc>
                    <a:spcPct val="100000"/>
                  </a:lnSpc>
                  <a:buNone/>
                </a:pPr>
                <a:r>
                  <a:rPr lang="en-US" spc="-10" dirty="0"/>
                  <a:t>I</a:t>
                </a:r>
                <a:r>
                  <a:rPr lang="en-US" spc="-5" dirty="0"/>
                  <a:t>n</a:t>
                </a:r>
                <a:r>
                  <a:rPr lang="en-US" spc="50" dirty="0"/>
                  <a:t> </a:t>
                </a:r>
                <a:r>
                  <a:rPr lang="en-US" spc="-10" dirty="0"/>
                  <a:t>th</a:t>
                </a:r>
                <a:r>
                  <a:rPr lang="en-US" spc="-5" dirty="0"/>
                  <a:t>e</a:t>
                </a:r>
                <a:r>
                  <a:rPr lang="en-US" spc="55" dirty="0"/>
                  <a:t> </a:t>
                </a:r>
                <a:r>
                  <a:rPr lang="en-US" spc="-10" dirty="0"/>
                  <a:t>previou</a:t>
                </a:r>
                <a:r>
                  <a:rPr lang="en-US" spc="-5" dirty="0"/>
                  <a:t>s</a:t>
                </a:r>
                <a:r>
                  <a:rPr lang="en-US" spc="55" dirty="0"/>
                  <a:t> </a:t>
                </a:r>
                <a:r>
                  <a:rPr lang="en-US" spc="-10" dirty="0"/>
                  <a:t>sections</a:t>
                </a:r>
                <a:r>
                  <a:rPr lang="en-US" spc="-5" dirty="0"/>
                  <a:t>,</a:t>
                </a:r>
                <a:r>
                  <a:rPr lang="en-US" spc="55" dirty="0"/>
                  <a:t> </a:t>
                </a:r>
                <a:r>
                  <a:rPr lang="en-US" spc="-15" dirty="0"/>
                  <a:t>w</a:t>
                </a:r>
                <a:r>
                  <a:rPr lang="en-US" spc="-5" dirty="0"/>
                  <a:t>e</a:t>
                </a:r>
                <a:r>
                  <a:rPr lang="en-US" spc="55" dirty="0"/>
                  <a:t> </a:t>
                </a:r>
                <a:r>
                  <a:rPr lang="en-US" spc="-10" dirty="0"/>
                  <a:t>develope</a:t>
                </a:r>
                <a:r>
                  <a:rPr lang="en-US" spc="-5" dirty="0"/>
                  <a:t>d</a:t>
                </a:r>
                <a:r>
                  <a:rPr lang="en-US" spc="55" dirty="0"/>
                  <a:t> </a:t>
                </a:r>
                <a:r>
                  <a:rPr lang="en-US" spc="-5" dirty="0"/>
                  <a:t>a</a:t>
                </a:r>
                <a:r>
                  <a:rPr lang="en-US" spc="55" dirty="0"/>
                  <a:t> </a:t>
                </a:r>
                <a:r>
                  <a:rPr lang="en-US" spc="-15" dirty="0"/>
                  <a:t>numbe</a:t>
                </a:r>
                <a:r>
                  <a:rPr lang="en-US" spc="-5" dirty="0"/>
                  <a:t>r</a:t>
                </a:r>
                <a:r>
                  <a:rPr lang="en-US" spc="55" dirty="0"/>
                  <a:t> </a:t>
                </a:r>
                <a:r>
                  <a:rPr lang="en-US" spc="-10" dirty="0"/>
                  <a:t>o</a:t>
                </a:r>
                <a:r>
                  <a:rPr lang="en-US" spc="-5" dirty="0"/>
                  <a:t>f</a:t>
                </a:r>
                <a:r>
                  <a:rPr lang="en-US" spc="55" dirty="0"/>
                  <a:t> </a:t>
                </a:r>
                <a:r>
                  <a:rPr lang="en-US" spc="-10" dirty="0"/>
                  <a:t>theorem</a:t>
                </a:r>
                <a:r>
                  <a:rPr lang="en-US" spc="-5" dirty="0"/>
                  <a:t>s</a:t>
                </a:r>
                <a:r>
                  <a:rPr lang="en-US" spc="55" dirty="0"/>
                  <a:t> </a:t>
                </a:r>
                <a:r>
                  <a:rPr lang="en-US" spc="-10" dirty="0"/>
                  <a:t>an</a:t>
                </a:r>
                <a:r>
                  <a:rPr lang="en-US" spc="-5" dirty="0"/>
                  <a:t>d</a:t>
                </a:r>
                <a:r>
                  <a:rPr lang="en-US" spc="55" dirty="0"/>
                  <a:t> </a:t>
                </a:r>
                <a:r>
                  <a:rPr lang="en-US" spc="-10" dirty="0"/>
                  <a:t>test</a:t>
                </a:r>
                <a:r>
                  <a:rPr lang="en-US" spc="-5" dirty="0"/>
                  <a:t>s</a:t>
                </a:r>
                <a:r>
                  <a:rPr lang="en-US" spc="55" dirty="0"/>
                  <a:t> </a:t>
                </a:r>
                <a:r>
                  <a:rPr lang="en-US" spc="-5" dirty="0"/>
                  <a:t>t</a:t>
                </a:r>
                <a:r>
                  <a:rPr lang="en-US" spc="-10" dirty="0"/>
                  <a:t>ha</a:t>
                </a:r>
                <a:r>
                  <a:rPr lang="en-US" spc="-5" dirty="0"/>
                  <a:t>t</a:t>
                </a:r>
                <a:r>
                  <a:rPr lang="en-US" spc="55" dirty="0"/>
                  <a:t> </a:t>
                </a:r>
                <a:r>
                  <a:rPr lang="en-US" spc="-10" dirty="0"/>
                  <a:t>ar</a:t>
                </a:r>
                <a:r>
                  <a:rPr lang="en-US" spc="-5" dirty="0"/>
                  <a:t>e</a:t>
                </a:r>
                <a:r>
                  <a:rPr lang="en-US" spc="55" dirty="0"/>
                  <a:t> </a:t>
                </a:r>
                <a:r>
                  <a:rPr lang="en-US" spc="-10" dirty="0"/>
                  <a:t>use</a:t>
                </a:r>
                <a:r>
                  <a:rPr lang="en-US" spc="-5" dirty="0"/>
                  <a:t>d</a:t>
                </a:r>
                <a:r>
                  <a:rPr lang="en-US" spc="55" dirty="0"/>
                  <a:t> </a:t>
                </a:r>
                <a:r>
                  <a:rPr lang="en-US" spc="-5" dirty="0"/>
                  <a:t>to </a:t>
                </a:r>
                <a:r>
                  <a:rPr lang="en-US" spc="-10" dirty="0"/>
                  <a:t>investigat</a:t>
                </a:r>
                <a:r>
                  <a:rPr lang="en-US" spc="-5" dirty="0"/>
                  <a:t>e</a:t>
                </a:r>
                <a:r>
                  <a:rPr lang="en-US" spc="25" dirty="0"/>
                  <a:t> </a:t>
                </a:r>
                <a:r>
                  <a:rPr lang="en-US" spc="-10" dirty="0"/>
                  <a:t>whethe</a:t>
                </a:r>
                <a:r>
                  <a:rPr lang="en-US" spc="-5" dirty="0"/>
                  <a:t>r</a:t>
                </a:r>
                <a:r>
                  <a:rPr lang="en-US" spc="30" dirty="0"/>
                  <a:t> </a:t>
                </a:r>
                <a:r>
                  <a:rPr lang="en-US" spc="-5" dirty="0"/>
                  <a:t>a</a:t>
                </a:r>
                <a:r>
                  <a:rPr lang="en-US" spc="25" dirty="0"/>
                  <a:t> </a:t>
                </a:r>
                <a:r>
                  <a:rPr lang="en-US" spc="-5" dirty="0"/>
                  <a:t>s</a:t>
                </a:r>
                <a:r>
                  <a:rPr lang="en-US" spc="-10" dirty="0"/>
                  <a:t>erie</a:t>
                </a:r>
                <a:r>
                  <a:rPr lang="en-US" spc="-5" dirty="0"/>
                  <a:t>s</a:t>
                </a:r>
                <a:r>
                  <a:rPr lang="en-US" spc="25" dirty="0"/>
                  <a:t> </a:t>
                </a:r>
                <a:r>
                  <a:rPr lang="en-US" spc="-10" dirty="0"/>
                  <a:t>converge</a:t>
                </a:r>
                <a:r>
                  <a:rPr lang="en-US" spc="-5" dirty="0"/>
                  <a:t>s</a:t>
                </a:r>
                <a:r>
                  <a:rPr lang="en-US" spc="30" dirty="0"/>
                  <a:t> </a:t>
                </a:r>
                <a:r>
                  <a:rPr lang="en-US" spc="-10" dirty="0"/>
                  <a:t>o</a:t>
                </a:r>
                <a:r>
                  <a:rPr lang="en-US" spc="-5" dirty="0"/>
                  <a:t>r</a:t>
                </a:r>
                <a:r>
                  <a:rPr lang="en-US" spc="25" dirty="0"/>
                  <a:t> </a:t>
                </a:r>
                <a:r>
                  <a:rPr lang="en-US" spc="-10" dirty="0"/>
                  <a:t>diverges</a:t>
                </a:r>
                <a:r>
                  <a:rPr lang="en-US" spc="-5" dirty="0"/>
                  <a:t>.</a:t>
                </a:r>
                <a:r>
                  <a:rPr lang="en-US" spc="25" dirty="0"/>
                  <a:t> </a:t>
                </a:r>
                <a:r>
                  <a:rPr lang="en-US" spc="-5" dirty="0"/>
                  <a:t>In</a:t>
                </a:r>
                <a:r>
                  <a:rPr lang="en-US" spc="25" dirty="0"/>
                  <a:t> </a:t>
                </a:r>
                <a:r>
                  <a:rPr lang="en-US" spc="-5" dirty="0"/>
                  <a:t>t</a:t>
                </a:r>
                <a:r>
                  <a:rPr lang="en-US" spc="-10" dirty="0"/>
                  <a:t>hi</a:t>
                </a:r>
                <a:r>
                  <a:rPr lang="en-US" spc="-5" dirty="0"/>
                  <a:t>s</a:t>
                </a:r>
                <a:r>
                  <a:rPr lang="en-US" spc="25" dirty="0"/>
                  <a:t> </a:t>
                </a:r>
                <a:r>
                  <a:rPr lang="en-US" spc="-5" dirty="0"/>
                  <a:t>s</a:t>
                </a:r>
                <a:r>
                  <a:rPr lang="en-US" spc="-10" dirty="0"/>
                  <a:t>ection</a:t>
                </a:r>
                <a:r>
                  <a:rPr lang="en-US" spc="-5" dirty="0"/>
                  <a:t>,</a:t>
                </a:r>
                <a:r>
                  <a:rPr lang="en-US" spc="25" dirty="0"/>
                  <a:t> </a:t>
                </a:r>
                <a:r>
                  <a:rPr lang="en-US" spc="-15" dirty="0"/>
                  <a:t>w</a:t>
                </a:r>
                <a:r>
                  <a:rPr lang="en-US" spc="-5" dirty="0"/>
                  <a:t>e</a:t>
                </a:r>
                <a:r>
                  <a:rPr lang="en-US" spc="25" dirty="0"/>
                  <a:t> </a:t>
                </a:r>
                <a:r>
                  <a:rPr lang="en-US" spc="-10" dirty="0"/>
                  <a:t>presen</a:t>
                </a:r>
                <a:r>
                  <a:rPr lang="en-US" spc="-5" dirty="0"/>
                  <a:t>t</a:t>
                </a:r>
                <a:r>
                  <a:rPr lang="en-US" spc="25" dirty="0"/>
                  <a:t> </a:t>
                </a:r>
                <a:r>
                  <a:rPr lang="en-US" spc="-10" dirty="0"/>
                  <a:t>tw</a:t>
                </a:r>
                <a:r>
                  <a:rPr lang="en-US" spc="-5" dirty="0"/>
                  <a:t>o</a:t>
                </a:r>
                <a:r>
                  <a:rPr lang="en-US" spc="25" dirty="0"/>
                  <a:t> </a:t>
                </a:r>
                <a:r>
                  <a:rPr lang="en-US" spc="-10" dirty="0"/>
                  <a:t>more </a:t>
                </a:r>
                <a:r>
                  <a:rPr lang="en-US" spc="-5" dirty="0"/>
                  <a:t>tests,</a:t>
                </a:r>
                <a:r>
                  <a:rPr lang="en-US" spc="70" dirty="0"/>
                  <a:t> </a:t>
                </a:r>
                <a:r>
                  <a:rPr lang="en-US" spc="-5" dirty="0"/>
                  <a:t>the</a:t>
                </a:r>
                <a:r>
                  <a:rPr lang="en-US" spc="70" dirty="0"/>
                  <a:t> </a:t>
                </a:r>
                <a:r>
                  <a:rPr lang="en-US" spc="-15" dirty="0"/>
                  <a:t>R</a:t>
                </a:r>
                <a:r>
                  <a:rPr lang="en-US" spc="-5" dirty="0"/>
                  <a:t>atio</a:t>
                </a:r>
                <a:r>
                  <a:rPr lang="en-US" spc="70" dirty="0"/>
                  <a:t> </a:t>
                </a:r>
                <a:r>
                  <a:rPr lang="en-US" spc="-5" dirty="0"/>
                  <a:t>Test</a:t>
                </a:r>
                <a:r>
                  <a:rPr lang="en-US" spc="70" dirty="0"/>
                  <a:t> </a:t>
                </a:r>
                <a:r>
                  <a:rPr lang="en-US" spc="-5" dirty="0"/>
                  <a:t>and</a:t>
                </a:r>
                <a:r>
                  <a:rPr lang="en-US" spc="70" dirty="0"/>
                  <a:t> </a:t>
                </a:r>
                <a:r>
                  <a:rPr lang="en-US" spc="-5" dirty="0"/>
                  <a:t>the</a:t>
                </a:r>
                <a:r>
                  <a:rPr lang="en-US" spc="70" dirty="0"/>
                  <a:t> </a:t>
                </a:r>
                <a:r>
                  <a:rPr lang="en-US" spc="-15" dirty="0"/>
                  <a:t>R</a:t>
                </a:r>
                <a:r>
                  <a:rPr lang="en-US" spc="-5" dirty="0"/>
                  <a:t>oot</a:t>
                </a:r>
                <a:r>
                  <a:rPr lang="en-US" spc="70" dirty="0"/>
                  <a:t> </a:t>
                </a:r>
                <a:r>
                  <a:rPr lang="en-US" spc="-5" dirty="0"/>
                  <a:t>Test.</a:t>
                </a:r>
                <a:r>
                  <a:rPr lang="en-US" spc="70" dirty="0"/>
                  <a:t> </a:t>
                </a:r>
                <a:r>
                  <a:rPr lang="en-US" spc="-15" dirty="0"/>
                  <a:t>T</a:t>
                </a:r>
                <a:r>
                  <a:rPr lang="en-US" spc="-5" dirty="0"/>
                  <a:t>hen</a:t>
                </a:r>
                <a:r>
                  <a:rPr lang="en-US" spc="70" dirty="0"/>
                  <a:t> </a:t>
                </a:r>
                <a:r>
                  <a:rPr lang="en-US" spc="-10" dirty="0"/>
                  <a:t>we</a:t>
                </a:r>
                <a:r>
                  <a:rPr lang="en-US" spc="70" dirty="0"/>
                  <a:t> </a:t>
                </a:r>
                <a:r>
                  <a:rPr lang="en-US" spc="-5" dirty="0"/>
                  <a:t>outline</a:t>
                </a:r>
                <a:r>
                  <a:rPr lang="en-US" spc="70" dirty="0"/>
                  <a:t> </a:t>
                </a:r>
                <a:r>
                  <a:rPr lang="en-US" spc="-5" dirty="0"/>
                  <a:t>a</a:t>
                </a:r>
                <a:r>
                  <a:rPr lang="en-US" spc="70" dirty="0"/>
                  <a:t> </a:t>
                </a:r>
                <a:r>
                  <a:rPr lang="en-US" spc="-5" dirty="0"/>
                  <a:t>strategy</a:t>
                </a:r>
                <a:r>
                  <a:rPr lang="en-US" spc="70" dirty="0"/>
                  <a:t> </a:t>
                </a:r>
                <a:r>
                  <a:rPr lang="en-US" spc="-5" dirty="0"/>
                  <a:t>for</a:t>
                </a:r>
                <a:r>
                  <a:rPr lang="en-US" spc="70" dirty="0"/>
                  <a:t> </a:t>
                </a:r>
                <a:r>
                  <a:rPr lang="en-US" spc="-5" dirty="0"/>
                  <a:t>choosing</a:t>
                </a:r>
                <a:r>
                  <a:rPr lang="en-US" spc="70" dirty="0"/>
                  <a:t> </a:t>
                </a:r>
                <a:r>
                  <a:rPr lang="en-US" spc="-15" dirty="0"/>
                  <a:t>w</a:t>
                </a:r>
                <a:r>
                  <a:rPr lang="en-US" spc="-5" dirty="0"/>
                  <a:t>hich test to apply to determine if a specific series converges. </a:t>
                </a:r>
                <a:r>
                  <a:rPr lang="en-US" spc="-10" dirty="0"/>
                  <a:t>We</a:t>
                </a:r>
                <a:r>
                  <a:rPr lang="en-US" spc="-5" dirty="0"/>
                  <a:t> begin </a:t>
                </a:r>
                <a:r>
                  <a:rPr lang="en-US" spc="-15" dirty="0"/>
                  <a:t>w</a:t>
                </a:r>
                <a:r>
                  <a:rPr lang="en-US" spc="-5" dirty="0"/>
                  <a:t>ith the </a:t>
                </a:r>
                <a:r>
                  <a:rPr lang="en-US" spc="-15" dirty="0"/>
                  <a:t>R</a:t>
                </a:r>
                <a:r>
                  <a:rPr lang="en-US" spc="-5" dirty="0"/>
                  <a:t>atio Test.</a:t>
                </a:r>
                <a:endParaRPr lang="en-US" dirty="0"/>
              </a:p>
              <a:p>
                <a:pPr marL="0" indent="0">
                  <a:lnSpc>
                    <a:spcPct val="100000"/>
                  </a:lnSpc>
                  <a:spcBef>
                    <a:spcPts val="14"/>
                  </a:spcBef>
                  <a:buNone/>
                </a:pPr>
                <a:endParaRPr lang="en-US" dirty="0"/>
              </a:p>
              <a:p>
                <a:pPr marL="0" indent="0">
                  <a:lnSpc>
                    <a:spcPct val="100000"/>
                  </a:lnSpc>
                  <a:buNone/>
                </a:pPr>
                <a:r>
                  <a:rPr lang="en-US" b="1" u="sng" spc="-105" dirty="0"/>
                  <a:t>THEORE</a:t>
                </a:r>
                <a:r>
                  <a:rPr lang="en-US" b="1" u="sng" spc="-175" dirty="0"/>
                  <a:t>M</a:t>
                </a:r>
                <a:r>
                  <a:rPr lang="en-US" b="1" spc="-175" dirty="0"/>
                  <a:t>:</a:t>
                </a:r>
                <a:r>
                  <a:rPr lang="en-US" b="1" spc="-10" dirty="0"/>
                  <a:t> </a:t>
                </a:r>
                <a:r>
                  <a:rPr lang="en-US" b="1" spc="-85" dirty="0"/>
                  <a:t>Rati</a:t>
                </a:r>
                <a:r>
                  <a:rPr lang="en-US" b="1" spc="-100" dirty="0"/>
                  <a:t>o</a:t>
                </a:r>
                <a:r>
                  <a:rPr lang="en-US" b="1" spc="-5" dirty="0"/>
                  <a:t> </a:t>
                </a:r>
                <a:r>
                  <a:rPr lang="en-US" b="1" spc="-180" dirty="0"/>
                  <a:t>T</a:t>
                </a:r>
                <a:r>
                  <a:rPr lang="en-US" b="1" spc="-95" dirty="0"/>
                  <a:t>es</a:t>
                </a:r>
                <a:r>
                  <a:rPr lang="en-US" b="1" spc="-55" dirty="0"/>
                  <a:t>t  </a:t>
                </a:r>
                <a:r>
                  <a:rPr lang="en-US" spc="-10" dirty="0"/>
                  <a:t>Assume</a:t>
                </a:r>
                <a:r>
                  <a:rPr lang="en-US" spc="-5" dirty="0"/>
                  <a:t> that the following limit exists:</a:t>
                </a:r>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𝜌</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limLow>
                            <m:limLowPr>
                              <m:ctrlPr>
                                <a:rPr lang="en-US" b="0" i="1" smtClean="0">
                                  <a:solidFill>
                                    <a:schemeClr val="tx1"/>
                                  </a:solidFill>
                                  <a:latin typeface="Cambria Math" panose="02040503050406030204" pitchFamily="18" charset="0"/>
                                  <a:ea typeface="Cambria Math" panose="02040503050406030204" pitchFamily="18" charset="0"/>
                                </a:rPr>
                              </m:ctrlPr>
                            </m:limLowPr>
                            <m:e>
                              <m:r>
                                <m:rPr>
                                  <m:sty m:val="p"/>
                                </m:rPr>
                                <a:rPr lang="en-US" b="0" i="0" smtClean="0">
                                  <a:solidFill>
                                    <a:schemeClr val="tx1"/>
                                  </a:solidFill>
                                  <a:latin typeface="Cambria Math" panose="02040503050406030204" pitchFamily="18" charset="0"/>
                                  <a:ea typeface="Cambria Math" panose="02040503050406030204" pitchFamily="18" charset="0"/>
                                </a:rPr>
                                <m:t>lim</m:t>
                              </m:r>
                            </m:e>
                            <m:lim>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+1</m:t>
                                      </m:r>
                                    </m:sub>
                                  </m:sSub>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𝑎</m:t>
                                      </m:r>
                                    </m:e>
                                    <m:sub>
                                      <m:r>
                                        <a:rPr lang="en-US" b="0" i="1" smtClean="0">
                                          <a:solidFill>
                                            <a:schemeClr val="tx1"/>
                                          </a:solidFill>
                                          <a:latin typeface="Cambria Math" panose="02040503050406030204" pitchFamily="18" charset="0"/>
                                          <a:ea typeface="Cambria Math" panose="02040503050406030204" pitchFamily="18" charset="0"/>
                                        </a:rPr>
                                        <m:t>𝑛</m:t>
                                      </m:r>
                                    </m:sub>
                                  </m:sSub>
                                </m:den>
                              </m:f>
                            </m:e>
                          </m:d>
                        </m:e>
                      </m:func>
                    </m:oMath>
                  </m:oMathPara>
                </a14:m>
                <a:endParaRPr lang="en-US" dirty="0">
                  <a:solidFill>
                    <a:schemeClr val="tx1"/>
                  </a:solidFill>
                </a:endParaRPr>
              </a:p>
              <a:p>
                <a:pPr marL="265430" indent="-182880">
                  <a:lnSpc>
                    <a:spcPct val="100000"/>
                  </a:lnSpc>
                  <a:buFont typeface="Times New Roman"/>
                  <a:buAutoNum type="romanLcParenBoth"/>
                  <a:tabLst>
                    <a:tab pos="265430" algn="l"/>
                  </a:tabLst>
                </a:pPr>
                <a:r>
                  <a:rPr lang="en-US" spc="-5" dirty="0">
                    <a:solidFill>
                      <a:schemeClr val="tx1"/>
                    </a:solidFill>
                  </a:rPr>
                  <a:t> 	If </a:t>
                </a:r>
                <a:r>
                  <a:rPr lang="en-US" i="1" spc="135" dirty="0">
                    <a:solidFill>
                      <a:schemeClr val="tx1"/>
                    </a:solidFill>
                  </a:rPr>
                  <a:t>ρ</a:t>
                </a:r>
                <a:r>
                  <a:rPr lang="en-US" i="1" dirty="0">
                    <a:solidFill>
                      <a:schemeClr val="tx1"/>
                    </a:solidFill>
                  </a:rPr>
                  <a:t> </a:t>
                </a:r>
                <a:r>
                  <a:rPr lang="en-US" i="1" spc="80" dirty="0">
                    <a:solidFill>
                      <a:schemeClr val="tx1"/>
                    </a:solidFill>
                  </a:rPr>
                  <a:t>&lt;</a:t>
                </a:r>
                <a:r>
                  <a:rPr lang="en-US" i="1" spc="-5" dirty="0">
                    <a:solidFill>
                      <a:schemeClr val="tx1"/>
                    </a:solidFill>
                  </a:rPr>
                  <a:t> </a:t>
                </a:r>
                <a:r>
                  <a:rPr lang="en-US" spc="-10" dirty="0">
                    <a:solidFill>
                      <a:schemeClr val="tx1"/>
                    </a:solidFill>
                  </a:rPr>
                  <a:t>1</a:t>
                </a:r>
                <a:r>
                  <a:rPr lang="en-US" spc="-5" dirty="0">
                    <a:solidFill>
                      <a:schemeClr val="tx1"/>
                    </a:solidFill>
                  </a:rPr>
                  <a:t>, t</a:t>
                </a:r>
                <a:r>
                  <a:rPr lang="en-US" spc="-10" dirty="0">
                    <a:solidFill>
                      <a:schemeClr val="tx1"/>
                    </a:solidFill>
                  </a:rPr>
                  <a:t>he</a:t>
                </a:r>
                <a:r>
                  <a:rPr lang="en-US" spc="-5" dirty="0">
                    <a:solidFill>
                      <a:schemeClr val="tx1"/>
                    </a:solidFill>
                  </a:rPr>
                  <a:t>n </a:t>
                </a:r>
                <a14:m>
                  <m:oMath xmlns:m="http://schemas.openxmlformats.org/officeDocument/2006/math">
                    <m:nary>
                      <m:naryPr>
                        <m:chr m:val="∑"/>
                        <m:subHide m:val="on"/>
                        <m:supHide m:val="on"/>
                        <m:ctrlPr>
                          <a:rPr lang="en-US" i="1" spc="-5" smtClean="0">
                            <a:solidFill>
                              <a:schemeClr val="tx1"/>
                            </a:solidFill>
                            <a:latin typeface="Cambria Math" panose="02040503050406030204" pitchFamily="18" charset="0"/>
                            <a:cs typeface="Times New Roman"/>
                          </a:rPr>
                        </m:ctrlPr>
                      </m:naryPr>
                      <m:sub/>
                      <m:sup/>
                      <m:e>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𝑎</m:t>
                            </m:r>
                          </m:e>
                          <m:sub>
                            <m:r>
                              <a:rPr lang="en-US" b="0" i="1" spc="-5" smtClean="0">
                                <a:solidFill>
                                  <a:schemeClr val="tx1"/>
                                </a:solidFill>
                                <a:latin typeface="Cambria Math" panose="02040503050406030204" pitchFamily="18" charset="0"/>
                                <a:cs typeface="Times New Roman"/>
                              </a:rPr>
                              <m:t>𝑛</m:t>
                            </m:r>
                          </m:sub>
                        </m:sSub>
                      </m:e>
                    </m:nary>
                  </m:oMath>
                </a14:m>
                <a:r>
                  <a:rPr lang="en-US" i="1" spc="-7" baseline="-11111" dirty="0">
                    <a:solidFill>
                      <a:schemeClr val="tx1"/>
                    </a:solidFill>
                  </a:rPr>
                  <a:t> </a:t>
                </a:r>
                <a:r>
                  <a:rPr lang="en-US" spc="-10" dirty="0">
                    <a:solidFill>
                      <a:schemeClr val="tx1"/>
                    </a:solidFill>
                  </a:rPr>
                  <a:t>converge</a:t>
                </a:r>
                <a:r>
                  <a:rPr lang="en-US" spc="-5" dirty="0">
                    <a:solidFill>
                      <a:schemeClr val="tx1"/>
                    </a:solidFill>
                  </a:rPr>
                  <a:t>s </a:t>
                </a:r>
                <a:r>
                  <a:rPr lang="en-US" spc="-10" dirty="0">
                    <a:solidFill>
                      <a:schemeClr val="tx1"/>
                    </a:solidFill>
                  </a:rPr>
                  <a:t>absolutely.</a:t>
                </a:r>
                <a:endParaRPr lang="en-US" dirty="0">
                  <a:solidFill>
                    <a:schemeClr val="tx1"/>
                  </a:solidFill>
                </a:endParaRPr>
              </a:p>
              <a:p>
                <a:pPr marL="265430" indent="-218440">
                  <a:lnSpc>
                    <a:spcPct val="100000"/>
                  </a:lnSpc>
                  <a:buFont typeface="Times New Roman"/>
                  <a:buAutoNum type="romanLcParenBoth"/>
                  <a:tabLst>
                    <a:tab pos="265430" algn="l"/>
                  </a:tabLst>
                </a:pPr>
                <a:r>
                  <a:rPr lang="en-US" spc="-5" dirty="0">
                    <a:solidFill>
                      <a:schemeClr val="tx1"/>
                    </a:solidFill>
                  </a:rPr>
                  <a:t> 	If </a:t>
                </a:r>
                <a:r>
                  <a:rPr lang="en-US" i="1" spc="135" dirty="0">
                    <a:solidFill>
                      <a:schemeClr val="tx1"/>
                    </a:solidFill>
                  </a:rPr>
                  <a:t>ρ</a:t>
                </a:r>
                <a:r>
                  <a:rPr lang="en-US" i="1" dirty="0">
                    <a:solidFill>
                      <a:schemeClr val="tx1"/>
                    </a:solidFill>
                  </a:rPr>
                  <a:t> </a:t>
                </a:r>
                <a:r>
                  <a:rPr lang="en-US" i="1" spc="80" dirty="0">
                    <a:solidFill>
                      <a:schemeClr val="tx1"/>
                    </a:solidFill>
                  </a:rPr>
                  <a:t>&gt;</a:t>
                </a:r>
                <a:r>
                  <a:rPr lang="en-US" i="1" spc="-5" dirty="0">
                    <a:solidFill>
                      <a:schemeClr val="tx1"/>
                    </a:solidFill>
                  </a:rPr>
                  <a:t> </a:t>
                </a:r>
                <a:r>
                  <a:rPr lang="en-US" spc="-10" dirty="0">
                    <a:solidFill>
                      <a:schemeClr val="tx1"/>
                    </a:solidFill>
                  </a:rPr>
                  <a:t>1</a:t>
                </a:r>
                <a:r>
                  <a:rPr lang="en-US" spc="-5" dirty="0">
                    <a:solidFill>
                      <a:schemeClr val="tx1"/>
                    </a:solidFill>
                  </a:rPr>
                  <a:t>, t</a:t>
                </a:r>
                <a:r>
                  <a:rPr lang="en-US" spc="-10" dirty="0">
                    <a:solidFill>
                      <a:schemeClr val="tx1"/>
                    </a:solidFill>
                  </a:rPr>
                  <a:t>he</a:t>
                </a:r>
                <a:r>
                  <a:rPr lang="en-US" spc="-5" dirty="0">
                    <a:solidFill>
                      <a:schemeClr val="tx1"/>
                    </a:solidFill>
                  </a:rPr>
                  <a:t>n </a:t>
                </a:r>
                <a14:m>
                  <m:oMath xmlns:m="http://schemas.openxmlformats.org/officeDocument/2006/math">
                    <m:nary>
                      <m:naryPr>
                        <m:chr m:val="∑"/>
                        <m:subHide m:val="on"/>
                        <m:supHide m:val="on"/>
                        <m:ctrlPr>
                          <a:rPr lang="en-US" i="1" spc="-5" smtClean="0">
                            <a:solidFill>
                              <a:schemeClr val="tx1"/>
                            </a:solidFill>
                            <a:latin typeface="Cambria Math" panose="02040503050406030204" pitchFamily="18" charset="0"/>
                            <a:cs typeface="Times New Roman"/>
                          </a:rPr>
                        </m:ctrlPr>
                      </m:naryPr>
                      <m:sub/>
                      <m:sup/>
                      <m:e>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𝑎</m:t>
                            </m:r>
                          </m:e>
                          <m:sub>
                            <m:r>
                              <a:rPr lang="en-US" b="0" i="1" spc="-5" smtClean="0">
                                <a:solidFill>
                                  <a:schemeClr val="tx1"/>
                                </a:solidFill>
                                <a:latin typeface="Cambria Math" panose="02040503050406030204" pitchFamily="18" charset="0"/>
                                <a:cs typeface="Times New Roman"/>
                              </a:rPr>
                              <m:t>𝑛</m:t>
                            </m:r>
                          </m:sub>
                        </m:sSub>
                      </m:e>
                    </m:nary>
                  </m:oMath>
                </a14:m>
                <a:r>
                  <a:rPr lang="en-US" spc="-5" dirty="0">
                    <a:solidFill>
                      <a:schemeClr val="tx1"/>
                    </a:solidFill>
                  </a:rPr>
                  <a:t> diverges.</a:t>
                </a:r>
                <a:endParaRPr lang="en-US" dirty="0">
                  <a:solidFill>
                    <a:schemeClr val="tx1"/>
                  </a:solidFill>
                </a:endParaRPr>
              </a:p>
              <a:p>
                <a:pPr marL="265430" indent="-253365">
                  <a:lnSpc>
                    <a:spcPct val="100000"/>
                  </a:lnSpc>
                  <a:spcBef>
                    <a:spcPts val="330"/>
                  </a:spcBef>
                  <a:buFont typeface="Times New Roman"/>
                  <a:buAutoNum type="romanLcParenBoth"/>
                  <a:tabLst>
                    <a:tab pos="265430" algn="l"/>
                  </a:tabLst>
                </a:pPr>
                <a:r>
                  <a:rPr lang="en-US" spc="-5" dirty="0">
                    <a:solidFill>
                      <a:schemeClr val="tx1"/>
                    </a:solidFill>
                  </a:rPr>
                  <a:t> 	If </a:t>
                </a:r>
                <a:r>
                  <a:rPr lang="en-US" i="1" spc="-35" dirty="0">
                    <a:solidFill>
                      <a:schemeClr val="tx1"/>
                    </a:solidFill>
                  </a:rPr>
                  <a:t>ρ</a:t>
                </a:r>
                <a:r>
                  <a:rPr lang="en-US" i="1" spc="5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 t</a:t>
                </a:r>
                <a:r>
                  <a:rPr lang="en-US" spc="-10" dirty="0">
                    <a:solidFill>
                      <a:schemeClr val="tx1"/>
                    </a:solidFill>
                  </a:rPr>
                  <a:t>h</a:t>
                </a:r>
                <a:r>
                  <a:rPr lang="en-US" spc="-5" dirty="0">
                    <a:solidFill>
                      <a:schemeClr val="tx1"/>
                    </a:solidFill>
                  </a:rPr>
                  <a:t>e </a:t>
                </a:r>
                <a:r>
                  <a:rPr lang="en-US" spc="-10" dirty="0">
                    <a:solidFill>
                      <a:schemeClr val="tx1"/>
                    </a:solidFill>
                  </a:rPr>
                  <a:t>tes</a:t>
                </a:r>
                <a:r>
                  <a:rPr lang="en-US" spc="-5" dirty="0">
                    <a:solidFill>
                      <a:schemeClr val="tx1"/>
                    </a:solidFill>
                  </a:rPr>
                  <a:t>t </a:t>
                </a:r>
                <a:r>
                  <a:rPr lang="en-US" spc="-10" dirty="0">
                    <a:solidFill>
                      <a:schemeClr val="tx1"/>
                    </a:solidFill>
                  </a:rPr>
                  <a:t>i</a:t>
                </a:r>
                <a:r>
                  <a:rPr lang="en-US" spc="-5" dirty="0">
                    <a:solidFill>
                      <a:schemeClr val="tx1"/>
                    </a:solidFill>
                  </a:rPr>
                  <a:t>s </a:t>
                </a:r>
                <a:r>
                  <a:rPr lang="en-US" spc="-10" dirty="0">
                    <a:solidFill>
                      <a:schemeClr val="tx1"/>
                    </a:solidFill>
                  </a:rPr>
                  <a:t>inconclusiv</a:t>
                </a:r>
                <a:r>
                  <a:rPr lang="en-US" spc="-5" dirty="0">
                    <a:solidFill>
                      <a:schemeClr val="tx1"/>
                    </a:solidFill>
                  </a:rPr>
                  <a:t>e (</a:t>
                </a:r>
                <a:r>
                  <a:rPr lang="en-US" spc="-10" dirty="0">
                    <a:solidFill>
                      <a:schemeClr val="tx1"/>
                    </a:solidFill>
                  </a:rPr>
                  <a:t>th</a:t>
                </a:r>
                <a:r>
                  <a:rPr lang="en-US" spc="-5" dirty="0">
                    <a:solidFill>
                      <a:schemeClr val="tx1"/>
                    </a:solidFill>
                  </a:rPr>
                  <a:t>e s</a:t>
                </a:r>
                <a:r>
                  <a:rPr lang="en-US" spc="-10" dirty="0">
                    <a:solidFill>
                      <a:schemeClr val="tx1"/>
                    </a:solidFill>
                  </a:rPr>
                  <a:t>erie</a:t>
                </a:r>
                <a:r>
                  <a:rPr lang="en-US" spc="-5" dirty="0">
                    <a:solidFill>
                      <a:schemeClr val="tx1"/>
                    </a:solidFill>
                  </a:rPr>
                  <a:t>s </a:t>
                </a:r>
                <a:r>
                  <a:rPr lang="en-US" spc="-15" dirty="0">
                    <a:solidFill>
                      <a:schemeClr val="tx1"/>
                    </a:solidFill>
                  </a:rPr>
                  <a:t>ma</a:t>
                </a:r>
                <a:r>
                  <a:rPr lang="en-US" spc="-5" dirty="0">
                    <a:solidFill>
                      <a:schemeClr val="tx1"/>
                    </a:solidFill>
                  </a:rPr>
                  <a:t>y </a:t>
                </a:r>
                <a:r>
                  <a:rPr lang="en-US" spc="-10" dirty="0">
                    <a:solidFill>
                      <a:schemeClr val="tx1"/>
                    </a:solidFill>
                  </a:rPr>
                  <a:t>converg</a:t>
                </a:r>
                <a:r>
                  <a:rPr lang="en-US" spc="-5" dirty="0">
                    <a:solidFill>
                      <a:schemeClr val="tx1"/>
                    </a:solidFill>
                  </a:rPr>
                  <a:t>e </a:t>
                </a:r>
                <a:r>
                  <a:rPr lang="en-US" spc="-10" dirty="0">
                    <a:solidFill>
                      <a:schemeClr val="tx1"/>
                    </a:solidFill>
                  </a:rPr>
                  <a:t>o</a:t>
                </a:r>
                <a:r>
                  <a:rPr lang="en-US" spc="-5" dirty="0">
                    <a:solidFill>
                      <a:schemeClr val="tx1"/>
                    </a:solidFill>
                  </a:rPr>
                  <a:t>r </a:t>
                </a:r>
                <a:r>
                  <a:rPr lang="en-US" spc="-10" dirty="0">
                    <a:solidFill>
                      <a:schemeClr val="tx1"/>
                    </a:solidFill>
                  </a:rPr>
                  <a:t>diverge).</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564" b="-5858"/>
                </a:stretch>
              </a:blipFill>
            </p:spPr>
            <p:txBody>
              <a:bodyPr/>
              <a:lstStyle/>
              <a:p>
                <a:r>
                  <a:rPr lang="en-US">
                    <a:noFill/>
                  </a:rPr>
                  <a:t> </a:t>
                </a:r>
              </a:p>
            </p:txBody>
          </p:sp>
        </mc:Fallback>
      </mc:AlternateContent>
    </p:spTree>
    <p:extLst>
      <p:ext uri="{BB962C8B-B14F-4D97-AF65-F5344CB8AC3E}">
        <p14:creationId xmlns:p14="http://schemas.microsoft.com/office/powerpoint/2010/main" val="1167627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05614" cy="622851"/>
          </a:xfrm>
        </p:spPr>
        <p:txBody>
          <a:bodyPr anchor="t">
            <a:normAutofit fontScale="90000"/>
          </a:bodyPr>
          <a:lstStyle/>
          <a:p>
            <a:r>
              <a:rPr lang="en-US" sz="3100" dirty="0"/>
              <a:t>10.5 The Ratio and Root Tests and Strategies for Choosing </a:t>
            </a:r>
            <a:r>
              <a:rPr lang="en-US" sz="3100" dirty="0"/>
              <a:t>Tests </a:t>
            </a:r>
            <a:r>
              <a:rPr lang="en-US" sz="3100" dirty="0" smtClean="0"/>
              <a:t>(2 of </a:t>
            </a:r>
            <a:r>
              <a:rPr lang="en-US" sz="3100" dirty="0"/>
              <a:t>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indent="0">
                  <a:lnSpc>
                    <a:spcPct val="100000"/>
                  </a:lnSpc>
                  <a:buNone/>
                </a:pPr>
                <a:r>
                  <a:rPr lang="en-US" b="1" spc="-10" dirty="0"/>
                  <a:t>Proof      </a:t>
                </a:r>
                <a:r>
                  <a:rPr lang="en-US" b="1" spc="-5" dirty="0"/>
                  <a:t> </a:t>
                </a:r>
                <a:r>
                  <a:rPr lang="en-US" spc="-10" dirty="0"/>
                  <a:t>The</a:t>
                </a:r>
                <a:r>
                  <a:rPr lang="en-US" spc="-50" dirty="0"/>
                  <a:t> </a:t>
                </a:r>
                <a:r>
                  <a:rPr lang="en-US" spc="-5" dirty="0"/>
                  <a:t>idea</a:t>
                </a:r>
                <a:r>
                  <a:rPr lang="en-US" spc="-50" dirty="0"/>
                  <a:t> </a:t>
                </a:r>
                <a:r>
                  <a:rPr lang="en-US" spc="-5" dirty="0"/>
                  <a:t>is</a:t>
                </a:r>
                <a:r>
                  <a:rPr lang="en-US" spc="-50" dirty="0"/>
                  <a:t> </a:t>
                </a:r>
                <a:r>
                  <a:rPr lang="en-US" spc="-5" dirty="0"/>
                  <a:t>to</a:t>
                </a:r>
                <a:r>
                  <a:rPr lang="en-US" spc="-50" dirty="0"/>
                  <a:t> </a:t>
                </a:r>
                <a:r>
                  <a:rPr lang="en-US" spc="-5" dirty="0"/>
                  <a:t>compare</a:t>
                </a:r>
                <a:r>
                  <a:rPr lang="en-US" spc="-50" dirty="0"/>
                  <a:t> </a:t>
                </a:r>
                <a:r>
                  <a:rPr lang="en-US" spc="-15" dirty="0"/>
                  <a:t>w</a:t>
                </a:r>
                <a:r>
                  <a:rPr lang="en-US" spc="-5" dirty="0"/>
                  <a:t>ith</a:t>
                </a:r>
                <a:r>
                  <a:rPr lang="en-US" spc="-50" dirty="0"/>
                  <a:t> </a:t>
                </a:r>
                <a:r>
                  <a:rPr lang="en-US" spc="-5" dirty="0"/>
                  <a:t>a</a:t>
                </a:r>
                <a:r>
                  <a:rPr lang="en-US" spc="-50" dirty="0"/>
                  <a:t> </a:t>
                </a:r>
                <a:r>
                  <a:rPr lang="en-US" spc="-5" dirty="0"/>
                  <a:t>geometric</a:t>
                </a:r>
                <a:r>
                  <a:rPr lang="en-US" spc="-50" dirty="0"/>
                  <a:t> </a:t>
                </a:r>
                <a:r>
                  <a:rPr lang="en-US" spc="-5" dirty="0"/>
                  <a:t>series.</a:t>
                </a:r>
                <a:r>
                  <a:rPr lang="en-US" spc="-50" dirty="0"/>
                  <a:t> </a:t>
                </a:r>
                <a:r>
                  <a:rPr lang="en-US" spc="-5" dirty="0"/>
                  <a:t>If</a:t>
                </a:r>
                <a:r>
                  <a:rPr lang="en-US" spc="-50" dirty="0"/>
                  <a:t> </a:t>
                </a:r>
                <a:r>
                  <a:rPr lang="el-GR" i="1" spc="135" dirty="0"/>
                  <a:t>ρ</a:t>
                </a:r>
                <a:r>
                  <a:rPr lang="el-GR" i="1" dirty="0"/>
                  <a:t> </a:t>
                </a:r>
                <a:r>
                  <a:rPr lang="el-GR" i="1" spc="80" dirty="0"/>
                  <a:t>&lt;</a:t>
                </a:r>
                <a:r>
                  <a:rPr lang="el-GR" i="1" spc="-5" dirty="0"/>
                  <a:t> </a:t>
                </a:r>
                <a:r>
                  <a:rPr lang="el-GR" spc="-10" dirty="0"/>
                  <a:t>1</a:t>
                </a:r>
                <a:r>
                  <a:rPr lang="el-GR" spc="-5" dirty="0"/>
                  <a:t>,</a:t>
                </a:r>
                <a:r>
                  <a:rPr lang="el-GR" spc="-50" dirty="0"/>
                  <a:t> </a:t>
                </a:r>
                <a:r>
                  <a:rPr lang="en-US" spc="-15" dirty="0"/>
                  <a:t>w</a:t>
                </a:r>
                <a:r>
                  <a:rPr lang="en-US" spc="-5" dirty="0"/>
                  <a:t>e</a:t>
                </a:r>
                <a:r>
                  <a:rPr lang="en-US" spc="-50" dirty="0"/>
                  <a:t> </a:t>
                </a:r>
                <a:r>
                  <a:rPr lang="en-US" spc="-15" dirty="0"/>
                  <a:t>ma</a:t>
                </a:r>
                <a:r>
                  <a:rPr lang="en-US" spc="-5" dirty="0"/>
                  <a:t>y</a:t>
                </a:r>
                <a:r>
                  <a:rPr lang="en-US" spc="-50" dirty="0"/>
                  <a:t> </a:t>
                </a:r>
                <a:r>
                  <a:rPr lang="en-US" spc="-10" dirty="0"/>
                  <a:t>choos</a:t>
                </a:r>
                <a:r>
                  <a:rPr lang="en-US" spc="-5" dirty="0"/>
                  <a:t>e</a:t>
                </a:r>
                <a:r>
                  <a:rPr lang="en-US" spc="-50" dirty="0"/>
                  <a:t> </a:t>
                </a:r>
                <a:r>
                  <a:rPr lang="en-US" spc="-5" dirty="0"/>
                  <a:t>a</a:t>
                </a:r>
                <a:r>
                  <a:rPr lang="en-US" spc="-50" dirty="0"/>
                  <a:t> </a:t>
                </a:r>
                <a:r>
                  <a:rPr lang="en-US" spc="-10" dirty="0"/>
                  <a:t>number </a:t>
                </a:r>
                <a:r>
                  <a:rPr lang="en-US" i="1" spc="-5" dirty="0"/>
                  <a:t>r</a:t>
                </a:r>
                <a:r>
                  <a:rPr lang="en-US" i="1" spc="60" dirty="0"/>
                  <a:t> </a:t>
                </a:r>
                <a:r>
                  <a:rPr lang="en-US" spc="-10" dirty="0"/>
                  <a:t>suc</a:t>
                </a:r>
                <a:r>
                  <a:rPr lang="en-US" spc="-5" dirty="0"/>
                  <a:t>h</a:t>
                </a:r>
                <a:r>
                  <a:rPr lang="en-US" spc="-40" dirty="0"/>
                  <a:t> </a:t>
                </a:r>
                <a:r>
                  <a:rPr lang="en-US" spc="-10" dirty="0"/>
                  <a:t>tha</a:t>
                </a:r>
                <a:r>
                  <a:rPr lang="en-US" spc="-5" dirty="0"/>
                  <a:t>t</a:t>
                </a:r>
                <a:r>
                  <a:rPr lang="en-US" spc="-40" dirty="0"/>
                  <a:t> </a:t>
                </a:r>
                <a:r>
                  <a:rPr lang="el-GR" i="1" spc="135" dirty="0"/>
                  <a:t>ρ</a:t>
                </a:r>
                <a:r>
                  <a:rPr lang="el-GR" i="1" dirty="0"/>
                  <a:t> </a:t>
                </a:r>
                <a:r>
                  <a:rPr lang="el-GR" i="1" spc="80" dirty="0"/>
                  <a:t>&lt;</a:t>
                </a:r>
                <a:r>
                  <a:rPr lang="el-GR" i="1" spc="-25" dirty="0"/>
                  <a:t> </a:t>
                </a:r>
                <a:r>
                  <a:rPr lang="en-US" i="1" spc="-5" dirty="0"/>
                  <a:t>r </a:t>
                </a:r>
                <a:r>
                  <a:rPr lang="en-US" i="1" spc="190" dirty="0"/>
                  <a:t>&lt;</a:t>
                </a:r>
                <a:r>
                  <a:rPr lang="en-US" i="1" spc="-5" dirty="0"/>
                  <a:t> </a:t>
                </a:r>
                <a:r>
                  <a:rPr lang="en-US" spc="-10" dirty="0"/>
                  <a:t>1</a:t>
                </a:r>
                <a:r>
                  <a:rPr lang="en-US" spc="-5" dirty="0"/>
                  <a:t>.</a:t>
                </a:r>
                <a:r>
                  <a:rPr lang="en-US" spc="-40" dirty="0"/>
                  <a:t> </a:t>
                </a:r>
                <a:r>
                  <a:rPr lang="en-US" spc="-10" dirty="0"/>
                  <a:t>Sinc</a:t>
                </a:r>
                <a:r>
                  <a:rPr lang="en-US" spc="-5" dirty="0"/>
                  <a:t>e </a:t>
                </a:r>
                <a:r>
                  <a:rPr lang="en-US" spc="-95" dirty="0"/>
                  <a:t>|</a:t>
                </a:r>
                <a:r>
                  <a:rPr lang="en-US" i="1" spc="-5" dirty="0"/>
                  <a:t>a</a:t>
                </a:r>
                <a:r>
                  <a:rPr lang="en-US" i="1" spc="44" baseline="-11111" dirty="0"/>
                  <a:t>n</a:t>
                </a:r>
                <a:r>
                  <a:rPr lang="en-US" spc="-22" baseline="-11111" dirty="0"/>
                  <a:t>+</a:t>
                </a:r>
                <a:r>
                  <a:rPr lang="en-US" spc="67" baseline="-11111" dirty="0"/>
                  <a:t>1</a:t>
                </a:r>
                <a:r>
                  <a:rPr lang="en-US" i="1" spc="180" dirty="0"/>
                  <a:t>/</a:t>
                </a:r>
                <a:r>
                  <a:rPr lang="en-US" i="1" spc="-5" dirty="0"/>
                  <a:t>a</a:t>
                </a:r>
                <a:r>
                  <a:rPr lang="en-US" i="1" spc="-7" baseline="-11111" dirty="0"/>
                  <a:t>n</a:t>
                </a:r>
                <a:r>
                  <a:rPr lang="en-US" i="1" spc="-157" baseline="-11111" dirty="0"/>
                  <a:t> </a:t>
                </a:r>
                <a:r>
                  <a:rPr lang="en-US" spc="-90" dirty="0"/>
                  <a:t>|</a:t>
                </a:r>
                <a:r>
                  <a:rPr lang="en-US" spc="-110" dirty="0"/>
                  <a:t> </a:t>
                </a:r>
                <a:r>
                  <a:rPr lang="en-US" spc="-10" dirty="0"/>
                  <a:t>converge</a:t>
                </a:r>
                <a:r>
                  <a:rPr lang="en-US" spc="-5" dirty="0"/>
                  <a:t>s</a:t>
                </a:r>
                <a:r>
                  <a:rPr lang="en-US" spc="-40" dirty="0"/>
                  <a:t> </a:t>
                </a:r>
                <a:r>
                  <a:rPr lang="en-US" spc="-10" dirty="0"/>
                  <a:t>t</a:t>
                </a:r>
                <a:r>
                  <a:rPr lang="en-US" spc="-5" dirty="0"/>
                  <a:t>o</a:t>
                </a:r>
                <a:r>
                  <a:rPr lang="en-US" spc="-45" dirty="0"/>
                  <a:t> </a:t>
                </a:r>
                <a:r>
                  <a:rPr lang="el-GR" i="1" spc="20" dirty="0"/>
                  <a:t>ρ</a:t>
                </a:r>
                <a:r>
                  <a:rPr lang="el-GR" spc="-5" dirty="0"/>
                  <a:t>,</a:t>
                </a:r>
                <a:r>
                  <a:rPr lang="el-GR" spc="-40" dirty="0"/>
                  <a:t> </a:t>
                </a:r>
                <a:r>
                  <a:rPr lang="en-US" spc="-5" dirty="0"/>
                  <a:t>t</a:t>
                </a:r>
                <a:r>
                  <a:rPr lang="en-US" spc="-10" dirty="0"/>
                  <a:t>her</a:t>
                </a:r>
                <a:r>
                  <a:rPr lang="en-US" spc="-5" dirty="0"/>
                  <a:t>e</a:t>
                </a:r>
                <a:r>
                  <a:rPr lang="en-US" spc="-45" dirty="0"/>
                  <a:t> </a:t>
                </a:r>
                <a:r>
                  <a:rPr lang="en-US" spc="-10" dirty="0"/>
                  <a:t>exist</a:t>
                </a:r>
                <a:r>
                  <a:rPr lang="en-US" spc="-5" dirty="0"/>
                  <a:t>s</a:t>
                </a:r>
                <a:r>
                  <a:rPr lang="en-US" spc="-40" dirty="0"/>
                  <a:t> </a:t>
                </a:r>
                <a:r>
                  <a:rPr lang="en-US" spc="-5" dirty="0"/>
                  <a:t>a</a:t>
                </a:r>
                <a:r>
                  <a:rPr lang="en-US" spc="-45" dirty="0"/>
                  <a:t> </a:t>
                </a:r>
                <a:r>
                  <a:rPr lang="en-US" spc="-15" dirty="0"/>
                  <a:t>numbe</a:t>
                </a:r>
                <a:r>
                  <a:rPr lang="en-US" spc="-5" dirty="0"/>
                  <a:t>r</a:t>
                </a:r>
                <a:r>
                  <a:rPr lang="en-US" spc="25" dirty="0"/>
                  <a:t> </a:t>
                </a:r>
                <a:r>
                  <a:rPr lang="en-US" i="1" spc="-10" dirty="0"/>
                  <a:t>M</a:t>
                </a:r>
                <a:r>
                  <a:rPr lang="en-US" i="1" spc="45" dirty="0"/>
                  <a:t> </a:t>
                </a:r>
                <a:r>
                  <a:rPr lang="en-US" spc="-10" dirty="0"/>
                  <a:t>suc</a:t>
                </a:r>
                <a:r>
                  <a:rPr lang="en-US" spc="-5" dirty="0"/>
                  <a:t>h</a:t>
                </a:r>
                <a:r>
                  <a:rPr lang="en-US" spc="-40" dirty="0"/>
                  <a:t> </a:t>
                </a:r>
                <a:r>
                  <a:rPr lang="en-US" spc="-10" dirty="0"/>
                  <a:t>that  </a:t>
                </a:r>
                <a:r>
                  <a:rPr lang="en-US" spc="-95" dirty="0"/>
                  <a:t>|</a:t>
                </a:r>
                <a:r>
                  <a:rPr lang="en-US" i="1" spc="-5" dirty="0"/>
                  <a:t>a</a:t>
                </a:r>
                <a:r>
                  <a:rPr lang="en-US" i="1" spc="44" baseline="-11111" dirty="0"/>
                  <a:t>n</a:t>
                </a:r>
                <a:r>
                  <a:rPr lang="en-US" spc="-22" baseline="-11111" dirty="0"/>
                  <a:t>+</a:t>
                </a:r>
                <a:r>
                  <a:rPr lang="en-US" spc="67" baseline="-11111" dirty="0"/>
                  <a:t>1</a:t>
                </a:r>
                <a:r>
                  <a:rPr lang="en-US" i="1" spc="180" dirty="0"/>
                  <a:t>/</a:t>
                </a:r>
                <a:r>
                  <a:rPr lang="en-US" i="1" spc="-5" dirty="0"/>
                  <a:t>a</a:t>
                </a:r>
                <a:r>
                  <a:rPr lang="en-US" i="1" spc="-7" baseline="-11111" dirty="0"/>
                  <a:t>n</a:t>
                </a:r>
                <a:r>
                  <a:rPr lang="en-US" i="1" spc="-157" baseline="-11111" dirty="0"/>
                  <a:t> </a:t>
                </a:r>
                <a:r>
                  <a:rPr lang="en-US" spc="-90" dirty="0"/>
                  <a:t>|</a:t>
                </a:r>
                <a:r>
                  <a:rPr lang="en-US" spc="-40" dirty="0"/>
                  <a:t> </a:t>
                </a:r>
                <a:r>
                  <a:rPr lang="en-US" i="1" spc="190" dirty="0"/>
                  <a:t>&lt;</a:t>
                </a:r>
                <a:r>
                  <a:rPr lang="en-US" i="1" spc="-25" dirty="0"/>
                  <a:t> </a:t>
                </a:r>
                <a:r>
                  <a:rPr lang="en-US" i="1" spc="-5" dirty="0"/>
                  <a:t>r</a:t>
                </a:r>
                <a:r>
                  <a:rPr lang="en-US" i="1" spc="95" dirty="0"/>
                  <a:t> </a:t>
                </a:r>
                <a:r>
                  <a:rPr lang="en-US" spc="-5" dirty="0"/>
                  <a:t>for </a:t>
                </a:r>
                <a:r>
                  <a:rPr lang="en-US" spc="-10" dirty="0"/>
                  <a:t>a</a:t>
                </a:r>
                <a:r>
                  <a:rPr lang="en-US" spc="-5" dirty="0"/>
                  <a:t>ll </a:t>
                </a:r>
                <a:r>
                  <a:rPr lang="en-US" i="1" spc="-5" dirty="0"/>
                  <a:t>n</a:t>
                </a:r>
                <a:r>
                  <a:rPr lang="en-US" i="1" spc="70" dirty="0"/>
                  <a:t> </a:t>
                </a:r>
                <a:r>
                  <a:rPr lang="en-US" spc="-50" dirty="0"/>
                  <a:t>≥</a:t>
                </a:r>
                <a:r>
                  <a:rPr lang="en-US" spc="25" dirty="0"/>
                  <a:t> </a:t>
                </a:r>
                <a:r>
                  <a:rPr lang="en-US" i="1" spc="75" dirty="0"/>
                  <a:t>M</a:t>
                </a:r>
                <a:r>
                  <a:rPr lang="en-US" spc="-5" dirty="0"/>
                  <a:t>. </a:t>
                </a:r>
                <a:r>
                  <a:rPr lang="en-US" spc="-15" dirty="0"/>
                  <a:t>T</a:t>
                </a:r>
                <a:r>
                  <a:rPr lang="en-US" spc="-5" dirty="0"/>
                  <a:t>herefore,</a:t>
                </a:r>
                <a:endParaRPr lang="en-US" dirty="0"/>
              </a:p>
              <a:p>
                <a:pPr marL="0" indent="0" algn="ctr">
                  <a:lnSpc>
                    <a:spcPct val="100000"/>
                  </a:lnSpc>
                  <a:buNone/>
                </a:pPr>
                <a:r>
                  <a:rPr lang="en-US" spc="-95" dirty="0"/>
                  <a:t>|</a:t>
                </a:r>
                <a:r>
                  <a:rPr lang="en-US" i="1" spc="45" dirty="0"/>
                  <a:t>a</a:t>
                </a:r>
                <a:r>
                  <a:rPr lang="en-US" i="1" spc="89" baseline="-25000" dirty="0"/>
                  <a:t>M</a:t>
                </a:r>
                <a:r>
                  <a:rPr lang="en-US" spc="-22" baseline="-25000" dirty="0"/>
                  <a:t>+</a:t>
                </a:r>
                <a:r>
                  <a:rPr lang="en-US" spc="75" baseline="-25000" dirty="0"/>
                  <a:t>1</a:t>
                </a:r>
                <a:r>
                  <a:rPr lang="en-US" spc="-90" dirty="0"/>
                  <a:t>|</a:t>
                </a:r>
                <a:r>
                  <a:rPr lang="en-US" spc="-40" dirty="0"/>
                  <a:t> </a:t>
                </a:r>
                <a:r>
                  <a:rPr lang="en-US" i="1" spc="190" dirty="0"/>
                  <a:t>&lt;</a:t>
                </a:r>
                <a:r>
                  <a:rPr lang="en-US" i="1" spc="-25" dirty="0"/>
                  <a:t> </a:t>
                </a:r>
                <a:r>
                  <a:rPr lang="en-US" i="1" spc="-5" dirty="0"/>
                  <a:t>r</a:t>
                </a:r>
                <a:r>
                  <a:rPr lang="en-US" i="1" spc="-150" dirty="0"/>
                  <a:t> </a:t>
                </a:r>
                <a:r>
                  <a:rPr lang="en-US" spc="-95" dirty="0"/>
                  <a:t>|</a:t>
                </a:r>
                <a:r>
                  <a:rPr lang="en-US" i="1" spc="45" dirty="0" err="1"/>
                  <a:t>a</a:t>
                </a:r>
                <a:r>
                  <a:rPr lang="en-US" i="1" baseline="-25000" dirty="0" err="1"/>
                  <a:t>M</a:t>
                </a:r>
                <a:r>
                  <a:rPr lang="en-US" i="1" spc="-112" baseline="-11111" dirty="0"/>
                  <a:t> </a:t>
                </a:r>
                <a:r>
                  <a:rPr lang="en-US" spc="-90" dirty="0"/>
                  <a:t>|, </a:t>
                </a:r>
                <a:r>
                  <a:rPr lang="en-US" spc="-95" dirty="0"/>
                  <a:t>|</a:t>
                </a:r>
                <a:r>
                  <a:rPr lang="en-US" i="1" spc="45" dirty="0"/>
                  <a:t>a</a:t>
                </a:r>
                <a:r>
                  <a:rPr lang="en-US" i="1" spc="89" baseline="-25000" dirty="0"/>
                  <a:t>M</a:t>
                </a:r>
                <a:r>
                  <a:rPr lang="en-US" spc="-22" baseline="-25000" dirty="0"/>
                  <a:t>+</a:t>
                </a:r>
                <a:r>
                  <a:rPr lang="en-US" spc="75" baseline="-25000" dirty="0"/>
                  <a:t>2</a:t>
                </a:r>
                <a:r>
                  <a:rPr lang="en-US" spc="-90" dirty="0"/>
                  <a:t>|</a:t>
                </a:r>
                <a:r>
                  <a:rPr lang="en-US" spc="-40" dirty="0"/>
                  <a:t> </a:t>
                </a:r>
                <a:r>
                  <a:rPr lang="en-US" i="1" spc="190" dirty="0"/>
                  <a:t>&lt;</a:t>
                </a:r>
                <a:r>
                  <a:rPr lang="en-US" i="1" spc="-25" dirty="0"/>
                  <a:t> </a:t>
                </a:r>
                <a:r>
                  <a:rPr lang="en-US" i="1" spc="-5" dirty="0"/>
                  <a:t>r</a:t>
                </a:r>
                <a:r>
                  <a:rPr lang="en-US" i="1" spc="-150" dirty="0"/>
                  <a:t> </a:t>
                </a:r>
                <a:r>
                  <a:rPr lang="en-US" spc="-95" dirty="0"/>
                  <a:t>|</a:t>
                </a:r>
                <a:r>
                  <a:rPr lang="en-US" i="1" spc="45" dirty="0"/>
                  <a:t>a</a:t>
                </a:r>
                <a:r>
                  <a:rPr lang="en-US" i="1" spc="89" baseline="-25000" dirty="0"/>
                  <a:t>M</a:t>
                </a:r>
                <a:r>
                  <a:rPr lang="en-US" spc="-22" baseline="-25000" dirty="0"/>
                  <a:t>+</a:t>
                </a:r>
                <a:r>
                  <a:rPr lang="en-US" spc="67" baseline="-25000" dirty="0"/>
                  <a:t>1</a:t>
                </a:r>
                <a:r>
                  <a:rPr lang="en-US" spc="-90" dirty="0"/>
                  <a:t>|</a:t>
                </a:r>
                <a:r>
                  <a:rPr lang="en-US" spc="-40" dirty="0"/>
                  <a:t> </a:t>
                </a:r>
                <a:r>
                  <a:rPr lang="en-US" i="1" spc="190" dirty="0"/>
                  <a:t>&lt;</a:t>
                </a:r>
                <a:r>
                  <a:rPr lang="en-US" i="1" spc="-25" dirty="0"/>
                  <a:t> </a:t>
                </a:r>
                <a:r>
                  <a:rPr lang="en-US" i="1" spc="-5" dirty="0"/>
                  <a:t>r</a:t>
                </a:r>
                <a:r>
                  <a:rPr lang="en-US" i="1" spc="-150" dirty="0"/>
                  <a:t> </a:t>
                </a:r>
                <a:r>
                  <a:rPr lang="en-US" spc="-30" dirty="0"/>
                  <a:t>(</a:t>
                </a:r>
                <a:r>
                  <a:rPr lang="en-US" i="1" spc="-5" dirty="0"/>
                  <a:t>r</a:t>
                </a:r>
                <a:r>
                  <a:rPr lang="en-US" i="1" spc="-150" dirty="0"/>
                  <a:t> </a:t>
                </a:r>
                <a:r>
                  <a:rPr lang="en-US" spc="-95" dirty="0"/>
                  <a:t>|</a:t>
                </a:r>
                <a:r>
                  <a:rPr lang="en-US" i="1" spc="45" dirty="0" err="1"/>
                  <a:t>a</a:t>
                </a:r>
                <a:r>
                  <a:rPr lang="en-US" i="1" baseline="-25000" dirty="0" err="1"/>
                  <a:t>M</a:t>
                </a:r>
                <a:r>
                  <a:rPr lang="en-US" i="1" spc="-112" baseline="-11111" dirty="0"/>
                  <a:t> </a:t>
                </a:r>
                <a:r>
                  <a:rPr lang="en-US" spc="-90" dirty="0"/>
                  <a:t>|</a:t>
                </a:r>
                <a:r>
                  <a:rPr lang="en-US" spc="-5" dirty="0"/>
                  <a:t>)</a:t>
                </a:r>
                <a:r>
                  <a:rPr lang="en-US" spc="25" dirty="0"/>
                  <a:t> </a:t>
                </a:r>
                <a:r>
                  <a:rPr lang="en-US" spc="-25" dirty="0"/>
                  <a:t>=</a:t>
                </a:r>
                <a:r>
                  <a:rPr lang="en-US" spc="-60" dirty="0"/>
                  <a:t> </a:t>
                </a:r>
                <a:r>
                  <a:rPr lang="en-US" i="1" spc="-5" dirty="0"/>
                  <a:t>r</a:t>
                </a:r>
                <a:r>
                  <a:rPr lang="en-US" i="1" spc="-5" baseline="30000" dirty="0"/>
                  <a:t>2</a:t>
                </a:r>
                <a:r>
                  <a:rPr lang="en-US" spc="-95" dirty="0"/>
                  <a:t>|</a:t>
                </a:r>
                <a:r>
                  <a:rPr lang="en-US" i="1" spc="45" dirty="0"/>
                  <a:t>a</a:t>
                </a:r>
                <a:r>
                  <a:rPr lang="en-US" i="1" baseline="-11111" dirty="0"/>
                  <a:t>M</a:t>
                </a:r>
                <a:r>
                  <a:rPr lang="en-US" i="1" spc="-112" baseline="-11111" dirty="0"/>
                  <a:t> </a:t>
                </a:r>
                <a:r>
                  <a:rPr lang="en-US" spc="-90" dirty="0"/>
                  <a:t>|</a:t>
                </a:r>
                <a:endParaRPr lang="en-US" dirty="0"/>
              </a:p>
              <a:p>
                <a:pPr marL="0" indent="0">
                  <a:lnSpc>
                    <a:spcPct val="100000"/>
                  </a:lnSpc>
                  <a:buNone/>
                </a:pPr>
                <a:r>
                  <a:rPr lang="en-US" spc="-5" dirty="0"/>
                  <a:t>In general, </a:t>
                </a:r>
                <a:r>
                  <a:rPr lang="en-US" spc="-95" dirty="0"/>
                  <a:t>|</a:t>
                </a:r>
                <a:r>
                  <a:rPr lang="en-US" i="1" spc="45" dirty="0" err="1"/>
                  <a:t>a</a:t>
                </a:r>
                <a:r>
                  <a:rPr lang="en-US" i="1" spc="89" baseline="-25000" dirty="0" err="1"/>
                  <a:t>M</a:t>
                </a:r>
                <a:r>
                  <a:rPr lang="en-US" spc="-22" baseline="-25000" dirty="0" err="1"/>
                  <a:t>+</a:t>
                </a:r>
                <a:r>
                  <a:rPr lang="en-US" i="1" baseline="-25000" dirty="0" err="1"/>
                  <a:t>n</a:t>
                </a:r>
                <a:r>
                  <a:rPr lang="en-US" i="1" spc="-157" baseline="-11111" dirty="0"/>
                  <a:t> </a:t>
                </a:r>
                <a:r>
                  <a:rPr lang="en-US" spc="-90" dirty="0"/>
                  <a:t>|</a:t>
                </a:r>
                <a:r>
                  <a:rPr lang="en-US" spc="-40" dirty="0"/>
                  <a:t> </a:t>
                </a:r>
                <a:r>
                  <a:rPr lang="en-US" i="1" spc="190" dirty="0"/>
                  <a:t>&lt;</a:t>
                </a:r>
                <a:r>
                  <a:rPr lang="en-US" i="1" spc="-25" dirty="0"/>
                  <a:t> </a:t>
                </a:r>
                <a:r>
                  <a:rPr lang="en-US" i="1" spc="-5" dirty="0" err="1"/>
                  <a:t>r</a:t>
                </a:r>
                <a:r>
                  <a:rPr lang="en-US" i="1" spc="-5" baseline="30000" dirty="0" err="1"/>
                  <a:t>n</a:t>
                </a:r>
                <a:r>
                  <a:rPr lang="en-US" i="1" spc="-5" baseline="30000" dirty="0"/>
                  <a:t> </a:t>
                </a:r>
                <a:r>
                  <a:rPr lang="en-US" spc="-95" dirty="0"/>
                  <a:t>|</a:t>
                </a:r>
                <a:r>
                  <a:rPr lang="en-US" i="1" spc="45" dirty="0" err="1"/>
                  <a:t>a</a:t>
                </a:r>
                <a:r>
                  <a:rPr lang="en-US" i="1" baseline="-25000" dirty="0" err="1"/>
                  <a:t>M</a:t>
                </a:r>
                <a:r>
                  <a:rPr lang="en-US" i="1" spc="-112" baseline="-11111" dirty="0"/>
                  <a:t> </a:t>
                </a:r>
                <a:r>
                  <a:rPr lang="en-US" spc="-90" dirty="0"/>
                  <a:t>|</a:t>
                </a:r>
                <a:r>
                  <a:rPr lang="en-US" spc="-5" dirty="0"/>
                  <a:t>. Since </a:t>
                </a:r>
                <a:r>
                  <a:rPr lang="en-US" i="1" spc="-5" dirty="0"/>
                  <a:t>r &lt; </a:t>
                </a:r>
                <a:r>
                  <a:rPr lang="en-US" spc="-5" dirty="0"/>
                  <a:t>1</a:t>
                </a:r>
                <a:r>
                  <a:rPr lang="en-US" i="1" spc="-5" dirty="0"/>
                  <a:t>,</a:t>
                </a:r>
                <a:r>
                  <a:rPr lang="en-US" spc="-5" dirty="0"/>
                  <a:t> the geometric series </a:t>
                </a:r>
                <a14:m>
                  <m:oMath xmlns:m="http://schemas.openxmlformats.org/officeDocument/2006/math">
                    <m:nary>
                      <m:naryPr>
                        <m:chr m:val="∑"/>
                        <m:ctrlPr>
                          <a:rPr lang="en-US" i="1" spc="-5" smtClean="0">
                            <a:latin typeface="Cambria Math" panose="02040503050406030204" pitchFamily="18" charset="0"/>
                          </a:rPr>
                        </m:ctrlPr>
                      </m:naryPr>
                      <m:sub>
                        <m:r>
                          <m:rPr>
                            <m:brk m:alnAt="23"/>
                          </m:rPr>
                          <a:rPr lang="en-US" b="0" i="1" spc="-5" smtClean="0">
                            <a:latin typeface="Cambria Math" panose="02040503050406030204" pitchFamily="18" charset="0"/>
                          </a:rPr>
                          <m:t>𝑛</m:t>
                        </m:r>
                        <m:r>
                          <a:rPr lang="en-US" b="0" i="1" spc="-5" smtClean="0">
                            <a:latin typeface="Cambria Math" panose="02040503050406030204" pitchFamily="18" charset="0"/>
                          </a:rPr>
                          <m:t>=0</m:t>
                        </m:r>
                      </m:sub>
                      <m:sup>
                        <m:r>
                          <a:rPr lang="en-US" i="1" spc="-5" smtClean="0">
                            <a:latin typeface="Cambria Math" panose="02040503050406030204" pitchFamily="18" charset="0"/>
                            <a:ea typeface="Cambria Math" panose="02040503050406030204" pitchFamily="18" charset="0"/>
                          </a:rPr>
                          <m:t>∞</m:t>
                        </m:r>
                      </m:sup>
                      <m:e>
                        <m:r>
                          <a:rPr lang="en-US" b="0" i="1" spc="-5" smtClean="0">
                            <a:latin typeface="Cambria Math" panose="02040503050406030204" pitchFamily="18" charset="0"/>
                          </a:rPr>
                          <m:t>|</m:t>
                        </m:r>
                        <m:sSub>
                          <m:sSubPr>
                            <m:ctrlPr>
                              <a:rPr lang="en-US" b="0" i="1" spc="-5" smtClean="0">
                                <a:latin typeface="Cambria Math" panose="02040503050406030204" pitchFamily="18" charset="0"/>
                              </a:rPr>
                            </m:ctrlPr>
                          </m:sSubPr>
                          <m:e>
                            <m:r>
                              <a:rPr lang="en-US" b="0" i="1" spc="-5" smtClean="0">
                                <a:latin typeface="Cambria Math" panose="02040503050406030204" pitchFamily="18" charset="0"/>
                              </a:rPr>
                              <m:t>𝑎</m:t>
                            </m:r>
                          </m:e>
                          <m:sub>
                            <m:r>
                              <a:rPr lang="en-US" b="0" i="1" spc="-5" smtClean="0">
                                <a:latin typeface="Cambria Math" panose="02040503050406030204" pitchFamily="18" charset="0"/>
                              </a:rPr>
                              <m:t>𝑀</m:t>
                            </m:r>
                          </m:sub>
                        </m:sSub>
                        <m:r>
                          <a:rPr lang="en-US" b="0" i="1" spc="-5" smtClean="0">
                            <a:latin typeface="Cambria Math" panose="02040503050406030204" pitchFamily="18" charset="0"/>
                          </a:rPr>
                          <m:t>|</m:t>
                        </m:r>
                        <m:sSup>
                          <m:sSupPr>
                            <m:ctrlPr>
                              <a:rPr lang="en-US" b="0" i="1" spc="-5" smtClean="0">
                                <a:latin typeface="Cambria Math" panose="02040503050406030204" pitchFamily="18" charset="0"/>
                              </a:rPr>
                            </m:ctrlPr>
                          </m:sSupPr>
                          <m:e>
                            <m:r>
                              <a:rPr lang="en-US" b="0" i="1" spc="-5" smtClean="0">
                                <a:latin typeface="Cambria Math" panose="02040503050406030204" pitchFamily="18" charset="0"/>
                              </a:rPr>
                              <m:t>𝑟</m:t>
                            </m:r>
                          </m:e>
                          <m:sup>
                            <m:r>
                              <a:rPr lang="en-US" b="0" i="1" spc="-5" smtClean="0">
                                <a:latin typeface="Cambria Math" panose="02040503050406030204" pitchFamily="18" charset="0"/>
                              </a:rPr>
                              <m:t>𝑛</m:t>
                            </m:r>
                          </m:sup>
                        </m:sSup>
                      </m:e>
                    </m:nary>
                  </m:oMath>
                </a14:m>
                <a:r>
                  <a:rPr lang="en-US" spc="-10" dirty="0"/>
                  <a:t> converges. By the Direct Comparison Test, </a:t>
                </a:r>
                <a14:m>
                  <m:oMath xmlns:m="http://schemas.openxmlformats.org/officeDocument/2006/math">
                    <m:nary>
                      <m:naryPr>
                        <m:chr m:val="∑"/>
                        <m:ctrlPr>
                          <a:rPr lang="en-US" i="1" spc="-10" smtClean="0">
                            <a:latin typeface="Cambria Math" panose="02040503050406030204" pitchFamily="18" charset="0"/>
                          </a:rPr>
                        </m:ctrlPr>
                      </m:naryPr>
                      <m:sub>
                        <m:r>
                          <m:rPr>
                            <m:brk m:alnAt="23"/>
                          </m:rPr>
                          <a:rPr lang="en-US" b="0" i="1" spc="-10" smtClean="0">
                            <a:latin typeface="Cambria Math" panose="02040503050406030204" pitchFamily="18" charset="0"/>
                          </a:rPr>
                          <m:t>𝑛</m:t>
                        </m:r>
                        <m:r>
                          <a:rPr lang="en-US" b="0" i="1" spc="-10" smtClean="0">
                            <a:latin typeface="Cambria Math" panose="02040503050406030204" pitchFamily="18" charset="0"/>
                          </a:rPr>
                          <m:t>=</m:t>
                        </m:r>
                        <m:r>
                          <a:rPr lang="en-US" b="0" i="1" spc="-10" smtClean="0">
                            <a:latin typeface="Cambria Math" panose="02040503050406030204" pitchFamily="18" charset="0"/>
                          </a:rPr>
                          <m:t>𝑀</m:t>
                        </m:r>
                      </m:sub>
                      <m:sup>
                        <m:r>
                          <a:rPr lang="en-US" i="1" spc="-10" smtClean="0">
                            <a:latin typeface="Cambria Math" panose="02040503050406030204" pitchFamily="18" charset="0"/>
                            <a:ea typeface="Cambria Math" panose="02040503050406030204" pitchFamily="18" charset="0"/>
                          </a:rPr>
                          <m:t>∞</m:t>
                        </m:r>
                      </m:sup>
                      <m:e>
                        <m:sSub>
                          <m:sSubPr>
                            <m:ctrlPr>
                              <a:rPr lang="en-US" i="1" spc="-10" smtClean="0">
                                <a:latin typeface="Cambria Math" panose="02040503050406030204" pitchFamily="18" charset="0"/>
                              </a:rPr>
                            </m:ctrlPr>
                          </m:sSubPr>
                          <m:e>
                            <m:r>
                              <a:rPr lang="en-US" b="0" i="1" spc="-10" smtClean="0">
                                <a:latin typeface="Cambria Math" panose="02040503050406030204" pitchFamily="18" charset="0"/>
                              </a:rPr>
                              <m:t>𝑎</m:t>
                            </m:r>
                          </m:e>
                          <m:sub>
                            <m:r>
                              <a:rPr lang="en-US" b="0" i="1" spc="-10" smtClean="0">
                                <a:latin typeface="Cambria Math" panose="02040503050406030204" pitchFamily="18" charset="0"/>
                              </a:rPr>
                              <m:t>𝑛</m:t>
                            </m:r>
                          </m:sub>
                        </m:sSub>
                      </m:e>
                    </m:nary>
                  </m:oMath>
                </a14:m>
                <a:r>
                  <a:rPr lang="en-US" dirty="0"/>
                  <a:t> converges absolutely, and the same holds for </a:t>
                </a:r>
                <a14:m>
                  <m:oMath xmlns:m="http://schemas.openxmlformats.org/officeDocument/2006/math">
                    <m:nary>
                      <m:naryPr>
                        <m:chr m:val="∑"/>
                        <m:ctrlPr>
                          <a:rPr lang="en-US" i="1" spc="-10">
                            <a:latin typeface="Cambria Math" panose="02040503050406030204" pitchFamily="18" charset="0"/>
                          </a:rPr>
                        </m:ctrlPr>
                      </m:naryPr>
                      <m:sub>
                        <m:r>
                          <m:rPr>
                            <m:brk m:alnAt="23"/>
                          </m:rPr>
                          <a:rPr lang="en-US" i="1" spc="-10">
                            <a:latin typeface="Cambria Math" panose="02040503050406030204" pitchFamily="18" charset="0"/>
                          </a:rPr>
                          <m:t>𝑛</m:t>
                        </m:r>
                        <m:r>
                          <a:rPr lang="en-US" i="1" spc="-10">
                            <a:latin typeface="Cambria Math" panose="02040503050406030204" pitchFamily="18" charset="0"/>
                          </a:rPr>
                          <m:t>=</m:t>
                        </m:r>
                        <m:r>
                          <a:rPr lang="en-US" b="0" i="1" spc="-10" smtClean="0">
                            <a:latin typeface="Cambria Math" panose="02040503050406030204" pitchFamily="18" charset="0"/>
                          </a:rPr>
                          <m:t>1</m:t>
                        </m:r>
                      </m:sub>
                      <m:sup>
                        <m:r>
                          <a:rPr lang="en-US" i="1" spc="-10">
                            <a:latin typeface="Cambria Math" panose="02040503050406030204" pitchFamily="18" charset="0"/>
                            <a:ea typeface="Cambria Math" panose="02040503050406030204" pitchFamily="18" charset="0"/>
                          </a:rPr>
                          <m:t>∞</m:t>
                        </m:r>
                      </m:sup>
                      <m:e>
                        <m:sSub>
                          <m:sSubPr>
                            <m:ctrlPr>
                              <a:rPr lang="en-US" i="1" spc="-10">
                                <a:latin typeface="Cambria Math" panose="02040503050406030204" pitchFamily="18" charset="0"/>
                              </a:rPr>
                            </m:ctrlPr>
                          </m:sSubPr>
                          <m:e>
                            <m:r>
                              <a:rPr lang="en-US" i="1" spc="-10">
                                <a:latin typeface="Cambria Math" panose="02040503050406030204" pitchFamily="18" charset="0"/>
                              </a:rPr>
                              <m:t>𝑎</m:t>
                            </m:r>
                          </m:e>
                          <m:sub>
                            <m:r>
                              <a:rPr lang="en-US" i="1" spc="-10">
                                <a:latin typeface="Cambria Math" panose="02040503050406030204" pitchFamily="18" charset="0"/>
                              </a:rPr>
                              <m:t>𝑛</m:t>
                            </m:r>
                          </m:sub>
                        </m:sSub>
                      </m:e>
                    </m:nary>
                  </m:oMath>
                </a14:m>
                <a:r>
                  <a:rPr lang="en-US" dirty="0"/>
                  <a:t>.</a:t>
                </a:r>
              </a:p>
              <a:p>
                <a:pPr marL="0" marR="5080" indent="0">
                  <a:lnSpc>
                    <a:spcPct val="100000"/>
                  </a:lnSpc>
                  <a:buNone/>
                </a:pPr>
                <a:r>
                  <a:rPr lang="en-US" spc="-5" dirty="0">
                    <a:solidFill>
                      <a:schemeClr val="tx1"/>
                    </a:solidFill>
                  </a:rPr>
                  <a:t>If</a:t>
                </a:r>
                <a:r>
                  <a:rPr lang="en-US" spc="105" dirty="0">
                    <a:solidFill>
                      <a:schemeClr val="tx1"/>
                    </a:solidFill>
                  </a:rPr>
                  <a:t> </a:t>
                </a:r>
                <a:r>
                  <a:rPr lang="en-US" i="1" spc="135" dirty="0">
                    <a:solidFill>
                      <a:schemeClr val="tx1"/>
                    </a:solidFill>
                  </a:rPr>
                  <a:t>ρ</a:t>
                </a:r>
                <a:r>
                  <a:rPr lang="en-US" i="1" dirty="0">
                    <a:solidFill>
                      <a:schemeClr val="tx1"/>
                    </a:solidFill>
                  </a:rPr>
                  <a:t> </a:t>
                </a:r>
                <a:r>
                  <a:rPr lang="en-US" i="1" spc="80" dirty="0">
                    <a:solidFill>
                      <a:schemeClr val="tx1"/>
                    </a:solidFill>
                  </a:rPr>
                  <a:t>&gt;</a:t>
                </a:r>
                <a:r>
                  <a:rPr lang="en-US" i="1" spc="-5" dirty="0">
                    <a:solidFill>
                      <a:schemeClr val="tx1"/>
                    </a:solidFill>
                  </a:rPr>
                  <a:t> </a:t>
                </a:r>
                <a:r>
                  <a:rPr lang="en-US" spc="-10" dirty="0">
                    <a:solidFill>
                      <a:schemeClr val="tx1"/>
                    </a:solidFill>
                  </a:rPr>
                  <a:t>1</a:t>
                </a:r>
                <a:r>
                  <a:rPr lang="en-US" spc="-5" dirty="0">
                    <a:solidFill>
                      <a:schemeClr val="tx1"/>
                    </a:solidFill>
                  </a:rPr>
                  <a:t>,</a:t>
                </a:r>
                <a:r>
                  <a:rPr lang="en-US" spc="105" dirty="0">
                    <a:solidFill>
                      <a:schemeClr val="tx1"/>
                    </a:solidFill>
                  </a:rPr>
                  <a:t> </a:t>
                </a:r>
                <a:r>
                  <a:rPr lang="en-US" spc="-10" dirty="0">
                    <a:solidFill>
                      <a:schemeClr val="tx1"/>
                    </a:solidFill>
                  </a:rPr>
                  <a:t>choos</a:t>
                </a:r>
                <a:r>
                  <a:rPr lang="en-US" spc="-5" dirty="0">
                    <a:solidFill>
                      <a:schemeClr val="tx1"/>
                    </a:solidFill>
                  </a:rPr>
                  <a:t>e</a:t>
                </a:r>
                <a:r>
                  <a:rPr lang="en-US" spc="85" dirty="0">
                    <a:solidFill>
                      <a:schemeClr val="tx1"/>
                    </a:solidFill>
                  </a:rPr>
                  <a:t> </a:t>
                </a:r>
                <a:r>
                  <a:rPr lang="en-US" i="1" spc="-5" dirty="0">
                    <a:solidFill>
                      <a:schemeClr val="tx1"/>
                    </a:solidFill>
                  </a:rPr>
                  <a:t>r </a:t>
                </a:r>
                <a:r>
                  <a:rPr lang="en-US" spc="-10" dirty="0">
                    <a:solidFill>
                      <a:schemeClr val="tx1"/>
                    </a:solidFill>
                  </a:rPr>
                  <a:t>suc</a:t>
                </a:r>
                <a:r>
                  <a:rPr lang="en-US" spc="-5" dirty="0">
                    <a:solidFill>
                      <a:schemeClr val="tx1"/>
                    </a:solidFill>
                  </a:rPr>
                  <a:t>h</a:t>
                </a:r>
                <a:r>
                  <a:rPr lang="en-US" spc="105" dirty="0">
                    <a:solidFill>
                      <a:schemeClr val="tx1"/>
                    </a:solidFill>
                  </a:rPr>
                  <a:t> </a:t>
                </a:r>
                <a:r>
                  <a:rPr lang="en-US" spc="-10" dirty="0">
                    <a:solidFill>
                      <a:schemeClr val="tx1"/>
                    </a:solidFill>
                  </a:rPr>
                  <a:t>tha</a:t>
                </a:r>
                <a:r>
                  <a:rPr lang="en-US" spc="-5" dirty="0">
                    <a:solidFill>
                      <a:schemeClr val="tx1"/>
                    </a:solidFill>
                  </a:rPr>
                  <a:t>t</a:t>
                </a:r>
                <a:r>
                  <a:rPr lang="en-US" spc="105" dirty="0">
                    <a:solidFill>
                      <a:schemeClr val="tx1"/>
                    </a:solidFill>
                  </a:rPr>
                  <a:t> </a:t>
                </a:r>
                <a:r>
                  <a:rPr lang="en-US" spc="-5" dirty="0">
                    <a:solidFill>
                      <a:schemeClr val="tx1"/>
                    </a:solidFill>
                  </a:rPr>
                  <a:t>1</a:t>
                </a:r>
                <a:r>
                  <a:rPr lang="en-US" spc="25" dirty="0">
                    <a:solidFill>
                      <a:schemeClr val="tx1"/>
                    </a:solidFill>
                  </a:rPr>
                  <a:t> </a:t>
                </a:r>
                <a:r>
                  <a:rPr lang="en-US" i="1" spc="190" dirty="0">
                    <a:solidFill>
                      <a:schemeClr val="tx1"/>
                    </a:solidFill>
                  </a:rPr>
                  <a:t>&lt;</a:t>
                </a:r>
                <a:r>
                  <a:rPr lang="en-US" i="1" spc="-25" dirty="0">
                    <a:solidFill>
                      <a:schemeClr val="tx1"/>
                    </a:solidFill>
                  </a:rPr>
                  <a:t> </a:t>
                </a:r>
                <a:r>
                  <a:rPr lang="en-US" i="1" spc="-5" dirty="0">
                    <a:solidFill>
                      <a:schemeClr val="tx1"/>
                    </a:solidFill>
                  </a:rPr>
                  <a:t>r </a:t>
                </a:r>
                <a:r>
                  <a:rPr lang="en-US" i="1" spc="190" dirty="0">
                    <a:solidFill>
                      <a:schemeClr val="tx1"/>
                    </a:solidFill>
                  </a:rPr>
                  <a:t>&lt;</a:t>
                </a:r>
                <a:r>
                  <a:rPr lang="en-US" i="1" spc="-5" dirty="0">
                    <a:solidFill>
                      <a:schemeClr val="tx1"/>
                    </a:solidFill>
                  </a:rPr>
                  <a:t> </a:t>
                </a:r>
                <a:r>
                  <a:rPr lang="en-US" i="1" spc="20" dirty="0">
                    <a:solidFill>
                      <a:schemeClr val="tx1"/>
                    </a:solidFill>
                  </a:rPr>
                  <a:t>ρ</a:t>
                </a:r>
                <a:r>
                  <a:rPr lang="en-US" spc="-5" dirty="0">
                    <a:solidFill>
                      <a:schemeClr val="tx1"/>
                    </a:solidFill>
                  </a:rPr>
                  <a:t>.</a:t>
                </a:r>
                <a:r>
                  <a:rPr lang="en-US" spc="105" dirty="0">
                    <a:solidFill>
                      <a:schemeClr val="tx1"/>
                    </a:solidFill>
                  </a:rPr>
                  <a:t> </a:t>
                </a:r>
                <a:r>
                  <a:rPr lang="en-US" spc="-15" dirty="0">
                    <a:solidFill>
                      <a:schemeClr val="tx1"/>
                    </a:solidFill>
                  </a:rPr>
                  <a:t>The</a:t>
                </a:r>
                <a:r>
                  <a:rPr lang="en-US" spc="-5" dirty="0">
                    <a:solidFill>
                      <a:schemeClr val="tx1"/>
                    </a:solidFill>
                  </a:rPr>
                  <a:t>n</a:t>
                </a:r>
                <a:r>
                  <a:rPr lang="en-US" spc="105" dirty="0">
                    <a:solidFill>
                      <a:schemeClr val="tx1"/>
                    </a:solidFill>
                  </a:rPr>
                  <a:t> </a:t>
                </a:r>
                <a:r>
                  <a:rPr lang="en-US" spc="-10" dirty="0">
                    <a:solidFill>
                      <a:schemeClr val="tx1"/>
                    </a:solidFill>
                  </a:rPr>
                  <a:t>ther</a:t>
                </a:r>
                <a:r>
                  <a:rPr lang="en-US" spc="-5" dirty="0">
                    <a:solidFill>
                      <a:schemeClr val="tx1"/>
                    </a:solidFill>
                  </a:rPr>
                  <a:t>e</a:t>
                </a:r>
                <a:r>
                  <a:rPr lang="en-US" spc="105" dirty="0">
                    <a:solidFill>
                      <a:schemeClr val="tx1"/>
                    </a:solidFill>
                  </a:rPr>
                  <a:t> </a:t>
                </a:r>
                <a:r>
                  <a:rPr lang="en-US" spc="-10" dirty="0">
                    <a:solidFill>
                      <a:schemeClr val="tx1"/>
                    </a:solidFill>
                  </a:rPr>
                  <a:t>exist</a:t>
                </a:r>
                <a:r>
                  <a:rPr lang="en-US" spc="-5" dirty="0">
                    <a:solidFill>
                      <a:schemeClr val="tx1"/>
                    </a:solidFill>
                  </a:rPr>
                  <a:t>s</a:t>
                </a:r>
                <a:r>
                  <a:rPr lang="en-US" spc="105" dirty="0">
                    <a:solidFill>
                      <a:schemeClr val="tx1"/>
                    </a:solidFill>
                  </a:rPr>
                  <a:t> </a:t>
                </a:r>
                <a:r>
                  <a:rPr lang="en-US" spc="-5" dirty="0">
                    <a:solidFill>
                      <a:schemeClr val="tx1"/>
                    </a:solidFill>
                  </a:rPr>
                  <a:t>a</a:t>
                </a:r>
                <a:r>
                  <a:rPr lang="en-US" spc="105" dirty="0">
                    <a:solidFill>
                      <a:schemeClr val="tx1"/>
                    </a:solidFill>
                  </a:rPr>
                  <a:t> </a:t>
                </a:r>
                <a:r>
                  <a:rPr lang="en-US" spc="-15" dirty="0">
                    <a:solidFill>
                      <a:schemeClr val="tx1"/>
                    </a:solidFill>
                  </a:rPr>
                  <a:t>numbe</a:t>
                </a:r>
                <a:r>
                  <a:rPr lang="en-US" spc="-5" dirty="0">
                    <a:solidFill>
                      <a:schemeClr val="tx1"/>
                    </a:solidFill>
                  </a:rPr>
                  <a:t>r </a:t>
                </a:r>
                <a:r>
                  <a:rPr lang="en-US" i="1" spc="-10" dirty="0">
                    <a:solidFill>
                      <a:schemeClr val="tx1"/>
                    </a:solidFill>
                  </a:rPr>
                  <a:t>M </a:t>
                </a:r>
                <a:r>
                  <a:rPr lang="en-US" spc="-10" dirty="0">
                    <a:solidFill>
                      <a:schemeClr val="tx1"/>
                    </a:solidFill>
                  </a:rPr>
                  <a:t>suc</a:t>
                </a:r>
                <a:r>
                  <a:rPr lang="en-US" spc="-5" dirty="0">
                    <a:solidFill>
                      <a:schemeClr val="tx1"/>
                    </a:solidFill>
                  </a:rPr>
                  <a:t>h</a:t>
                </a:r>
                <a:r>
                  <a:rPr lang="en-US" spc="105" dirty="0">
                    <a:solidFill>
                      <a:schemeClr val="tx1"/>
                    </a:solidFill>
                  </a:rPr>
                  <a:t> </a:t>
                </a:r>
                <a:r>
                  <a:rPr lang="en-US" spc="-10" dirty="0">
                    <a:solidFill>
                      <a:schemeClr val="tx1"/>
                    </a:solidFill>
                  </a:rPr>
                  <a:t>that </a:t>
                </a:r>
                <a:r>
                  <a:rPr lang="en-US" i="1" spc="-5" dirty="0">
                    <a:solidFill>
                      <a:schemeClr val="tx1"/>
                    </a:solidFill>
                  </a:rPr>
                  <a:t>|a</a:t>
                </a:r>
                <a:r>
                  <a:rPr lang="en-US" i="1" spc="44" baseline="-11111" dirty="0">
                    <a:solidFill>
                      <a:schemeClr val="tx1"/>
                    </a:solidFill>
                  </a:rPr>
                  <a:t>n</a:t>
                </a:r>
                <a:r>
                  <a:rPr lang="en-US" spc="-22" baseline="-11111" dirty="0">
                    <a:solidFill>
                      <a:schemeClr val="tx1"/>
                    </a:solidFill>
                  </a:rPr>
                  <a:t>+</a:t>
                </a:r>
                <a:r>
                  <a:rPr lang="en-US" spc="67" baseline="-11111" dirty="0">
                    <a:solidFill>
                      <a:schemeClr val="tx1"/>
                    </a:solidFill>
                  </a:rPr>
                  <a:t>1</a:t>
                </a:r>
                <a:r>
                  <a:rPr lang="en-US" i="1" spc="180"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90" dirty="0">
                    <a:solidFill>
                      <a:schemeClr val="tx1"/>
                    </a:solidFill>
                  </a:rPr>
                  <a:t>|</a:t>
                </a:r>
                <a:r>
                  <a:rPr lang="en-US" spc="-40" dirty="0">
                    <a:solidFill>
                      <a:schemeClr val="tx1"/>
                    </a:solidFill>
                  </a:rPr>
                  <a:t> </a:t>
                </a:r>
                <a:r>
                  <a:rPr lang="en-US" i="1" spc="190" dirty="0">
                    <a:solidFill>
                      <a:schemeClr val="tx1"/>
                    </a:solidFill>
                  </a:rPr>
                  <a:t>&gt;</a:t>
                </a:r>
                <a:r>
                  <a:rPr lang="en-US" i="1" spc="-25" dirty="0">
                    <a:solidFill>
                      <a:schemeClr val="tx1"/>
                    </a:solidFill>
                  </a:rPr>
                  <a:t> </a:t>
                </a:r>
                <a:r>
                  <a:rPr lang="en-US" i="1" spc="-5" dirty="0">
                    <a:solidFill>
                      <a:schemeClr val="tx1"/>
                    </a:solidFill>
                  </a:rPr>
                  <a:t>r </a:t>
                </a:r>
                <a:r>
                  <a:rPr lang="en-US" spc="-5" dirty="0">
                    <a:solidFill>
                      <a:schemeClr val="tx1"/>
                    </a:solidFill>
                  </a:rPr>
                  <a:t>for</a:t>
                </a:r>
                <a:r>
                  <a:rPr lang="en-US" spc="50" dirty="0">
                    <a:solidFill>
                      <a:schemeClr val="tx1"/>
                    </a:solidFill>
                  </a:rPr>
                  <a:t> </a:t>
                </a:r>
                <a:r>
                  <a:rPr lang="en-US" spc="-10" dirty="0">
                    <a:solidFill>
                      <a:schemeClr val="tx1"/>
                    </a:solidFill>
                  </a:rPr>
                  <a:t>a</a:t>
                </a:r>
                <a:r>
                  <a:rPr lang="en-US" spc="-5" dirty="0">
                    <a:solidFill>
                      <a:schemeClr val="tx1"/>
                    </a:solidFill>
                  </a:rPr>
                  <a:t>ll</a:t>
                </a:r>
                <a:r>
                  <a:rPr lang="en-US" spc="50" dirty="0">
                    <a:solidFill>
                      <a:schemeClr val="tx1"/>
                    </a:solidFill>
                  </a:rPr>
                  <a:t> </a:t>
                </a:r>
                <a:r>
                  <a:rPr lang="en-US" i="1" spc="-5" dirty="0">
                    <a:solidFill>
                      <a:schemeClr val="tx1"/>
                    </a:solidFill>
                  </a:rPr>
                  <a:t>n</a:t>
                </a:r>
                <a:r>
                  <a:rPr lang="en-US" i="1" spc="70" dirty="0">
                    <a:solidFill>
                      <a:schemeClr val="tx1"/>
                    </a:solidFill>
                  </a:rPr>
                  <a:t> </a:t>
                </a:r>
                <a:r>
                  <a:rPr lang="en-US" spc="-50" dirty="0">
                    <a:solidFill>
                      <a:schemeClr val="tx1"/>
                    </a:solidFill>
                  </a:rPr>
                  <a:t>≥</a:t>
                </a:r>
                <a:r>
                  <a:rPr lang="en-US" spc="25" dirty="0">
                    <a:solidFill>
                      <a:schemeClr val="tx1"/>
                    </a:solidFill>
                  </a:rPr>
                  <a:t> </a:t>
                </a:r>
                <a:r>
                  <a:rPr lang="en-US" i="1" spc="75" dirty="0">
                    <a:solidFill>
                      <a:schemeClr val="tx1"/>
                    </a:solidFill>
                  </a:rPr>
                  <a:t>M</a:t>
                </a:r>
                <a:r>
                  <a:rPr lang="en-US" spc="-5" dirty="0">
                    <a:solidFill>
                      <a:schemeClr val="tx1"/>
                    </a:solidFill>
                  </a:rPr>
                  <a:t>.</a:t>
                </a:r>
                <a:r>
                  <a:rPr lang="en-US" spc="50" dirty="0">
                    <a:solidFill>
                      <a:schemeClr val="tx1"/>
                    </a:solidFill>
                  </a:rPr>
                  <a:t> </a:t>
                </a:r>
                <a:r>
                  <a:rPr lang="en-US" spc="-15" dirty="0">
                    <a:solidFill>
                      <a:schemeClr val="tx1"/>
                    </a:solidFill>
                  </a:rPr>
                  <a:t>A</a:t>
                </a:r>
                <a:r>
                  <a:rPr lang="en-US" spc="-5" dirty="0">
                    <a:solidFill>
                      <a:schemeClr val="tx1"/>
                    </a:solidFill>
                  </a:rPr>
                  <a:t>rguing</a:t>
                </a:r>
                <a:r>
                  <a:rPr lang="en-US" spc="50" dirty="0">
                    <a:solidFill>
                      <a:schemeClr val="tx1"/>
                    </a:solidFill>
                  </a:rPr>
                  <a:t> </a:t>
                </a:r>
                <a:r>
                  <a:rPr lang="en-US" spc="-5" dirty="0">
                    <a:solidFill>
                      <a:schemeClr val="tx1"/>
                    </a:solidFill>
                  </a:rPr>
                  <a:t>as</a:t>
                </a:r>
                <a:r>
                  <a:rPr lang="en-US" spc="50" dirty="0">
                    <a:solidFill>
                      <a:schemeClr val="tx1"/>
                    </a:solidFill>
                  </a:rPr>
                  <a:t> </a:t>
                </a:r>
                <a:r>
                  <a:rPr lang="en-US" spc="-5" dirty="0">
                    <a:solidFill>
                      <a:schemeClr val="tx1"/>
                    </a:solidFill>
                  </a:rPr>
                  <a:t>before</a:t>
                </a:r>
                <a:r>
                  <a:rPr lang="en-US" spc="50" dirty="0">
                    <a:solidFill>
                      <a:schemeClr val="tx1"/>
                    </a:solidFill>
                  </a:rPr>
                  <a:t> </a:t>
                </a:r>
                <a:r>
                  <a:rPr lang="en-US" spc="-15" dirty="0">
                    <a:solidFill>
                      <a:schemeClr val="tx1"/>
                    </a:solidFill>
                  </a:rPr>
                  <a:t>w</a:t>
                </a:r>
                <a:r>
                  <a:rPr lang="en-US" spc="-5" dirty="0">
                    <a:solidFill>
                      <a:schemeClr val="tx1"/>
                    </a:solidFill>
                  </a:rPr>
                  <a:t>ith</a:t>
                </a:r>
                <a:r>
                  <a:rPr lang="en-US" spc="50" dirty="0">
                    <a:solidFill>
                      <a:schemeClr val="tx1"/>
                    </a:solidFill>
                  </a:rPr>
                  <a:t> </a:t>
                </a:r>
                <a:r>
                  <a:rPr lang="en-US" spc="-5" dirty="0">
                    <a:solidFill>
                      <a:schemeClr val="tx1"/>
                    </a:solidFill>
                  </a:rPr>
                  <a:t>the</a:t>
                </a:r>
                <a:r>
                  <a:rPr lang="en-US" spc="50" dirty="0">
                    <a:solidFill>
                      <a:schemeClr val="tx1"/>
                    </a:solidFill>
                  </a:rPr>
                  <a:t> </a:t>
                </a:r>
                <a:r>
                  <a:rPr lang="en-US" spc="-5" dirty="0">
                    <a:solidFill>
                      <a:schemeClr val="tx1"/>
                    </a:solidFill>
                  </a:rPr>
                  <a:t>inequalities</a:t>
                </a:r>
                <a:r>
                  <a:rPr lang="en-US" spc="50" dirty="0">
                    <a:solidFill>
                      <a:schemeClr val="tx1"/>
                    </a:solidFill>
                  </a:rPr>
                  <a:t> </a:t>
                </a:r>
                <a:r>
                  <a:rPr lang="en-US" spc="-5" dirty="0">
                    <a:solidFill>
                      <a:schemeClr val="tx1"/>
                    </a:solidFill>
                  </a:rPr>
                  <a:t>reversed,</a:t>
                </a:r>
                <a:r>
                  <a:rPr lang="en-US" spc="50" dirty="0">
                    <a:solidFill>
                      <a:schemeClr val="tx1"/>
                    </a:solidFill>
                  </a:rPr>
                  <a:t> </a:t>
                </a:r>
                <a:r>
                  <a:rPr lang="en-US" spc="-10" dirty="0">
                    <a:solidFill>
                      <a:schemeClr val="tx1"/>
                    </a:solidFill>
                  </a:rPr>
                  <a:t>we</a:t>
                </a:r>
                <a:r>
                  <a:rPr lang="en-US" spc="50" dirty="0">
                    <a:solidFill>
                      <a:schemeClr val="tx1"/>
                    </a:solidFill>
                  </a:rPr>
                  <a:t> </a:t>
                </a:r>
                <a:r>
                  <a:rPr lang="en-US" spc="-5" dirty="0">
                    <a:solidFill>
                      <a:schemeClr val="tx1"/>
                    </a:solidFill>
                  </a:rPr>
                  <a:t>find </a:t>
                </a:r>
                <a:r>
                  <a:rPr lang="en-US" spc="-10" dirty="0">
                    <a:solidFill>
                      <a:schemeClr val="tx1"/>
                    </a:solidFill>
                  </a:rPr>
                  <a:t>tha</a:t>
                </a:r>
                <a:r>
                  <a:rPr lang="en-US" spc="-5" dirty="0">
                    <a:solidFill>
                      <a:schemeClr val="tx1"/>
                    </a:solidFill>
                  </a:rPr>
                  <a:t>t</a:t>
                </a:r>
                <a:r>
                  <a:rPr lang="en-US" spc="105" dirty="0">
                    <a:solidFill>
                      <a:schemeClr val="tx1"/>
                    </a:solidFill>
                  </a:rPr>
                  <a:t> </a:t>
                </a:r>
                <a:r>
                  <a:rPr lang="en-US" spc="-95" dirty="0">
                    <a:solidFill>
                      <a:schemeClr val="tx1"/>
                    </a:solidFill>
                  </a:rPr>
                  <a:t>|</a:t>
                </a:r>
                <a:r>
                  <a:rPr lang="en-US" i="1" spc="45" dirty="0" err="1">
                    <a:solidFill>
                      <a:schemeClr val="tx1"/>
                    </a:solidFill>
                  </a:rPr>
                  <a:t>a</a:t>
                </a:r>
                <a:r>
                  <a:rPr lang="en-US" i="1" spc="89" baseline="-25000" dirty="0" err="1">
                    <a:solidFill>
                      <a:schemeClr val="tx1"/>
                    </a:solidFill>
                  </a:rPr>
                  <a:t>M</a:t>
                </a:r>
                <a:r>
                  <a:rPr lang="en-US" spc="-22" baseline="-25000" dirty="0" err="1">
                    <a:solidFill>
                      <a:schemeClr val="tx1"/>
                    </a:solidFill>
                  </a:rPr>
                  <a:t>+</a:t>
                </a:r>
                <a:r>
                  <a:rPr lang="en-US" i="1" baseline="-25000" dirty="0" err="1">
                    <a:solidFill>
                      <a:schemeClr val="tx1"/>
                    </a:solidFill>
                  </a:rPr>
                  <a:t>n</a:t>
                </a:r>
                <a:r>
                  <a:rPr lang="en-US" i="1" spc="-157" baseline="-11111" dirty="0">
                    <a:solidFill>
                      <a:schemeClr val="tx1"/>
                    </a:solidFill>
                  </a:rPr>
                  <a:t> </a:t>
                </a:r>
                <a:r>
                  <a:rPr lang="en-US" spc="229" dirty="0">
                    <a:solidFill>
                      <a:schemeClr val="tx1"/>
                    </a:solidFill>
                  </a:rPr>
                  <a:t>|</a:t>
                </a:r>
                <a:r>
                  <a:rPr lang="en-US" spc="-100" dirty="0">
                    <a:solidFill>
                      <a:schemeClr val="tx1"/>
                    </a:solidFill>
                  </a:rPr>
                  <a:t>≥</a:t>
                </a:r>
                <a:r>
                  <a:rPr lang="en-US" spc="-60" dirty="0">
                    <a:solidFill>
                      <a:schemeClr val="tx1"/>
                    </a:solidFill>
                  </a:rPr>
                  <a:t> </a:t>
                </a:r>
                <a:r>
                  <a:rPr lang="en-US" i="1" spc="-5" dirty="0" err="1">
                    <a:solidFill>
                      <a:schemeClr val="tx1"/>
                    </a:solidFill>
                  </a:rPr>
                  <a:t>r</a:t>
                </a:r>
                <a:r>
                  <a:rPr lang="en-US" i="1" spc="60" baseline="30000" dirty="0" err="1">
                    <a:solidFill>
                      <a:schemeClr val="tx1"/>
                    </a:solidFill>
                  </a:rPr>
                  <a:t>n</a:t>
                </a:r>
                <a:r>
                  <a:rPr lang="en-US" i="1" spc="60" baseline="30000" dirty="0">
                    <a:solidFill>
                      <a:schemeClr val="tx1"/>
                    </a:solidFill>
                  </a:rPr>
                  <a:t> </a:t>
                </a:r>
                <a:r>
                  <a:rPr lang="en-US" spc="-95" dirty="0">
                    <a:solidFill>
                      <a:schemeClr val="tx1"/>
                    </a:solidFill>
                  </a:rPr>
                  <a:t>| </a:t>
                </a:r>
                <a:r>
                  <a:rPr lang="en-US" i="1" spc="45" dirty="0" err="1">
                    <a:solidFill>
                      <a:schemeClr val="tx1"/>
                    </a:solidFill>
                  </a:rPr>
                  <a:t>a</a:t>
                </a:r>
                <a:r>
                  <a:rPr lang="en-US" i="1" baseline="-25000" dirty="0" err="1">
                    <a:solidFill>
                      <a:schemeClr val="tx1"/>
                    </a:solidFill>
                  </a:rPr>
                  <a:t>M</a:t>
                </a:r>
                <a:r>
                  <a:rPr lang="en-US" i="1" spc="-112" baseline="-11111" dirty="0">
                    <a:solidFill>
                      <a:schemeClr val="tx1"/>
                    </a:solidFill>
                  </a:rPr>
                  <a:t> </a:t>
                </a:r>
                <a:r>
                  <a:rPr lang="en-US" spc="-90" dirty="0">
                    <a:solidFill>
                      <a:schemeClr val="tx1"/>
                    </a:solidFill>
                  </a:rPr>
                  <a:t>|</a:t>
                </a:r>
                <a:r>
                  <a:rPr lang="en-US" spc="-5" dirty="0">
                    <a:solidFill>
                      <a:schemeClr val="tx1"/>
                    </a:solidFill>
                  </a:rPr>
                  <a:t>.</a:t>
                </a:r>
                <a:r>
                  <a:rPr lang="en-US" spc="105" dirty="0">
                    <a:solidFill>
                      <a:schemeClr val="tx1"/>
                    </a:solidFill>
                  </a:rPr>
                  <a:t> </a:t>
                </a:r>
                <a:r>
                  <a:rPr lang="en-US" spc="-10" dirty="0">
                    <a:solidFill>
                      <a:schemeClr val="tx1"/>
                    </a:solidFill>
                  </a:rPr>
                  <a:t>Sinc</a:t>
                </a:r>
                <a:r>
                  <a:rPr lang="en-US" spc="-5" dirty="0">
                    <a:solidFill>
                      <a:schemeClr val="tx1"/>
                    </a:solidFill>
                  </a:rPr>
                  <a:t>e</a:t>
                </a:r>
                <a:r>
                  <a:rPr lang="en-US" spc="85" dirty="0">
                    <a:solidFill>
                      <a:schemeClr val="tx1"/>
                    </a:solidFill>
                  </a:rPr>
                  <a:t> </a:t>
                </a:r>
                <a:r>
                  <a:rPr lang="en-US" i="1" spc="-5" dirty="0" err="1">
                    <a:solidFill>
                      <a:schemeClr val="tx1"/>
                    </a:solidFill>
                  </a:rPr>
                  <a:t>r</a:t>
                </a:r>
                <a:r>
                  <a:rPr lang="en-US" i="1" spc="-5" baseline="30000" dirty="0" err="1">
                    <a:solidFill>
                      <a:schemeClr val="tx1"/>
                    </a:solidFill>
                  </a:rPr>
                  <a:t>n</a:t>
                </a:r>
                <a:r>
                  <a:rPr lang="en-US" i="1" spc="-5" dirty="0">
                    <a:solidFill>
                      <a:schemeClr val="tx1"/>
                    </a:solidFill>
                  </a:rPr>
                  <a:t> </a:t>
                </a:r>
                <a:r>
                  <a:rPr lang="en-US" spc="-5" dirty="0">
                    <a:solidFill>
                      <a:schemeClr val="tx1"/>
                    </a:solidFill>
                  </a:rPr>
                  <a:t>tends</a:t>
                </a:r>
                <a:r>
                  <a:rPr lang="en-US" spc="105" dirty="0">
                    <a:solidFill>
                      <a:schemeClr val="tx1"/>
                    </a:solidFill>
                  </a:rPr>
                  <a:t> </a:t>
                </a:r>
                <a:r>
                  <a:rPr lang="en-US" spc="-5" dirty="0">
                    <a:solidFill>
                      <a:schemeClr val="tx1"/>
                    </a:solidFill>
                  </a:rPr>
                  <a:t>to</a:t>
                </a:r>
                <a:r>
                  <a:rPr lang="en-US" spc="105" dirty="0">
                    <a:solidFill>
                      <a:schemeClr val="tx1"/>
                    </a:solidFill>
                  </a:rPr>
                  <a:t> </a:t>
                </a:r>
                <a:r>
                  <a:rPr lang="en-US" spc="70" dirty="0">
                    <a:solidFill>
                      <a:schemeClr val="tx1"/>
                    </a:solidFill>
                    <a:latin typeface="Cambria Math" panose="02040503050406030204" pitchFamily="18" charset="0"/>
                    <a:ea typeface="Cambria Math" panose="02040503050406030204" pitchFamily="18" charset="0"/>
                  </a:rPr>
                  <a:t>∞</a:t>
                </a:r>
                <a:r>
                  <a:rPr lang="en-US" spc="-5" dirty="0">
                    <a:solidFill>
                      <a:schemeClr val="tx1"/>
                    </a:solidFill>
                  </a:rPr>
                  <a:t>,</a:t>
                </a:r>
                <a:r>
                  <a:rPr lang="en-US" spc="10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5" dirty="0">
                    <a:solidFill>
                      <a:schemeClr val="tx1"/>
                    </a:solidFill>
                  </a:rPr>
                  <a:t> </a:t>
                </a:r>
                <a:r>
                  <a:rPr lang="en-US" spc="-5" dirty="0">
                    <a:solidFill>
                      <a:schemeClr val="tx1"/>
                    </a:solidFill>
                  </a:rPr>
                  <a:t>t</a:t>
                </a:r>
                <a:r>
                  <a:rPr lang="en-US" spc="-10" dirty="0">
                    <a:solidFill>
                      <a:schemeClr val="tx1"/>
                    </a:solidFill>
                  </a:rPr>
                  <a:t>e</a:t>
                </a:r>
                <a:r>
                  <a:rPr lang="en-US" spc="-5" dirty="0">
                    <a:solidFill>
                      <a:schemeClr val="tx1"/>
                    </a:solidFill>
                  </a:rPr>
                  <a:t>r</a:t>
                </a:r>
                <a:r>
                  <a:rPr lang="en-US" spc="-15" dirty="0">
                    <a:solidFill>
                      <a:schemeClr val="tx1"/>
                    </a:solidFill>
                  </a:rPr>
                  <a:t>m</a:t>
                </a:r>
                <a:r>
                  <a:rPr lang="en-US" spc="-5" dirty="0">
                    <a:solidFill>
                      <a:schemeClr val="tx1"/>
                    </a:solidFill>
                  </a:rPr>
                  <a:t>s</a:t>
                </a:r>
                <a:r>
                  <a:rPr lang="en-US" spc="105" dirty="0">
                    <a:solidFill>
                      <a:schemeClr val="tx1"/>
                    </a:solidFill>
                  </a:rPr>
                  <a:t> </a:t>
                </a:r>
                <a:r>
                  <a:rPr lang="en-US" i="1" spc="45" dirty="0" err="1">
                    <a:solidFill>
                      <a:schemeClr val="tx1"/>
                    </a:solidFill>
                  </a:rPr>
                  <a:t>a</a:t>
                </a:r>
                <a:r>
                  <a:rPr lang="en-US" i="1" spc="89" baseline="-25000" dirty="0" err="1">
                    <a:solidFill>
                      <a:schemeClr val="tx1"/>
                    </a:solidFill>
                  </a:rPr>
                  <a:t>M</a:t>
                </a:r>
                <a:r>
                  <a:rPr lang="en-US" spc="-22" baseline="-25000" dirty="0" err="1">
                    <a:solidFill>
                      <a:schemeClr val="tx1"/>
                    </a:solidFill>
                  </a:rPr>
                  <a:t>+</a:t>
                </a:r>
                <a:r>
                  <a:rPr lang="en-US" i="1" baseline="-25000" dirty="0" err="1">
                    <a:solidFill>
                      <a:schemeClr val="tx1"/>
                    </a:solidFill>
                  </a:rPr>
                  <a:t>n</a:t>
                </a:r>
                <a:r>
                  <a:rPr lang="en-US" i="1" baseline="-11111" dirty="0">
                    <a:solidFill>
                      <a:schemeClr val="tx1"/>
                    </a:solidFill>
                  </a:rPr>
                  <a:t> </a:t>
                </a:r>
                <a:r>
                  <a:rPr lang="en-US" spc="-10" dirty="0">
                    <a:solidFill>
                      <a:schemeClr val="tx1"/>
                    </a:solidFill>
                  </a:rPr>
                  <a:t>d</a:t>
                </a:r>
                <a:r>
                  <a:rPr lang="en-US" spc="-5" dirty="0">
                    <a:solidFill>
                      <a:schemeClr val="tx1"/>
                    </a:solidFill>
                  </a:rPr>
                  <a:t>o</a:t>
                </a:r>
                <a:r>
                  <a:rPr lang="en-US" spc="105" dirty="0">
                    <a:solidFill>
                      <a:schemeClr val="tx1"/>
                    </a:solidFill>
                  </a:rPr>
                  <a:t> </a:t>
                </a:r>
                <a:r>
                  <a:rPr lang="en-US" spc="-10" dirty="0">
                    <a:solidFill>
                      <a:schemeClr val="tx1"/>
                    </a:solidFill>
                  </a:rPr>
                  <a:t>no</a:t>
                </a:r>
                <a:r>
                  <a:rPr lang="en-US" spc="-5" dirty="0">
                    <a:solidFill>
                      <a:schemeClr val="tx1"/>
                    </a:solidFill>
                  </a:rPr>
                  <a:t>t</a:t>
                </a:r>
                <a:r>
                  <a:rPr lang="en-US" spc="110" dirty="0">
                    <a:solidFill>
                      <a:schemeClr val="tx1"/>
                    </a:solidFill>
                  </a:rPr>
                  <a:t> </a:t>
                </a:r>
                <a:r>
                  <a:rPr lang="en-US" spc="-10" dirty="0">
                    <a:solidFill>
                      <a:schemeClr val="tx1"/>
                    </a:solidFill>
                  </a:rPr>
                  <a:t>ten</a:t>
                </a:r>
                <a:r>
                  <a:rPr lang="en-US" spc="-5" dirty="0">
                    <a:solidFill>
                      <a:schemeClr val="tx1"/>
                    </a:solidFill>
                  </a:rPr>
                  <a:t>d</a:t>
                </a:r>
                <a:r>
                  <a:rPr lang="en-US" spc="105" dirty="0">
                    <a:solidFill>
                      <a:schemeClr val="tx1"/>
                    </a:solidFill>
                  </a:rPr>
                  <a:t> </a:t>
                </a:r>
                <a:r>
                  <a:rPr lang="en-US" spc="-10" dirty="0">
                    <a:solidFill>
                      <a:schemeClr val="tx1"/>
                    </a:solidFill>
                  </a:rPr>
                  <a:t>t</a:t>
                </a:r>
                <a:r>
                  <a:rPr lang="en-US" spc="-5" dirty="0">
                    <a:solidFill>
                      <a:schemeClr val="tx1"/>
                    </a:solidFill>
                  </a:rPr>
                  <a:t>o</a:t>
                </a:r>
                <a:r>
                  <a:rPr lang="en-US" spc="105" dirty="0">
                    <a:solidFill>
                      <a:schemeClr val="tx1"/>
                    </a:solidFill>
                  </a:rPr>
                  <a:t> </a:t>
                </a:r>
                <a:r>
                  <a:rPr lang="en-US" spc="-10" dirty="0">
                    <a:solidFill>
                      <a:schemeClr val="tx1"/>
                    </a:solidFill>
                  </a:rPr>
                  <a:t>zero</a:t>
                </a:r>
                <a:r>
                  <a:rPr lang="en-US" spc="-5" dirty="0">
                    <a:solidFill>
                      <a:schemeClr val="tx1"/>
                    </a:solidFill>
                  </a:rPr>
                  <a:t>,</a:t>
                </a:r>
                <a:r>
                  <a:rPr lang="en-US" spc="105" dirty="0">
                    <a:solidFill>
                      <a:schemeClr val="tx1"/>
                    </a:solidFill>
                  </a:rPr>
                  <a:t> </a:t>
                </a:r>
                <a:r>
                  <a:rPr lang="en-US" spc="-10" dirty="0">
                    <a:solidFill>
                      <a:schemeClr val="tx1"/>
                    </a:solidFill>
                  </a:rPr>
                  <a:t>and consequently</a:t>
                </a:r>
                <a:r>
                  <a:rPr lang="en-US" spc="-5" dirty="0">
                    <a:solidFill>
                      <a:schemeClr val="tx1"/>
                    </a:solidFill>
                  </a:rPr>
                  <a:t>, </a:t>
                </a:r>
                <a14:m>
                  <m:oMath xmlns:m="http://schemas.openxmlformats.org/officeDocument/2006/math">
                    <m:nary>
                      <m:naryPr>
                        <m:chr m:val="∑"/>
                        <m:subHide m:val="on"/>
                        <m:supHide m:val="on"/>
                        <m:ctrlPr>
                          <a:rPr lang="en-US" i="1" spc="-5" smtClean="0">
                            <a:solidFill>
                              <a:schemeClr val="tx1"/>
                            </a:solidFill>
                            <a:latin typeface="Cambria Math" panose="02040503050406030204" pitchFamily="18" charset="0"/>
                            <a:cs typeface="Times New Roman"/>
                          </a:rPr>
                        </m:ctrlPr>
                      </m:naryPr>
                      <m:sub/>
                      <m:sup/>
                      <m:e>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𝑎</m:t>
                            </m:r>
                          </m:e>
                          <m:sub>
                            <m:r>
                              <a:rPr lang="en-US" b="0" i="1" spc="-5" smtClean="0">
                                <a:solidFill>
                                  <a:schemeClr val="tx1"/>
                                </a:solidFill>
                                <a:latin typeface="Cambria Math" panose="02040503050406030204" pitchFamily="18" charset="0"/>
                                <a:cs typeface="Times New Roman"/>
                              </a:rPr>
                              <m:t>𝑛</m:t>
                            </m:r>
                          </m:sub>
                        </m:sSub>
                      </m:e>
                    </m:nary>
                  </m:oMath>
                </a14:m>
                <a:r>
                  <a:rPr lang="en-US" spc="-10" dirty="0">
                    <a:solidFill>
                      <a:schemeClr val="tx1"/>
                    </a:solidFill>
                  </a:rPr>
                  <a:t>diverges</a:t>
                </a:r>
                <a:r>
                  <a:rPr lang="en-US" spc="-5" dirty="0">
                    <a:solidFill>
                      <a:schemeClr val="tx1"/>
                    </a:solidFill>
                  </a:rPr>
                  <a:t>.</a:t>
                </a:r>
                <a:r>
                  <a:rPr lang="en-US" spc="35" dirty="0">
                    <a:solidFill>
                      <a:schemeClr val="tx1"/>
                    </a:solidFill>
                  </a:rPr>
                  <a:t> </a:t>
                </a: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937623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05614" cy="622851"/>
          </a:xfrm>
        </p:spPr>
        <p:txBody>
          <a:bodyPr anchor="t">
            <a:normAutofit fontScale="90000"/>
          </a:bodyPr>
          <a:lstStyle/>
          <a:p>
            <a:r>
              <a:rPr lang="en-US" sz="3100" dirty="0"/>
              <a:t>10.5 The Ratio and Root Tests and Strategies for Choosing </a:t>
            </a:r>
            <a:r>
              <a:rPr lang="en-US" sz="3100" dirty="0"/>
              <a:t>Tests </a:t>
            </a:r>
            <a:r>
              <a:rPr lang="en-US" sz="3100" dirty="0" smtClean="0"/>
              <a:t>(3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t>Finally</a:t>
                </a:r>
                <a:r>
                  <a:rPr lang="en-US" spc="-5" dirty="0"/>
                  <a:t>,</a:t>
                </a:r>
                <a:r>
                  <a:rPr lang="en-US" spc="35" dirty="0"/>
                  <a:t> w</a:t>
                </a:r>
                <a:r>
                  <a:rPr lang="en-US" dirty="0">
                    <a:latin typeface="Cambria Math" panose="02040503050406030204" pitchFamily="18" charset="0"/>
                    <a:ea typeface="Cambria Math" panose="02040503050406030204" pitchFamily="18" charset="0"/>
                  </a:rPr>
                  <a:t>e know that </a:t>
                </a:r>
                <a14:m>
                  <m:oMath xmlns:m="http://schemas.openxmlformats.org/officeDocument/2006/math">
                    <m:nary>
                      <m:naryPr>
                        <m:chr m:val="∑"/>
                        <m:subHide m:val="on"/>
                        <m:supHide m:val="on"/>
                        <m:ctrlPr>
                          <a:rPr lang="en-US" i="1">
                            <a:latin typeface="Cambria Math" panose="02040503050406030204" pitchFamily="18" charset="0"/>
                            <a:ea typeface="Cambria Math" panose="02040503050406030204" pitchFamily="18" charset="0"/>
                          </a:rPr>
                        </m:ctrlPr>
                      </m:naryPr>
                      <m:sub/>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e>
                    </m:nary>
                  </m:oMath>
                </a14:m>
                <a:r>
                  <a:rPr lang="en-US" dirty="0"/>
                  <a:t> diverges by the </a:t>
                </a:r>
                <a:r>
                  <a:rPr lang="en-US" i="1" dirty="0"/>
                  <a:t>n</a:t>
                </a:r>
                <a:r>
                  <a:rPr lang="en-US" dirty="0"/>
                  <a:t>th Term Divergence Test, and that </a:t>
                </a:r>
                <a14:m>
                  <m:oMath xmlns:m="http://schemas.openxmlformats.org/officeDocument/2006/math">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den>
                        </m:f>
                      </m:e>
                    </m:nary>
                  </m:oMath>
                </a14:m>
                <a:r>
                  <a:rPr lang="en-US" dirty="0"/>
                  <a:t> converges. </a:t>
                </a:r>
              </a:p>
              <a:p>
                <a:pPr marL="0" marR="5080" indent="0">
                  <a:lnSpc>
                    <a:spcPct val="100000"/>
                  </a:lnSpc>
                  <a:buNone/>
                </a:pPr>
                <a:r>
                  <a:rPr lang="en-US" dirty="0"/>
                  <a:t>However,</a:t>
                </a:r>
                <a14:m>
                  <m:oMath xmlns:m="http://schemas.openxmlformats.org/officeDocument/2006/math">
                    <m:r>
                      <a:rPr lang="en-US" b="0" i="1" smtClean="0">
                        <a:latin typeface="Cambria Math" panose="02040503050406030204" pitchFamily="18" charset="0"/>
                      </a:rPr>
                      <m:t> </m:t>
                    </m:r>
                    <m:r>
                      <a:rPr lang="en-US" b="0" i="0" smtClean="0">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den>
                        </m:f>
                      </m:e>
                    </m:func>
                    <m:r>
                      <a:rPr lang="en-US" i="1">
                        <a:latin typeface="Cambria Math" panose="02040503050406030204" pitchFamily="18" charset="0"/>
                      </a:rPr>
                      <m:t>=1</m:t>
                    </m:r>
                  </m:oMath>
                </a14:m>
                <a:r>
                  <a:rPr lang="en-US" dirty="0"/>
                  <a:t> and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f>
                              <m:fPr>
                                <m:type m:val="lin"/>
                                <m:ctrlPr>
                                  <a:rPr lang="en-US" i="1" smtClean="0">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e>
                                  <m:sup>
                                    <m:r>
                                      <a:rPr lang="en-US" i="1">
                                        <a:latin typeface="Cambria Math" panose="02040503050406030204" pitchFamily="18" charset="0"/>
                                      </a:rPr>
                                      <m:t>2</m:t>
                                    </m:r>
                                  </m:sup>
                                </m:sSup>
                              </m:den>
                            </m:f>
                          </m:num>
                          <m:den>
                            <m:f>
                              <m:fPr>
                                <m:type m:val="lin"/>
                                <m:ctrlPr>
                                  <a:rPr lang="en-US" i="1" smtClean="0">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den>
                            </m:f>
                          </m:den>
                        </m:f>
                      </m:e>
                    </m:func>
                    <m:r>
                      <a:rPr lang="en-US" i="1">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e>
                              <m:sup>
                                <m:r>
                                  <a:rPr lang="en-US" i="1">
                                    <a:latin typeface="Cambria Math" panose="02040503050406030204" pitchFamily="18" charset="0"/>
                                  </a:rPr>
                                  <m:t>2</m:t>
                                </m:r>
                              </m:sup>
                            </m:sSup>
                          </m:den>
                        </m:f>
                      </m:e>
                    </m:func>
                    <m:r>
                      <a:rPr lang="en-US" i="1">
                        <a:latin typeface="Cambria Math" panose="02040503050406030204" pitchFamily="18" charset="0"/>
                      </a:rPr>
                      <m:t>=1</m:t>
                    </m:r>
                  </m:oMath>
                </a14:m>
                <a:r>
                  <a:rPr lang="en-US" dirty="0"/>
                  <a:t>. </a:t>
                </a:r>
              </a:p>
              <a:p>
                <a:pPr marL="0" marR="5080" indent="0">
                  <a:lnSpc>
                    <a:spcPct val="100000"/>
                  </a:lnSpc>
                  <a:buNone/>
                </a:pPr>
                <a:r>
                  <a:rPr lang="en-US" dirty="0"/>
                  <a:t>Therefore, </a:t>
                </a:r>
                <a:r>
                  <a:rPr lang="en-US" spc="-10" dirty="0"/>
                  <a:t>bot</a:t>
                </a:r>
                <a:r>
                  <a:rPr lang="en-US" spc="-5" dirty="0"/>
                  <a:t>h</a:t>
                </a:r>
                <a:r>
                  <a:rPr lang="en-US" spc="35" dirty="0"/>
                  <a:t> </a:t>
                </a:r>
                <a:r>
                  <a:rPr lang="en-US" spc="-10" dirty="0"/>
                  <a:t>convergenc</a:t>
                </a:r>
                <a:r>
                  <a:rPr lang="en-US" spc="-5" dirty="0"/>
                  <a:t>e</a:t>
                </a:r>
                <a:r>
                  <a:rPr lang="en-US" spc="40" dirty="0"/>
                  <a:t> </a:t>
                </a:r>
                <a:r>
                  <a:rPr lang="en-US" spc="-10" dirty="0"/>
                  <a:t>an</a:t>
                </a:r>
                <a:r>
                  <a:rPr lang="en-US" spc="-5" dirty="0"/>
                  <a:t>d</a:t>
                </a:r>
                <a:r>
                  <a:rPr lang="en-US" spc="35" dirty="0"/>
                  <a:t> </a:t>
                </a:r>
                <a:r>
                  <a:rPr lang="en-US" spc="-10" dirty="0"/>
                  <a:t>divergenc</a:t>
                </a:r>
                <a:r>
                  <a:rPr lang="en-US" spc="-5" dirty="0"/>
                  <a:t>e </a:t>
                </a:r>
                <a:r>
                  <a:rPr lang="en-US" spc="-10" dirty="0"/>
                  <a:t>ar</a:t>
                </a:r>
                <a:r>
                  <a:rPr lang="en-US" spc="-5" dirty="0"/>
                  <a:t>e </a:t>
                </a:r>
                <a:r>
                  <a:rPr lang="en-US" spc="-10" dirty="0"/>
                  <a:t>possibl</a:t>
                </a:r>
                <a:r>
                  <a:rPr lang="en-US" spc="-5" dirty="0"/>
                  <a:t>e </a:t>
                </a:r>
                <a:r>
                  <a:rPr lang="en-US" spc="-15" dirty="0"/>
                  <a:t>whe</a:t>
                </a:r>
                <a:r>
                  <a:rPr lang="en-US" spc="-5" dirty="0"/>
                  <a:t>n </a:t>
                </a:r>
                <a:r>
                  <a:rPr lang="en-US" i="1" spc="-35" dirty="0"/>
                  <a:t>ρ</a:t>
                </a:r>
                <a:r>
                  <a:rPr lang="en-US" i="1" spc="55" dirty="0"/>
                  <a:t> </a:t>
                </a:r>
                <a:r>
                  <a:rPr lang="en-US" spc="-25" dirty="0"/>
                  <a:t>=</a:t>
                </a:r>
                <a:r>
                  <a:rPr lang="en-US" spc="-40" dirty="0"/>
                  <a:t> </a:t>
                </a:r>
                <a:r>
                  <a:rPr lang="en-US" spc="-10" dirty="0"/>
                  <a:t>1</a:t>
                </a:r>
                <a:r>
                  <a:rPr lang="en-US" spc="-5" dirty="0"/>
                  <a:t>, so the test is inconclusive in this case.</a:t>
                </a:r>
                <a:endParaRPr lang="en-US" dirty="0"/>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r="-1297"/>
                </a:stretch>
              </a:blipFill>
            </p:spPr>
            <p:txBody>
              <a:bodyPr/>
              <a:lstStyle/>
              <a:p>
                <a:r>
                  <a:rPr lang="en-US">
                    <a:noFill/>
                  </a:rPr>
                  <a:t> </a:t>
                </a:r>
              </a:p>
            </p:txBody>
          </p:sp>
        </mc:Fallback>
      </mc:AlternateContent>
    </p:spTree>
    <p:extLst>
      <p:ext uri="{BB962C8B-B14F-4D97-AF65-F5344CB8AC3E}">
        <p14:creationId xmlns:p14="http://schemas.microsoft.com/office/powerpoint/2010/main" val="3711287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05614" cy="622851"/>
          </a:xfrm>
        </p:spPr>
        <p:txBody>
          <a:bodyPr anchor="t">
            <a:normAutofit fontScale="90000"/>
          </a:bodyPr>
          <a:lstStyle/>
          <a:p>
            <a:r>
              <a:rPr lang="en-US" sz="3100" dirty="0"/>
              <a:t>10.5 The Ratio and Root Tests and Strategies for Choosing </a:t>
            </a:r>
            <a:r>
              <a:rPr lang="en-US" sz="3100" dirty="0"/>
              <a:t>Tests </a:t>
            </a:r>
            <a:r>
              <a:rPr lang="en-US" sz="3100" dirty="0" smtClean="0"/>
              <a:t>(4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T</a:t>
                </a:r>
                <a:r>
                  <a:rPr lang="en-US" dirty="0"/>
                  <a:t>o show that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m:t>
                        </m:r>
                      </m:sup>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num>
                          <m:den>
                            <m:r>
                              <a:rPr lang="en-US" b="0" i="1" smtClean="0">
                                <a:latin typeface="Cambria Math" panose="02040503050406030204" pitchFamily="18" charset="0"/>
                              </a:rPr>
                              <m:t>𝑛</m:t>
                            </m:r>
                            <m:r>
                              <a:rPr lang="en-US" b="0" i="1" smtClean="0">
                                <a:latin typeface="Cambria Math" panose="02040503050406030204" pitchFamily="18" charset="0"/>
                              </a:rPr>
                              <m:t>!</m:t>
                            </m:r>
                          </m:den>
                        </m:f>
                      </m:e>
                    </m:nary>
                  </m:oMath>
                </a14:m>
                <a:r>
                  <a:rPr lang="en-US" dirty="0">
                    <a:solidFill>
                      <a:schemeClr val="tx1"/>
                    </a:solidFill>
                  </a:rPr>
                  <a:t> converges, consider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num>
                      <m:den>
                        <m:r>
                          <a:rPr lang="en-US" i="1">
                            <a:latin typeface="Cambria Math" panose="02040503050406030204" pitchFamily="18" charset="0"/>
                          </a:rPr>
                          <m:t>𝑛</m:t>
                        </m:r>
                        <m:r>
                          <a:rPr lang="en-US" i="1">
                            <a:latin typeface="Cambria Math" panose="02040503050406030204" pitchFamily="18" charset="0"/>
                          </a:rPr>
                          <m:t>!</m:t>
                        </m:r>
                      </m:den>
                    </m:f>
                  </m:oMath>
                </a14:m>
                <a:r>
                  <a:rPr lang="en-US" dirty="0">
                    <a:solidFill>
                      <a:schemeClr val="tx1"/>
                    </a:solidFill>
                  </a:rPr>
                  <a:t>. Since (</a:t>
                </a:r>
                <a:r>
                  <a:rPr lang="en-US" i="1" dirty="0">
                    <a:solidFill>
                      <a:schemeClr val="tx1"/>
                    </a:solidFill>
                  </a:rPr>
                  <a:t>n + </a:t>
                </a:r>
                <a:r>
                  <a:rPr lang="en-US" dirty="0">
                    <a:solidFill>
                      <a:schemeClr val="tx1"/>
                    </a:solidFill>
                  </a:rPr>
                  <a:t>1)! = (</a:t>
                </a:r>
                <a:r>
                  <a:rPr lang="en-US" i="1" dirty="0">
                    <a:solidFill>
                      <a:schemeClr val="tx1"/>
                    </a:solidFill>
                  </a:rPr>
                  <a:t>n</a:t>
                </a:r>
                <a:r>
                  <a:rPr lang="en-US" dirty="0">
                    <a:solidFill>
                      <a:schemeClr val="tx1"/>
                    </a:solidFill>
                  </a:rPr>
                  <a:t> + 1)</a:t>
                </a:r>
                <a:r>
                  <a:rPr lang="en-US" i="1" dirty="0">
                    <a:solidFill>
                      <a:schemeClr val="tx1"/>
                    </a:solidFill>
                  </a:rPr>
                  <a:t>n</a:t>
                </a:r>
                <a:r>
                  <a:rPr lang="en-US" dirty="0">
                    <a:solidFill>
                      <a:schemeClr val="tx1"/>
                    </a:solidFill>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 + 1</m:t>
                                  </m:r>
                                </m:sub>
                              </m:sSub>
                            </m:num>
                            <m:den>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den>
                          </m:f>
                        </m:e>
                      </m:d>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r>
                                <a:rPr lang="en-US" b="0" i="1" smtClean="0">
                                  <a:latin typeface="Cambria Math" panose="02040503050406030204" pitchFamily="18" charset="0"/>
                                </a:rPr>
                                <m:t>+1</m:t>
                              </m:r>
                            </m:sup>
                          </m:sSup>
                        </m:num>
                        <m:den>
                          <m:r>
                            <a:rPr lang="en-US" b="0" i="1" smtClean="0">
                              <a:latin typeface="Cambria Math" panose="02040503050406030204" pitchFamily="18" charset="0"/>
                            </a:rPr>
                            <m:t>(</m:t>
                          </m:r>
                          <m:r>
                            <a:rPr lang="en-US" i="1">
                              <a:latin typeface="Cambria Math" panose="02040503050406030204" pitchFamily="18" charset="0"/>
                            </a:rPr>
                            <m:t>𝑛</m:t>
                          </m:r>
                          <m:r>
                            <a:rPr lang="en-US" b="0" i="1" smtClean="0">
                              <a:latin typeface="Cambria Math" panose="02040503050406030204" pitchFamily="18" charset="0"/>
                            </a:rPr>
                            <m:t>+1)</m:t>
                          </m:r>
                          <m:r>
                            <a:rPr lang="en-US" i="1">
                              <a:latin typeface="Cambria Math" panose="02040503050406030204" pitchFamily="18" charset="0"/>
                            </a:rPr>
                            <m:t>!</m:t>
                          </m:r>
                        </m:den>
                      </m:f>
                      <m:f>
                        <m:fP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b="0" i="1" smtClean="0">
                              <a:latin typeface="Cambria Math" panose="02040503050406030204" pitchFamily="18" charset="0"/>
                            </a:rPr>
                            <m:t>𝑛</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𝑛</m:t>
                          </m:r>
                          <m:r>
                            <a:rPr lang="en-US" b="0" i="1" smtClean="0">
                              <a:latin typeface="Cambria Math" panose="02040503050406030204" pitchFamily="18" charset="0"/>
                            </a:rPr>
                            <m:t>+2</m:t>
                          </m:r>
                        </m:den>
                      </m:f>
                    </m:oMath>
                  </m:oMathPara>
                </a14:m>
                <a:endParaRPr lang="en-US" i="1" dirty="0">
                  <a:solidFill>
                    <a:schemeClr val="tx1"/>
                  </a:solidFill>
                  <a:latin typeface="Cambria Math" panose="02040503050406030204" pitchFamily="18" charset="0"/>
                </a:endParaRPr>
              </a:p>
              <a:p>
                <a:pPr marL="0" marR="5080" indent="0" algn="just">
                  <a:lnSpc>
                    <a:spcPct val="100000"/>
                  </a:lnSpc>
                  <a:buNone/>
                </a:pPr>
                <a:endParaRPr lang="en-US" i="1" dirty="0">
                  <a:latin typeface="Cambria Math" panose="02040503050406030204" pitchFamily="18" charset="0"/>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𝜌</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den>
                              </m:f>
                            </m:e>
                          </m:d>
                        </m:e>
                      </m:func>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lim</m:t>
                              </m:r>
                            </m:e>
                            <m:li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𝑛</m:t>
                              </m:r>
                              <m:r>
                                <a:rPr lang="en-US" i="1">
                                  <a:latin typeface="Cambria Math" panose="02040503050406030204" pitchFamily="18" charset="0"/>
                                </a:rPr>
                                <m:t>+2</m:t>
                              </m:r>
                            </m:den>
                          </m:f>
                        </m:e>
                      </m:func>
                      <m:r>
                        <a:rPr lang="en-US" b="0" i="1" smtClean="0">
                          <a:solidFill>
                            <a:schemeClr val="tx1"/>
                          </a:solidFill>
                          <a:latin typeface="Cambria Math" panose="02040503050406030204" pitchFamily="18" charset="0"/>
                        </a:rPr>
                        <m:t>=0&lt;1</m:t>
                      </m:r>
                    </m:oMath>
                  </m:oMathPara>
                </a14:m>
                <a:endParaRPr lang="en-US" dirty="0">
                  <a:solidFill>
                    <a:schemeClr val="tx1"/>
                  </a:solidFill>
                </a:endParaRPr>
              </a:p>
              <a:p>
                <a:pPr marL="0" marR="5080" indent="0" algn="just">
                  <a:lnSpc>
                    <a:spcPct val="100000"/>
                  </a:lnSpc>
                  <a:buNone/>
                </a:pPr>
                <a:r>
                  <a:rPr lang="en-US" dirty="0"/>
                  <a:t>Therefore,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num>
                          <m:den>
                            <m:r>
                              <a:rPr lang="en-US" i="1">
                                <a:latin typeface="Cambria Math" panose="02040503050406030204" pitchFamily="18" charset="0"/>
                              </a:rPr>
                              <m:t>𝑛</m:t>
                            </m:r>
                            <m:r>
                              <a:rPr lang="en-US" i="1">
                                <a:latin typeface="Cambria Math" panose="02040503050406030204" pitchFamily="18" charset="0"/>
                              </a:rPr>
                              <m:t>!</m:t>
                            </m:r>
                          </m:den>
                        </m:f>
                      </m:e>
                    </m:nary>
                  </m:oMath>
                </a14:m>
                <a:r>
                  <a:rPr lang="en-US" dirty="0">
                    <a:solidFill>
                      <a:schemeClr val="tx1"/>
                    </a:solidFill>
                  </a:rPr>
                  <a:t> converges absolutely by the Ratio Test.</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523341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05614" cy="622851"/>
          </a:xfrm>
        </p:spPr>
        <p:txBody>
          <a:bodyPr anchor="t">
            <a:normAutofit fontScale="90000"/>
          </a:bodyPr>
          <a:lstStyle/>
          <a:p>
            <a:r>
              <a:rPr lang="en-US" sz="3100" dirty="0"/>
              <a:t>10.5 The Ratio and Root Tests and Strategies for Choosing </a:t>
            </a:r>
            <a:r>
              <a:rPr lang="en-US" sz="3100" dirty="0"/>
              <a:t>Tests </a:t>
            </a:r>
            <a:r>
              <a:rPr lang="en-US" sz="3100" dirty="0" smtClean="0"/>
              <a:t>(5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r>
                  <a:rPr lang="en-US" dirty="0">
                    <a:solidFill>
                      <a:schemeClr val="tx1"/>
                    </a:solidFill>
                  </a:rPr>
                  <a:t>a)</a:t>
                </a:r>
                <a:r>
                  <a:rPr lang="en-US" b="1" dirty="0">
                    <a:solidFill>
                      <a:schemeClr val="tx1"/>
                    </a:solidFill>
                  </a:rPr>
                  <a:t> </a:t>
                </a:r>
                <a:r>
                  <a:rPr lang="en-US" dirty="0">
                    <a:solidFill>
                      <a:schemeClr val="tx1"/>
                    </a:solidFill>
                  </a:rPr>
                  <a:t>To determine if </a:t>
                </a:r>
                <a14:m>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𝑛</m:t>
                                </m:r>
                              </m:sup>
                            </m:sSup>
                          </m:den>
                        </m:f>
                      </m:e>
                    </m:nary>
                  </m:oMath>
                </a14:m>
                <a:r>
                  <a:rPr lang="en-US" dirty="0">
                    <a:solidFill>
                      <a:schemeClr val="tx1"/>
                    </a:solidFill>
                  </a:rPr>
                  <a:t> converges, we apply the Ratio Test with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den>
                    </m:f>
                    <m:r>
                      <a:rPr lang="en-US" b="0" i="0" smtClean="0">
                        <a:latin typeface="Cambria Math" panose="02040503050406030204" pitchFamily="18" charset="0"/>
                      </a:rPr>
                      <m:t>:</m:t>
                    </m:r>
                  </m:oMath>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solidFill>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num>
                            <m:den>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den>
                          </m:f>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e>
                            <m:sup>
                              <m:r>
                                <a:rPr lang="en-US" b="0" i="1" smtClean="0">
                                  <a:solidFill>
                                    <a:schemeClr val="tx1"/>
                                  </a:solidFill>
                                  <a:latin typeface="Cambria Math" panose="02040503050406030204" pitchFamily="18" charset="0"/>
                                </a:rPr>
                                <m:t>2</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den>
                      </m:f>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𝑛</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marL="0" marR="5080" indent="0" algn="just">
                  <a:lnSpc>
                    <a:spcPct val="100000"/>
                  </a:lnSpc>
                  <a:buNone/>
                </a:pPr>
                <a:r>
                  <a:rPr lang="en-US" dirty="0"/>
                  <a:t>Since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den>
                        </m:f>
                      </m:e>
                    </m:func>
                    <m:r>
                      <a:rPr lang="en-US" i="1">
                        <a:latin typeface="Cambria Math" panose="02040503050406030204" pitchFamily="18" charset="0"/>
                      </a:rPr>
                      <m:t>=1</m:t>
                    </m:r>
                  </m:oMath>
                </a14:m>
                <a:r>
                  <a:rPr lang="en-US" dirty="0"/>
                  <a:t>, we have </a:t>
                </a:r>
                <a14:m>
                  <m:oMath xmlns:m="http://schemas.openxmlformats.org/officeDocument/2006/math">
                    <m:r>
                      <a:rPr lang="en-US" i="1">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den>
                            </m:f>
                          </m:e>
                        </m:d>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&lt;1</m:t>
                    </m:r>
                  </m:oMath>
                </a14:m>
                <a:r>
                  <a:rPr lang="en-US" dirty="0"/>
                  <a:t>, and the series converges absolutely by the Ratio Test.</a:t>
                </a:r>
              </a:p>
              <a:p>
                <a:pPr marL="0" marR="5080" indent="0" algn="just">
                  <a:lnSpc>
                    <a:spcPct val="100000"/>
                  </a:lnSpc>
                  <a:buNone/>
                </a:pPr>
                <a:r>
                  <a:rPr lang="en-US" dirty="0"/>
                  <a:t>b) The series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r>
                              <a:rPr lang="en-US" i="1">
                                <a:latin typeface="Cambria Math" panose="02040503050406030204" pitchFamily="18" charset="0"/>
                              </a:rPr>
                              <m:t>(−1)</m:t>
                            </m:r>
                          </m:e>
                          <m:sup>
                            <m:r>
                              <a:rPr lang="en-US" b="0" i="1" smtClean="0">
                                <a:latin typeface="Cambria Math" panose="02040503050406030204" pitchFamily="18" charset="0"/>
                              </a:rPr>
                              <m:t>𝑛</m:t>
                            </m:r>
                            <m:r>
                              <a:rPr lang="en-US" i="1">
                                <a:latin typeface="Cambria Math" panose="02040503050406030204" pitchFamily="18" charset="0"/>
                              </a:rPr>
                              <m:t>−1</m:t>
                            </m:r>
                          </m:sup>
                        </m:sSup>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num>
                          <m:den>
                            <m:sSup>
                              <m:sSupPr>
                                <m:ctrlPr>
                                  <a:rPr lang="en-US" i="1">
                                    <a:latin typeface="Cambria Math" panose="02040503050406030204" pitchFamily="18" charset="0"/>
                                  </a:rPr>
                                </m:ctrlPr>
                              </m:sSupPr>
                              <m:e>
                                <m:r>
                                  <a:rPr lang="en-US" i="1">
                                    <a:latin typeface="Cambria Math" panose="02040503050406030204" pitchFamily="18" charset="0"/>
                                  </a:rPr>
                                  <m:t>1000</m:t>
                                </m:r>
                              </m:e>
                              <m:sup>
                                <m:r>
                                  <a:rPr lang="en-US" i="1">
                                    <a:latin typeface="Cambria Math" panose="02040503050406030204" pitchFamily="18" charset="0"/>
                                  </a:rPr>
                                  <m:t>𝑛</m:t>
                                </m:r>
                              </m:sup>
                            </m:sSup>
                          </m:den>
                        </m:f>
                      </m:e>
                    </m:nary>
                  </m:oMath>
                </a14:m>
                <a:r>
                  <a:rPr lang="en-US" dirty="0"/>
                  <a:t> diverges by the Ratio Test since</a:t>
                </a:r>
              </a:p>
              <a:p>
                <a:pPr marL="0" marR="508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den>
                          </m:f>
                        </m:e>
                      </m:d>
                      <m:r>
                        <a:rPr lang="en-US" i="1">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num>
                        <m:den>
                          <m:sSup>
                            <m:sSupPr>
                              <m:ctrlPr>
                                <a:rPr lang="en-US" i="1">
                                  <a:latin typeface="Cambria Math" panose="02040503050406030204" pitchFamily="18" charset="0"/>
                                </a:rPr>
                              </m:ctrlPr>
                            </m:sSupPr>
                            <m:e>
                              <m:r>
                                <a:rPr lang="en-US" i="1">
                                  <a:latin typeface="Cambria Math" panose="02040503050406030204" pitchFamily="18" charset="0"/>
                                </a:rPr>
                                <m:t>1000</m:t>
                              </m:r>
                            </m:e>
                            <m:sup>
                              <m:r>
                                <a:rPr lang="en-US" i="1">
                                  <a:latin typeface="Cambria Math" panose="02040503050406030204" pitchFamily="18" charset="0"/>
                                </a:rPr>
                                <m:t>𝑛</m:t>
                              </m:r>
                              <m:r>
                                <a:rPr lang="en-US" i="1">
                                  <a:latin typeface="Cambria Math" panose="02040503050406030204" pitchFamily="18" charset="0"/>
                                </a:rPr>
                                <m:t>+1</m:t>
                              </m:r>
                            </m:sup>
                          </m:sSup>
                        </m:den>
                      </m:f>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1000</m:t>
                              </m:r>
                            </m:e>
                            <m:sup>
                              <m:r>
                                <a:rPr lang="en-US" i="1">
                                  <a:latin typeface="Cambria Math" panose="02040503050406030204" pitchFamily="18" charset="0"/>
                                </a:rPr>
                                <m:t>𝑛</m:t>
                              </m:r>
                            </m:sup>
                          </m:sSup>
                        </m:num>
                        <m:den>
                          <m:r>
                            <a:rPr lang="en-US" i="1">
                              <a:latin typeface="Cambria Math" panose="02040503050406030204" pitchFamily="18" charset="0"/>
                            </a:rPr>
                            <m:t>𝑛</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1000</m:t>
                          </m:r>
                        </m:den>
                      </m:f>
                      <m:r>
                        <a:rPr lang="en-US" i="1">
                          <a:latin typeface="Cambria Math" panose="02040503050406030204" pitchFamily="18" charset="0"/>
                          <a:ea typeface="Cambria Math" panose="02040503050406030204" pitchFamily="18" charset="0"/>
                        </a:rPr>
                        <m:t>→∞</m:t>
                      </m:r>
                    </m:oMath>
                  </m:oMathPara>
                </a14:m>
                <a:endParaRPr lang="en-US" u="sng" dirty="0"/>
              </a:p>
              <a:p>
                <a:pPr marL="0" marR="5080" indent="0" algn="just">
                  <a:lnSpc>
                    <a:spcPct val="100000"/>
                  </a:lnSpc>
                  <a:buNone/>
                </a:pPr>
                <a:r>
                  <a:rPr lang="en-US" dirty="0"/>
                  <a:t>as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 →∞.</m:t>
                    </m:r>
                  </m:oMath>
                </a14:m>
                <a:r>
                  <a:rPr lang="en-US" dirty="0"/>
                  <a:t> Thus, </a:t>
                </a:r>
                <a:r>
                  <a:rPr lang="el-GR" i="1" dirty="0">
                    <a:latin typeface="Cambria Math" panose="02040503050406030204" pitchFamily="18" charset="0"/>
                    <a:ea typeface="Cambria Math" panose="02040503050406030204" pitchFamily="18" charset="0"/>
                  </a:rPr>
                  <a:t>ρ</a:t>
                </a:r>
                <a:r>
                  <a:rPr lang="en-US" dirty="0">
                    <a:latin typeface="Cambria Math" panose="02040503050406030204" pitchFamily="18" charset="0"/>
                    <a:ea typeface="Cambria Math" panose="02040503050406030204" pitchFamily="18" charset="0"/>
                  </a:rPr>
                  <a:t> = ∞ &gt; 1.</a:t>
                </a:r>
              </a:p>
              <a:p>
                <a:pPr marL="0" marR="5080" indent="0" algn="just">
                  <a:lnSpc>
                    <a:spcPct val="100000"/>
                  </a:lnSpc>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r="-677"/>
                </a:stretch>
              </a:blipFill>
            </p:spPr>
            <p:txBody>
              <a:bodyPr/>
              <a:lstStyle/>
              <a:p>
                <a:r>
                  <a:rPr lang="en-US">
                    <a:noFill/>
                  </a:rPr>
                  <a:t> </a:t>
                </a:r>
              </a:p>
            </p:txBody>
          </p:sp>
        </mc:Fallback>
      </mc:AlternateContent>
    </p:spTree>
    <p:extLst>
      <p:ext uri="{BB962C8B-B14F-4D97-AF65-F5344CB8AC3E}">
        <p14:creationId xmlns:p14="http://schemas.microsoft.com/office/powerpoint/2010/main" val="102137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10.1 	</a:t>
            </a:r>
            <a:r>
              <a:rPr lang="en-US" sz="3100" dirty="0"/>
              <a:t>Sequences </a:t>
            </a:r>
            <a:r>
              <a:rPr lang="en-US" sz="3100" dirty="0" smtClean="0"/>
              <a:t>(8 </a:t>
            </a:r>
            <a:r>
              <a:rPr lang="en-US" sz="3100" dirty="0"/>
              <a:t>of 29)</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5" dirty="0"/>
                  <a:t>If</a:t>
                </a:r>
                <a:r>
                  <a:rPr lang="en-US" spc="95" dirty="0"/>
                  <a:t> </a:t>
                </a:r>
                <a:r>
                  <a:rPr lang="en-US" spc="35" dirty="0"/>
                  <a:t>{</a:t>
                </a:r>
                <a:r>
                  <a:rPr lang="en-US" i="1" spc="-5" dirty="0"/>
                  <a:t>a</a:t>
                </a:r>
                <a:r>
                  <a:rPr lang="en-US" i="1" spc="-7" baseline="-11111" dirty="0"/>
                  <a:t>n</a:t>
                </a:r>
                <a:r>
                  <a:rPr lang="en-US" i="1" spc="-157" baseline="-11111" dirty="0"/>
                  <a:t> </a:t>
                </a:r>
                <a:r>
                  <a:rPr lang="en-US" spc="40" dirty="0"/>
                  <a:t>}</a:t>
                </a:r>
                <a:r>
                  <a:rPr lang="en-US" spc="25" dirty="0"/>
                  <a:t> </a:t>
                </a:r>
                <a:r>
                  <a:rPr lang="en-US" spc="-5" dirty="0"/>
                  <a:t>converges,</a:t>
                </a:r>
                <a:r>
                  <a:rPr lang="en-US" spc="95" dirty="0"/>
                  <a:t> </a:t>
                </a:r>
                <a:r>
                  <a:rPr lang="en-US" spc="-5" dirty="0"/>
                  <a:t>then</a:t>
                </a:r>
                <a:r>
                  <a:rPr lang="en-US" spc="95" dirty="0"/>
                  <a:t> </a:t>
                </a:r>
                <a:r>
                  <a:rPr lang="en-US" spc="-5" dirty="0"/>
                  <a:t>its</a:t>
                </a:r>
                <a:r>
                  <a:rPr lang="en-US" spc="95" dirty="0"/>
                  <a:t> </a:t>
                </a:r>
                <a:r>
                  <a:rPr lang="en-US" spc="-5" dirty="0"/>
                  <a:t>limit </a:t>
                </a:r>
                <a:r>
                  <a:rPr lang="en-US" i="1" spc="-10" dirty="0"/>
                  <a:t>L </a:t>
                </a:r>
                <a:r>
                  <a:rPr lang="en-US" spc="-5" dirty="0"/>
                  <a:t>is</a:t>
                </a:r>
                <a:r>
                  <a:rPr lang="en-US" spc="95" dirty="0"/>
                  <a:t> </a:t>
                </a:r>
                <a:r>
                  <a:rPr lang="en-US" spc="-5" dirty="0"/>
                  <a:t>unique.</a:t>
                </a:r>
                <a:r>
                  <a:rPr lang="en-US" spc="95" dirty="0"/>
                  <a:t> </a:t>
                </a:r>
                <a:r>
                  <a:rPr lang="en-US" spc="-10" dirty="0"/>
                  <a:t>A</a:t>
                </a:r>
                <a:r>
                  <a:rPr lang="en-US" spc="95" dirty="0"/>
                  <a:t> </a:t>
                </a:r>
                <a:r>
                  <a:rPr lang="en-US" spc="-5" dirty="0"/>
                  <a:t>good</a:t>
                </a:r>
                <a:r>
                  <a:rPr lang="en-US" spc="95" dirty="0"/>
                  <a:t> </a:t>
                </a:r>
                <a:r>
                  <a:rPr lang="en-US" spc="-10" dirty="0"/>
                  <a:t>way</a:t>
                </a:r>
                <a:r>
                  <a:rPr lang="en-US" spc="95" dirty="0"/>
                  <a:t> </a:t>
                </a:r>
                <a:r>
                  <a:rPr lang="en-US" spc="-5" dirty="0"/>
                  <a:t>to</a:t>
                </a:r>
                <a:r>
                  <a:rPr lang="en-US" spc="95" dirty="0"/>
                  <a:t> </a:t>
                </a:r>
                <a:r>
                  <a:rPr lang="en-US" spc="-10" dirty="0"/>
                  <a:t>v</a:t>
                </a:r>
                <a:r>
                  <a:rPr lang="en-US" spc="-5" dirty="0"/>
                  <a:t>isualize</a:t>
                </a:r>
                <a:r>
                  <a:rPr lang="en-US" spc="95" dirty="0"/>
                  <a:t> </a:t>
                </a:r>
                <a:r>
                  <a:rPr lang="en-US" spc="-5" dirty="0"/>
                  <a:t>the</a:t>
                </a:r>
                <a:r>
                  <a:rPr lang="en-US" spc="95" dirty="0"/>
                  <a:t> </a:t>
                </a:r>
                <a:r>
                  <a:rPr lang="en-US" spc="-5" dirty="0"/>
                  <a:t>limit</a:t>
                </a:r>
                <a:r>
                  <a:rPr lang="en-US" spc="95" dirty="0"/>
                  <a:t> </a:t>
                </a:r>
                <a:r>
                  <a:rPr lang="en-US" spc="-5" dirty="0"/>
                  <a:t>is to</a:t>
                </a:r>
                <a:r>
                  <a:rPr lang="en-US" spc="80" dirty="0"/>
                  <a:t> </a:t>
                </a:r>
                <a:r>
                  <a:rPr lang="en-US" spc="-5" dirty="0"/>
                  <a:t>plot</a:t>
                </a:r>
                <a:r>
                  <a:rPr lang="en-US" spc="80" dirty="0"/>
                  <a:t> </a:t>
                </a:r>
                <a:r>
                  <a:rPr lang="en-US" spc="-5" dirty="0"/>
                  <a:t>the</a:t>
                </a:r>
                <a:r>
                  <a:rPr lang="en-US" spc="80" dirty="0"/>
                  <a:t> </a:t>
                </a:r>
                <a:r>
                  <a:rPr lang="en-US" spc="-5" dirty="0"/>
                  <a:t>points (1,</a:t>
                </a:r>
                <a:r>
                  <a:rPr lang="en-US" spc="-90" dirty="0"/>
                  <a:t> </a:t>
                </a:r>
                <a:r>
                  <a:rPr lang="en-US" i="1" spc="-5" dirty="0"/>
                  <a:t>a</a:t>
                </a:r>
                <a:r>
                  <a:rPr lang="en-US" spc="67" baseline="-25000" dirty="0"/>
                  <a:t>1</a:t>
                </a:r>
                <a:r>
                  <a:rPr lang="en-US" spc="-5" dirty="0"/>
                  <a:t>),</a:t>
                </a:r>
                <a:r>
                  <a:rPr lang="en-US" spc="-85" dirty="0"/>
                  <a:t> </a:t>
                </a:r>
                <a:r>
                  <a:rPr lang="en-US" spc="-5" dirty="0"/>
                  <a:t>(2,</a:t>
                </a:r>
                <a:r>
                  <a:rPr lang="en-US" spc="-90" dirty="0"/>
                  <a:t> </a:t>
                </a:r>
                <a:r>
                  <a:rPr lang="en-US" i="1" spc="-5" dirty="0"/>
                  <a:t>a</a:t>
                </a:r>
                <a:r>
                  <a:rPr lang="en-US" spc="75" baseline="-25000" dirty="0"/>
                  <a:t>2</a:t>
                </a:r>
                <a:r>
                  <a:rPr lang="en-US" spc="-5" dirty="0"/>
                  <a:t>),</a:t>
                </a:r>
                <a:r>
                  <a:rPr lang="en-US" spc="-85" dirty="0"/>
                  <a:t> </a:t>
                </a:r>
                <a:r>
                  <a:rPr lang="en-US" spc="-5" dirty="0"/>
                  <a:t>(3,</a:t>
                </a:r>
                <a:r>
                  <a:rPr lang="en-US" spc="-90" dirty="0"/>
                  <a:t> </a:t>
                </a:r>
                <a:r>
                  <a:rPr lang="en-US" i="1" spc="-5" dirty="0"/>
                  <a:t>a</a:t>
                </a:r>
                <a:r>
                  <a:rPr lang="en-US" spc="75" baseline="-25000" dirty="0"/>
                  <a:t>3</a:t>
                </a:r>
                <a:r>
                  <a:rPr lang="en-US" spc="-5" dirty="0"/>
                  <a:t>),</a:t>
                </a:r>
                <a:r>
                  <a:rPr lang="en-US" spc="-85" dirty="0"/>
                  <a:t> </a:t>
                </a:r>
                <a:r>
                  <a:rPr lang="en-US" i="1" spc="155" dirty="0"/>
                  <a:t>..</a:t>
                </a:r>
                <a:r>
                  <a:rPr lang="en-US" i="1" spc="-10" dirty="0"/>
                  <a:t>.</a:t>
                </a:r>
                <a:r>
                  <a:rPr lang="en-US" i="1" spc="-114" dirty="0"/>
                  <a:t> </a:t>
                </a:r>
                <a:r>
                  <a:rPr lang="en-US" spc="-5" dirty="0"/>
                  <a:t>,</a:t>
                </a:r>
                <a:r>
                  <a:rPr lang="en-US" spc="80" dirty="0"/>
                  <a:t> </a:t>
                </a:r>
                <a:r>
                  <a:rPr lang="en-US" spc="-10" dirty="0"/>
                  <a:t>a</a:t>
                </a:r>
                <a:r>
                  <a:rPr lang="en-US" spc="-5" dirty="0"/>
                  <a:t>s</a:t>
                </a:r>
                <a:r>
                  <a:rPr lang="en-US" spc="80" dirty="0"/>
                  <a:t> </a:t>
                </a:r>
                <a:r>
                  <a:rPr lang="en-US" spc="-5" dirty="0"/>
                  <a:t>in</a:t>
                </a:r>
                <a:r>
                  <a:rPr lang="en-US" spc="80" dirty="0"/>
                  <a:t> </a:t>
                </a:r>
                <a:r>
                  <a:rPr lang="en-US" spc="-10" dirty="0"/>
                  <a:t>Figur</a:t>
                </a:r>
                <a:r>
                  <a:rPr lang="en-US" spc="-5" dirty="0"/>
                  <a:t>e</a:t>
                </a:r>
                <a:r>
                  <a:rPr lang="en-US" spc="80" dirty="0"/>
                  <a:t> </a:t>
                </a:r>
                <a:r>
                  <a:rPr lang="en-US" spc="-10" dirty="0"/>
                  <a:t>3</a:t>
                </a:r>
                <a:r>
                  <a:rPr lang="en-US" spc="-5" dirty="0"/>
                  <a:t>.</a:t>
                </a:r>
                <a:r>
                  <a:rPr lang="en-US" spc="80" dirty="0"/>
                  <a:t> </a:t>
                </a:r>
                <a:r>
                  <a:rPr lang="en-US" spc="-15" dirty="0"/>
                  <a:t>Th</a:t>
                </a:r>
                <a:r>
                  <a:rPr lang="en-US" spc="-5" dirty="0"/>
                  <a:t>e</a:t>
                </a:r>
                <a:r>
                  <a:rPr lang="en-US" spc="80" dirty="0"/>
                  <a:t> </a:t>
                </a:r>
                <a:r>
                  <a:rPr lang="en-US" spc="-10" dirty="0"/>
                  <a:t>sequenc</a:t>
                </a:r>
                <a:r>
                  <a:rPr lang="en-US" spc="-5" dirty="0"/>
                  <a:t>e</a:t>
                </a:r>
                <a:r>
                  <a:rPr lang="en-US" spc="85" dirty="0"/>
                  <a:t> </a:t>
                </a:r>
                <a:r>
                  <a:rPr lang="en-US" spc="-10" dirty="0"/>
                  <a:t>converge</a:t>
                </a:r>
                <a:r>
                  <a:rPr lang="en-US" spc="-5" dirty="0"/>
                  <a:t>s</a:t>
                </a:r>
                <a:r>
                  <a:rPr lang="en-US" spc="85" dirty="0"/>
                  <a:t> </a:t>
                </a:r>
                <a:r>
                  <a:rPr lang="en-US" spc="-10" dirty="0"/>
                  <a:t>to </a:t>
                </a:r>
                <a:r>
                  <a:rPr lang="en-US" i="1" spc="-10" dirty="0"/>
                  <a:t>L </a:t>
                </a:r>
                <a:r>
                  <a:rPr lang="en-US" spc="-5" dirty="0"/>
                  <a:t>if,</a:t>
                </a:r>
                <a:r>
                  <a:rPr lang="en-US" spc="50" dirty="0"/>
                  <a:t> </a:t>
                </a:r>
                <a:r>
                  <a:rPr lang="en-US" spc="-5" dirty="0"/>
                  <a:t>for</a:t>
                </a:r>
                <a:r>
                  <a:rPr lang="en-US" spc="50" dirty="0"/>
                  <a:t> </a:t>
                </a:r>
                <a:r>
                  <a:rPr lang="en-US" spc="-5" dirty="0"/>
                  <a:t>every</a:t>
                </a:r>
                <a:r>
                  <a:rPr lang="en-US" spc="50" dirty="0"/>
                  <a:t>  </a:t>
                </a:r>
                <a14:m>
                  <m:oMath xmlns:m="http://schemas.openxmlformats.org/officeDocument/2006/math">
                    <m:r>
                      <a:rPr lang="en-US" i="1" spc="20" dirty="0" smtClean="0">
                        <a:latin typeface="Cambria Math" panose="02040503050406030204" pitchFamily="18" charset="0"/>
                        <a:ea typeface="Cambria Math" panose="02040503050406030204" pitchFamily="18" charset="0"/>
                      </a:rPr>
                      <m:t>∈</m:t>
                    </m:r>
                  </m:oMath>
                </a14:m>
                <a:r>
                  <a:rPr lang="en-US" i="1" dirty="0"/>
                  <a:t> </a:t>
                </a:r>
                <a:r>
                  <a:rPr lang="en-US" i="1" spc="-25" dirty="0"/>
                  <a:t>&gt;</a:t>
                </a:r>
                <a:r>
                  <a:rPr lang="en-US" i="1" spc="-5" dirty="0"/>
                  <a:t> </a:t>
                </a:r>
                <a:r>
                  <a:rPr lang="en-US" spc="-10" dirty="0"/>
                  <a:t>0</a:t>
                </a:r>
                <a:r>
                  <a:rPr lang="en-US" spc="-5" dirty="0"/>
                  <a:t>,</a:t>
                </a:r>
                <a:r>
                  <a:rPr lang="en-US" spc="50" dirty="0"/>
                  <a:t> </a:t>
                </a:r>
                <a:r>
                  <a:rPr lang="en-US" spc="-5" dirty="0"/>
                  <a:t>the</a:t>
                </a:r>
                <a:r>
                  <a:rPr lang="en-US" spc="50" dirty="0"/>
                  <a:t> </a:t>
                </a:r>
                <a:r>
                  <a:rPr lang="en-US" spc="-5" dirty="0"/>
                  <a:t>plotted</a:t>
                </a:r>
                <a:r>
                  <a:rPr lang="en-US" spc="50" dirty="0"/>
                  <a:t> </a:t>
                </a:r>
                <a:r>
                  <a:rPr lang="en-US" spc="-5" dirty="0"/>
                  <a:t>points</a:t>
                </a:r>
                <a:r>
                  <a:rPr lang="en-US" spc="50" dirty="0"/>
                  <a:t> </a:t>
                </a:r>
                <a:r>
                  <a:rPr lang="en-US" spc="-5" dirty="0"/>
                  <a:t>eventually</a:t>
                </a:r>
                <a:r>
                  <a:rPr lang="en-US" spc="50" dirty="0"/>
                  <a:t> </a:t>
                </a:r>
                <a:r>
                  <a:rPr lang="en-US" spc="-5" dirty="0"/>
                  <a:t>remain</a:t>
                </a:r>
                <a:r>
                  <a:rPr lang="en-US" spc="50" dirty="0"/>
                  <a:t> </a:t>
                </a:r>
                <a:r>
                  <a:rPr lang="en-US" spc="-5" dirty="0"/>
                  <a:t>within</a:t>
                </a:r>
                <a:r>
                  <a:rPr lang="en-US" spc="50" dirty="0"/>
                  <a:t> </a:t>
                </a:r>
                <a:r>
                  <a:rPr lang="en-US" spc="-5" dirty="0"/>
                  <a:t>an</a:t>
                </a:r>
                <a:r>
                  <a:rPr lang="en-US" spc="45" dirty="0"/>
                  <a:t> </a:t>
                </a:r>
                <a14:m>
                  <m:oMath xmlns:m="http://schemas.openxmlformats.org/officeDocument/2006/math">
                    <m:r>
                      <a:rPr lang="en-US" i="1" spc="-180" dirty="0" smtClean="0">
                        <a:latin typeface="Cambria Math" panose="02040503050406030204" pitchFamily="18" charset="0"/>
                        <a:ea typeface="Cambria Math" panose="02040503050406030204" pitchFamily="18" charset="0"/>
                      </a:rPr>
                      <m:t>∈</m:t>
                    </m:r>
                  </m:oMath>
                </a14:m>
                <a:r>
                  <a:rPr lang="en-US" spc="-10" dirty="0"/>
                  <a:t>-ban</a:t>
                </a:r>
                <a:r>
                  <a:rPr lang="en-US" spc="-5" dirty="0"/>
                  <a:t>d</a:t>
                </a:r>
                <a:r>
                  <a:rPr lang="en-US" spc="50" dirty="0"/>
                  <a:t> </a:t>
                </a:r>
                <a:r>
                  <a:rPr lang="en-US" spc="-10" dirty="0"/>
                  <a:t>aroun</a:t>
                </a:r>
                <a:r>
                  <a:rPr lang="en-US" spc="-5" dirty="0"/>
                  <a:t>d</a:t>
                </a:r>
                <a:r>
                  <a:rPr lang="en-US" spc="50" dirty="0"/>
                  <a:t> </a:t>
                </a:r>
                <a:r>
                  <a:rPr lang="en-US" spc="-10" dirty="0"/>
                  <a:t>the horizonta</a:t>
                </a:r>
                <a:r>
                  <a:rPr lang="en-US" spc="-5" dirty="0"/>
                  <a:t>l</a:t>
                </a:r>
                <a:r>
                  <a:rPr lang="en-US" spc="-40" dirty="0"/>
                  <a:t> </a:t>
                </a:r>
                <a:r>
                  <a:rPr lang="en-US" spc="-10" dirty="0"/>
                  <a:t>lin</a:t>
                </a:r>
                <a:r>
                  <a:rPr lang="en-US" spc="-5" dirty="0"/>
                  <a:t>e</a:t>
                </a:r>
                <a:r>
                  <a:rPr lang="en-US" spc="25" dirty="0"/>
                  <a:t> </a:t>
                </a:r>
                <a:r>
                  <a:rPr lang="en-US" i="1" spc="-5" dirty="0"/>
                  <a:t>y</a:t>
                </a:r>
                <a:r>
                  <a:rPr lang="en-US" i="1" spc="75" dirty="0"/>
                  <a:t> </a:t>
                </a:r>
                <a:r>
                  <a:rPr lang="en-US" spc="-25" dirty="0"/>
                  <a:t>=</a:t>
                </a:r>
                <a:r>
                  <a:rPr lang="en-US" spc="15" dirty="0"/>
                  <a:t> </a:t>
                </a:r>
                <a:r>
                  <a:rPr lang="en-US" i="1" spc="65" dirty="0"/>
                  <a:t>L</a:t>
                </a:r>
                <a:r>
                  <a:rPr lang="en-US" spc="-5" dirty="0"/>
                  <a:t>.</a:t>
                </a:r>
                <a:r>
                  <a:rPr lang="en-US" spc="-40" dirty="0"/>
                  <a:t> </a:t>
                </a: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226"/>
                </a:stretch>
              </a:blipFill>
            </p:spPr>
            <p:txBody>
              <a:bodyPr/>
              <a:lstStyle/>
              <a:p>
                <a:r>
                  <a:rPr lang="en-US">
                    <a:noFill/>
                  </a:rPr>
                  <a:t> </a:t>
                </a:r>
              </a:p>
            </p:txBody>
          </p:sp>
        </mc:Fallback>
      </mc:AlternateContent>
      <p:pic>
        <p:nvPicPr>
          <p:cNvPr id="5" name="Picture 2" descr="A graph shows the plot of a sequence and the convergence of the sequence to the limit capital L. The horizontal axis n ranges from 0 to 7, in increments of 1, with points 1, 2, 3, 4, 5, 6, and 7 labeled. The y axis has the point capital L labeled. A horizontal line at y equals capital L extends into quadrant 1. Points are plotted above each of the n values and one point to the next is connected with dashed line segments. The slope and length of each line segment gets progressively less steep and the points get closer to the horizontal line y equals capital L. At n equals 4, dashed horizontal lines run parallel to y equals capital L with one dashed line being above the line y equals capital L by a distance of plus epsilon, and the other dashed line being below the line y equals capital L by a distance of negative epsilo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37113" y="2716524"/>
            <a:ext cx="4714976" cy="378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1555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05614" cy="622851"/>
          </a:xfrm>
        </p:spPr>
        <p:txBody>
          <a:bodyPr anchor="t">
            <a:normAutofit fontScale="90000"/>
          </a:bodyPr>
          <a:lstStyle/>
          <a:p>
            <a:r>
              <a:rPr lang="en-US" sz="3100" dirty="0"/>
              <a:t>10.5 The Ratio and Root Tests and Strategies for Choosing </a:t>
            </a:r>
            <a:r>
              <a:rPr lang="en-US" sz="3100" dirty="0"/>
              <a:t>Tests </a:t>
            </a:r>
            <a:r>
              <a:rPr lang="en-US" sz="3100" dirty="0" smtClean="0"/>
              <a:t>(6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nSpc>
                    <a:spcPct val="100000"/>
                  </a:lnSpc>
                  <a:buNone/>
                </a:pPr>
                <a:r>
                  <a:rPr lang="en-US" spc="-10" dirty="0">
                    <a:solidFill>
                      <a:schemeClr val="tx1"/>
                    </a:solidFill>
                  </a:rPr>
                  <a:t>Our </a:t>
                </a:r>
                <a:r>
                  <a:rPr lang="en-US" spc="-5" dirty="0">
                    <a:solidFill>
                      <a:schemeClr val="tx1"/>
                    </a:solidFill>
                  </a:rPr>
                  <a:t>next test is based on the limit of the </a:t>
                </a:r>
                <a:r>
                  <a:rPr lang="en-US" i="1" spc="30" dirty="0">
                    <a:solidFill>
                      <a:schemeClr val="tx1"/>
                    </a:solidFill>
                  </a:rPr>
                  <a:t>n</a:t>
                </a:r>
                <a:r>
                  <a:rPr lang="en-US" spc="-5" dirty="0">
                    <a:solidFill>
                      <a:schemeClr val="tx1"/>
                    </a:solidFill>
                  </a:rPr>
                  <a:t>th roots </a:t>
                </a:r>
                <a14:m>
                  <m:oMath xmlns:m="http://schemas.openxmlformats.org/officeDocument/2006/math">
                    <m:rad>
                      <m:radPr>
                        <m:ctrlPr>
                          <a:rPr lang="en-US" i="1" spc="-5" smtClean="0">
                            <a:solidFill>
                              <a:schemeClr val="tx1"/>
                            </a:solidFill>
                            <a:latin typeface="Cambria Math" panose="02040503050406030204" pitchFamily="18" charset="0"/>
                            <a:cs typeface="Times New Roman"/>
                          </a:rPr>
                        </m:ctrlPr>
                      </m:radPr>
                      <m:deg>
                        <m:r>
                          <m:rPr>
                            <m:brk m:alnAt="7"/>
                          </m:rPr>
                          <a:rPr lang="en-US" b="0" i="1" spc="-5" smtClean="0">
                            <a:solidFill>
                              <a:schemeClr val="tx1"/>
                            </a:solidFill>
                            <a:latin typeface="Cambria Math" panose="02040503050406030204" pitchFamily="18" charset="0"/>
                            <a:cs typeface="Times New Roman"/>
                          </a:rPr>
                          <m:t>𝑛</m:t>
                        </m:r>
                      </m:deg>
                      <m:e>
                        <m:r>
                          <a:rPr lang="en-US" b="0" i="1" spc="-5" smtClean="0">
                            <a:solidFill>
                              <a:schemeClr val="tx1"/>
                            </a:solidFill>
                            <a:latin typeface="Cambria Math" panose="02040503050406030204" pitchFamily="18" charset="0"/>
                            <a:cs typeface="Times New Roman"/>
                          </a:rPr>
                          <m:t>|</m:t>
                        </m:r>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𝑎</m:t>
                            </m:r>
                          </m:e>
                          <m:sub>
                            <m:r>
                              <a:rPr lang="en-US" b="0" i="1" spc="-5" smtClean="0">
                                <a:solidFill>
                                  <a:schemeClr val="tx1"/>
                                </a:solidFill>
                                <a:latin typeface="Cambria Math" panose="02040503050406030204" pitchFamily="18" charset="0"/>
                                <a:cs typeface="Times New Roman"/>
                              </a:rPr>
                              <m:t>𝑛</m:t>
                            </m:r>
                          </m:sub>
                        </m:sSub>
                        <m:r>
                          <a:rPr lang="en-US" b="0" i="1" spc="-5" smtClean="0">
                            <a:solidFill>
                              <a:schemeClr val="tx1"/>
                            </a:solidFill>
                            <a:latin typeface="Cambria Math" panose="02040503050406030204" pitchFamily="18" charset="0"/>
                            <a:cs typeface="Times New Roman"/>
                          </a:rPr>
                          <m:t>|</m:t>
                        </m:r>
                      </m:e>
                    </m:rad>
                  </m:oMath>
                </a14:m>
                <a:r>
                  <a:rPr lang="en-US" spc="90" dirty="0">
                    <a:solidFill>
                      <a:schemeClr val="tx1"/>
                    </a:solidFill>
                  </a:rPr>
                  <a:t> </a:t>
                </a:r>
                <a:r>
                  <a:rPr lang="en-US" spc="-10" dirty="0">
                    <a:solidFill>
                      <a:schemeClr val="tx1"/>
                    </a:solidFill>
                  </a:rPr>
                  <a:t>rathe</a:t>
                </a:r>
                <a:r>
                  <a:rPr lang="en-US" spc="-5" dirty="0">
                    <a:solidFill>
                      <a:schemeClr val="tx1"/>
                    </a:solidFill>
                  </a:rPr>
                  <a:t>r </a:t>
                </a:r>
                <a:r>
                  <a:rPr lang="en-US" spc="-10" dirty="0">
                    <a:solidFill>
                      <a:schemeClr val="tx1"/>
                    </a:solidFill>
                  </a:rPr>
                  <a:t>tha</a:t>
                </a:r>
                <a:r>
                  <a:rPr lang="en-US" spc="-5" dirty="0">
                    <a:solidFill>
                      <a:schemeClr val="tx1"/>
                    </a:solidFill>
                  </a:rPr>
                  <a:t>n </a:t>
                </a:r>
                <a:r>
                  <a:rPr lang="en-US" spc="-10" dirty="0">
                    <a:solidFill>
                      <a:schemeClr val="tx1"/>
                    </a:solidFill>
                  </a:rPr>
                  <a:t>th</a:t>
                </a:r>
                <a:r>
                  <a:rPr lang="en-US" spc="-5" dirty="0">
                    <a:solidFill>
                      <a:schemeClr val="tx1"/>
                    </a:solidFill>
                  </a:rPr>
                  <a:t>e r</a:t>
                </a:r>
                <a:r>
                  <a:rPr lang="en-US" spc="-10" dirty="0">
                    <a:solidFill>
                      <a:schemeClr val="tx1"/>
                    </a:solidFill>
                  </a:rPr>
                  <a:t>atios </a:t>
                </a:r>
                <a:r>
                  <a:rPr lang="en-US" i="1" spc="-5" dirty="0">
                    <a:solidFill>
                      <a:schemeClr val="tx1"/>
                    </a:solidFill>
                  </a:rPr>
                  <a:t>a</a:t>
                </a:r>
                <a:r>
                  <a:rPr lang="en-US" i="1" spc="44" baseline="-11111" dirty="0">
                    <a:solidFill>
                      <a:schemeClr val="tx1"/>
                    </a:solidFill>
                  </a:rPr>
                  <a:t>n</a:t>
                </a:r>
                <a:r>
                  <a:rPr lang="en-US" spc="-22" baseline="-11111" dirty="0">
                    <a:solidFill>
                      <a:schemeClr val="tx1"/>
                    </a:solidFill>
                  </a:rPr>
                  <a:t>+</a:t>
                </a:r>
                <a:r>
                  <a:rPr lang="en-US" spc="67" baseline="-11111" dirty="0">
                    <a:solidFill>
                      <a:schemeClr val="tx1"/>
                    </a:solidFill>
                  </a:rPr>
                  <a:t>1</a:t>
                </a:r>
                <a:r>
                  <a:rPr lang="en-US" i="1" spc="180" dirty="0">
                    <a:solidFill>
                      <a:schemeClr val="tx1"/>
                    </a:solidFill>
                  </a:rPr>
                  <a:t>/</a:t>
                </a:r>
                <a:r>
                  <a:rPr lang="en-US" i="1" spc="-5" dirty="0">
                    <a:solidFill>
                      <a:schemeClr val="tx1"/>
                    </a:solidFill>
                  </a:rPr>
                  <a:t>a</a:t>
                </a:r>
                <a:r>
                  <a:rPr lang="en-US" i="1" spc="-7" baseline="-11111" dirty="0">
                    <a:solidFill>
                      <a:schemeClr val="tx1"/>
                    </a:solidFill>
                  </a:rPr>
                  <a:t>n</a:t>
                </a:r>
                <a:r>
                  <a:rPr lang="en-US" i="1" spc="-157" baseline="-11111" dirty="0">
                    <a:solidFill>
                      <a:schemeClr val="tx1"/>
                    </a:solidFill>
                  </a:rPr>
                  <a:t> </a:t>
                </a:r>
                <a:r>
                  <a:rPr lang="en-US" spc="-5" dirty="0">
                    <a:solidFill>
                      <a:schemeClr val="tx1"/>
                    </a:solidFill>
                  </a:rPr>
                  <a:t>.</a:t>
                </a:r>
                <a:r>
                  <a:rPr lang="en-US" spc="-10" dirty="0">
                    <a:solidFill>
                      <a:schemeClr val="tx1"/>
                    </a:solidFill>
                  </a:rPr>
                  <a:t> </a:t>
                </a:r>
                <a:r>
                  <a:rPr lang="en-US" spc="-5" dirty="0">
                    <a:solidFill>
                      <a:schemeClr val="tx1"/>
                    </a:solidFill>
                  </a:rPr>
                  <a:t>Its</a:t>
                </a:r>
                <a:r>
                  <a:rPr lang="en-US" spc="-10" dirty="0">
                    <a:solidFill>
                      <a:schemeClr val="tx1"/>
                    </a:solidFill>
                  </a:rPr>
                  <a:t> </a:t>
                </a:r>
                <a:r>
                  <a:rPr lang="en-US" spc="-5" dirty="0">
                    <a:solidFill>
                      <a:schemeClr val="tx1"/>
                    </a:solidFill>
                  </a:rPr>
                  <a:t>proof,</a:t>
                </a:r>
                <a:r>
                  <a:rPr lang="en-US" spc="-10" dirty="0">
                    <a:solidFill>
                      <a:schemeClr val="tx1"/>
                    </a:solidFill>
                  </a:rPr>
                  <a:t> </a:t>
                </a:r>
                <a:r>
                  <a:rPr lang="en-US" spc="-5" dirty="0">
                    <a:solidFill>
                      <a:schemeClr val="tx1"/>
                    </a:solidFill>
                  </a:rPr>
                  <a:t>like</a:t>
                </a:r>
                <a:r>
                  <a:rPr lang="en-US" spc="-10" dirty="0">
                    <a:solidFill>
                      <a:schemeClr val="tx1"/>
                    </a:solidFill>
                  </a:rPr>
                  <a:t> </a:t>
                </a:r>
                <a:r>
                  <a:rPr lang="en-US" spc="-5" dirty="0">
                    <a:solidFill>
                      <a:schemeClr val="tx1"/>
                    </a:solidFill>
                  </a:rPr>
                  <a:t>that</a:t>
                </a:r>
                <a:r>
                  <a:rPr lang="en-US" spc="-10" dirty="0">
                    <a:solidFill>
                      <a:schemeClr val="tx1"/>
                    </a:solidFill>
                  </a:rPr>
                  <a:t> </a:t>
                </a:r>
                <a:r>
                  <a:rPr lang="en-US" spc="-5" dirty="0">
                    <a:solidFill>
                      <a:schemeClr val="tx1"/>
                    </a:solidFill>
                  </a:rPr>
                  <a:t>of</a:t>
                </a:r>
                <a:r>
                  <a:rPr lang="en-US" spc="-10" dirty="0">
                    <a:solidFill>
                      <a:schemeClr val="tx1"/>
                    </a:solidFill>
                  </a:rPr>
                  <a:t> </a:t>
                </a:r>
                <a:r>
                  <a:rPr lang="en-US" spc="-5" dirty="0">
                    <a:solidFill>
                      <a:schemeClr val="tx1"/>
                    </a:solidFill>
                  </a:rPr>
                  <a:t>the</a:t>
                </a:r>
                <a:r>
                  <a:rPr lang="en-US" spc="-10" dirty="0">
                    <a:solidFill>
                      <a:schemeClr val="tx1"/>
                    </a:solidFill>
                  </a:rPr>
                  <a:t> </a:t>
                </a:r>
                <a:r>
                  <a:rPr lang="en-US" spc="-15" dirty="0">
                    <a:solidFill>
                      <a:schemeClr val="tx1"/>
                    </a:solidFill>
                  </a:rPr>
                  <a:t>R</a:t>
                </a:r>
                <a:r>
                  <a:rPr lang="en-US" spc="-5" dirty="0">
                    <a:solidFill>
                      <a:schemeClr val="tx1"/>
                    </a:solidFill>
                  </a:rPr>
                  <a:t>atio</a:t>
                </a:r>
                <a:r>
                  <a:rPr lang="en-US" spc="-10" dirty="0">
                    <a:solidFill>
                      <a:schemeClr val="tx1"/>
                    </a:solidFill>
                  </a:rPr>
                  <a:t> </a:t>
                </a:r>
                <a:r>
                  <a:rPr lang="en-US" spc="-5" dirty="0">
                    <a:solidFill>
                      <a:schemeClr val="tx1"/>
                    </a:solidFill>
                  </a:rPr>
                  <a:t>Test,</a:t>
                </a:r>
                <a:r>
                  <a:rPr lang="en-US" spc="-10" dirty="0">
                    <a:solidFill>
                      <a:schemeClr val="tx1"/>
                    </a:solidFill>
                  </a:rPr>
                  <a:t> </a:t>
                </a:r>
                <a:r>
                  <a:rPr lang="en-US" spc="-5" dirty="0">
                    <a:solidFill>
                      <a:schemeClr val="tx1"/>
                    </a:solidFill>
                  </a:rPr>
                  <a:t>is</a:t>
                </a:r>
                <a:r>
                  <a:rPr lang="en-US" spc="-10" dirty="0">
                    <a:solidFill>
                      <a:schemeClr val="tx1"/>
                    </a:solidFill>
                  </a:rPr>
                  <a:t> </a:t>
                </a:r>
                <a:r>
                  <a:rPr lang="en-US" spc="-5" dirty="0">
                    <a:solidFill>
                      <a:schemeClr val="tx1"/>
                    </a:solidFill>
                  </a:rPr>
                  <a:t>based</a:t>
                </a:r>
                <a:r>
                  <a:rPr lang="en-US" spc="-10" dirty="0">
                    <a:solidFill>
                      <a:schemeClr val="tx1"/>
                    </a:solidFill>
                  </a:rPr>
                  <a:t> </a:t>
                </a:r>
                <a:r>
                  <a:rPr lang="en-US" spc="-5" dirty="0">
                    <a:solidFill>
                      <a:schemeClr val="tx1"/>
                    </a:solidFill>
                  </a:rPr>
                  <a:t>on</a:t>
                </a:r>
                <a:r>
                  <a:rPr lang="en-US" spc="-10" dirty="0">
                    <a:solidFill>
                      <a:schemeClr val="tx1"/>
                    </a:solidFill>
                  </a:rPr>
                  <a:t> </a:t>
                </a:r>
                <a:r>
                  <a:rPr lang="en-US" spc="-5" dirty="0">
                    <a:solidFill>
                      <a:schemeClr val="tx1"/>
                    </a:solidFill>
                  </a:rPr>
                  <a:t>a</a:t>
                </a:r>
                <a:r>
                  <a:rPr lang="en-US" spc="-10" dirty="0">
                    <a:solidFill>
                      <a:schemeClr val="tx1"/>
                    </a:solidFill>
                  </a:rPr>
                  <a:t> </a:t>
                </a:r>
                <a:r>
                  <a:rPr lang="en-US" spc="-5" dirty="0">
                    <a:solidFill>
                      <a:schemeClr val="tx1"/>
                    </a:solidFill>
                  </a:rPr>
                  <a:t>comparison</a:t>
                </a:r>
                <a:r>
                  <a:rPr lang="en-US" spc="-10" dirty="0">
                    <a:solidFill>
                      <a:schemeClr val="tx1"/>
                    </a:solidFill>
                  </a:rPr>
                  <a:t> </a:t>
                </a:r>
                <a:r>
                  <a:rPr lang="en-US" spc="-5" dirty="0">
                    <a:solidFill>
                      <a:schemeClr val="tx1"/>
                    </a:solidFill>
                  </a:rPr>
                  <a:t>with</a:t>
                </a:r>
                <a:r>
                  <a:rPr lang="en-US" spc="-10" dirty="0">
                    <a:solidFill>
                      <a:schemeClr val="tx1"/>
                    </a:solidFill>
                  </a:rPr>
                  <a:t> </a:t>
                </a:r>
                <a:r>
                  <a:rPr lang="en-US" spc="-5" dirty="0">
                    <a:solidFill>
                      <a:schemeClr val="tx1"/>
                    </a:solidFill>
                  </a:rPr>
                  <a:t>a</a:t>
                </a:r>
                <a:r>
                  <a:rPr lang="en-US" spc="-10" dirty="0">
                    <a:solidFill>
                      <a:schemeClr val="tx1"/>
                    </a:solidFill>
                  </a:rPr>
                  <a:t> </a:t>
                </a:r>
                <a:r>
                  <a:rPr lang="en-US" spc="-5" dirty="0">
                    <a:solidFill>
                      <a:schemeClr val="tx1"/>
                    </a:solidFill>
                  </a:rPr>
                  <a:t>geometric series (see </a:t>
                </a:r>
                <a:r>
                  <a:rPr lang="en-US" spc="-15" dirty="0">
                    <a:solidFill>
                      <a:schemeClr val="tx1"/>
                    </a:solidFill>
                  </a:rPr>
                  <a:t>E</a:t>
                </a:r>
                <a:r>
                  <a:rPr lang="en-US" spc="-5" dirty="0">
                    <a:solidFill>
                      <a:schemeClr val="tx1"/>
                    </a:solidFill>
                  </a:rPr>
                  <a:t>xercise 63).</a:t>
                </a:r>
              </a:p>
              <a:p>
                <a:pPr marL="0" marR="5080" indent="0">
                  <a:lnSpc>
                    <a:spcPct val="100000"/>
                  </a:lnSpc>
                  <a:buNone/>
                </a:pPr>
                <a:endParaRPr lang="en-US" dirty="0">
                  <a:solidFill>
                    <a:schemeClr val="tx1"/>
                  </a:solidFill>
                </a:endParaRPr>
              </a:p>
              <a:p>
                <a:pPr marL="0" indent="0">
                  <a:lnSpc>
                    <a:spcPct val="100000"/>
                  </a:lnSpc>
                  <a:buNone/>
                </a:pPr>
                <a:r>
                  <a:rPr lang="en-US" b="1" u="sng" spc="-105" dirty="0"/>
                  <a:t>THEORE</a:t>
                </a:r>
                <a:r>
                  <a:rPr lang="en-US" b="1" u="sng" spc="-175" dirty="0"/>
                  <a:t>M</a:t>
                </a:r>
                <a:r>
                  <a:rPr lang="en-US" b="1" spc="-175" dirty="0"/>
                  <a:t>:</a:t>
                </a:r>
                <a:r>
                  <a:rPr lang="en-US" b="1" spc="-10" dirty="0"/>
                  <a:t> </a:t>
                </a:r>
                <a:r>
                  <a:rPr lang="en-US" b="1" spc="-85" dirty="0"/>
                  <a:t>Root</a:t>
                </a:r>
                <a:r>
                  <a:rPr lang="en-US" b="1" spc="-5" dirty="0"/>
                  <a:t> </a:t>
                </a:r>
                <a:r>
                  <a:rPr lang="en-US" b="1" spc="-180" dirty="0"/>
                  <a:t>T</a:t>
                </a:r>
                <a:r>
                  <a:rPr lang="en-US" b="1" spc="-95" dirty="0"/>
                  <a:t>es</a:t>
                </a:r>
                <a:r>
                  <a:rPr lang="en-US" b="1" spc="-55" dirty="0"/>
                  <a:t>t  </a:t>
                </a:r>
                <a:r>
                  <a:rPr lang="en-US" spc="-10" dirty="0"/>
                  <a:t>Assume</a:t>
                </a:r>
                <a:r>
                  <a:rPr lang="en-US" spc="-5" dirty="0"/>
                  <a:t> that the following limit exists:</a:t>
                </a:r>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lim</m:t>
                              </m:r>
                            </m:e>
                            <m:lim>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rad>
                            <m:radPr>
                              <m:ctrlPr>
                                <a:rPr lang="en-US" i="1" smtClean="0">
                                  <a:latin typeface="Cambria Math" panose="02040503050406030204" pitchFamily="18" charset="0"/>
                                  <a:ea typeface="Cambria Math" panose="02040503050406030204" pitchFamily="18" charset="0"/>
                                </a:rPr>
                              </m:ctrlPr>
                            </m:radPr>
                            <m:deg>
                              <m:r>
                                <m:rPr>
                                  <m:brk m:alnAt="7"/>
                                </m:rPr>
                                <a:rPr lang="en-US" b="0" i="1" smtClean="0">
                                  <a:latin typeface="Cambria Math" panose="02040503050406030204" pitchFamily="18" charset="0"/>
                                  <a:ea typeface="Cambria Math" panose="02040503050406030204" pitchFamily="18" charset="0"/>
                                </a:rPr>
                                <m:t>𝑛</m:t>
                              </m:r>
                            </m:deg>
                            <m:e>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e>
                          </m:rad>
                        </m:e>
                      </m:func>
                    </m:oMath>
                  </m:oMathPara>
                </a14:m>
                <a:endParaRPr lang="en-US" dirty="0"/>
              </a:p>
              <a:p>
                <a:pPr marL="265430" indent="-182880">
                  <a:lnSpc>
                    <a:spcPct val="100000"/>
                  </a:lnSpc>
                  <a:buFont typeface="Times New Roman"/>
                  <a:buAutoNum type="romanLcParenBoth"/>
                  <a:tabLst>
                    <a:tab pos="265430" algn="l"/>
                  </a:tabLst>
                </a:pPr>
                <a:r>
                  <a:rPr lang="en-US" spc="-5" dirty="0"/>
                  <a:t> 	If </a:t>
                </a:r>
                <a:r>
                  <a:rPr lang="en-US" i="1" spc="135" dirty="0"/>
                  <a:t>L</a:t>
                </a:r>
                <a:r>
                  <a:rPr lang="en-US" i="1" dirty="0"/>
                  <a:t> </a:t>
                </a:r>
                <a:r>
                  <a:rPr lang="en-US" i="1" spc="80" dirty="0"/>
                  <a:t>&lt;</a:t>
                </a:r>
                <a:r>
                  <a:rPr lang="en-US" i="1" spc="-5" dirty="0"/>
                  <a:t> </a:t>
                </a:r>
                <a:r>
                  <a:rPr lang="en-US" spc="-10" dirty="0"/>
                  <a:t>1</a:t>
                </a:r>
                <a:r>
                  <a:rPr lang="en-US" spc="-5" dirty="0"/>
                  <a:t>, t</a:t>
                </a:r>
                <a:r>
                  <a:rPr lang="en-US" spc="-10" dirty="0"/>
                  <a:t>he</a:t>
                </a:r>
                <a:r>
                  <a:rPr lang="en-US" spc="-5" dirty="0"/>
                  <a:t>n </a:t>
                </a:r>
                <a14:m>
                  <m:oMath xmlns:m="http://schemas.openxmlformats.org/officeDocument/2006/math">
                    <m:nary>
                      <m:naryPr>
                        <m:chr m:val="∑"/>
                        <m:subHide m:val="on"/>
                        <m:supHide m:val="on"/>
                        <m:ctrlPr>
                          <a:rPr lang="en-US" i="1" spc="-5">
                            <a:latin typeface="Cambria Math" panose="02040503050406030204" pitchFamily="18" charset="0"/>
                            <a:cs typeface="Times New Roman"/>
                          </a:rPr>
                        </m:ctrlPr>
                      </m:naryPr>
                      <m:sub/>
                      <m:sup/>
                      <m:e>
                        <m:sSub>
                          <m:sSubPr>
                            <m:ctrlPr>
                              <a:rPr lang="en-US" i="1" spc="-5">
                                <a:latin typeface="Cambria Math" panose="02040503050406030204" pitchFamily="18" charset="0"/>
                                <a:cs typeface="Times New Roman"/>
                              </a:rPr>
                            </m:ctrlPr>
                          </m:sSubPr>
                          <m:e>
                            <m:r>
                              <a:rPr lang="en-US" i="1" spc="-5">
                                <a:latin typeface="Cambria Math" panose="02040503050406030204" pitchFamily="18" charset="0"/>
                                <a:cs typeface="Times New Roman"/>
                              </a:rPr>
                              <m:t>𝑎</m:t>
                            </m:r>
                          </m:e>
                          <m:sub>
                            <m:r>
                              <a:rPr lang="en-US" i="1" spc="-5">
                                <a:latin typeface="Cambria Math" panose="02040503050406030204" pitchFamily="18" charset="0"/>
                                <a:cs typeface="Times New Roman"/>
                              </a:rPr>
                              <m:t>𝑛</m:t>
                            </m:r>
                          </m:sub>
                        </m:sSub>
                      </m:e>
                    </m:nary>
                  </m:oMath>
                </a14:m>
                <a:r>
                  <a:rPr lang="en-US" i="1" spc="-7" baseline="-11111" dirty="0"/>
                  <a:t> </a:t>
                </a:r>
                <a:r>
                  <a:rPr lang="en-US" spc="-10" dirty="0"/>
                  <a:t>converge</a:t>
                </a:r>
                <a:r>
                  <a:rPr lang="en-US" spc="-5" dirty="0"/>
                  <a:t>s </a:t>
                </a:r>
                <a:r>
                  <a:rPr lang="en-US" spc="-10" dirty="0"/>
                  <a:t>absolutely.</a:t>
                </a:r>
                <a:endParaRPr lang="en-US" dirty="0"/>
              </a:p>
              <a:p>
                <a:pPr marL="265430" indent="-218440">
                  <a:lnSpc>
                    <a:spcPct val="100000"/>
                  </a:lnSpc>
                  <a:buFont typeface="Times New Roman"/>
                  <a:buAutoNum type="romanLcParenBoth"/>
                  <a:tabLst>
                    <a:tab pos="265430" algn="l"/>
                  </a:tabLst>
                </a:pPr>
                <a:r>
                  <a:rPr lang="en-US" spc="-5" dirty="0"/>
                  <a:t> 	If </a:t>
                </a:r>
                <a:r>
                  <a:rPr lang="en-US" i="1" spc="135" dirty="0"/>
                  <a:t>L</a:t>
                </a:r>
                <a:r>
                  <a:rPr lang="en-US" i="1" dirty="0"/>
                  <a:t> </a:t>
                </a:r>
                <a:r>
                  <a:rPr lang="en-US" i="1" spc="80" dirty="0"/>
                  <a:t>&gt;</a:t>
                </a:r>
                <a:r>
                  <a:rPr lang="en-US" i="1" spc="-5" dirty="0"/>
                  <a:t> </a:t>
                </a:r>
                <a:r>
                  <a:rPr lang="en-US" spc="-10" dirty="0"/>
                  <a:t>1</a:t>
                </a:r>
                <a:r>
                  <a:rPr lang="en-US" spc="-5" dirty="0"/>
                  <a:t>, t</a:t>
                </a:r>
                <a:r>
                  <a:rPr lang="en-US" spc="-10" dirty="0"/>
                  <a:t>he</a:t>
                </a:r>
                <a:r>
                  <a:rPr lang="en-US" spc="-5" dirty="0"/>
                  <a:t>n </a:t>
                </a:r>
                <a14:m>
                  <m:oMath xmlns:m="http://schemas.openxmlformats.org/officeDocument/2006/math">
                    <m:nary>
                      <m:naryPr>
                        <m:chr m:val="∑"/>
                        <m:subHide m:val="on"/>
                        <m:supHide m:val="on"/>
                        <m:ctrlPr>
                          <a:rPr lang="en-US" i="1" spc="-5">
                            <a:latin typeface="Cambria Math" panose="02040503050406030204" pitchFamily="18" charset="0"/>
                            <a:cs typeface="Times New Roman"/>
                          </a:rPr>
                        </m:ctrlPr>
                      </m:naryPr>
                      <m:sub/>
                      <m:sup/>
                      <m:e>
                        <m:sSub>
                          <m:sSubPr>
                            <m:ctrlPr>
                              <a:rPr lang="en-US" i="1" spc="-5">
                                <a:latin typeface="Cambria Math" panose="02040503050406030204" pitchFamily="18" charset="0"/>
                                <a:cs typeface="Times New Roman"/>
                              </a:rPr>
                            </m:ctrlPr>
                          </m:sSubPr>
                          <m:e>
                            <m:r>
                              <a:rPr lang="en-US" i="1" spc="-5">
                                <a:latin typeface="Cambria Math" panose="02040503050406030204" pitchFamily="18" charset="0"/>
                                <a:cs typeface="Times New Roman"/>
                              </a:rPr>
                              <m:t>𝑎</m:t>
                            </m:r>
                          </m:e>
                          <m:sub>
                            <m:r>
                              <a:rPr lang="en-US" i="1" spc="-5">
                                <a:latin typeface="Cambria Math" panose="02040503050406030204" pitchFamily="18" charset="0"/>
                                <a:cs typeface="Times New Roman"/>
                              </a:rPr>
                              <m:t>𝑛</m:t>
                            </m:r>
                          </m:sub>
                        </m:sSub>
                      </m:e>
                    </m:nary>
                  </m:oMath>
                </a14:m>
                <a:r>
                  <a:rPr lang="en-US" spc="-5" dirty="0"/>
                  <a:t> diverges.</a:t>
                </a:r>
                <a:endParaRPr lang="en-US" dirty="0"/>
              </a:p>
              <a:p>
                <a:pPr marL="265430" indent="-253365">
                  <a:lnSpc>
                    <a:spcPct val="100000"/>
                  </a:lnSpc>
                  <a:spcBef>
                    <a:spcPts val="330"/>
                  </a:spcBef>
                  <a:buFont typeface="Times New Roman"/>
                  <a:buAutoNum type="romanLcParenBoth"/>
                  <a:tabLst>
                    <a:tab pos="265430" algn="l"/>
                  </a:tabLst>
                </a:pPr>
                <a:r>
                  <a:rPr lang="en-US" spc="-5" dirty="0"/>
                  <a:t> 	If </a:t>
                </a:r>
                <a:r>
                  <a:rPr lang="en-US" i="1" spc="-35" dirty="0"/>
                  <a:t>L</a:t>
                </a:r>
                <a:r>
                  <a:rPr lang="en-US" i="1" spc="55" dirty="0"/>
                  <a:t> </a:t>
                </a:r>
                <a:r>
                  <a:rPr lang="en-US" spc="-25" dirty="0"/>
                  <a:t>=</a:t>
                </a:r>
                <a:r>
                  <a:rPr lang="en-US" spc="-40" dirty="0"/>
                  <a:t> </a:t>
                </a:r>
                <a:r>
                  <a:rPr lang="en-US" spc="-10" dirty="0"/>
                  <a:t>1</a:t>
                </a:r>
                <a:r>
                  <a:rPr lang="en-US" spc="-5" dirty="0"/>
                  <a:t>, t</a:t>
                </a:r>
                <a:r>
                  <a:rPr lang="en-US" spc="-10" dirty="0"/>
                  <a:t>h</a:t>
                </a:r>
                <a:r>
                  <a:rPr lang="en-US" spc="-5" dirty="0"/>
                  <a:t>e </a:t>
                </a:r>
                <a:r>
                  <a:rPr lang="en-US" spc="-10" dirty="0"/>
                  <a:t>tes</a:t>
                </a:r>
                <a:r>
                  <a:rPr lang="en-US" spc="-5" dirty="0"/>
                  <a:t>t </a:t>
                </a:r>
                <a:r>
                  <a:rPr lang="en-US" spc="-10" dirty="0"/>
                  <a:t>i</a:t>
                </a:r>
                <a:r>
                  <a:rPr lang="en-US" spc="-5" dirty="0"/>
                  <a:t>s </a:t>
                </a:r>
                <a:r>
                  <a:rPr lang="en-US" spc="-10" dirty="0"/>
                  <a:t>inconclusiv</a:t>
                </a:r>
                <a:r>
                  <a:rPr lang="en-US" spc="-5" dirty="0"/>
                  <a:t>e (</a:t>
                </a:r>
                <a:r>
                  <a:rPr lang="en-US" spc="-10" dirty="0"/>
                  <a:t>th</a:t>
                </a:r>
                <a:r>
                  <a:rPr lang="en-US" spc="-5" dirty="0"/>
                  <a:t>e s</a:t>
                </a:r>
                <a:r>
                  <a:rPr lang="en-US" spc="-10" dirty="0"/>
                  <a:t>erie</a:t>
                </a:r>
                <a:r>
                  <a:rPr lang="en-US" spc="-5" dirty="0"/>
                  <a:t>s </a:t>
                </a:r>
                <a:r>
                  <a:rPr lang="en-US" spc="-15" dirty="0"/>
                  <a:t>ma</a:t>
                </a:r>
                <a:r>
                  <a:rPr lang="en-US" spc="-5" dirty="0"/>
                  <a:t>y </a:t>
                </a:r>
                <a:r>
                  <a:rPr lang="en-US" spc="-10" dirty="0"/>
                  <a:t>converg</a:t>
                </a:r>
                <a:r>
                  <a:rPr lang="en-US" spc="-5" dirty="0"/>
                  <a:t>e </a:t>
                </a:r>
                <a:r>
                  <a:rPr lang="en-US" spc="-10" dirty="0"/>
                  <a:t>o</a:t>
                </a:r>
                <a:r>
                  <a:rPr lang="en-US" spc="-5" dirty="0"/>
                  <a:t>r </a:t>
                </a:r>
                <a:r>
                  <a:rPr lang="en-US" spc="-10" dirty="0"/>
                  <a:t>diverge).</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30317903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05614" cy="622851"/>
          </a:xfrm>
        </p:spPr>
        <p:txBody>
          <a:bodyPr anchor="t">
            <a:normAutofit fontScale="90000"/>
          </a:bodyPr>
          <a:lstStyle/>
          <a:p>
            <a:r>
              <a:rPr lang="en-US" sz="3100" dirty="0"/>
              <a:t>10.5 The Ratio and Root Tests and Strategies for Choosing </a:t>
            </a:r>
            <a:r>
              <a:rPr lang="en-US" sz="3100" dirty="0"/>
              <a:t>Tests </a:t>
            </a:r>
            <a:r>
              <a:rPr lang="en-US" sz="3100" dirty="0" smtClean="0"/>
              <a:t>(7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u="sng" dirty="0">
                    <a:solidFill>
                      <a:schemeClr val="tx1"/>
                    </a:solidFill>
                  </a:rPr>
                  <a:t>EXAMPLE</a:t>
                </a:r>
                <a:r>
                  <a:rPr lang="en-US" b="1" dirty="0">
                    <a:solidFill>
                      <a:schemeClr val="tx1"/>
                    </a:solidFill>
                  </a:rPr>
                  <a:t>: </a:t>
                </a:r>
                <a14:m>
                  <m:oMath xmlns:m="http://schemas.openxmlformats.org/officeDocument/2006/math">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sSup>
                          <m:sSupPr>
                            <m:ctrlPr>
                              <a:rPr lang="en-US" i="1" smtClean="0">
                                <a:solidFill>
                                  <a:schemeClr val="tx1"/>
                                </a:solidFill>
                                <a:latin typeface="Cambria Math" panose="02040503050406030204" pitchFamily="18" charset="0"/>
                              </a:rPr>
                            </m:ctrlPr>
                          </m:sSupPr>
                          <m:e>
                            <m:d>
                              <m:dPr>
                                <m:ctrlPr>
                                  <a:rPr lang="en-US" i="1" smtClean="0">
                                    <a:solidFill>
                                      <a:schemeClr val="tx1"/>
                                    </a:solidFill>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 + 3</m:t>
                                    </m:r>
                                  </m:den>
                                </m:f>
                              </m:e>
                            </m:d>
                          </m:e>
                          <m:sup>
                            <m:r>
                              <a:rPr lang="en-US" b="0" i="1" smtClean="0">
                                <a:solidFill>
                                  <a:schemeClr val="tx1"/>
                                </a:solidFill>
                                <a:latin typeface="Cambria Math" panose="02040503050406030204" pitchFamily="18" charset="0"/>
                              </a:rPr>
                              <m:t>𝑛</m:t>
                            </m:r>
                          </m:sup>
                        </m:sSup>
                      </m:e>
                    </m:nary>
                  </m:oMath>
                </a14:m>
                <a:r>
                  <a:rPr lang="en-US" dirty="0">
                    <a:solidFill>
                      <a:schemeClr val="tx1"/>
                    </a:solidFill>
                  </a:rPr>
                  <a:t> converges absolutely by the Root Test since</a:t>
                </a:r>
              </a:p>
              <a:p>
                <a:pPr marL="0" marR="5080" indent="0" algn="just">
                  <a:lnSpc>
                    <a:spcPct val="100000"/>
                  </a:lnSpc>
                  <a:buNone/>
                </a:pPr>
                <a14:m>
                  <m:oMathPara xmlns:m="http://schemas.openxmlformats.org/officeDocument/2006/math">
                    <m:oMathParaPr>
                      <m:jc m:val="centerGroup"/>
                    </m:oMathParaPr>
                    <m:oMath xmlns:m="http://schemas.openxmlformats.org/officeDocument/2006/math">
                      <m:rad>
                        <m:radPr>
                          <m:ctrlPr>
                            <a:rPr lang="en-US" i="1" smtClean="0">
                              <a:solidFill>
                                <a:schemeClr val="tx1"/>
                              </a:solidFill>
                              <a:latin typeface="Cambria Math" panose="02040503050406030204" pitchFamily="18" charset="0"/>
                            </a:rPr>
                          </m:ctrlPr>
                        </m:radPr>
                        <m:deg>
                          <m:r>
                            <m:rPr>
                              <m:brk m:alnAt="7"/>
                            </m:rPr>
                            <a:rPr lang="en-US" b="0" i="1" smtClean="0">
                              <a:solidFill>
                                <a:schemeClr val="tx1"/>
                              </a:solidFill>
                              <a:latin typeface="Cambria Math" panose="02040503050406030204" pitchFamily="18" charset="0"/>
                            </a:rPr>
                            <m:t>𝑛</m:t>
                          </m:r>
                        </m:deg>
                        <m:e>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e>
                      </m:rad>
                      <m:r>
                        <a:rPr lang="en-US" b="0" i="1" smtClean="0">
                          <a:solidFill>
                            <a:schemeClr val="tx1"/>
                          </a:solidFill>
                          <a:latin typeface="Cambria Math" panose="02040503050406030204" pitchFamily="18" charset="0"/>
                        </a:rPr>
                        <m:t>=</m:t>
                      </m:r>
                      <m:rad>
                        <m:radPr>
                          <m:ctrlPr>
                            <a:rPr lang="en-US" b="0" i="1" smtClean="0">
                              <a:solidFill>
                                <a:schemeClr val="tx1"/>
                              </a:solidFill>
                              <a:latin typeface="Cambria Math" panose="02040503050406030204" pitchFamily="18" charset="0"/>
                            </a:rPr>
                          </m:ctrlPr>
                        </m:radPr>
                        <m:deg>
                          <m:r>
                            <m:rPr>
                              <m:brk m:alnAt="7"/>
                            </m:rPr>
                            <a:rPr lang="en-US" b="0" i="1" smtClean="0">
                              <a:solidFill>
                                <a:schemeClr val="tx1"/>
                              </a:solidFill>
                              <a:latin typeface="Cambria Math" panose="02040503050406030204" pitchFamily="18" charset="0"/>
                            </a:rPr>
                            <m:t>𝑛</m:t>
                          </m: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r>
                                        <a:rPr lang="en-US" i="1">
                                          <a:latin typeface="Cambria Math" panose="02040503050406030204" pitchFamily="18" charset="0"/>
                                        </a:rPr>
                                        <m:t>𝑛</m:t>
                                      </m:r>
                                      <m:r>
                                        <a:rPr lang="en-US" i="1">
                                          <a:latin typeface="Cambria Math" panose="02040503050406030204" pitchFamily="18" charset="0"/>
                                        </a:rPr>
                                        <m:t>+3</m:t>
                                      </m:r>
                                    </m:den>
                                  </m:f>
                                </m:e>
                              </m:d>
                            </m:e>
                            <m:sup>
                              <m:r>
                                <a:rPr lang="en-US" i="1">
                                  <a:latin typeface="Cambria Math" panose="02040503050406030204" pitchFamily="18" charset="0"/>
                                </a:rPr>
                                <m:t>𝑛</m:t>
                              </m:r>
                            </m:sup>
                          </m:sSup>
                        </m:e>
                      </m:ra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+3</m:t>
                          </m:r>
                        </m:den>
                      </m:f>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2</m:t>
                          </m:r>
                        </m:den>
                      </m:f>
                    </m:oMath>
                  </m:oMathPara>
                </a14:m>
                <a:endParaRPr lang="en-US" dirty="0">
                  <a:solidFill>
                    <a:schemeClr val="tx1"/>
                  </a:solidFill>
                </a:endParaRPr>
              </a:p>
              <a:p>
                <a:pPr marL="0" marR="5080" indent="0" algn="just">
                  <a:lnSpc>
                    <a:spcPct val="100000"/>
                  </a:lnSpc>
                  <a:buNone/>
                </a:pPr>
                <a:r>
                  <a:rPr lang="en-US" dirty="0"/>
                  <a:t>as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solidFill>
                      <a:schemeClr val="tx1"/>
                    </a:solidFill>
                  </a:rPr>
                  <a:t>. Thus, </a:t>
                </a:r>
                <a14:m>
                  <m:oMath xmlns:m="http://schemas.openxmlformats.org/officeDocument/2006/math">
                    <m:r>
                      <a:rPr lang="en-US" b="0" i="1" smtClean="0">
                        <a:solidFill>
                          <a:schemeClr val="tx1"/>
                        </a:solidFill>
                        <a:latin typeface="Cambria Math" panose="02040503050406030204" pitchFamily="18" charset="0"/>
                      </a:rPr>
                      <m:t>𝐿</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&lt;1</m:t>
                    </m:r>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a:stretch>
              </a:blipFill>
            </p:spPr>
            <p:txBody>
              <a:bodyPr/>
              <a:lstStyle/>
              <a:p>
                <a:r>
                  <a:rPr lang="en-US">
                    <a:noFill/>
                  </a:rPr>
                  <a:t> </a:t>
                </a:r>
              </a:p>
            </p:txBody>
          </p:sp>
        </mc:Fallback>
      </mc:AlternateContent>
    </p:spTree>
    <p:extLst>
      <p:ext uri="{BB962C8B-B14F-4D97-AF65-F5344CB8AC3E}">
        <p14:creationId xmlns:p14="http://schemas.microsoft.com/office/powerpoint/2010/main" val="11178209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05614" cy="622851"/>
          </a:xfrm>
        </p:spPr>
        <p:txBody>
          <a:bodyPr anchor="t">
            <a:normAutofit fontScale="90000"/>
          </a:bodyPr>
          <a:lstStyle/>
          <a:p>
            <a:r>
              <a:rPr lang="en-US" sz="3100" dirty="0"/>
              <a:t>10.5 The Ratio and Root Tests and Strategies for Choosing </a:t>
            </a:r>
            <a:r>
              <a:rPr lang="en-US" sz="3100" dirty="0"/>
              <a:t>Tests </a:t>
            </a:r>
            <a:r>
              <a:rPr lang="en-US" sz="3100" dirty="0" smtClean="0"/>
              <a:t>(8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110" dirty="0">
                    <a:solidFill>
                      <a:schemeClr val="tx1"/>
                    </a:solidFill>
                  </a:rPr>
                  <a:t>Determinin</a:t>
                </a:r>
                <a:r>
                  <a:rPr lang="en-US" b="1" spc="-120" dirty="0">
                    <a:solidFill>
                      <a:schemeClr val="tx1"/>
                    </a:solidFill>
                  </a:rPr>
                  <a:t>g</a:t>
                </a:r>
                <a:r>
                  <a:rPr lang="en-US" b="1" spc="-5" dirty="0">
                    <a:solidFill>
                      <a:schemeClr val="tx1"/>
                    </a:solidFill>
                  </a:rPr>
                  <a:t> </a:t>
                </a:r>
                <a:r>
                  <a:rPr lang="en-US" b="1" spc="-150" dirty="0">
                    <a:solidFill>
                      <a:schemeClr val="tx1"/>
                    </a:solidFill>
                  </a:rPr>
                  <a:t>W</a:t>
                </a:r>
                <a:r>
                  <a:rPr lang="en-US" b="1" spc="-90" dirty="0">
                    <a:solidFill>
                      <a:schemeClr val="tx1"/>
                    </a:solidFill>
                  </a:rPr>
                  <a:t>hic</a:t>
                </a:r>
                <a:r>
                  <a:rPr lang="en-US" b="1" spc="-105" dirty="0">
                    <a:solidFill>
                      <a:schemeClr val="tx1"/>
                    </a:solidFill>
                  </a:rPr>
                  <a:t>h</a:t>
                </a:r>
                <a:r>
                  <a:rPr lang="en-US" b="1" spc="-5" dirty="0">
                    <a:solidFill>
                      <a:schemeClr val="tx1"/>
                    </a:solidFill>
                  </a:rPr>
                  <a:t> </a:t>
                </a:r>
                <a:r>
                  <a:rPr lang="en-US" b="1" spc="-210" dirty="0">
                    <a:solidFill>
                      <a:schemeClr val="tx1"/>
                    </a:solidFill>
                  </a:rPr>
                  <a:t>T</a:t>
                </a:r>
                <a:r>
                  <a:rPr lang="en-US" b="1" spc="-114" dirty="0">
                    <a:solidFill>
                      <a:schemeClr val="tx1"/>
                    </a:solidFill>
                  </a:rPr>
                  <a:t>es</a:t>
                </a:r>
                <a:r>
                  <a:rPr lang="en-US" b="1" spc="-65" dirty="0">
                    <a:solidFill>
                      <a:schemeClr val="tx1"/>
                    </a:solidFill>
                  </a:rPr>
                  <a:t>t</a:t>
                </a:r>
                <a:r>
                  <a:rPr lang="en-US" b="1" spc="-5" dirty="0">
                    <a:solidFill>
                      <a:schemeClr val="tx1"/>
                    </a:solidFill>
                  </a:rPr>
                  <a:t> </a:t>
                </a:r>
                <a:r>
                  <a:rPr lang="en-US" b="1" spc="-80" dirty="0">
                    <a:solidFill>
                      <a:schemeClr val="tx1"/>
                    </a:solidFill>
                  </a:rPr>
                  <a:t>t</a:t>
                </a:r>
                <a:r>
                  <a:rPr lang="en-US" b="1" spc="-135" dirty="0">
                    <a:solidFill>
                      <a:schemeClr val="tx1"/>
                    </a:solidFill>
                  </a:rPr>
                  <a:t>o</a:t>
                </a:r>
                <a:r>
                  <a:rPr lang="en-US" b="1" spc="-5" dirty="0">
                    <a:solidFill>
                      <a:schemeClr val="tx1"/>
                    </a:solidFill>
                  </a:rPr>
                  <a:t> </a:t>
                </a:r>
                <a:r>
                  <a:rPr lang="en-US" b="1" spc="-135" dirty="0"/>
                  <a:t>Apply </a:t>
                </a:r>
                <a:r>
                  <a:rPr lang="en-US" spc="-135" dirty="0"/>
                  <a:t>We end this section with a brief review of all of the tests we have introduced for determining convergence so far and how one decides which test to apply.</a:t>
                </a:r>
              </a:p>
              <a:p>
                <a:pPr marL="0" marR="5080" indent="0" algn="just">
                  <a:lnSpc>
                    <a:spcPct val="100000"/>
                  </a:lnSpc>
                  <a:buNone/>
                </a:pPr>
                <a:endParaRPr lang="en-US" dirty="0">
                  <a:solidFill>
                    <a:schemeClr val="tx1"/>
                  </a:solidFill>
                </a:endParaRPr>
              </a:p>
              <a:p>
                <a:pPr marL="0" indent="0">
                  <a:lnSpc>
                    <a:spcPct val="100000"/>
                  </a:lnSpc>
                  <a:buNone/>
                </a:pPr>
                <a:r>
                  <a:rPr lang="en-US" spc="-15" dirty="0">
                    <a:solidFill>
                      <a:schemeClr val="tx1"/>
                    </a:solidFill>
                  </a:rPr>
                  <a:t>Le</a:t>
                </a:r>
                <a:r>
                  <a:rPr lang="en-US" spc="-5" dirty="0">
                    <a:solidFill>
                      <a:schemeClr val="tx1"/>
                    </a:solidFill>
                  </a:rPr>
                  <a:t>t</a:t>
                </a:r>
                <a:r>
                  <a:rPr lang="en-US" spc="65" dirty="0">
                    <a:solidFill>
                      <a:schemeClr val="tx1"/>
                    </a:solidFill>
                  </a:rPr>
                  <a:t> </a:t>
                </a:r>
                <a14:m>
                  <m:oMath xmlns:m="http://schemas.openxmlformats.org/officeDocument/2006/math">
                    <m:nary>
                      <m:naryPr>
                        <m:chr m:val="∑"/>
                        <m:ctrlPr>
                          <a:rPr lang="en-US" i="1" spc="65" smtClean="0">
                            <a:solidFill>
                              <a:schemeClr val="tx1"/>
                            </a:solidFill>
                            <a:latin typeface="Cambria Math" panose="02040503050406030204" pitchFamily="18" charset="0"/>
                            <a:cs typeface="Times New Roman"/>
                          </a:rPr>
                        </m:ctrlPr>
                      </m:naryPr>
                      <m:sub>
                        <m:r>
                          <m:rPr>
                            <m:brk m:alnAt="23"/>
                          </m:rPr>
                          <a:rPr lang="en-US" b="0" i="1" spc="65" smtClean="0">
                            <a:solidFill>
                              <a:schemeClr val="tx1"/>
                            </a:solidFill>
                            <a:latin typeface="Cambria Math" panose="02040503050406030204" pitchFamily="18" charset="0"/>
                            <a:cs typeface="Times New Roman"/>
                          </a:rPr>
                          <m:t>𝑛</m:t>
                        </m:r>
                        <m:r>
                          <a:rPr lang="en-US" b="0" i="1" spc="65" smtClean="0">
                            <a:solidFill>
                              <a:schemeClr val="tx1"/>
                            </a:solidFill>
                            <a:latin typeface="Cambria Math" panose="02040503050406030204" pitchFamily="18" charset="0"/>
                            <a:cs typeface="Times New Roman"/>
                          </a:rPr>
                          <m:t>=1</m:t>
                        </m:r>
                      </m:sub>
                      <m:sup>
                        <m:r>
                          <a:rPr lang="en-US" i="1" spc="65" smtClean="0">
                            <a:solidFill>
                              <a:schemeClr val="tx1"/>
                            </a:solidFill>
                            <a:latin typeface="Cambria Math" panose="02040503050406030204" pitchFamily="18" charset="0"/>
                            <a:ea typeface="Cambria Math" panose="02040503050406030204" pitchFamily="18" charset="0"/>
                            <a:cs typeface="Times New Roman"/>
                          </a:rPr>
                          <m:t>∞</m:t>
                        </m:r>
                      </m:sup>
                      <m:e>
                        <m:sSub>
                          <m:sSubPr>
                            <m:ctrlPr>
                              <a:rPr lang="en-US" i="1" spc="65" smtClean="0">
                                <a:solidFill>
                                  <a:schemeClr val="tx1"/>
                                </a:solidFill>
                                <a:latin typeface="Cambria Math" panose="02040503050406030204" pitchFamily="18" charset="0"/>
                                <a:cs typeface="Times New Roman"/>
                              </a:rPr>
                            </m:ctrlPr>
                          </m:sSubPr>
                          <m:e>
                            <m:r>
                              <a:rPr lang="en-US" b="0" i="1" spc="65" smtClean="0">
                                <a:solidFill>
                                  <a:schemeClr val="tx1"/>
                                </a:solidFill>
                                <a:latin typeface="Cambria Math" panose="02040503050406030204" pitchFamily="18" charset="0"/>
                                <a:cs typeface="Times New Roman"/>
                              </a:rPr>
                              <m:t>𝑎</m:t>
                            </m:r>
                          </m:e>
                          <m:sub>
                            <m:r>
                              <a:rPr lang="en-US" b="0" i="1" spc="65" smtClean="0">
                                <a:solidFill>
                                  <a:schemeClr val="tx1"/>
                                </a:solidFill>
                                <a:latin typeface="Cambria Math" panose="02040503050406030204" pitchFamily="18" charset="0"/>
                                <a:cs typeface="Times New Roman"/>
                              </a:rPr>
                              <m:t>𝑛</m:t>
                            </m:r>
                          </m:sub>
                        </m:sSub>
                      </m:e>
                    </m:nary>
                  </m:oMath>
                </a14:m>
                <a:r>
                  <a:rPr lang="en-US" spc="-10" dirty="0">
                    <a:solidFill>
                      <a:schemeClr val="tx1"/>
                    </a:solidFill>
                  </a:rPr>
                  <a:t> b</a:t>
                </a:r>
                <a:r>
                  <a:rPr lang="en-US" spc="-5" dirty="0">
                    <a:solidFill>
                      <a:schemeClr val="tx1"/>
                    </a:solidFill>
                  </a:rPr>
                  <a:t>e</a:t>
                </a:r>
                <a:r>
                  <a:rPr lang="en-US" spc="65" dirty="0">
                    <a:solidFill>
                      <a:schemeClr val="tx1"/>
                    </a:solidFill>
                  </a:rPr>
                  <a:t> </a:t>
                </a:r>
                <a:r>
                  <a:rPr lang="en-US" spc="-10" dirty="0">
                    <a:solidFill>
                      <a:schemeClr val="tx1"/>
                    </a:solidFill>
                  </a:rPr>
                  <a:t>given</a:t>
                </a:r>
                <a:r>
                  <a:rPr lang="en-US" spc="-5" dirty="0">
                    <a:solidFill>
                      <a:schemeClr val="tx1"/>
                    </a:solidFill>
                  </a:rPr>
                  <a:t>.</a:t>
                </a:r>
                <a:r>
                  <a:rPr lang="en-US" spc="70" dirty="0">
                    <a:solidFill>
                      <a:schemeClr val="tx1"/>
                    </a:solidFill>
                  </a:rPr>
                  <a:t> </a:t>
                </a:r>
                <a:r>
                  <a:rPr lang="en-US" spc="-15" dirty="0">
                    <a:solidFill>
                      <a:schemeClr val="tx1"/>
                    </a:solidFill>
                  </a:rPr>
                  <a:t>Kee</a:t>
                </a:r>
                <a:r>
                  <a:rPr lang="en-US" spc="-5" dirty="0">
                    <a:solidFill>
                      <a:schemeClr val="tx1"/>
                    </a:solidFill>
                  </a:rPr>
                  <a:t>p</a:t>
                </a:r>
                <a:r>
                  <a:rPr lang="en-US" spc="70" dirty="0">
                    <a:solidFill>
                      <a:schemeClr val="tx1"/>
                    </a:solidFill>
                  </a:rPr>
                  <a:t> </a:t>
                </a:r>
                <a:r>
                  <a:rPr lang="en-US" spc="-10" dirty="0">
                    <a:solidFill>
                      <a:schemeClr val="tx1"/>
                    </a:solidFill>
                  </a:rPr>
                  <a:t>i</a:t>
                </a:r>
                <a:r>
                  <a:rPr lang="en-US" spc="-5" dirty="0">
                    <a:solidFill>
                      <a:schemeClr val="tx1"/>
                    </a:solidFill>
                  </a:rPr>
                  <a:t>n</a:t>
                </a:r>
                <a:r>
                  <a:rPr lang="en-US" spc="65" dirty="0">
                    <a:solidFill>
                      <a:schemeClr val="tx1"/>
                    </a:solidFill>
                  </a:rPr>
                  <a:t> </a:t>
                </a:r>
                <a:r>
                  <a:rPr lang="en-US" spc="-15" dirty="0">
                    <a:solidFill>
                      <a:schemeClr val="tx1"/>
                    </a:solidFill>
                  </a:rPr>
                  <a:t>min</a:t>
                </a:r>
                <a:r>
                  <a:rPr lang="en-US" spc="-5" dirty="0">
                    <a:solidFill>
                      <a:schemeClr val="tx1"/>
                    </a:solidFill>
                  </a:rPr>
                  <a:t>d</a:t>
                </a:r>
                <a:r>
                  <a:rPr lang="en-US" spc="65" dirty="0">
                    <a:solidFill>
                      <a:schemeClr val="tx1"/>
                    </a:solidFill>
                  </a:rPr>
                  <a:t> </a:t>
                </a:r>
                <a:r>
                  <a:rPr lang="en-US" spc="-10" dirty="0">
                    <a:solidFill>
                      <a:schemeClr val="tx1"/>
                    </a:solidFill>
                  </a:rPr>
                  <a:t>tha</a:t>
                </a:r>
                <a:r>
                  <a:rPr lang="en-US" spc="-5" dirty="0">
                    <a:solidFill>
                      <a:schemeClr val="tx1"/>
                    </a:solidFill>
                  </a:rPr>
                  <a:t>t</a:t>
                </a:r>
                <a:r>
                  <a:rPr lang="en-US" spc="65" dirty="0">
                    <a:solidFill>
                      <a:schemeClr val="tx1"/>
                    </a:solidFill>
                  </a:rPr>
                  <a:t> </a:t>
                </a:r>
                <a:r>
                  <a:rPr lang="en-US" spc="-10" dirty="0">
                    <a:solidFill>
                      <a:schemeClr val="tx1"/>
                    </a:solidFill>
                  </a:rPr>
                  <a:t>th</a:t>
                </a:r>
                <a:r>
                  <a:rPr lang="en-US" spc="-5" dirty="0">
                    <a:solidFill>
                      <a:schemeClr val="tx1"/>
                    </a:solidFill>
                  </a:rPr>
                  <a:t>e</a:t>
                </a:r>
                <a:r>
                  <a:rPr lang="en-US" spc="65" dirty="0">
                    <a:solidFill>
                      <a:schemeClr val="tx1"/>
                    </a:solidFill>
                  </a:rPr>
                  <a:t> </a:t>
                </a:r>
                <a:r>
                  <a:rPr lang="en-US" spc="-5" dirty="0">
                    <a:solidFill>
                      <a:schemeClr val="tx1"/>
                    </a:solidFill>
                  </a:rPr>
                  <a:t>s</a:t>
                </a:r>
                <a:r>
                  <a:rPr lang="en-US" spc="-10" dirty="0">
                    <a:solidFill>
                      <a:schemeClr val="tx1"/>
                    </a:solidFill>
                  </a:rPr>
                  <a:t>erie</a:t>
                </a:r>
                <a:r>
                  <a:rPr lang="en-US" spc="-5" dirty="0">
                    <a:solidFill>
                      <a:schemeClr val="tx1"/>
                    </a:solidFill>
                  </a:rPr>
                  <a:t>s</a:t>
                </a:r>
                <a:r>
                  <a:rPr lang="en-US" spc="65"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65" dirty="0">
                    <a:solidFill>
                      <a:schemeClr val="tx1"/>
                    </a:solidFill>
                  </a:rPr>
                  <a:t> </a:t>
                </a:r>
                <a:r>
                  <a:rPr lang="en-US" spc="-10" dirty="0">
                    <a:solidFill>
                      <a:schemeClr val="tx1"/>
                    </a:solidFill>
                  </a:rPr>
                  <a:t>whic</a:t>
                </a:r>
                <a:r>
                  <a:rPr lang="en-US" spc="-5" dirty="0">
                    <a:solidFill>
                      <a:schemeClr val="tx1"/>
                    </a:solidFill>
                  </a:rPr>
                  <a:t>h</a:t>
                </a:r>
                <a:r>
                  <a:rPr lang="en-US" spc="70" dirty="0">
                    <a:solidFill>
                      <a:schemeClr val="tx1"/>
                    </a:solidFill>
                  </a:rPr>
                  <a:t> </a:t>
                </a:r>
                <a:r>
                  <a:rPr lang="en-US" spc="-10" dirty="0">
                    <a:solidFill>
                      <a:schemeClr val="tx1"/>
                    </a:solidFill>
                  </a:rPr>
                  <a:t>convergenc</a:t>
                </a:r>
                <a:r>
                  <a:rPr lang="en-US" spc="-5" dirty="0">
                    <a:solidFill>
                      <a:schemeClr val="tx1"/>
                    </a:solidFill>
                  </a:rPr>
                  <a:t>e</a:t>
                </a:r>
                <a:r>
                  <a:rPr lang="en-US" spc="70" dirty="0">
                    <a:solidFill>
                      <a:schemeClr val="tx1"/>
                    </a:solidFill>
                  </a:rPr>
                  <a:t> </a:t>
                </a:r>
                <a:r>
                  <a:rPr lang="en-US" spc="-10" dirty="0">
                    <a:solidFill>
                      <a:schemeClr val="tx1"/>
                    </a:solidFill>
                  </a:rPr>
                  <a:t>o</a:t>
                </a:r>
                <a:r>
                  <a:rPr lang="en-US" spc="-5" dirty="0">
                    <a:solidFill>
                      <a:schemeClr val="tx1"/>
                    </a:solidFill>
                  </a:rPr>
                  <a:t>r</a:t>
                </a:r>
                <a:r>
                  <a:rPr lang="en-US" spc="65" dirty="0">
                    <a:solidFill>
                      <a:schemeClr val="tx1"/>
                    </a:solidFill>
                  </a:rPr>
                  <a:t> </a:t>
                </a:r>
                <a:r>
                  <a:rPr lang="en-US" spc="-10" dirty="0">
                    <a:solidFill>
                      <a:schemeClr val="tx1"/>
                    </a:solidFill>
                  </a:rPr>
                  <a:t>divergenc</a:t>
                </a:r>
                <a:r>
                  <a:rPr lang="en-US" spc="-5" dirty="0">
                    <a:solidFill>
                      <a:schemeClr val="tx1"/>
                    </a:solidFill>
                  </a:rPr>
                  <a:t>e</a:t>
                </a:r>
                <a:r>
                  <a:rPr lang="en-US" spc="-30" dirty="0">
                    <a:solidFill>
                      <a:schemeClr val="tx1"/>
                    </a:solidFill>
                  </a:rPr>
                  <a:t> </a:t>
                </a:r>
                <a:r>
                  <a:rPr lang="en-US" spc="-10" dirty="0">
                    <a:solidFill>
                      <a:schemeClr val="tx1"/>
                    </a:solidFill>
                  </a:rPr>
                  <a:t>i</a:t>
                </a:r>
                <a:r>
                  <a:rPr lang="en-US" spc="-5" dirty="0">
                    <a:solidFill>
                      <a:schemeClr val="tx1"/>
                    </a:solidFill>
                  </a:rPr>
                  <a:t>s</a:t>
                </a:r>
                <a:r>
                  <a:rPr lang="en-US" spc="-35" dirty="0">
                    <a:solidFill>
                      <a:schemeClr val="tx1"/>
                    </a:solidFill>
                  </a:rPr>
                  <a:t> </a:t>
                </a:r>
                <a:r>
                  <a:rPr lang="en-US" spc="-15" dirty="0">
                    <a:solidFill>
                      <a:schemeClr val="tx1"/>
                    </a:solidFill>
                  </a:rPr>
                  <a:t>know</a:t>
                </a:r>
                <a:r>
                  <a:rPr lang="en-US" spc="-5" dirty="0">
                    <a:solidFill>
                      <a:schemeClr val="tx1"/>
                    </a:solidFill>
                  </a:rPr>
                  <a:t>n</a:t>
                </a:r>
                <a:r>
                  <a:rPr lang="en-US" spc="-30" dirty="0">
                    <a:solidFill>
                      <a:schemeClr val="tx1"/>
                    </a:solidFill>
                  </a:rPr>
                  <a:t> </a:t>
                </a:r>
                <a:r>
                  <a:rPr lang="en-US" spc="-5" dirty="0">
                    <a:solidFill>
                      <a:schemeClr val="tx1"/>
                    </a:solidFill>
                  </a:rPr>
                  <a:t>i</a:t>
                </a:r>
                <a:r>
                  <a:rPr lang="en-US" spc="-10" dirty="0">
                    <a:solidFill>
                      <a:schemeClr val="tx1"/>
                    </a:solidFill>
                  </a:rPr>
                  <a:t>nclud</a:t>
                </a:r>
                <a:r>
                  <a:rPr lang="en-US" spc="-5" dirty="0">
                    <a:solidFill>
                      <a:schemeClr val="tx1"/>
                    </a:solidFill>
                  </a:rPr>
                  <a:t>e</a:t>
                </a:r>
                <a:r>
                  <a:rPr lang="en-US" spc="-30"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geometri</a:t>
                </a:r>
                <a:r>
                  <a:rPr lang="en-US" spc="-5" dirty="0">
                    <a:solidFill>
                      <a:schemeClr val="tx1"/>
                    </a:solidFill>
                  </a:rPr>
                  <a:t>c</a:t>
                </a:r>
                <a:r>
                  <a:rPr lang="en-US" spc="-30" dirty="0">
                    <a:solidFill>
                      <a:schemeClr val="tx1"/>
                    </a:solidFill>
                  </a:rPr>
                  <a:t> </a:t>
                </a:r>
                <a:r>
                  <a:rPr lang="en-US" spc="-5" dirty="0">
                    <a:solidFill>
                      <a:schemeClr val="tx1"/>
                    </a:solidFill>
                  </a:rPr>
                  <a:t>s</a:t>
                </a:r>
                <a:r>
                  <a:rPr lang="en-US" spc="-10" dirty="0">
                    <a:solidFill>
                      <a:schemeClr val="tx1"/>
                    </a:solidFill>
                  </a:rPr>
                  <a:t>erie</a:t>
                </a:r>
                <a:r>
                  <a:rPr lang="en-US" spc="-5" dirty="0">
                    <a:solidFill>
                      <a:schemeClr val="tx1"/>
                    </a:solidFill>
                  </a:rPr>
                  <a:t>s </a:t>
                </a:r>
                <a14:m>
                  <m:oMath xmlns:m="http://schemas.openxmlformats.org/officeDocument/2006/math">
                    <m:nary>
                      <m:naryPr>
                        <m:chr m:val="∑"/>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=0</m:t>
                        </m:r>
                      </m:sub>
                      <m:sup>
                        <m:r>
                          <a:rPr lang="en-US" i="1" spc="-5" smtClean="0">
                            <a:solidFill>
                              <a:schemeClr val="tx1"/>
                            </a:solidFill>
                            <a:latin typeface="Cambria Math" panose="02040503050406030204" pitchFamily="18" charset="0"/>
                            <a:ea typeface="Cambria Math" panose="02040503050406030204" pitchFamily="18" charset="0"/>
                            <a:cs typeface="Times New Roman"/>
                          </a:rPr>
                          <m:t>∞</m:t>
                        </m:r>
                      </m:sup>
                      <m:e>
                        <m:r>
                          <a:rPr lang="en-US" b="0" i="1" spc="-5" smtClean="0">
                            <a:solidFill>
                              <a:schemeClr val="tx1"/>
                            </a:solidFill>
                            <a:latin typeface="Cambria Math" panose="02040503050406030204" pitchFamily="18" charset="0"/>
                            <a:cs typeface="Times New Roman"/>
                          </a:rPr>
                          <m:t>𝑎</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𝑟</m:t>
                            </m:r>
                          </m:e>
                          <m:sup>
                            <m:r>
                              <a:rPr lang="en-US" b="0" i="1" spc="-5" smtClean="0">
                                <a:solidFill>
                                  <a:schemeClr val="tx1"/>
                                </a:solidFill>
                                <a:latin typeface="Cambria Math" panose="02040503050406030204" pitchFamily="18" charset="0"/>
                                <a:cs typeface="Times New Roman"/>
                              </a:rPr>
                              <m:t>𝑛</m:t>
                            </m:r>
                          </m:sup>
                        </m:sSup>
                      </m:e>
                    </m:nary>
                  </m:oMath>
                </a14:m>
                <a:r>
                  <a:rPr lang="en-US" spc="-5" dirty="0">
                    <a:solidFill>
                      <a:schemeClr val="tx1"/>
                    </a:solidFill>
                  </a:rPr>
                  <a:t>,</a:t>
                </a:r>
                <a:r>
                  <a:rPr lang="en-US" spc="-35" dirty="0">
                    <a:solidFill>
                      <a:schemeClr val="tx1"/>
                    </a:solidFill>
                  </a:rPr>
                  <a:t> </a:t>
                </a:r>
                <a:r>
                  <a:rPr lang="en-US" spc="-10" dirty="0">
                    <a:solidFill>
                      <a:schemeClr val="tx1"/>
                    </a:solidFill>
                  </a:rPr>
                  <a:t>whic</a:t>
                </a:r>
                <a:r>
                  <a:rPr lang="en-US" spc="-5" dirty="0">
                    <a:solidFill>
                      <a:schemeClr val="tx1"/>
                    </a:solidFill>
                  </a:rPr>
                  <a:t>h</a:t>
                </a:r>
                <a:r>
                  <a:rPr lang="en-US" spc="-30" dirty="0">
                    <a:solidFill>
                      <a:schemeClr val="tx1"/>
                    </a:solidFill>
                  </a:rPr>
                  <a:t> </a:t>
                </a:r>
                <a:r>
                  <a:rPr lang="en-US" spc="-10" dirty="0">
                    <a:solidFill>
                      <a:schemeClr val="tx1"/>
                    </a:solidFill>
                  </a:rPr>
                  <a:t>converg</a:t>
                </a:r>
                <a:r>
                  <a:rPr lang="en-US" spc="-5" dirty="0">
                    <a:solidFill>
                      <a:schemeClr val="tx1"/>
                    </a:solidFill>
                  </a:rPr>
                  <a:t>e</a:t>
                </a:r>
                <a:r>
                  <a:rPr lang="en-US" spc="-30" dirty="0">
                    <a:solidFill>
                      <a:schemeClr val="tx1"/>
                    </a:solidFill>
                  </a:rPr>
                  <a:t> </a:t>
                </a:r>
                <a:r>
                  <a:rPr lang="en-US" spc="-10" dirty="0">
                    <a:solidFill>
                      <a:schemeClr val="tx1"/>
                    </a:solidFill>
                  </a:rPr>
                  <a:t>fo</a:t>
                </a:r>
                <a:r>
                  <a:rPr lang="en-US" spc="-5" dirty="0">
                    <a:solidFill>
                      <a:schemeClr val="tx1"/>
                    </a:solidFill>
                  </a:rPr>
                  <a:t>r</a:t>
                </a:r>
                <a:r>
                  <a:rPr lang="en-US" spc="-35" dirty="0">
                    <a:solidFill>
                      <a:schemeClr val="tx1"/>
                    </a:solidFill>
                  </a:rPr>
                  <a:t> </a:t>
                </a:r>
                <a:r>
                  <a:rPr lang="en-US" spc="-114" dirty="0">
                    <a:solidFill>
                      <a:schemeClr val="tx1"/>
                    </a:solidFill>
                  </a:rPr>
                  <a:t>| </a:t>
                </a:r>
                <a:r>
                  <a:rPr lang="en-US" i="1" spc="-5" dirty="0">
                    <a:solidFill>
                      <a:schemeClr val="tx1"/>
                    </a:solidFill>
                  </a:rPr>
                  <a:t>r</a:t>
                </a:r>
                <a:r>
                  <a:rPr lang="en-US" i="1" spc="-150" dirty="0">
                    <a:solidFill>
                      <a:schemeClr val="tx1"/>
                    </a:solidFill>
                  </a:rPr>
                  <a:t> </a:t>
                </a:r>
                <a:r>
                  <a:rPr lang="en-US" spc="-90" dirty="0">
                    <a:solidFill>
                      <a:schemeClr val="tx1"/>
                    </a:solidFill>
                  </a:rPr>
                  <a:t>|</a:t>
                </a:r>
                <a:r>
                  <a:rPr lang="en-US" spc="-45" dirty="0">
                    <a:solidFill>
                      <a:schemeClr val="tx1"/>
                    </a:solidFill>
                  </a:rPr>
                  <a:t> </a:t>
                </a:r>
                <a:r>
                  <a:rPr lang="en-US" i="1" spc="190" dirty="0">
                    <a:solidFill>
                      <a:schemeClr val="tx1"/>
                    </a:solidFill>
                  </a:rPr>
                  <a:t>&lt;</a:t>
                </a:r>
                <a:r>
                  <a:rPr lang="en-US" i="1" spc="-5" dirty="0">
                    <a:solidFill>
                      <a:schemeClr val="tx1"/>
                    </a:solidFill>
                  </a:rPr>
                  <a:t> </a:t>
                </a:r>
                <a:r>
                  <a:rPr lang="en-US" spc="-10" dirty="0">
                    <a:solidFill>
                      <a:schemeClr val="tx1"/>
                    </a:solidFill>
                  </a:rPr>
                  <a:t>1</a:t>
                </a:r>
                <a:r>
                  <a:rPr lang="en-US" spc="-5" dirty="0">
                    <a:solidFill>
                      <a:schemeClr val="tx1"/>
                    </a:solidFill>
                  </a:rPr>
                  <a:t>,</a:t>
                </a:r>
                <a:r>
                  <a:rPr lang="en-US" spc="-35" dirty="0">
                    <a:solidFill>
                      <a:schemeClr val="tx1"/>
                    </a:solidFill>
                  </a:rPr>
                  <a:t> </a:t>
                </a:r>
                <a:r>
                  <a:rPr lang="en-US" spc="-10" dirty="0">
                    <a:solidFill>
                      <a:schemeClr val="tx1"/>
                    </a:solidFill>
                  </a:rPr>
                  <a:t>an</a:t>
                </a:r>
                <a:r>
                  <a:rPr lang="en-US" spc="-5" dirty="0">
                    <a:solidFill>
                      <a:schemeClr val="tx1"/>
                    </a:solidFill>
                  </a:rPr>
                  <a:t>d</a:t>
                </a:r>
                <a:r>
                  <a:rPr lang="en-US" spc="-30" dirty="0">
                    <a:solidFill>
                      <a:schemeClr val="tx1"/>
                    </a:solidFill>
                  </a:rPr>
                  <a:t> </a:t>
                </a:r>
                <a:r>
                  <a:rPr lang="en-US" spc="-10" dirty="0">
                    <a:solidFill>
                      <a:schemeClr val="tx1"/>
                    </a:solidFill>
                  </a:rPr>
                  <a:t>the </a:t>
                </a:r>
                <a:r>
                  <a:rPr lang="en-US" i="1" spc="25" dirty="0">
                    <a:solidFill>
                      <a:schemeClr val="tx1"/>
                    </a:solidFill>
                  </a:rPr>
                  <a:t>p</a:t>
                </a:r>
                <a:r>
                  <a:rPr lang="en-US" spc="-5" dirty="0">
                    <a:solidFill>
                      <a:schemeClr val="tx1"/>
                    </a:solidFill>
                  </a:rPr>
                  <a:t>-series </a:t>
                </a:r>
                <a14:m>
                  <m:oMath xmlns:m="http://schemas.openxmlformats.org/officeDocument/2006/math">
                    <m:nary>
                      <m:naryPr>
                        <m:chr m:val="∑"/>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𝑛</m:t>
                        </m:r>
                        <m:r>
                          <a:rPr lang="en-US" b="0" i="1" spc="-5" smtClean="0">
                            <a:solidFill>
                              <a:schemeClr val="tx1"/>
                            </a:solidFill>
                            <a:latin typeface="Cambria Math" panose="02040503050406030204" pitchFamily="18" charset="0"/>
                            <a:cs typeface="Times New Roman"/>
                          </a:rPr>
                          <m:t>=1</m:t>
                        </m:r>
                      </m:sub>
                      <m:sup>
                        <m:r>
                          <a:rPr lang="en-US" i="1" spc="-5"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sSup>
                              <m:sSupPr>
                                <m:ctrlPr>
                                  <a:rPr lang="en-US"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𝑛</m:t>
                                </m:r>
                              </m:e>
                              <m:sup>
                                <m:r>
                                  <a:rPr lang="en-US" b="0" i="1" spc="-5" smtClean="0">
                                    <a:solidFill>
                                      <a:schemeClr val="tx1"/>
                                    </a:solidFill>
                                    <a:latin typeface="Cambria Math" panose="02040503050406030204" pitchFamily="18" charset="0"/>
                                    <a:cs typeface="Times New Roman"/>
                                  </a:rPr>
                                  <m:t>𝑝</m:t>
                                </m:r>
                              </m:sup>
                            </m:sSup>
                          </m:den>
                        </m:f>
                      </m:e>
                    </m:nary>
                  </m:oMath>
                </a14:m>
                <a:r>
                  <a:rPr lang="en-US" spc="-5" dirty="0">
                    <a:solidFill>
                      <a:schemeClr val="tx1"/>
                    </a:solidFill>
                  </a:rPr>
                  <a:t>, </a:t>
                </a:r>
                <a:r>
                  <a:rPr lang="en-US" spc="-10" dirty="0">
                    <a:solidFill>
                      <a:schemeClr val="tx1"/>
                    </a:solidFill>
                  </a:rPr>
                  <a:t>whic</a:t>
                </a:r>
                <a:r>
                  <a:rPr lang="en-US" spc="-5" dirty="0">
                    <a:solidFill>
                      <a:schemeClr val="tx1"/>
                    </a:solidFill>
                  </a:rPr>
                  <a:t>h </a:t>
                </a:r>
                <a:r>
                  <a:rPr lang="en-US" spc="-10" dirty="0">
                    <a:solidFill>
                      <a:schemeClr val="tx1"/>
                    </a:solidFill>
                  </a:rPr>
                  <a:t>converg</a:t>
                </a:r>
                <a:r>
                  <a:rPr lang="en-US" spc="-5" dirty="0">
                    <a:solidFill>
                      <a:schemeClr val="tx1"/>
                    </a:solidFill>
                  </a:rPr>
                  <a:t>e </a:t>
                </a:r>
                <a:r>
                  <a:rPr lang="en-US" spc="-10" dirty="0">
                    <a:solidFill>
                      <a:schemeClr val="tx1"/>
                    </a:solidFill>
                  </a:rPr>
                  <a:t>fo</a:t>
                </a:r>
                <a:r>
                  <a:rPr lang="en-US" spc="-5" dirty="0">
                    <a:solidFill>
                      <a:schemeClr val="tx1"/>
                    </a:solidFill>
                  </a:rPr>
                  <a:t>r</a:t>
                </a:r>
                <a:r>
                  <a:rPr lang="en-US" spc="110" dirty="0">
                    <a:solidFill>
                      <a:schemeClr val="tx1"/>
                    </a:solidFill>
                  </a:rPr>
                  <a:t> </a:t>
                </a:r>
                <a:r>
                  <a:rPr lang="en-US" i="1" spc="-5" dirty="0">
                    <a:solidFill>
                      <a:schemeClr val="tx1"/>
                    </a:solidFill>
                  </a:rPr>
                  <a:t>p</a:t>
                </a:r>
                <a:r>
                  <a:rPr lang="en-US" i="1" spc="55" dirty="0">
                    <a:solidFill>
                      <a:schemeClr val="tx1"/>
                    </a:solidFill>
                  </a:rPr>
                  <a:t> </a:t>
                </a:r>
                <a:r>
                  <a:rPr lang="en-US" i="1" spc="190" dirty="0">
                    <a:solidFill>
                      <a:schemeClr val="tx1"/>
                    </a:solidFill>
                  </a:rPr>
                  <a:t>&gt;</a:t>
                </a:r>
                <a:r>
                  <a:rPr lang="en-US" i="1" spc="-5" dirty="0">
                    <a:solidFill>
                      <a:schemeClr val="tx1"/>
                    </a:solidFill>
                  </a:rPr>
                  <a:t> </a:t>
                </a:r>
                <a:r>
                  <a:rPr lang="en-US" spc="-10" dirty="0">
                    <a:solidFill>
                      <a:schemeClr val="tx1"/>
                    </a:solidFill>
                  </a:rPr>
                  <a:t>1</a:t>
                </a:r>
                <a:r>
                  <a:rPr lang="en-US" spc="-5" dirty="0">
                    <a:solidFill>
                      <a:schemeClr val="tx1"/>
                    </a:solidFill>
                  </a:rPr>
                  <a:t>.</a:t>
                </a:r>
              </a:p>
              <a:p>
                <a:pPr marL="0" indent="0">
                  <a:lnSpc>
                    <a:spcPct val="100000"/>
                  </a:lnSpc>
                  <a:buNone/>
                </a:pPr>
                <a:endParaRPr lang="en-US" dirty="0">
                  <a:solidFill>
                    <a:schemeClr val="tx1"/>
                  </a:solidFill>
                </a:endParaRPr>
              </a:p>
              <a:p>
                <a:pPr marL="0" indent="0">
                  <a:lnSpc>
                    <a:spcPct val="100000"/>
                  </a:lnSpc>
                  <a:buNone/>
                </a:pPr>
                <a:r>
                  <a:rPr lang="en-US" b="1" spc="-10" dirty="0">
                    <a:solidFill>
                      <a:schemeClr val="tx1"/>
                    </a:solidFill>
                    <a:latin typeface="Times New Roman"/>
                    <a:cs typeface="Times New Roman"/>
                  </a:rPr>
                  <a:t>1</a:t>
                </a:r>
                <a:r>
                  <a:rPr lang="en-US" b="1" spc="-5" dirty="0">
                    <a:solidFill>
                      <a:schemeClr val="tx1"/>
                    </a:solidFill>
                    <a:latin typeface="Times New Roman"/>
                    <a:cs typeface="Times New Roman"/>
                  </a:rPr>
                  <a:t>. </a:t>
                </a:r>
                <a:r>
                  <a:rPr lang="en-US" b="1" spc="-15" dirty="0">
                    <a:solidFill>
                      <a:schemeClr val="tx1"/>
                    </a:solidFill>
                    <a:latin typeface="Times New Roman"/>
                    <a:cs typeface="Times New Roman"/>
                  </a:rPr>
                  <a:t>Th</a:t>
                </a:r>
                <a:r>
                  <a:rPr lang="en-US" b="1" spc="-5" dirty="0">
                    <a:solidFill>
                      <a:schemeClr val="tx1"/>
                    </a:solidFill>
                    <a:latin typeface="Times New Roman"/>
                    <a:cs typeface="Times New Roman"/>
                  </a:rPr>
                  <a:t>e</a:t>
                </a:r>
                <a:r>
                  <a:rPr lang="en-US" b="1" spc="110" dirty="0">
                    <a:solidFill>
                      <a:schemeClr val="tx1"/>
                    </a:solidFill>
                    <a:latin typeface="Times New Roman"/>
                    <a:cs typeface="Times New Roman"/>
                  </a:rPr>
                  <a:t> </a:t>
                </a:r>
                <a:r>
                  <a:rPr lang="en-US" b="1" i="1" spc="110" dirty="0">
                    <a:solidFill>
                      <a:schemeClr val="tx1"/>
                    </a:solidFill>
                    <a:latin typeface="Times New Roman"/>
                    <a:cs typeface="Times New Roman"/>
                  </a:rPr>
                  <a:t>n</a:t>
                </a:r>
                <a:r>
                  <a:rPr lang="en-US" b="1" spc="110" dirty="0">
                    <a:solidFill>
                      <a:schemeClr val="tx1"/>
                    </a:solidFill>
                    <a:latin typeface="Times New Roman"/>
                    <a:cs typeface="Times New Roman"/>
                  </a:rPr>
                  <a:t>th Term </a:t>
                </a:r>
                <a:r>
                  <a:rPr lang="en-US" b="1" spc="-10" dirty="0">
                    <a:solidFill>
                      <a:schemeClr val="tx1"/>
                    </a:solidFill>
                    <a:latin typeface="Times New Roman"/>
                    <a:cs typeface="Times New Roman"/>
                  </a:rPr>
                  <a:t>Divergenc</a:t>
                </a:r>
                <a:r>
                  <a:rPr lang="en-US" b="1" spc="-5" dirty="0">
                    <a:solidFill>
                      <a:schemeClr val="tx1"/>
                    </a:solidFill>
                    <a:latin typeface="Times New Roman"/>
                    <a:cs typeface="Times New Roman"/>
                  </a:rPr>
                  <a:t>e Test</a:t>
                </a:r>
                <a:r>
                  <a:rPr lang="en-US" b="1" spc="110" dirty="0">
                    <a:solidFill>
                      <a:schemeClr val="tx1"/>
                    </a:solidFill>
                    <a:latin typeface="Times New Roman"/>
                    <a:cs typeface="Times New Roman"/>
                  </a:rPr>
                  <a:t> </a:t>
                </a:r>
                <a:r>
                  <a:rPr lang="en-US" spc="-5" dirty="0">
                    <a:solidFill>
                      <a:schemeClr val="tx1"/>
                    </a:solidFill>
                    <a:latin typeface="Times New Roman"/>
                    <a:cs typeface="Times New Roman"/>
                  </a:rPr>
                  <a:t>Always</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check</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test</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first.</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If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𝑎</m:t>
                            </m:r>
                          </m:e>
                          <m:sub>
                            <m:r>
                              <a:rPr lang="en-US" i="1">
                                <a:solidFill>
                                  <a:schemeClr val="tx1"/>
                                </a:solidFill>
                                <a:latin typeface="Cambria Math" panose="02040503050406030204" pitchFamily="18" charset="0"/>
                                <a:cs typeface="Times New Roman"/>
                              </a:rPr>
                              <m:t>𝑛</m:t>
                            </m:r>
                          </m:sub>
                        </m:sSub>
                      </m:e>
                    </m:func>
                    <m:r>
                      <a:rPr lang="en-US" i="1">
                        <a:solidFill>
                          <a:schemeClr val="tx1"/>
                        </a:solidFill>
                        <a:latin typeface="Cambria Math" panose="02040503050406030204" pitchFamily="18" charset="0"/>
                        <a:ea typeface="Cambria Math" panose="02040503050406030204" pitchFamily="18" charset="0"/>
                        <a:cs typeface="Times New Roman"/>
                      </a:rPr>
                      <m:t>≠0</m:t>
                    </m:r>
                  </m:oMath>
                </a14:m>
                <a:r>
                  <a:rPr lang="en-US" dirty="0">
                    <a:solidFill>
                      <a:schemeClr val="tx1"/>
                    </a:solidFill>
                    <a:latin typeface="Times New Roman"/>
                    <a:cs typeface="Times New Roman"/>
                  </a:rPr>
                  <a:t>, then </a:t>
                </a:r>
                <a:r>
                  <a:rPr lang="en-US" spc="-5" dirty="0">
                    <a:solidFill>
                      <a:schemeClr val="tx1"/>
                    </a:solidFill>
                    <a:latin typeface="Times New Roman"/>
                    <a:cs typeface="Times New Roman"/>
                  </a:rPr>
                  <a:t>the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series</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iverges.</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B</a:t>
                </a:r>
                <a:r>
                  <a:rPr lang="en-US" spc="-5" dirty="0">
                    <a:solidFill>
                      <a:schemeClr val="tx1"/>
                    </a:solidFill>
                    <a:latin typeface="Times New Roman"/>
                    <a:cs typeface="Times New Roman"/>
                  </a:rPr>
                  <a:t>ut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if </a:t>
                </a:r>
                <a14:m>
                  <m:oMath xmlns:m="http://schemas.openxmlformats.org/officeDocument/2006/math">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𝑎</m:t>
                            </m:r>
                          </m:e>
                          <m:sub>
                            <m:r>
                              <a:rPr lang="en-US" i="1">
                                <a:solidFill>
                                  <a:schemeClr val="tx1"/>
                                </a:solidFill>
                                <a:latin typeface="Cambria Math" panose="02040503050406030204" pitchFamily="18" charset="0"/>
                                <a:cs typeface="Times New Roman"/>
                              </a:rPr>
                              <m:t>𝑛</m:t>
                            </m:r>
                          </m:sub>
                        </m:sSub>
                      </m:e>
                    </m:func>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0</m:t>
                    </m:r>
                  </m:oMath>
                </a14:m>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o</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know</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whethe</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erie</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or diverges</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henc</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mov</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nex</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step.</a:t>
                </a:r>
                <a:endParaRPr lang="en-US" dirty="0">
                  <a:solidFill>
                    <a:schemeClr val="tx1"/>
                  </a:solidFill>
                  <a:latin typeface="Times New Roman"/>
                  <a:cs typeface="Times New Roman"/>
                </a:endParaRPr>
              </a:p>
              <a:p>
                <a:pPr marL="12700">
                  <a:lnSpc>
                    <a:spcPct val="100000"/>
                  </a:lnSpc>
                </a:pPr>
                <a:endParaRPr lang="en-US" sz="2400" dirty="0">
                  <a:latin typeface="Times New Roman"/>
                  <a:cs typeface="Times New Roman"/>
                </a:endParaRPr>
              </a:p>
              <a:p>
                <a:pPr marL="12700">
                  <a:lnSpc>
                    <a:spcPct val="100000"/>
                  </a:lnSpc>
                </a:pPr>
                <a:endParaRPr lang="en-US" sz="2400" dirty="0">
                  <a:latin typeface="Times New Roman"/>
                  <a:cs typeface="Times New Roman"/>
                </a:endParaRPr>
              </a:p>
              <a:p>
                <a:pPr marL="12700">
                  <a:lnSpc>
                    <a:spcPct val="100000"/>
                  </a:lnSpc>
                </a:pPr>
                <a:endParaRPr lang="en-US" sz="2400" dirty="0">
                  <a:latin typeface="Times New Roman"/>
                  <a:cs typeface="Times New Roman"/>
                </a:endParaRPr>
              </a:p>
              <a:p>
                <a:pPr marL="0" indent="0" algn="ctr">
                  <a:lnSpc>
                    <a:spcPct val="100000"/>
                  </a:lnSpc>
                  <a:spcBef>
                    <a:spcPts val="285"/>
                  </a:spcBef>
                  <a:buNone/>
                </a:pPr>
                <a:endParaRPr lang="en-US" sz="2400"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b="-1116"/>
                </a:stretch>
              </a:blipFill>
            </p:spPr>
            <p:txBody>
              <a:bodyPr/>
              <a:lstStyle/>
              <a:p>
                <a:r>
                  <a:rPr lang="en-US">
                    <a:noFill/>
                  </a:rPr>
                  <a:t> </a:t>
                </a:r>
              </a:p>
            </p:txBody>
          </p:sp>
        </mc:Fallback>
      </mc:AlternateContent>
    </p:spTree>
    <p:extLst>
      <p:ext uri="{BB962C8B-B14F-4D97-AF65-F5344CB8AC3E}">
        <p14:creationId xmlns:p14="http://schemas.microsoft.com/office/powerpoint/2010/main" val="1300482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05614" cy="622851"/>
          </a:xfrm>
        </p:spPr>
        <p:txBody>
          <a:bodyPr anchor="t">
            <a:normAutofit fontScale="90000"/>
          </a:bodyPr>
          <a:lstStyle/>
          <a:p>
            <a:r>
              <a:rPr lang="en-US" sz="3100" dirty="0"/>
              <a:t>10.5 The Ratio and Root Tests and Strategies for Choosing </a:t>
            </a:r>
            <a:r>
              <a:rPr lang="en-US" sz="3100" dirty="0"/>
              <a:t>Tests </a:t>
            </a:r>
            <a:r>
              <a:rPr lang="en-US" sz="3100" dirty="0" smtClean="0"/>
              <a:t>(9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508695"/>
              </a:xfrm>
            </p:spPr>
            <p:txBody>
              <a:bodyPr>
                <a:noAutofit/>
              </a:bodyPr>
              <a:lstStyle/>
              <a:p>
                <a:pPr marL="457200" indent="-457200">
                  <a:lnSpc>
                    <a:spcPct val="100000"/>
                  </a:lnSpc>
                  <a:buAutoNum type="arabicPeriod" startAt="2"/>
                </a:pPr>
                <a:r>
                  <a:rPr lang="en-US" b="1" spc="-10" dirty="0">
                    <a:latin typeface="Times New Roman"/>
                    <a:cs typeface="Times New Roman"/>
                  </a:rPr>
                  <a:t>Positiv</a:t>
                </a:r>
                <a:r>
                  <a:rPr lang="en-US" b="1" spc="-5" dirty="0">
                    <a:latin typeface="Times New Roman"/>
                    <a:cs typeface="Times New Roman"/>
                  </a:rPr>
                  <a:t>e </a:t>
                </a:r>
                <a:r>
                  <a:rPr lang="en-US" b="1" spc="-10" dirty="0">
                    <a:latin typeface="Times New Roman"/>
                    <a:cs typeface="Times New Roman"/>
                  </a:rPr>
                  <a:t>Serie</a:t>
                </a:r>
                <a:r>
                  <a:rPr lang="en-US" b="1" spc="-5" dirty="0">
                    <a:latin typeface="Times New Roman"/>
                    <a:cs typeface="Times New Roman"/>
                  </a:rPr>
                  <a:t>s </a:t>
                </a:r>
                <a:r>
                  <a:rPr lang="en-US" spc="-5" dirty="0">
                    <a:latin typeface="Times New Roman"/>
                    <a:cs typeface="Times New Roman"/>
                  </a:rPr>
                  <a:t>If all terms in the series </a:t>
                </a:r>
                <a:r>
                  <a:rPr lang="en-US" spc="-10" dirty="0">
                    <a:latin typeface="Times New Roman"/>
                    <a:cs typeface="Times New Roman"/>
                  </a:rPr>
                  <a:t>a</a:t>
                </a:r>
                <a:r>
                  <a:rPr lang="en-US" spc="-5" dirty="0">
                    <a:latin typeface="Times New Roman"/>
                    <a:cs typeface="Times New Roman"/>
                  </a:rPr>
                  <a:t>re positive, try one of the following tests:</a:t>
                </a:r>
              </a:p>
              <a:p>
                <a:pPr marL="0" indent="0">
                  <a:lnSpc>
                    <a:spcPct val="100000"/>
                  </a:lnSpc>
                  <a:buNone/>
                </a:pPr>
                <a:endParaRPr lang="en-US" dirty="0">
                  <a:latin typeface="Times New Roman"/>
                  <a:cs typeface="Times New Roman"/>
                </a:endParaRPr>
              </a:p>
              <a:p>
                <a:pPr marL="19684" marR="12700" indent="0" algn="just">
                  <a:lnSpc>
                    <a:spcPct val="100000"/>
                  </a:lnSpc>
                  <a:spcBef>
                    <a:spcPts val="395"/>
                  </a:spcBef>
                  <a:buNone/>
                </a:pPr>
                <a:r>
                  <a:rPr lang="en-US" b="1" spc="-5" dirty="0">
                    <a:latin typeface="Times New Roman"/>
                    <a:cs typeface="Times New Roman"/>
                  </a:rPr>
                  <a:t>(a) </a:t>
                </a:r>
                <a:r>
                  <a:rPr lang="en-US" b="1" spc="-15" dirty="0">
                    <a:latin typeface="Times New Roman"/>
                    <a:cs typeface="Times New Roman"/>
                  </a:rPr>
                  <a:t>Th</a:t>
                </a:r>
                <a:r>
                  <a:rPr lang="en-US" b="1" spc="-5" dirty="0">
                    <a:latin typeface="Times New Roman"/>
                    <a:cs typeface="Times New Roman"/>
                  </a:rPr>
                  <a:t>e</a:t>
                </a:r>
                <a:r>
                  <a:rPr lang="en-US" b="1" spc="95" dirty="0">
                    <a:latin typeface="Times New Roman"/>
                    <a:cs typeface="Times New Roman"/>
                  </a:rPr>
                  <a:t> </a:t>
                </a:r>
                <a:r>
                  <a:rPr lang="en-US" b="1" spc="-10" dirty="0">
                    <a:latin typeface="Times New Roman"/>
                    <a:cs typeface="Times New Roman"/>
                  </a:rPr>
                  <a:t>Direc</a:t>
                </a:r>
                <a:r>
                  <a:rPr lang="en-US" b="1" spc="-5" dirty="0">
                    <a:latin typeface="Times New Roman"/>
                    <a:cs typeface="Times New Roman"/>
                  </a:rPr>
                  <a:t>t</a:t>
                </a:r>
                <a:r>
                  <a:rPr lang="en-US" b="1" spc="95" dirty="0">
                    <a:latin typeface="Times New Roman"/>
                    <a:cs typeface="Times New Roman"/>
                  </a:rPr>
                  <a:t> </a:t>
                </a:r>
                <a:r>
                  <a:rPr lang="en-US" b="1" spc="-15" dirty="0">
                    <a:latin typeface="Times New Roman"/>
                    <a:cs typeface="Times New Roman"/>
                  </a:rPr>
                  <a:t>Compariso</a:t>
                </a:r>
                <a:r>
                  <a:rPr lang="en-US" b="1" spc="-10" dirty="0">
                    <a:latin typeface="Times New Roman"/>
                    <a:cs typeface="Times New Roman"/>
                  </a:rPr>
                  <a:t>n</a:t>
                </a:r>
                <a:r>
                  <a:rPr lang="en-US" b="1" spc="95" dirty="0">
                    <a:latin typeface="Times New Roman"/>
                    <a:cs typeface="Times New Roman"/>
                  </a:rPr>
                  <a:t> </a:t>
                </a:r>
                <a:r>
                  <a:rPr lang="en-US" b="1" spc="-10" dirty="0">
                    <a:latin typeface="Times New Roman"/>
                    <a:cs typeface="Times New Roman"/>
                  </a:rPr>
                  <a:t>Tes</a:t>
                </a:r>
                <a:r>
                  <a:rPr lang="en-US" b="1" spc="-5" dirty="0">
                    <a:latin typeface="Times New Roman"/>
                    <a:cs typeface="Times New Roman"/>
                  </a:rPr>
                  <a:t>t</a:t>
                </a:r>
                <a:r>
                  <a:rPr lang="en-US" b="1" spc="90"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95" dirty="0">
                    <a:latin typeface="Times New Roman"/>
                    <a:cs typeface="Times New Roman"/>
                  </a:rPr>
                  <a:t> </a:t>
                </a:r>
                <a:r>
                  <a:rPr lang="en-US" spc="-10" dirty="0">
                    <a:latin typeface="Times New Roman"/>
                    <a:cs typeface="Times New Roman"/>
                  </a:rPr>
                  <a:t>whethe</a:t>
                </a:r>
                <a:r>
                  <a:rPr lang="en-US" spc="-5" dirty="0">
                    <a:latin typeface="Times New Roman"/>
                    <a:cs typeface="Times New Roman"/>
                  </a:rPr>
                  <a:t>r</a:t>
                </a:r>
                <a:r>
                  <a:rPr lang="en-US" spc="95" dirty="0">
                    <a:latin typeface="Times New Roman"/>
                    <a:cs typeface="Times New Roman"/>
                  </a:rPr>
                  <a:t> </a:t>
                </a:r>
                <a:r>
                  <a:rPr lang="en-US" spc="-10" dirty="0">
                    <a:latin typeface="Times New Roman"/>
                    <a:cs typeface="Times New Roman"/>
                  </a:rPr>
                  <a:t>droppin</a:t>
                </a:r>
                <a:r>
                  <a:rPr lang="en-US" spc="-5" dirty="0">
                    <a:latin typeface="Times New Roman"/>
                    <a:cs typeface="Times New Roman"/>
                  </a:rPr>
                  <a:t>g</a:t>
                </a:r>
                <a:r>
                  <a:rPr lang="en-US" spc="95" dirty="0">
                    <a:latin typeface="Times New Roman"/>
                    <a:cs typeface="Times New Roman"/>
                  </a:rPr>
                  <a:t> </a:t>
                </a:r>
                <a:r>
                  <a:rPr lang="en-US" spc="-10" dirty="0">
                    <a:latin typeface="Times New Roman"/>
                    <a:cs typeface="Times New Roman"/>
                  </a:rPr>
                  <a:t>term</a:t>
                </a:r>
                <a:r>
                  <a:rPr lang="en-US" spc="-5" dirty="0">
                    <a:latin typeface="Times New Roman"/>
                    <a:cs typeface="Times New Roman"/>
                  </a:rPr>
                  <a:t>s</a:t>
                </a:r>
                <a:r>
                  <a:rPr lang="en-US" spc="90" dirty="0">
                    <a:latin typeface="Times New Roman"/>
                    <a:cs typeface="Times New Roman"/>
                  </a:rPr>
                  <a:t> </a:t>
                </a:r>
                <a:r>
                  <a:rPr lang="en-US" spc="-5" dirty="0">
                    <a:latin typeface="Times New Roman"/>
                    <a:cs typeface="Times New Roman"/>
                  </a:rPr>
                  <a:t>in</a:t>
                </a:r>
                <a:r>
                  <a:rPr lang="en-US" spc="9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numerator o</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denominato</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s</a:t>
                </a:r>
                <a:r>
                  <a:rPr lang="en-US" spc="20" dirty="0">
                    <a:latin typeface="Times New Roman"/>
                    <a:cs typeface="Times New Roman"/>
                  </a:rPr>
                  <a:t> </a:t>
                </a:r>
                <a:r>
                  <a:rPr lang="en-US" spc="-5" dirty="0">
                    <a:latin typeface="Times New Roman"/>
                    <a:cs typeface="Times New Roman"/>
                  </a:rPr>
                  <a:t>a</a:t>
                </a:r>
                <a:r>
                  <a:rPr lang="en-US" spc="2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erie</a:t>
                </a:r>
                <a:r>
                  <a:rPr lang="en-US" spc="-5" dirty="0">
                    <a:latin typeface="Times New Roman"/>
                    <a:cs typeface="Times New Roman"/>
                  </a:rPr>
                  <a:t>s</a:t>
                </a:r>
                <a:r>
                  <a:rPr lang="en-US" spc="2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know</a:t>
                </a:r>
                <a:r>
                  <a:rPr lang="en-US" spc="20" dirty="0">
                    <a:latin typeface="Times New Roman"/>
                    <a:cs typeface="Times New Roman"/>
                  </a:rPr>
                  <a:t> </a:t>
                </a:r>
                <a:r>
                  <a:rPr lang="en-US" spc="-10" dirty="0">
                    <a:latin typeface="Times New Roman"/>
                    <a:cs typeface="Times New Roman"/>
                  </a:rPr>
                  <a:t>eithe</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converge</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diverges</a:t>
                </a:r>
                <a:r>
                  <a:rPr lang="en-US" spc="-5" dirty="0">
                    <a:latin typeface="Times New Roman"/>
                    <a:cs typeface="Times New Roman"/>
                  </a:rPr>
                  <a:t>.</a:t>
                </a:r>
                <a:r>
                  <a:rPr lang="en-US" spc="20" dirty="0">
                    <a:latin typeface="Times New Roman"/>
                    <a:cs typeface="Times New Roman"/>
                  </a:rPr>
                  <a:t> </a:t>
                </a:r>
                <a:r>
                  <a:rPr lang="en-US" spc="-5" dirty="0">
                    <a:latin typeface="Times New Roman"/>
                    <a:cs typeface="Times New Roman"/>
                  </a:rPr>
                  <a:t>If</a:t>
                </a:r>
                <a:r>
                  <a:rPr lang="en-US" spc="20" dirty="0">
                    <a:latin typeface="Times New Roman"/>
                    <a:cs typeface="Times New Roman"/>
                  </a:rPr>
                  <a:t> </a:t>
                </a:r>
                <a:r>
                  <a:rPr lang="en-US" spc="-5" dirty="0">
                    <a:latin typeface="Times New Roman"/>
                    <a:cs typeface="Times New Roman"/>
                  </a:rPr>
                  <a:t>a</a:t>
                </a:r>
                <a:r>
                  <a:rPr lang="en-US" spc="20" dirty="0">
                    <a:latin typeface="Times New Roman"/>
                    <a:cs typeface="Times New Roman"/>
                  </a:rPr>
                  <a:t> </a:t>
                </a:r>
                <a:r>
                  <a:rPr lang="en-US" spc="-10" dirty="0">
                    <a:latin typeface="Times New Roman"/>
                    <a:cs typeface="Times New Roman"/>
                  </a:rPr>
                  <a:t>larger serie</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converge</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20"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malle</a:t>
                </a:r>
                <a:r>
                  <a:rPr lang="en-US" spc="-5" dirty="0">
                    <a:latin typeface="Times New Roman"/>
                    <a:cs typeface="Times New Roman"/>
                  </a:rPr>
                  <a:t>r</a:t>
                </a:r>
                <a:r>
                  <a:rPr lang="en-US" spc="2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erie</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diverges</a:t>
                </a:r>
                <a:r>
                  <a:rPr lang="en-US" spc="-5" dirty="0">
                    <a:latin typeface="Times New Roman"/>
                    <a:cs typeface="Times New Roman"/>
                  </a:rPr>
                  <a:t>,</a:t>
                </a:r>
                <a:r>
                  <a:rPr lang="en-US" spc="2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a:t>
                </a:r>
                <a:r>
                  <a:rPr lang="en-US" spc="-5" dirty="0">
                    <a:latin typeface="Times New Roman"/>
                    <a:cs typeface="Times New Roman"/>
                  </a:rPr>
                  <a:t>n</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origina</a:t>
                </a:r>
                <a:r>
                  <a:rPr lang="en-US" spc="-5" dirty="0">
                    <a:latin typeface="Times New Roman"/>
                    <a:cs typeface="Times New Roman"/>
                  </a:rPr>
                  <a:t>l</a:t>
                </a:r>
                <a:r>
                  <a:rPr lang="en-US" spc="20" dirty="0">
                    <a:latin typeface="Times New Roman"/>
                    <a:cs typeface="Times New Roman"/>
                  </a:rPr>
                  <a:t> </a:t>
                </a:r>
                <a:r>
                  <a:rPr lang="en-US" spc="-10" dirty="0">
                    <a:latin typeface="Times New Roman"/>
                    <a:cs typeface="Times New Roman"/>
                  </a:rPr>
                  <a:t>serie</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doe</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ame.</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 </m:t>
                      </m:r>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𝑛</m:t>
                                  </m:r>
                                </m:e>
                              </m:rad>
                            </m:den>
                          </m:f>
                        </m:e>
                      </m:nary>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converges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since</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and</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den>
                          </m:f>
                        </m:e>
                      </m:nary>
                      <m:r>
                        <a:rPr lang="en-US" b="0" i="1" smtClean="0">
                          <a:latin typeface="Cambria Math" panose="02040503050406030204" pitchFamily="18" charset="0"/>
                        </a:rPr>
                        <m:t> </m:t>
                      </m:r>
                      <m:r>
                        <m:rPr>
                          <m:sty m:val="p"/>
                        </m:rPr>
                        <a:rPr lang="en-US" b="0" i="0" smtClean="0">
                          <a:latin typeface="Cambria Math" panose="02040503050406030204" pitchFamily="18" charset="0"/>
                        </a:rPr>
                        <m:t>converges</m:t>
                      </m:r>
                      <m:r>
                        <a:rPr lang="en-US" b="0" i="1" smtClean="0">
                          <a:latin typeface="Cambria Math" panose="02040503050406030204" pitchFamily="18" charset="0"/>
                        </a:rPr>
                        <m:t>.</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508695"/>
              </a:xfrm>
              <a:blipFill rotWithShape="0">
                <a:blip r:embed="rId2"/>
                <a:stretch>
                  <a:fillRect l="-564" t="-946" r="-564"/>
                </a:stretch>
              </a:blipFill>
            </p:spPr>
            <p:txBody>
              <a:bodyPr/>
              <a:lstStyle/>
              <a:p>
                <a:r>
                  <a:rPr lang="en-US">
                    <a:noFill/>
                  </a:rPr>
                  <a:t> </a:t>
                </a:r>
              </a:p>
            </p:txBody>
          </p:sp>
        </mc:Fallback>
      </mc:AlternateContent>
    </p:spTree>
    <p:extLst>
      <p:ext uri="{BB962C8B-B14F-4D97-AF65-F5344CB8AC3E}">
        <p14:creationId xmlns:p14="http://schemas.microsoft.com/office/powerpoint/2010/main" val="42548637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1002616" cy="622851"/>
          </a:xfrm>
        </p:spPr>
        <p:txBody>
          <a:bodyPr anchor="t">
            <a:normAutofit fontScale="90000"/>
          </a:bodyPr>
          <a:lstStyle/>
          <a:p>
            <a:r>
              <a:rPr lang="en-US" sz="3100" dirty="0"/>
              <a:t>10.5 The Ratio and Root Tests and Strategies for Choosing </a:t>
            </a:r>
            <a:r>
              <a:rPr lang="en-US" sz="3100" dirty="0"/>
              <a:t>Tests (</a:t>
            </a:r>
            <a:r>
              <a:rPr lang="en-US" sz="3100" dirty="0" smtClean="0"/>
              <a:t>10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508695"/>
              </a:xfrm>
            </p:spPr>
            <p:txBody>
              <a:bodyPr>
                <a:noAutofit/>
              </a:bodyPr>
              <a:lstStyle/>
              <a:p>
                <a:pPr marL="0" marR="5080" indent="0" algn="just">
                  <a:lnSpc>
                    <a:spcPct val="100000"/>
                  </a:lnSpc>
                  <a:buNone/>
                </a:pPr>
                <a:r>
                  <a:rPr lang="en-US" b="1" spc="-5" dirty="0">
                    <a:latin typeface="Times New Roman"/>
                    <a:cs typeface="Times New Roman"/>
                  </a:rPr>
                  <a:t>(b) </a:t>
                </a:r>
                <a:r>
                  <a:rPr lang="en-US" b="1" spc="-10" dirty="0">
                    <a:latin typeface="Times New Roman"/>
                    <a:cs typeface="Times New Roman"/>
                  </a:rPr>
                  <a:t>The</a:t>
                </a:r>
                <a:r>
                  <a:rPr lang="en-US" b="1" spc="15" dirty="0">
                    <a:latin typeface="Times New Roman"/>
                    <a:cs typeface="Times New Roman"/>
                  </a:rPr>
                  <a:t> </a:t>
                </a:r>
                <a:r>
                  <a:rPr lang="en-US" b="1" spc="-15" dirty="0">
                    <a:latin typeface="Times New Roman"/>
                    <a:cs typeface="Times New Roman"/>
                  </a:rPr>
                  <a:t>L</a:t>
                </a:r>
                <a:r>
                  <a:rPr lang="en-US" b="1" spc="-5" dirty="0">
                    <a:latin typeface="Times New Roman"/>
                    <a:cs typeface="Times New Roman"/>
                  </a:rPr>
                  <a:t>imit</a:t>
                </a:r>
                <a:r>
                  <a:rPr lang="en-US" b="1" spc="15" dirty="0">
                    <a:latin typeface="Times New Roman"/>
                    <a:cs typeface="Times New Roman"/>
                  </a:rPr>
                  <a:t> </a:t>
                </a:r>
                <a:r>
                  <a:rPr lang="en-US" b="1" spc="-10" dirty="0">
                    <a:latin typeface="Times New Roman"/>
                    <a:cs typeface="Times New Roman"/>
                  </a:rPr>
                  <a:t>Comparison</a:t>
                </a:r>
                <a:r>
                  <a:rPr lang="en-US" b="1" spc="20" dirty="0">
                    <a:latin typeface="Times New Roman"/>
                    <a:cs typeface="Times New Roman"/>
                  </a:rPr>
                  <a:t> </a:t>
                </a:r>
                <a:r>
                  <a:rPr lang="en-US" b="1" spc="-15" dirty="0">
                    <a:latin typeface="Times New Roman"/>
                    <a:cs typeface="Times New Roman"/>
                  </a:rPr>
                  <a:t>T</a:t>
                </a:r>
                <a:r>
                  <a:rPr lang="en-US" b="1" spc="-5" dirty="0">
                    <a:latin typeface="Times New Roman"/>
                    <a:cs typeface="Times New Roman"/>
                  </a:rPr>
                  <a:t>est</a:t>
                </a:r>
                <a:r>
                  <a:rPr lang="en-US" b="1" spc="15"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dominan</a:t>
                </a:r>
                <a:r>
                  <a:rPr lang="en-US" spc="-5" dirty="0">
                    <a:latin typeface="Times New Roman"/>
                    <a:cs typeface="Times New Roman"/>
                  </a:rPr>
                  <a:t>t</a:t>
                </a:r>
                <a:r>
                  <a:rPr lang="en-US" spc="20" dirty="0">
                    <a:latin typeface="Times New Roman"/>
                    <a:cs typeface="Times New Roman"/>
                  </a:rPr>
                  <a:t> </a:t>
                </a:r>
                <a:r>
                  <a:rPr lang="en-US" spc="-10" dirty="0">
                    <a:latin typeface="Times New Roman"/>
                    <a:cs typeface="Times New Roman"/>
                  </a:rPr>
                  <a:t>term</a:t>
                </a:r>
                <a:r>
                  <a:rPr lang="en-US" spc="1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numerato</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5" dirty="0">
                    <a:latin typeface="Times New Roman"/>
                    <a:cs typeface="Times New Roman"/>
                  </a:rPr>
                  <a:t> </a:t>
                </a:r>
                <a:r>
                  <a:rPr lang="en-US" spc="-10" dirty="0">
                    <a:latin typeface="Times New Roman"/>
                    <a:cs typeface="Times New Roman"/>
                  </a:rPr>
                  <a:t>de- nominator</a:t>
                </a:r>
                <a:r>
                  <a:rPr lang="en-US" spc="-5" dirty="0">
                    <a:latin typeface="Times New Roman"/>
                    <a:cs typeface="Times New Roman"/>
                  </a:rPr>
                  <a:t>,</a:t>
                </a:r>
                <a:r>
                  <a:rPr lang="en-US" spc="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0" dirty="0">
                    <a:latin typeface="Times New Roman"/>
                    <a:cs typeface="Times New Roman"/>
                  </a:rPr>
                  <a:t> </a:t>
                </a:r>
                <a:r>
                  <a:rPr lang="en-US" spc="-10" dirty="0">
                    <a:latin typeface="Times New Roman"/>
                    <a:cs typeface="Times New Roman"/>
                  </a:rPr>
                  <a:t>compar</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origina</a:t>
                </a:r>
                <a:r>
                  <a:rPr lang="en-US" spc="-5" dirty="0">
                    <a:latin typeface="Times New Roman"/>
                    <a:cs typeface="Times New Roman"/>
                  </a:rPr>
                  <a:t>l</a:t>
                </a:r>
                <a:r>
                  <a:rPr lang="en-US" spc="20" dirty="0">
                    <a:latin typeface="Times New Roman"/>
                    <a:cs typeface="Times New Roman"/>
                  </a:rPr>
                  <a:t> </a:t>
                </a:r>
                <a:r>
                  <a:rPr lang="en-US" spc="-10" dirty="0">
                    <a:latin typeface="Times New Roman"/>
                    <a:cs typeface="Times New Roman"/>
                  </a:rPr>
                  <a:t>serie</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ati</a:t>
                </a:r>
                <a:r>
                  <a:rPr lang="en-US" spc="-5" dirty="0">
                    <a:latin typeface="Times New Roman"/>
                    <a:cs typeface="Times New Roman"/>
                  </a:rPr>
                  <a:t>o</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0" dirty="0">
                    <a:latin typeface="Times New Roman"/>
                    <a:cs typeface="Times New Roman"/>
                  </a:rPr>
                  <a:t> </a:t>
                </a:r>
                <a:r>
                  <a:rPr lang="en-US" spc="-10" dirty="0">
                    <a:latin typeface="Times New Roman"/>
                    <a:cs typeface="Times New Roman"/>
                  </a:rPr>
                  <a:t>thos</a:t>
                </a:r>
                <a:r>
                  <a:rPr lang="en-US" spc="-5" dirty="0">
                    <a:latin typeface="Times New Roman"/>
                    <a:cs typeface="Times New Roman"/>
                  </a:rPr>
                  <a:t>e</a:t>
                </a:r>
                <a:r>
                  <a:rPr lang="en-US" spc="2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erms</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2</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nary>
                      <m:r>
                        <a:rPr lang="en-US" i="1" smtClean="0">
                          <a:latin typeface="Cambria Math" panose="02040503050406030204" pitchFamily="18" charset="0"/>
                        </a:rPr>
                        <m:t> </m:t>
                      </m:r>
                      <m:r>
                        <m:rPr>
                          <m:sty m:val="p"/>
                        </m:rPr>
                        <a:rPr lang="en-US">
                          <a:latin typeface="Cambria Math" panose="02040503050406030204" pitchFamily="18" charset="0"/>
                        </a:rPr>
                        <m:t>converge</m:t>
                      </m:r>
                      <m:r>
                        <m:rPr>
                          <m:sty m:val="p"/>
                        </m:rPr>
                        <a:rPr lang="en-US" b="0" i="0" smtClean="0">
                          <a:latin typeface="Cambria Math" panose="02040503050406030204" pitchFamily="18" charset="0"/>
                        </a:rPr>
                        <m:t>s</m:t>
                      </m:r>
                      <m:r>
                        <a:rPr lang="en-US" b="0" i="0" smtClean="0">
                          <a:latin typeface="Cambria Math" panose="02040503050406030204" pitchFamily="18" charset="0"/>
                        </a:rPr>
                        <m:t> </m:t>
                      </m:r>
                      <m:r>
                        <m:rPr>
                          <m:sty m:val="p"/>
                        </m:rPr>
                        <a:rPr lang="en-US" b="0" i="0" smtClean="0">
                          <a:latin typeface="Cambria Math" panose="02040503050406030204" pitchFamily="18" charset="0"/>
                        </a:rPr>
                        <m:t>since</m:t>
                      </m:r>
                      <m:r>
                        <a:rPr lang="en-US" b="0" i="0"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lim>
                          </m:limLow>
                        </m:fName>
                        <m:e>
                          <m:f>
                            <m:fPr>
                              <m:ctrlPr>
                                <a:rPr lang="en-US" b="0" i="1" smtClean="0">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num>
                            <m:den>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den>
                              </m:f>
                            </m:den>
                          </m:f>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lim>
                          </m:limLow>
                        </m:fName>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func>
                      <m:r>
                        <a:rPr lang="en-US" b="0" i="1" smtClean="0">
                          <a:latin typeface="Cambria Math" panose="02040503050406030204" pitchFamily="18" charset="0"/>
                          <a:ea typeface="Cambria Math" panose="02040503050406030204" pitchFamily="18" charset="0"/>
                        </a:rPr>
                        <m:t>=1 </m:t>
                      </m:r>
                      <m:r>
                        <m:rPr>
                          <m:sty m:val="p"/>
                        </m:rPr>
                        <a:rPr lang="en-US">
                          <a:latin typeface="Cambria Math" panose="02040503050406030204" pitchFamily="18" charset="0"/>
                          <a:ea typeface="Cambria Math" panose="02040503050406030204" pitchFamily="18" charset="0"/>
                        </a:rPr>
                        <m:t>and</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den>
                          </m:f>
                        </m:e>
                      </m:nary>
                      <m:r>
                        <a:rPr lang="en-US" i="1">
                          <a:latin typeface="Cambria Math" panose="02040503050406030204" pitchFamily="18" charset="0"/>
                        </a:rPr>
                        <m:t> </m:t>
                      </m:r>
                      <m:r>
                        <m:rPr>
                          <m:sty m:val="p"/>
                        </m:rPr>
                        <a:rPr lang="en-US">
                          <a:latin typeface="Cambria Math" panose="02040503050406030204" pitchFamily="18" charset="0"/>
                        </a:rPr>
                        <m:t>converges</m:t>
                      </m:r>
                      <m:r>
                        <a:rPr lang="en-US" i="1">
                          <a:latin typeface="Cambria Math" panose="02040503050406030204" pitchFamily="18" charset="0"/>
                        </a:rPr>
                        <m:t>.</m:t>
                      </m:r>
                    </m:oMath>
                  </m:oMathPara>
                </a14:m>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508695"/>
              </a:xfrm>
              <a:blipFill rotWithShape="0">
                <a:blip r:embed="rId2"/>
                <a:stretch>
                  <a:fillRect l="-677" t="-946" r="-677"/>
                </a:stretch>
              </a:blipFill>
            </p:spPr>
            <p:txBody>
              <a:bodyPr/>
              <a:lstStyle/>
              <a:p>
                <a:r>
                  <a:rPr lang="en-US">
                    <a:noFill/>
                  </a:rPr>
                  <a:t> </a:t>
                </a:r>
              </a:p>
            </p:txBody>
          </p:sp>
        </mc:Fallback>
      </mc:AlternateContent>
    </p:spTree>
    <p:extLst>
      <p:ext uri="{BB962C8B-B14F-4D97-AF65-F5344CB8AC3E}">
        <p14:creationId xmlns:p14="http://schemas.microsoft.com/office/powerpoint/2010/main" val="1769934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893286" cy="622851"/>
          </a:xfrm>
        </p:spPr>
        <p:txBody>
          <a:bodyPr anchor="t">
            <a:normAutofit fontScale="90000"/>
          </a:bodyPr>
          <a:lstStyle/>
          <a:p>
            <a:r>
              <a:rPr lang="en-US" sz="3100" dirty="0"/>
              <a:t>10.5 The Ratio and Root Tests and Strategies for Choosing </a:t>
            </a:r>
            <a:r>
              <a:rPr lang="en-US" sz="3100" dirty="0"/>
              <a:t>Tests </a:t>
            </a:r>
            <a:r>
              <a:rPr lang="en-US" sz="3100" dirty="0" smtClean="0"/>
              <a:t>(11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10" dirty="0">
                    <a:latin typeface="Times New Roman"/>
                    <a:cs typeface="Times New Roman"/>
                  </a:rPr>
                  <a:t>(c) The</a:t>
                </a:r>
                <a:r>
                  <a:rPr lang="en-US" b="1" spc="30" dirty="0">
                    <a:latin typeface="Times New Roman"/>
                    <a:cs typeface="Times New Roman"/>
                  </a:rPr>
                  <a:t> </a:t>
                </a:r>
                <a:r>
                  <a:rPr lang="en-US" b="1" spc="-15" dirty="0">
                    <a:latin typeface="Times New Roman"/>
                    <a:cs typeface="Times New Roman"/>
                  </a:rPr>
                  <a:t>R</a:t>
                </a:r>
                <a:r>
                  <a:rPr lang="en-US" b="1" spc="-5" dirty="0">
                    <a:latin typeface="Times New Roman"/>
                    <a:cs typeface="Times New Roman"/>
                  </a:rPr>
                  <a:t>atio</a:t>
                </a:r>
                <a:r>
                  <a:rPr lang="en-US" b="1" spc="30" dirty="0">
                    <a:latin typeface="Times New Roman"/>
                    <a:cs typeface="Times New Roman"/>
                  </a:rPr>
                  <a:t> </a:t>
                </a:r>
                <a:r>
                  <a:rPr lang="en-US" b="1" spc="-5" dirty="0">
                    <a:latin typeface="Times New Roman"/>
                    <a:cs typeface="Times New Roman"/>
                  </a:rPr>
                  <a:t>Test</a:t>
                </a:r>
                <a:r>
                  <a:rPr lang="en-US" b="1" spc="30" dirty="0">
                    <a:latin typeface="Times New Roman"/>
                    <a:cs typeface="Times New Roman"/>
                  </a:rPr>
                  <a:t> </a:t>
                </a:r>
                <a:r>
                  <a:rPr lang="en-US" spc="-10" dirty="0">
                    <a:latin typeface="Times New Roman"/>
                    <a:cs typeface="Times New Roman"/>
                  </a:rPr>
                  <a:t>The</a:t>
                </a:r>
                <a:r>
                  <a:rPr lang="en-US" spc="30" dirty="0">
                    <a:latin typeface="Times New Roman"/>
                    <a:cs typeface="Times New Roman"/>
                  </a:rPr>
                  <a:t> </a:t>
                </a:r>
                <a:r>
                  <a:rPr lang="en-US" spc="-15" dirty="0">
                    <a:latin typeface="Times New Roman"/>
                    <a:cs typeface="Times New Roman"/>
                  </a:rPr>
                  <a:t>R</a:t>
                </a:r>
                <a:r>
                  <a:rPr lang="en-US" spc="-5" dirty="0">
                    <a:latin typeface="Times New Roman"/>
                    <a:cs typeface="Times New Roman"/>
                  </a:rPr>
                  <a:t>atio</a:t>
                </a:r>
                <a:r>
                  <a:rPr lang="en-US" spc="30" dirty="0">
                    <a:latin typeface="Times New Roman"/>
                    <a:cs typeface="Times New Roman"/>
                  </a:rPr>
                  <a:t> </a:t>
                </a:r>
                <a:r>
                  <a:rPr lang="en-US" spc="-5" dirty="0">
                    <a:latin typeface="Times New Roman"/>
                    <a:cs typeface="Times New Roman"/>
                  </a:rPr>
                  <a:t>Test</a:t>
                </a:r>
                <a:r>
                  <a:rPr lang="en-US" spc="30" dirty="0">
                    <a:latin typeface="Times New Roman"/>
                    <a:cs typeface="Times New Roman"/>
                  </a:rPr>
                  <a:t> </a:t>
                </a:r>
                <a:r>
                  <a:rPr lang="en-US" spc="-5" dirty="0">
                    <a:latin typeface="Times New Roman"/>
                    <a:cs typeface="Times New Roman"/>
                  </a:rPr>
                  <a:t>is</a:t>
                </a:r>
                <a:r>
                  <a:rPr lang="en-US" spc="30" dirty="0">
                    <a:latin typeface="Times New Roman"/>
                    <a:cs typeface="Times New Roman"/>
                  </a:rPr>
                  <a:t> </a:t>
                </a:r>
                <a:r>
                  <a:rPr lang="en-US" spc="-5" dirty="0">
                    <a:latin typeface="Times New Roman"/>
                    <a:cs typeface="Times New Roman"/>
                  </a:rPr>
                  <a:t>often</a:t>
                </a:r>
                <a:r>
                  <a:rPr lang="en-US" spc="30" dirty="0">
                    <a:latin typeface="Times New Roman"/>
                    <a:cs typeface="Times New Roman"/>
                  </a:rPr>
                  <a:t> </a:t>
                </a:r>
                <a:r>
                  <a:rPr lang="en-US" spc="-10" dirty="0">
                    <a:latin typeface="Times New Roman"/>
                    <a:cs typeface="Times New Roman"/>
                  </a:rPr>
                  <a:t>e</a:t>
                </a:r>
                <a:r>
                  <a:rPr lang="en-US" spc="-5" dirty="0">
                    <a:latin typeface="Times New Roman"/>
                    <a:cs typeface="Times New Roman"/>
                  </a:rPr>
                  <a:t>ffective</a:t>
                </a:r>
                <a:r>
                  <a:rPr lang="en-US" spc="30" dirty="0">
                    <a:latin typeface="Times New Roman"/>
                    <a:cs typeface="Times New Roman"/>
                  </a:rPr>
                  <a:t> </a:t>
                </a:r>
                <a:r>
                  <a:rPr lang="en-US" spc="-5" dirty="0">
                    <a:latin typeface="Times New Roman"/>
                    <a:cs typeface="Times New Roman"/>
                  </a:rPr>
                  <a:t>in</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presence</a:t>
                </a:r>
                <a:r>
                  <a:rPr lang="en-US" spc="30" dirty="0">
                    <a:latin typeface="Times New Roman"/>
                    <a:cs typeface="Times New Roman"/>
                  </a:rPr>
                  <a:t> </a:t>
                </a:r>
                <a:r>
                  <a:rPr lang="en-US" spc="-5" dirty="0">
                    <a:latin typeface="Times New Roman"/>
                    <a:cs typeface="Times New Roman"/>
                  </a:rPr>
                  <a:t>of</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5" dirty="0">
                    <a:latin typeface="Times New Roman"/>
                    <a:cs typeface="Times New Roman"/>
                  </a:rPr>
                  <a:t>factorial</a:t>
                </a:r>
                <a:r>
                  <a:rPr lang="en-US" spc="30" dirty="0">
                    <a:latin typeface="Times New Roman"/>
                    <a:cs typeface="Times New Roman"/>
                  </a:rPr>
                  <a:t> </a:t>
                </a:r>
                <a:r>
                  <a:rPr lang="en-US" spc="-5" dirty="0">
                    <a:latin typeface="Times New Roman"/>
                    <a:cs typeface="Times New Roman"/>
                  </a:rPr>
                  <a:t>such </a:t>
                </a:r>
                <a:r>
                  <a:rPr lang="en-US" spc="-10" dirty="0">
                    <a:latin typeface="Times New Roman"/>
                    <a:cs typeface="Times New Roman"/>
                  </a:rPr>
                  <a:t>a</a:t>
                </a:r>
                <a:r>
                  <a:rPr lang="en-US" spc="-5" dirty="0">
                    <a:latin typeface="Times New Roman"/>
                    <a:cs typeface="Times New Roman"/>
                  </a:rPr>
                  <a:t>s</a:t>
                </a:r>
                <a:r>
                  <a:rPr lang="en-US" spc="15" dirty="0">
                    <a:latin typeface="Times New Roman"/>
                    <a:cs typeface="Times New Roman"/>
                  </a:rPr>
                  <a:t> </a:t>
                </a:r>
                <a:r>
                  <a:rPr lang="en-US" i="1" spc="30" dirty="0">
                    <a:latin typeface="Times New Roman"/>
                    <a:cs typeface="Times New Roman"/>
                  </a:rPr>
                  <a:t>n</a:t>
                </a:r>
                <a:r>
                  <a:rPr lang="en-US" spc="-5" dirty="0">
                    <a:latin typeface="Times New Roman"/>
                    <a:cs typeface="Times New Roman"/>
                  </a:rPr>
                  <a:t>!</a:t>
                </a:r>
                <a:r>
                  <a:rPr lang="en-US" spc="15" dirty="0">
                    <a:latin typeface="Times New Roman"/>
                    <a:cs typeface="Times New Roman"/>
                  </a:rPr>
                  <a:t> </a:t>
                </a:r>
                <a:r>
                  <a:rPr lang="en-US" spc="-5" dirty="0">
                    <a:latin typeface="Times New Roman"/>
                    <a:cs typeface="Times New Roman"/>
                  </a:rPr>
                  <a:t>since</a:t>
                </a:r>
                <a:r>
                  <a:rPr lang="en-US" spc="15" dirty="0">
                    <a:latin typeface="Times New Roman"/>
                    <a:cs typeface="Times New Roman"/>
                  </a:rPr>
                  <a:t> </a:t>
                </a:r>
                <a:r>
                  <a:rPr lang="en-US" spc="-5" dirty="0">
                    <a:latin typeface="Times New Roman"/>
                    <a:cs typeface="Times New Roman"/>
                  </a:rPr>
                  <a:t>in</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ratio,</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factorial</a:t>
                </a:r>
                <a:r>
                  <a:rPr lang="en-US" spc="15"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isappears</a:t>
                </a:r>
                <a:r>
                  <a:rPr lang="en-US" spc="1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fter</a:t>
                </a:r>
                <a:r>
                  <a:rPr lang="en-US" spc="15" dirty="0">
                    <a:latin typeface="Times New Roman"/>
                    <a:cs typeface="Times New Roman"/>
                  </a:rPr>
                  <a:t> </a:t>
                </a:r>
                <a:r>
                  <a:rPr lang="en-US" spc="-5" dirty="0">
                    <a:latin typeface="Times New Roman"/>
                    <a:cs typeface="Times New Roman"/>
                  </a:rPr>
                  <a:t>cancellation.</a:t>
                </a:r>
                <a:r>
                  <a:rPr lang="en-US" spc="20" dirty="0">
                    <a:latin typeface="Times New Roman"/>
                    <a:cs typeface="Times New Roman"/>
                  </a:rPr>
                  <a:t> </a:t>
                </a:r>
                <a:r>
                  <a:rPr lang="en-US" spc="-5" dirty="0">
                    <a:latin typeface="Times New Roman"/>
                    <a:cs typeface="Times New Roman"/>
                  </a:rPr>
                  <a:t>It</a:t>
                </a:r>
                <a:r>
                  <a:rPr lang="en-US" spc="15"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also</a:t>
                </a:r>
                <a:r>
                  <a:rPr lang="en-US" spc="15" dirty="0">
                    <a:latin typeface="Times New Roman"/>
                    <a:cs typeface="Times New Roman"/>
                  </a:rPr>
                  <a:t> </a:t>
                </a:r>
                <a:r>
                  <a:rPr lang="en-US" spc="-5" dirty="0">
                    <a:latin typeface="Times New Roman"/>
                    <a:cs typeface="Times New Roman"/>
                  </a:rPr>
                  <a:t>effective </a:t>
                </a:r>
                <a:r>
                  <a:rPr lang="en-US" spc="-15" dirty="0">
                    <a:latin typeface="Times New Roman"/>
                    <a:cs typeface="Times New Roman"/>
                  </a:rPr>
                  <a:t>whe</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ther</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constant</a:t>
                </a:r>
                <a:r>
                  <a:rPr lang="en-US" spc="-5" dirty="0">
                    <a:latin typeface="Times New Roman"/>
                    <a:cs typeface="Times New Roman"/>
                  </a:rPr>
                  <a:t>s</a:t>
                </a:r>
                <a:r>
                  <a:rPr lang="en-US" spc="4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spc="-15" dirty="0">
                    <a:latin typeface="Times New Roman"/>
                    <a:cs typeface="Times New Roman"/>
                  </a:rPr>
                  <a:t>powe</a:t>
                </a:r>
                <a:r>
                  <a:rPr lang="en-US" spc="-5" dirty="0">
                    <a:latin typeface="Times New Roman"/>
                    <a:cs typeface="Times New Roman"/>
                  </a:rPr>
                  <a:t>r</a:t>
                </a:r>
                <a:r>
                  <a:rPr lang="en-US" spc="40" dirty="0">
                    <a:latin typeface="Times New Roman"/>
                    <a:cs typeface="Times New Roman"/>
                  </a:rPr>
                  <a:t> </a:t>
                </a:r>
                <a:r>
                  <a:rPr lang="en-US" i="1" spc="30" dirty="0">
                    <a:latin typeface="Times New Roman"/>
                    <a:cs typeface="Times New Roman"/>
                  </a:rPr>
                  <a:t>n</a:t>
                </a:r>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uc</a:t>
                </a:r>
                <a:r>
                  <a:rPr lang="en-US" spc="-5" dirty="0">
                    <a:latin typeface="Times New Roman"/>
                    <a:cs typeface="Times New Roman"/>
                  </a:rPr>
                  <a:t>h</a:t>
                </a:r>
                <a:r>
                  <a:rPr lang="en-US" spc="4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2</a:t>
                </a:r>
                <a:r>
                  <a:rPr lang="en-US" i="1" baseline="25925" dirty="0">
                    <a:latin typeface="Times New Roman"/>
                    <a:cs typeface="Times New Roman"/>
                  </a:rPr>
                  <a:t>n</a:t>
                </a:r>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inc</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atio</a:t>
                </a:r>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spc="-15" dirty="0">
                    <a:latin typeface="Times New Roman"/>
                    <a:cs typeface="Times New Roman"/>
                  </a:rPr>
                  <a:t>powe</a:t>
                </a:r>
                <a:r>
                  <a:rPr lang="en-US" spc="-5" dirty="0">
                    <a:latin typeface="Times New Roman"/>
                    <a:cs typeface="Times New Roman"/>
                  </a:rPr>
                  <a:t>r</a:t>
                </a:r>
                <a:r>
                  <a:rPr lang="en-US" spc="40" dirty="0">
                    <a:latin typeface="Times New Roman"/>
                    <a:cs typeface="Times New Roman"/>
                  </a:rPr>
                  <a:t> </a:t>
                </a:r>
                <a:r>
                  <a:rPr lang="en-US" i="1" spc="-5" dirty="0">
                    <a:latin typeface="Times New Roman"/>
                    <a:cs typeface="Times New Roman"/>
                  </a:rPr>
                  <a:t>n</a:t>
                </a:r>
                <a:r>
                  <a:rPr lang="en-US" spc="-10" dirty="0">
                    <a:latin typeface="Times New Roman"/>
                    <a:cs typeface="Times New Roman"/>
                  </a:rPr>
                  <a:t> disappear</a:t>
                </a:r>
                <a:r>
                  <a:rPr lang="en-US" spc="-5" dirty="0">
                    <a:latin typeface="Times New Roman"/>
                    <a:cs typeface="Times New Roman"/>
                  </a:rPr>
                  <a:t>s</a:t>
                </a:r>
                <a:r>
                  <a:rPr lang="en-US" spc="45" dirty="0">
                    <a:latin typeface="Times New Roman"/>
                    <a:cs typeface="Times New Roman"/>
                  </a:rPr>
                  <a:t> </a:t>
                </a:r>
                <a:r>
                  <a:rPr lang="en-US" spc="-10" dirty="0">
                    <a:latin typeface="Times New Roman"/>
                    <a:cs typeface="Times New Roman"/>
                  </a:rPr>
                  <a:t>afte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cancelation</a:t>
                </a:r>
                <a:r>
                  <a:rPr lang="en-US" spc="-5" dirty="0">
                    <a:latin typeface="Times New Roman"/>
                    <a:cs typeface="Times New Roman"/>
                  </a:rPr>
                  <a:t>.</a:t>
                </a:r>
                <a:r>
                  <a:rPr lang="en-US" spc="45" dirty="0">
                    <a:latin typeface="Times New Roman"/>
                    <a:cs typeface="Times New Roman"/>
                  </a:rPr>
                  <a:t> </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 </m:t>
                      </m:r>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ea typeface="Cambria Math" panose="02040503050406030204" pitchFamily="18" charset="0"/>
                            </a:rPr>
                            <m:t>∞</m:t>
                          </m:r>
                        </m:sup>
                        <m:e>
                          <m:f>
                            <m:fPr>
                              <m:ctrlPr>
                                <a:rPr lang="en-US" i="1" smtClean="0">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3</m:t>
                                  </m:r>
                                </m:e>
                                <m:sup>
                                  <m:r>
                                    <a:rPr lang="en-US" b="0" i="1" smtClean="0">
                                      <a:solidFill>
                                        <a:schemeClr val="tx1"/>
                                      </a:solidFill>
                                      <a:latin typeface="Cambria Math" panose="02040503050406030204" pitchFamily="18" charset="0"/>
                                    </a:rPr>
                                    <m:t>𝑛</m:t>
                                  </m:r>
                                </m:sup>
                              </m:sSup>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den>
                          </m:f>
                        </m:e>
                      </m:nary>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converges</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since</m:t>
                      </m:r>
                      <m:r>
                        <a:rPr lang="en-US" b="0" i="1" smtClean="0">
                          <a:solidFill>
                            <a:schemeClr val="tx1"/>
                          </a:solidFill>
                          <a:latin typeface="Cambria Math" panose="02040503050406030204" pitchFamily="18" charset="0"/>
                        </a:rPr>
                        <m:t> </m:t>
                      </m:r>
                      <m:f>
                        <m:fPr>
                          <m:ctrlPr>
                            <a:rPr lang="en-US" i="1" smtClean="0">
                              <a:solidFill>
                                <a:schemeClr val="tx1"/>
                              </a:solidFill>
                              <a:latin typeface="Cambria Math" panose="02040503050406030204" pitchFamily="18" charset="0"/>
                            </a:rPr>
                          </m:ctrlPr>
                        </m:fPr>
                        <m:num>
                          <m:f>
                            <m:fPr>
                              <m:type m:val="lin"/>
                              <m:ctrlPr>
                                <a:rPr lang="en-US" b="0" i="1" smtClean="0">
                                  <a:solidFill>
                                    <a:schemeClr val="tx1"/>
                                  </a:solidFill>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𝑛</m:t>
                                  </m:r>
                                  <m:r>
                                    <a:rPr lang="en-US" i="1">
                                      <a:latin typeface="Cambria Math" panose="02040503050406030204" pitchFamily="18" charset="0"/>
                                    </a:rPr>
                                    <m:t>+1</m:t>
                                  </m:r>
                                </m:sup>
                              </m:sSup>
                            </m:num>
                            <m:den>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den>
                          </m:f>
                        </m:num>
                        <m:den>
                          <m:f>
                            <m:fPr>
                              <m:type m:val="lin"/>
                              <m:ctrlPr>
                                <a:rPr lang="en-US" b="0" i="1" smtClean="0">
                                  <a:solidFill>
                                    <a:schemeClr val="tx1"/>
                                  </a:solidFill>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𝑛</m:t>
                                  </m:r>
                                </m:sup>
                              </m:sSup>
                            </m:num>
                            <m:den>
                              <m:r>
                                <a:rPr lang="en-US" i="1">
                                  <a:latin typeface="Cambria Math" panose="02040503050406030204" pitchFamily="18" charset="0"/>
                                </a:rPr>
                                <m:t>𝑛</m:t>
                              </m:r>
                              <m:r>
                                <a:rPr lang="en-US" i="1">
                                  <a:latin typeface="Cambria Math" panose="02040503050406030204" pitchFamily="18" charset="0"/>
                                </a:rPr>
                                <m:t>!</m:t>
                              </m:r>
                            </m:den>
                          </m:f>
                        </m:den>
                      </m:f>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den>
                      </m:f>
                      <m:r>
                        <a:rPr lang="en-US" b="0" i="1" smtClean="0">
                          <a:solidFill>
                            <a:schemeClr val="tx1"/>
                          </a:solidFill>
                          <a:latin typeface="Cambria Math" panose="02040503050406030204" pitchFamily="18" charset="0"/>
                          <a:ea typeface="Cambria Math" panose="02040503050406030204" pitchFamily="18" charset="0"/>
                        </a:rPr>
                        <m:t>→0&lt;1 </m:t>
                      </m:r>
                      <m:r>
                        <m:rPr>
                          <m:sty m:val="p"/>
                        </m:rPr>
                        <a:rPr lang="en-US" b="0" i="0" smtClean="0">
                          <a:solidFill>
                            <a:schemeClr val="tx1"/>
                          </a:solidFill>
                          <a:latin typeface="Cambria Math" panose="02040503050406030204" pitchFamily="18" charset="0"/>
                          <a:ea typeface="Cambria Math" panose="02040503050406030204" pitchFamily="18" charset="0"/>
                        </a:rPr>
                        <m:t>as</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 →∞.</m:t>
                      </m:r>
                    </m:oMath>
                  </m:oMathPara>
                </a14:m>
                <a:endParaRPr lang="en-US" dirty="0">
                  <a:solidFill>
                    <a:schemeClr val="tx1"/>
                  </a:solidFill>
                </a:endParaRPr>
              </a:p>
              <a:p>
                <a:pPr marL="0" marR="5080" indent="0" algn="just">
                  <a:lnSpc>
                    <a:spcPct val="100000"/>
                  </a:lnSpc>
                  <a:buNone/>
                </a:pPr>
                <a:r>
                  <a:rPr lang="en-US" b="1" spc="-5" dirty="0">
                    <a:latin typeface="Times New Roman"/>
                    <a:cs typeface="Times New Roman"/>
                  </a:rPr>
                  <a:t>(d) </a:t>
                </a:r>
                <a:r>
                  <a:rPr lang="en-US" b="1" spc="-15" dirty="0">
                    <a:latin typeface="Times New Roman"/>
                    <a:cs typeface="Times New Roman"/>
                  </a:rPr>
                  <a:t>Th</a:t>
                </a:r>
                <a:r>
                  <a:rPr lang="en-US" b="1" spc="-5" dirty="0">
                    <a:latin typeface="Times New Roman"/>
                    <a:cs typeface="Times New Roman"/>
                  </a:rPr>
                  <a:t>e</a:t>
                </a:r>
                <a:r>
                  <a:rPr lang="en-US" b="1" spc="95" dirty="0">
                    <a:latin typeface="Times New Roman"/>
                    <a:cs typeface="Times New Roman"/>
                  </a:rPr>
                  <a:t> </a:t>
                </a:r>
                <a:r>
                  <a:rPr lang="en-US" b="1" spc="-15" dirty="0">
                    <a:latin typeface="Times New Roman"/>
                    <a:cs typeface="Times New Roman"/>
                  </a:rPr>
                  <a:t>Roo</a:t>
                </a:r>
                <a:r>
                  <a:rPr lang="en-US" b="1" spc="-5" dirty="0">
                    <a:latin typeface="Times New Roman"/>
                    <a:cs typeface="Times New Roman"/>
                  </a:rPr>
                  <a:t>t</a:t>
                </a:r>
                <a:r>
                  <a:rPr lang="en-US" b="1" spc="95" dirty="0">
                    <a:latin typeface="Times New Roman"/>
                    <a:cs typeface="Times New Roman"/>
                  </a:rPr>
                  <a:t> </a:t>
                </a:r>
                <a:r>
                  <a:rPr lang="en-US" b="1" spc="-10" dirty="0">
                    <a:latin typeface="Times New Roman"/>
                    <a:cs typeface="Times New Roman"/>
                  </a:rPr>
                  <a:t>Tes</a:t>
                </a:r>
                <a:r>
                  <a:rPr lang="en-US" b="1" spc="-5" dirty="0">
                    <a:latin typeface="Times New Roman"/>
                    <a:cs typeface="Times New Roman"/>
                  </a:rPr>
                  <a:t>t</a:t>
                </a:r>
                <a:r>
                  <a:rPr lang="en-US" b="1" spc="95" dirty="0">
                    <a:latin typeface="Times New Roman"/>
                    <a:cs typeface="Times New Roman"/>
                  </a:rPr>
                  <a:t> </a:t>
                </a:r>
                <a:r>
                  <a:rPr lang="en-US" spc="-10" dirty="0">
                    <a:latin typeface="Times New Roman"/>
                    <a:cs typeface="Times New Roman"/>
                  </a:rPr>
                  <a:t>The</a:t>
                </a:r>
                <a:r>
                  <a:rPr lang="en-US" spc="95" dirty="0">
                    <a:latin typeface="Times New Roman"/>
                    <a:cs typeface="Times New Roman"/>
                  </a:rPr>
                  <a:t> </a:t>
                </a:r>
                <a:r>
                  <a:rPr lang="en-US" spc="-15" dirty="0">
                    <a:latin typeface="Times New Roman"/>
                    <a:cs typeface="Times New Roman"/>
                  </a:rPr>
                  <a:t>R</a:t>
                </a:r>
                <a:r>
                  <a:rPr lang="en-US" spc="-5" dirty="0">
                    <a:latin typeface="Times New Roman"/>
                    <a:cs typeface="Times New Roman"/>
                  </a:rPr>
                  <a:t>oot</a:t>
                </a:r>
                <a:r>
                  <a:rPr lang="en-US" spc="95" dirty="0">
                    <a:latin typeface="Times New Roman"/>
                    <a:cs typeface="Times New Roman"/>
                  </a:rPr>
                  <a:t> </a:t>
                </a:r>
                <a:r>
                  <a:rPr lang="en-US" spc="-5" dirty="0">
                    <a:latin typeface="Times New Roman"/>
                    <a:cs typeface="Times New Roman"/>
                  </a:rPr>
                  <a:t>Test</a:t>
                </a:r>
                <a:r>
                  <a:rPr lang="en-US" spc="95" dirty="0">
                    <a:latin typeface="Times New Roman"/>
                    <a:cs typeface="Times New Roman"/>
                  </a:rPr>
                  <a:t> </a:t>
                </a:r>
                <a:r>
                  <a:rPr lang="en-US" spc="-5" dirty="0">
                    <a:latin typeface="Times New Roman"/>
                    <a:cs typeface="Times New Roman"/>
                  </a:rPr>
                  <a:t>is</a:t>
                </a:r>
                <a:r>
                  <a:rPr lang="en-US" spc="95" dirty="0">
                    <a:latin typeface="Times New Roman"/>
                    <a:cs typeface="Times New Roman"/>
                  </a:rPr>
                  <a:t> </a:t>
                </a:r>
                <a:r>
                  <a:rPr lang="en-US" spc="-5" dirty="0">
                    <a:latin typeface="Times New Roman"/>
                    <a:cs typeface="Times New Roman"/>
                  </a:rPr>
                  <a:t>often</a:t>
                </a:r>
                <a:r>
                  <a:rPr lang="en-US" spc="95" dirty="0">
                    <a:latin typeface="Times New Roman"/>
                    <a:cs typeface="Times New Roman"/>
                  </a:rPr>
                  <a:t> </a:t>
                </a:r>
                <a:r>
                  <a:rPr lang="en-US" spc="-10" dirty="0">
                    <a:latin typeface="Times New Roman"/>
                    <a:cs typeface="Times New Roman"/>
                  </a:rPr>
                  <a:t>e</a:t>
                </a:r>
                <a:r>
                  <a:rPr lang="en-US" spc="-5" dirty="0">
                    <a:latin typeface="Times New Roman"/>
                    <a:cs typeface="Times New Roman"/>
                  </a:rPr>
                  <a:t>ffective</a:t>
                </a:r>
                <a:r>
                  <a:rPr lang="en-US" spc="9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hen</a:t>
                </a:r>
                <a:r>
                  <a:rPr lang="en-US" spc="95" dirty="0">
                    <a:latin typeface="Times New Roman"/>
                    <a:cs typeface="Times New Roman"/>
                  </a:rPr>
                  <a:t> </a:t>
                </a:r>
                <a:r>
                  <a:rPr lang="en-US" spc="-5" dirty="0">
                    <a:latin typeface="Times New Roman"/>
                    <a:cs typeface="Times New Roman"/>
                  </a:rPr>
                  <a:t>there</a:t>
                </a:r>
                <a:r>
                  <a:rPr lang="en-US" spc="95" dirty="0">
                    <a:latin typeface="Times New Roman"/>
                    <a:cs typeface="Times New Roman"/>
                  </a:rPr>
                  <a:t> </a:t>
                </a:r>
                <a:r>
                  <a:rPr lang="en-US" spc="-5" dirty="0">
                    <a:latin typeface="Times New Roman"/>
                    <a:cs typeface="Times New Roman"/>
                  </a:rPr>
                  <a:t>is</a:t>
                </a:r>
                <a:r>
                  <a:rPr lang="en-US" spc="95" dirty="0">
                    <a:latin typeface="Times New Roman"/>
                    <a:cs typeface="Times New Roman"/>
                  </a:rPr>
                  <a:t> </a:t>
                </a:r>
                <a:r>
                  <a:rPr lang="en-US" spc="-5" dirty="0">
                    <a:latin typeface="Times New Roman"/>
                    <a:cs typeface="Times New Roman"/>
                  </a:rPr>
                  <a:t>a</a:t>
                </a:r>
                <a:r>
                  <a:rPr lang="en-US" spc="95" dirty="0">
                    <a:latin typeface="Times New Roman"/>
                    <a:cs typeface="Times New Roman"/>
                  </a:rPr>
                  <a:t> </a:t>
                </a:r>
                <a:r>
                  <a:rPr lang="en-US" spc="-5" dirty="0">
                    <a:latin typeface="Times New Roman"/>
                    <a:cs typeface="Times New Roman"/>
                  </a:rPr>
                  <a:t>term</a:t>
                </a:r>
                <a:r>
                  <a:rPr lang="en-US" spc="95" dirty="0">
                    <a:latin typeface="Times New Roman"/>
                    <a:cs typeface="Times New Roman"/>
                  </a:rPr>
                  <a:t> </a:t>
                </a:r>
                <a:r>
                  <a:rPr lang="en-US" spc="-5" dirty="0">
                    <a:latin typeface="Times New Roman"/>
                    <a:cs typeface="Times New Roman"/>
                  </a:rPr>
                  <a:t>of</a:t>
                </a:r>
                <a:r>
                  <a:rPr lang="en-US" spc="95" dirty="0">
                    <a:latin typeface="Times New Roman"/>
                    <a:cs typeface="Times New Roman"/>
                  </a:rPr>
                  <a:t> </a:t>
                </a:r>
                <a:r>
                  <a:rPr lang="en-US" spc="-5" dirty="0">
                    <a:latin typeface="Times New Roman"/>
                    <a:cs typeface="Times New Roman"/>
                  </a:rPr>
                  <a:t>the</a:t>
                </a:r>
                <a:r>
                  <a:rPr lang="en-US" spc="95" dirty="0">
                    <a:latin typeface="Times New Roman"/>
                    <a:cs typeface="Times New Roman"/>
                  </a:rPr>
                  <a:t> </a:t>
                </a:r>
                <a:r>
                  <a:rPr lang="en-US" spc="-5" dirty="0">
                    <a:latin typeface="Times New Roman"/>
                    <a:cs typeface="Times New Roman"/>
                  </a:rPr>
                  <a:t>form</a:t>
                </a:r>
                <a:endParaRPr lang="en-US" dirty="0">
                  <a:latin typeface="Times New Roman"/>
                  <a:cs typeface="Times New Roman"/>
                </a:endParaRPr>
              </a:p>
              <a:p>
                <a:pPr marL="0" marR="5080" indent="0" algn="just">
                  <a:lnSpc>
                    <a:spcPct val="100000"/>
                  </a:lnSpc>
                  <a:buNone/>
                </a:pPr>
                <a:r>
                  <a:rPr lang="en-US" i="1" spc="-5" dirty="0">
                    <a:latin typeface="Times New Roman"/>
                    <a:cs typeface="Times New Roman"/>
                  </a:rPr>
                  <a:t>f</a:t>
                </a:r>
                <a:r>
                  <a:rPr lang="en-US" i="1" spc="-45" dirty="0">
                    <a:latin typeface="Times New Roman"/>
                    <a:cs typeface="Times New Roman"/>
                  </a:rPr>
                  <a:t> </a:t>
                </a:r>
                <a:r>
                  <a:rPr lang="en-US" spc="-5" dirty="0">
                    <a:latin typeface="Times New Roman"/>
                    <a:cs typeface="Times New Roman"/>
                  </a:rPr>
                  <a:t>(</a:t>
                </a:r>
                <a:r>
                  <a:rPr lang="en-US" i="1" spc="30" dirty="0">
                    <a:latin typeface="Times New Roman"/>
                    <a:cs typeface="Times New Roman"/>
                  </a:rPr>
                  <a:t>n</a:t>
                </a:r>
                <a:r>
                  <a:rPr lang="en-US" spc="10" dirty="0">
                    <a:latin typeface="Times New Roman"/>
                    <a:cs typeface="Times New Roman"/>
                  </a:rPr>
                  <a:t>)</a:t>
                </a:r>
                <a:r>
                  <a:rPr lang="en-US" i="1" spc="37" baseline="25925" dirty="0">
                    <a:latin typeface="Times New Roman"/>
                    <a:cs typeface="Times New Roman"/>
                  </a:rPr>
                  <a:t>g</a:t>
                </a:r>
                <a:r>
                  <a:rPr lang="en-US" spc="-7" baseline="25925" dirty="0">
                    <a:latin typeface="Times New Roman"/>
                    <a:cs typeface="Times New Roman"/>
                  </a:rPr>
                  <a:t>(</a:t>
                </a:r>
                <a:r>
                  <a:rPr lang="en-US" i="1" spc="44" baseline="25925" dirty="0">
                    <a:latin typeface="Times New Roman"/>
                    <a:cs typeface="Times New Roman"/>
                  </a:rPr>
                  <a:t>n</a:t>
                </a:r>
                <a:r>
                  <a:rPr lang="en-US" spc="67" baseline="25925" dirty="0">
                    <a:latin typeface="Times New Roman"/>
                    <a:cs typeface="Times New Roman"/>
                  </a:rPr>
                  <a:t>)</a:t>
                </a:r>
                <a:r>
                  <a:rPr lang="en-US" spc="-5" dirty="0">
                    <a:latin typeface="Times New Roman"/>
                    <a:cs typeface="Times New Roman"/>
                  </a:rPr>
                  <a:t>.</a:t>
                </a: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m:t>
                          </m:r>
                        </m:sup>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𝑛</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𝑛</m:t>
                                  </m:r>
                                </m:sup>
                              </m:sSup>
                            </m:den>
                          </m:f>
                        </m:e>
                      </m:nary>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converges</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since</m:t>
                      </m:r>
                      <m:r>
                        <a:rPr lang="en-US" b="0" i="0" smtClean="0">
                          <a:latin typeface="Cambria Math" panose="02040503050406030204" pitchFamily="18" charset="0"/>
                          <a:ea typeface="Cambria Math" panose="02040503050406030204" pitchFamily="18" charset="0"/>
                        </a:rPr>
                        <m:t> </m:t>
                      </m:r>
                      <m:rad>
                        <m:radPr>
                          <m:ctrlPr>
                            <a:rPr lang="en-US" b="0" i="1" smtClean="0">
                              <a:latin typeface="Cambria Math" panose="02040503050406030204" pitchFamily="18" charset="0"/>
                              <a:ea typeface="Cambria Math" panose="02040503050406030204" pitchFamily="18" charset="0"/>
                            </a:rPr>
                          </m:ctrlPr>
                        </m:radPr>
                        <m:deg>
                          <m:r>
                            <m:rPr>
                              <m:brk m:alnAt="7"/>
                            </m:rPr>
                            <a:rPr lang="en-US" b="0" i="1" smtClean="0">
                              <a:latin typeface="Cambria Math" panose="02040503050406030204" pitchFamily="18" charset="0"/>
                              <a:ea typeface="Cambria Math" panose="02040503050406030204" pitchFamily="18" charset="0"/>
                            </a:rPr>
                            <m:t>𝑛</m:t>
                          </m:r>
                        </m:deg>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𝑛</m:t>
                                  </m:r>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𝑛</m:t>
                                  </m:r>
                                </m:sup>
                              </m:sSup>
                            </m:den>
                          </m:f>
                        </m:e>
                      </m:ra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→0&lt;1 </m:t>
                      </m:r>
                      <m:r>
                        <m:rPr>
                          <m:sty m:val="p"/>
                        </m:rPr>
                        <a:rPr lang="en-US" b="0" i="0" smtClean="0">
                          <a:latin typeface="Cambria Math" panose="02040503050406030204" pitchFamily="18" charset="0"/>
                          <a:ea typeface="Cambria Math" panose="02040503050406030204" pitchFamily="18" charset="0"/>
                        </a:rPr>
                        <m:t>as</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0810644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992677" cy="622851"/>
          </a:xfrm>
        </p:spPr>
        <p:txBody>
          <a:bodyPr anchor="t">
            <a:normAutofit fontScale="90000"/>
          </a:bodyPr>
          <a:lstStyle/>
          <a:p>
            <a:r>
              <a:rPr lang="en-US" sz="3100" dirty="0"/>
              <a:t>10.5 The Ratio and Root Tests and Strategies for Choosing </a:t>
            </a:r>
            <a:r>
              <a:rPr lang="en-US" sz="3100" dirty="0"/>
              <a:t>Tests (</a:t>
            </a:r>
            <a:r>
              <a:rPr lang="en-US" sz="3100" dirty="0" smtClean="0"/>
              <a:t>12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15" dirty="0">
                    <a:solidFill>
                      <a:schemeClr val="tx1"/>
                    </a:solidFill>
                  </a:rPr>
                  <a:t>(d) Th</a:t>
                </a:r>
                <a:r>
                  <a:rPr lang="en-US" b="1" spc="-5" dirty="0">
                    <a:solidFill>
                      <a:schemeClr val="tx1"/>
                    </a:solidFill>
                  </a:rPr>
                  <a:t>e</a:t>
                </a:r>
                <a:r>
                  <a:rPr lang="en-US" b="1" spc="-30" dirty="0">
                    <a:solidFill>
                      <a:schemeClr val="tx1"/>
                    </a:solidFill>
                  </a:rPr>
                  <a:t> </a:t>
                </a:r>
                <a:r>
                  <a:rPr lang="en-US" b="1" spc="-5" dirty="0">
                    <a:solidFill>
                      <a:schemeClr val="tx1"/>
                    </a:solidFill>
                  </a:rPr>
                  <a:t>I</a:t>
                </a:r>
                <a:r>
                  <a:rPr lang="en-US" b="1" spc="-10" dirty="0">
                    <a:solidFill>
                      <a:schemeClr val="tx1"/>
                    </a:solidFill>
                  </a:rPr>
                  <a:t>ntegra</a:t>
                </a:r>
                <a:r>
                  <a:rPr lang="en-US" b="1" spc="-5" dirty="0">
                    <a:solidFill>
                      <a:schemeClr val="tx1"/>
                    </a:solidFill>
                  </a:rPr>
                  <a:t>l</a:t>
                </a:r>
                <a:r>
                  <a:rPr lang="en-US" b="1" spc="-30" dirty="0">
                    <a:solidFill>
                      <a:schemeClr val="tx1"/>
                    </a:solidFill>
                  </a:rPr>
                  <a:t> </a:t>
                </a:r>
                <a:r>
                  <a:rPr lang="en-US" b="1" spc="-10" dirty="0">
                    <a:solidFill>
                      <a:schemeClr val="tx1"/>
                    </a:solidFill>
                  </a:rPr>
                  <a:t>Tes</a:t>
                </a:r>
                <a:r>
                  <a:rPr lang="en-US" b="1" spc="-5" dirty="0">
                    <a:solidFill>
                      <a:schemeClr val="tx1"/>
                    </a:solidFill>
                  </a:rPr>
                  <a:t>t</a:t>
                </a:r>
                <a:r>
                  <a:rPr lang="en-US" b="1" spc="-30" dirty="0">
                    <a:solidFill>
                      <a:schemeClr val="tx1"/>
                    </a:solidFill>
                  </a:rPr>
                  <a:t> </a:t>
                </a:r>
                <a:r>
                  <a:rPr lang="en-US" spc="-10" dirty="0">
                    <a:solidFill>
                      <a:schemeClr val="tx1"/>
                    </a:solidFill>
                  </a:rPr>
                  <a:t>When</a:t>
                </a:r>
                <a:r>
                  <a:rPr lang="en-US" spc="-30" dirty="0">
                    <a:solidFill>
                      <a:schemeClr val="tx1"/>
                    </a:solidFill>
                  </a:rPr>
                  <a:t> </a:t>
                </a:r>
                <a:r>
                  <a:rPr lang="en-US" spc="-5" dirty="0">
                    <a:solidFill>
                      <a:schemeClr val="tx1"/>
                    </a:solidFill>
                  </a:rPr>
                  <a:t>the</a:t>
                </a:r>
                <a:r>
                  <a:rPr lang="en-US" spc="-30" dirty="0">
                    <a:solidFill>
                      <a:schemeClr val="tx1"/>
                    </a:solidFill>
                  </a:rPr>
                  <a:t> </a:t>
                </a:r>
                <a:r>
                  <a:rPr lang="en-US" spc="-10" dirty="0">
                    <a:solidFill>
                      <a:schemeClr val="tx1"/>
                    </a:solidFill>
                  </a:rPr>
                  <a:t>o</a:t>
                </a:r>
                <a:r>
                  <a:rPr lang="en-US" spc="-5" dirty="0">
                    <a:solidFill>
                      <a:schemeClr val="tx1"/>
                    </a:solidFill>
                  </a:rPr>
                  <a:t>ther</a:t>
                </a:r>
                <a:r>
                  <a:rPr lang="en-US" spc="-30" dirty="0">
                    <a:solidFill>
                      <a:schemeClr val="tx1"/>
                    </a:solidFill>
                  </a:rPr>
                  <a:t> </a:t>
                </a:r>
                <a:r>
                  <a:rPr lang="en-US" spc="-5" dirty="0">
                    <a:solidFill>
                      <a:schemeClr val="tx1"/>
                    </a:solidFill>
                  </a:rPr>
                  <a:t>tests</a:t>
                </a:r>
                <a:r>
                  <a:rPr lang="en-US" spc="-30" dirty="0">
                    <a:solidFill>
                      <a:schemeClr val="tx1"/>
                    </a:solidFill>
                  </a:rPr>
                  <a:t> </a:t>
                </a:r>
                <a:r>
                  <a:rPr lang="en-US" spc="-5" dirty="0">
                    <a:solidFill>
                      <a:schemeClr val="tx1"/>
                    </a:solidFill>
                  </a:rPr>
                  <a:t>fail</a:t>
                </a:r>
                <a:r>
                  <a:rPr lang="en-US" spc="-35" dirty="0">
                    <a:solidFill>
                      <a:schemeClr val="tx1"/>
                    </a:solidFill>
                  </a:rPr>
                  <a:t> </a:t>
                </a:r>
                <a:r>
                  <a:rPr lang="en-US" spc="-10" dirty="0">
                    <a:solidFill>
                      <a:schemeClr val="tx1"/>
                    </a:solidFill>
                  </a:rPr>
                  <a:t>o</a:t>
                </a:r>
                <a:r>
                  <a:rPr lang="en-US" spc="-5" dirty="0">
                    <a:solidFill>
                      <a:schemeClr val="tx1"/>
                    </a:solidFill>
                  </a:rPr>
                  <a:t>n</a:t>
                </a:r>
                <a:r>
                  <a:rPr lang="en-US" spc="-30" dirty="0">
                    <a:solidFill>
                      <a:schemeClr val="tx1"/>
                    </a:solidFill>
                  </a:rPr>
                  <a:t> </a:t>
                </a:r>
                <a:r>
                  <a:rPr lang="en-US" spc="-5" dirty="0">
                    <a:solidFill>
                      <a:schemeClr val="tx1"/>
                    </a:solidFill>
                  </a:rPr>
                  <a:t>a</a:t>
                </a:r>
                <a:r>
                  <a:rPr lang="en-US" spc="-30" dirty="0">
                    <a:solidFill>
                      <a:schemeClr val="tx1"/>
                    </a:solidFill>
                  </a:rPr>
                  <a:t> </a:t>
                </a:r>
                <a:r>
                  <a:rPr lang="en-US" spc="-5" dirty="0">
                    <a:solidFill>
                      <a:schemeClr val="tx1"/>
                    </a:solidFill>
                  </a:rPr>
                  <a:t>positive</a:t>
                </a:r>
                <a:r>
                  <a:rPr lang="en-US" spc="-30" dirty="0">
                    <a:solidFill>
                      <a:schemeClr val="tx1"/>
                    </a:solidFill>
                  </a:rPr>
                  <a:t> </a:t>
                </a:r>
                <a:r>
                  <a:rPr lang="en-US" spc="-5" dirty="0">
                    <a:solidFill>
                      <a:schemeClr val="tx1"/>
                    </a:solidFill>
                  </a:rPr>
                  <a:t>series,</a:t>
                </a:r>
                <a:r>
                  <a:rPr lang="en-US" spc="-35" dirty="0">
                    <a:solidFill>
                      <a:schemeClr val="tx1"/>
                    </a:solidFill>
                  </a:rPr>
                  <a:t> </a:t>
                </a:r>
                <a:r>
                  <a:rPr lang="en-US" spc="-5" dirty="0">
                    <a:solidFill>
                      <a:schemeClr val="tx1"/>
                    </a:solidFill>
                  </a:rPr>
                  <a:t>consider</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Integral Test.</a:t>
                </a:r>
                <a:r>
                  <a:rPr lang="en-US" spc="110" dirty="0">
                    <a:solidFill>
                      <a:schemeClr val="tx1"/>
                    </a:solidFill>
                  </a:rPr>
                  <a:t> </a:t>
                </a:r>
                <a:r>
                  <a:rPr lang="en-US" spc="-5" dirty="0">
                    <a:solidFill>
                      <a:schemeClr val="tx1"/>
                    </a:solidFill>
                  </a:rPr>
                  <a:t>If</a:t>
                </a:r>
                <a:r>
                  <a:rPr lang="en-US" spc="110" dirty="0">
                    <a:solidFill>
                      <a:schemeClr val="tx1"/>
                    </a:solidFill>
                  </a:rPr>
                  <a:t> </a:t>
                </a:r>
                <a:r>
                  <a:rPr lang="en-US" i="1" spc="-5" dirty="0">
                    <a:solidFill>
                      <a:schemeClr val="tx1"/>
                    </a:solidFill>
                  </a:rPr>
                  <a:t>a</a:t>
                </a:r>
                <a:r>
                  <a:rPr lang="en-US" i="1" spc="-7" baseline="-11111" dirty="0">
                    <a:solidFill>
                      <a:schemeClr val="tx1"/>
                    </a:solidFill>
                  </a:rPr>
                  <a:t>n </a:t>
                </a:r>
                <a:r>
                  <a:rPr lang="en-US" spc="-25" dirty="0">
                    <a:solidFill>
                      <a:schemeClr val="tx1"/>
                    </a:solidFill>
                  </a:rPr>
                  <a:t>= </a:t>
                </a:r>
                <a:r>
                  <a:rPr lang="en-US" i="1" spc="-5" dirty="0">
                    <a:solidFill>
                      <a:schemeClr val="tx1"/>
                    </a:solidFill>
                  </a:rPr>
                  <a:t>f</a:t>
                </a:r>
                <a:r>
                  <a:rPr lang="en-US" i="1" spc="-45" dirty="0">
                    <a:solidFill>
                      <a:schemeClr val="tx1"/>
                    </a:solidFill>
                  </a:rPr>
                  <a:t> </a:t>
                </a:r>
                <a:r>
                  <a:rPr lang="en-US" spc="-5" dirty="0">
                    <a:solidFill>
                      <a:schemeClr val="tx1"/>
                    </a:solidFill>
                  </a:rPr>
                  <a:t>(</a:t>
                </a:r>
                <a:r>
                  <a:rPr lang="en-US" i="1" spc="30" dirty="0">
                    <a:solidFill>
                      <a:schemeClr val="tx1"/>
                    </a:solidFill>
                  </a:rPr>
                  <a:t>n</a:t>
                </a:r>
                <a:r>
                  <a:rPr lang="en-US" spc="-5" dirty="0">
                    <a:solidFill>
                      <a:schemeClr val="tx1"/>
                    </a:solidFill>
                  </a:rPr>
                  <a:t>)</a:t>
                </a:r>
                <a:r>
                  <a:rPr lang="en-US" spc="110" dirty="0">
                    <a:solidFill>
                      <a:schemeClr val="tx1"/>
                    </a:solidFill>
                  </a:rPr>
                  <a:t> </a:t>
                </a:r>
                <a:r>
                  <a:rPr lang="en-US" spc="-10" dirty="0">
                    <a:solidFill>
                      <a:schemeClr val="tx1"/>
                    </a:solidFill>
                  </a:rPr>
                  <a:t>i</a:t>
                </a:r>
                <a:r>
                  <a:rPr lang="en-US" spc="-5" dirty="0">
                    <a:solidFill>
                      <a:schemeClr val="tx1"/>
                    </a:solidFill>
                  </a:rPr>
                  <a:t>s</a:t>
                </a:r>
                <a:r>
                  <a:rPr lang="en-US" spc="110" dirty="0">
                    <a:solidFill>
                      <a:schemeClr val="tx1"/>
                    </a:solidFill>
                  </a:rPr>
                  <a:t> </a:t>
                </a:r>
                <a:r>
                  <a:rPr lang="en-US" spc="-5" dirty="0">
                    <a:solidFill>
                      <a:schemeClr val="tx1"/>
                    </a:solidFill>
                  </a:rPr>
                  <a:t>a</a:t>
                </a:r>
                <a:r>
                  <a:rPr lang="en-US" spc="110" dirty="0">
                    <a:solidFill>
                      <a:schemeClr val="tx1"/>
                    </a:solidFill>
                  </a:rPr>
                  <a:t> </a:t>
                </a:r>
                <a:r>
                  <a:rPr lang="en-US" spc="-10" dirty="0">
                    <a:solidFill>
                      <a:schemeClr val="tx1"/>
                    </a:solidFill>
                  </a:rPr>
                  <a:t>decreasin</a:t>
                </a:r>
                <a:r>
                  <a:rPr lang="en-US" spc="-5" dirty="0">
                    <a:solidFill>
                      <a:schemeClr val="tx1"/>
                    </a:solidFill>
                  </a:rPr>
                  <a:t>g</a:t>
                </a:r>
                <a:r>
                  <a:rPr lang="en-US" spc="114" dirty="0">
                    <a:solidFill>
                      <a:schemeClr val="tx1"/>
                    </a:solidFill>
                  </a:rPr>
                  <a:t> </a:t>
                </a:r>
                <a:r>
                  <a:rPr lang="en-US" spc="-5" dirty="0">
                    <a:solidFill>
                      <a:schemeClr val="tx1"/>
                    </a:solidFill>
                  </a:rPr>
                  <a:t>f</a:t>
                </a:r>
                <a:r>
                  <a:rPr lang="en-US" spc="-10" dirty="0">
                    <a:solidFill>
                      <a:schemeClr val="tx1"/>
                    </a:solidFill>
                  </a:rPr>
                  <a:t>unction</a:t>
                </a:r>
                <a:r>
                  <a:rPr lang="en-US" spc="-5" dirty="0">
                    <a:solidFill>
                      <a:schemeClr val="tx1"/>
                    </a:solidFill>
                  </a:rPr>
                  <a:t>,</a:t>
                </a:r>
                <a:r>
                  <a:rPr lang="en-US" spc="110" dirty="0">
                    <a:solidFill>
                      <a:schemeClr val="tx1"/>
                    </a:solidFill>
                  </a:rPr>
                  <a:t> </a:t>
                </a:r>
                <a:r>
                  <a:rPr lang="en-US" spc="-10" dirty="0">
                    <a:solidFill>
                      <a:schemeClr val="tx1"/>
                    </a:solidFill>
                  </a:rPr>
                  <a:t>the</a:t>
                </a:r>
                <a:r>
                  <a:rPr lang="en-US" spc="-5" dirty="0">
                    <a:solidFill>
                      <a:schemeClr val="tx1"/>
                    </a:solidFill>
                  </a:rPr>
                  <a:t>n</a:t>
                </a:r>
                <a:r>
                  <a:rPr lang="en-US" spc="110" dirty="0">
                    <a:solidFill>
                      <a:schemeClr val="tx1"/>
                    </a:solidFill>
                  </a:rPr>
                  <a:t> </a:t>
                </a:r>
                <a:r>
                  <a:rPr lang="en-US" spc="-10" dirty="0">
                    <a:solidFill>
                      <a:schemeClr val="tx1"/>
                    </a:solidFill>
                  </a:rPr>
                  <a:t>th</a:t>
                </a:r>
                <a:r>
                  <a:rPr lang="en-US" spc="-5" dirty="0">
                    <a:solidFill>
                      <a:schemeClr val="tx1"/>
                    </a:solidFill>
                  </a:rPr>
                  <a:t>e</a:t>
                </a:r>
                <a:r>
                  <a:rPr lang="en-US" spc="110" dirty="0">
                    <a:solidFill>
                      <a:schemeClr val="tx1"/>
                    </a:solidFill>
                  </a:rPr>
                  <a:t> </a:t>
                </a:r>
                <a:r>
                  <a:rPr lang="en-US" spc="-5" dirty="0">
                    <a:solidFill>
                      <a:schemeClr val="tx1"/>
                    </a:solidFill>
                  </a:rPr>
                  <a:t>s</a:t>
                </a:r>
                <a:r>
                  <a:rPr lang="en-US" spc="-10" dirty="0">
                    <a:solidFill>
                      <a:schemeClr val="tx1"/>
                    </a:solidFill>
                  </a:rPr>
                  <a:t>erie</a:t>
                </a:r>
                <a:r>
                  <a:rPr lang="en-US" spc="-5" dirty="0">
                    <a:solidFill>
                      <a:schemeClr val="tx1"/>
                    </a:solidFill>
                  </a:rPr>
                  <a:t>s</a:t>
                </a:r>
                <a:r>
                  <a:rPr lang="en-US" spc="110" dirty="0">
                    <a:solidFill>
                      <a:schemeClr val="tx1"/>
                    </a:solidFill>
                  </a:rPr>
                  <a:t> </a:t>
                </a:r>
                <a:r>
                  <a:rPr lang="en-US" spc="-10" dirty="0">
                    <a:solidFill>
                      <a:schemeClr val="tx1"/>
                    </a:solidFill>
                  </a:rPr>
                  <a:t>converge</a:t>
                </a:r>
                <a:r>
                  <a:rPr lang="en-US" spc="-5" dirty="0">
                    <a:solidFill>
                      <a:schemeClr val="tx1"/>
                    </a:solidFill>
                  </a:rPr>
                  <a:t>s</a:t>
                </a:r>
                <a:r>
                  <a:rPr lang="en-US" spc="114" dirty="0">
                    <a:solidFill>
                      <a:schemeClr val="tx1"/>
                    </a:solidFill>
                  </a:rPr>
                  <a:t> </a:t>
                </a:r>
                <a:r>
                  <a:rPr lang="en-US" spc="-10" dirty="0">
                    <a:solidFill>
                      <a:schemeClr val="tx1"/>
                    </a:solidFill>
                  </a:rPr>
                  <a:t>i</a:t>
                </a:r>
                <a:r>
                  <a:rPr lang="en-US" spc="-5" dirty="0">
                    <a:solidFill>
                      <a:schemeClr val="tx1"/>
                    </a:solidFill>
                  </a:rPr>
                  <a:t>f</a:t>
                </a:r>
                <a:r>
                  <a:rPr lang="en-US" spc="110" dirty="0">
                    <a:solidFill>
                      <a:schemeClr val="tx1"/>
                    </a:solidFill>
                  </a:rPr>
                  <a:t> </a:t>
                </a:r>
                <a:r>
                  <a:rPr lang="en-US" spc="-10" dirty="0">
                    <a:solidFill>
                      <a:schemeClr val="tx1"/>
                    </a:solidFill>
                  </a:rPr>
                  <a:t>an</a:t>
                </a:r>
                <a:r>
                  <a:rPr lang="en-US" spc="-5" dirty="0">
                    <a:solidFill>
                      <a:schemeClr val="tx1"/>
                    </a:solidFill>
                  </a:rPr>
                  <a:t>d</a:t>
                </a:r>
                <a:r>
                  <a:rPr lang="en-US" spc="110" dirty="0">
                    <a:solidFill>
                      <a:schemeClr val="tx1"/>
                    </a:solidFill>
                  </a:rPr>
                  <a:t> </a:t>
                </a:r>
                <a:r>
                  <a:rPr lang="en-US" spc="-10" dirty="0">
                    <a:solidFill>
                      <a:schemeClr val="tx1"/>
                    </a:solidFill>
                  </a:rPr>
                  <a:t>only i</a:t>
                </a:r>
                <a:r>
                  <a:rPr lang="en-US" spc="-5" dirty="0">
                    <a:solidFill>
                      <a:schemeClr val="tx1"/>
                    </a:solidFill>
                  </a:rPr>
                  <a:t>f </a:t>
                </a:r>
                <a:r>
                  <a:rPr lang="en-US" spc="-10" dirty="0">
                    <a:solidFill>
                      <a:schemeClr val="tx1"/>
                    </a:solidFill>
                  </a:rPr>
                  <a:t>th</a:t>
                </a:r>
                <a:r>
                  <a:rPr lang="en-US" spc="-5" dirty="0">
                    <a:solidFill>
                      <a:schemeClr val="tx1"/>
                    </a:solidFill>
                  </a:rPr>
                  <a:t>e i</a:t>
                </a:r>
                <a:r>
                  <a:rPr lang="en-US" spc="-10" dirty="0">
                    <a:solidFill>
                      <a:schemeClr val="tx1"/>
                    </a:solidFill>
                  </a:rPr>
                  <a:t>mprope</a:t>
                </a:r>
                <a:r>
                  <a:rPr lang="en-US" spc="-5" dirty="0">
                    <a:solidFill>
                      <a:schemeClr val="tx1"/>
                    </a:solidFill>
                  </a:rPr>
                  <a:t>r </a:t>
                </a:r>
                <a:r>
                  <a:rPr lang="en-US" spc="-10" dirty="0">
                    <a:solidFill>
                      <a:schemeClr val="tx1"/>
                    </a:solidFill>
                  </a:rPr>
                  <a:t>integral </a:t>
                </a:r>
                <a14:m>
                  <m:oMath xmlns:m="http://schemas.openxmlformats.org/officeDocument/2006/math">
                    <m:nary>
                      <m:naryPr>
                        <m:ctrlPr>
                          <a:rPr lang="en-US"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1</m:t>
                        </m:r>
                      </m:sub>
                      <m:sup>
                        <m:r>
                          <a:rPr lang="en-US" i="1" spc="-10" smtClean="0">
                            <a:solidFill>
                              <a:schemeClr val="tx1"/>
                            </a:solidFill>
                            <a:latin typeface="Cambria Math" panose="02040503050406030204" pitchFamily="18" charset="0"/>
                            <a:ea typeface="Cambria Math" panose="02040503050406030204" pitchFamily="18" charset="0"/>
                            <a:cs typeface="Times New Roman"/>
                          </a:rPr>
                          <m:t>∞</m:t>
                        </m:r>
                      </m:sup>
                      <m:e>
                        <m:r>
                          <a:rPr lang="en-US" b="0" i="1" spc="-10" smtClean="0">
                            <a:solidFill>
                              <a:schemeClr val="tx1"/>
                            </a:solidFill>
                            <a:latin typeface="Cambria Math" panose="02040503050406030204" pitchFamily="18" charset="0"/>
                            <a:cs typeface="Times New Roman"/>
                          </a:rPr>
                          <m:t>𝑓</m:t>
                        </m:r>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𝑥</m:t>
                            </m:r>
                          </m:e>
                        </m:d>
                        <m:r>
                          <a:rPr lang="en-US" b="0" i="1" spc="-10" smtClean="0">
                            <a:solidFill>
                              <a:schemeClr val="tx1"/>
                            </a:solidFill>
                            <a:latin typeface="Cambria Math" panose="02040503050406030204" pitchFamily="18" charset="0"/>
                            <a:cs typeface="Times New Roman"/>
                          </a:rPr>
                          <m:t>𝑑𝑥</m:t>
                        </m:r>
                      </m:e>
                    </m:nary>
                  </m:oMath>
                </a14:m>
                <a:r>
                  <a:rPr lang="en-US" dirty="0">
                    <a:solidFill>
                      <a:schemeClr val="tx1"/>
                    </a:solidFill>
                  </a:rPr>
                  <a:t> converges.</a:t>
                </a:r>
              </a:p>
              <a:p>
                <a:pPr marL="0" marR="5080" indent="0" algn="ctr">
                  <a:lnSpc>
                    <a:spcPct val="100000"/>
                  </a:lnSpc>
                  <a:buNone/>
                </a:pPr>
                <a14:m>
                  <m:oMath xmlns:m="http://schemas.openxmlformats.org/officeDocument/2006/math">
                    <m:nary>
                      <m:naryPr>
                        <m:chr m:val="∑"/>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=2</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𝑛</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𝑛</m:t>
                                </m:r>
                              </m:e>
                            </m:func>
                          </m:den>
                        </m:f>
                      </m:e>
                    </m:nary>
                    <m:r>
                      <a:rPr lang="en-US" b="0" i="1"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diverges</m:t>
                    </m:r>
                    <m:r>
                      <a:rPr lang="en-US" b="0" i="0"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since</m:t>
                    </m:r>
                    <m:r>
                      <a:rPr lang="en-US" b="0" i="0" smtClean="0">
                        <a:solidFill>
                          <a:schemeClr val="tx1"/>
                        </a:solidFill>
                        <a:latin typeface="Cambria Math" panose="02040503050406030204" pitchFamily="18" charset="0"/>
                        <a:cs typeface="Times New Roman"/>
                      </a:rPr>
                      <m:t> </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2</m:t>
                        </m:r>
                      </m:sub>
                      <m:sup>
                        <m:r>
                          <a:rPr lang="en-US" b="0" i="1" smtClean="0">
                            <a:solidFill>
                              <a:schemeClr val="tx1"/>
                            </a:solidFill>
                            <a:latin typeface="Cambria Math" panose="02040503050406030204" pitchFamily="18" charset="0"/>
                            <a:ea typeface="Cambria Math" panose="02040503050406030204" pitchFamily="18" charset="0"/>
                            <a:cs typeface="Times New Roman"/>
                          </a:rPr>
                          <m:t>∞</m:t>
                        </m:r>
                      </m:sup>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𝑑𝑥</m:t>
                            </m:r>
                          </m:num>
                          <m:den>
                            <m:r>
                              <a:rPr lang="en-US" b="0" i="1" smtClean="0">
                                <a:solidFill>
                                  <a:schemeClr val="tx1"/>
                                </a:solidFill>
                                <a:latin typeface="Cambria Math" panose="02040503050406030204" pitchFamily="18" charset="0"/>
                                <a:cs typeface="Times New Roman"/>
                              </a:rPr>
                              <m:t>𝑥</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𝑥</m:t>
                                </m:r>
                              </m:e>
                            </m:func>
                          </m:den>
                        </m:f>
                      </m:e>
                    </m:nary>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limLow>
                          <m:limLowPr>
                            <m:ctrlPr>
                              <a:rPr lang="en-US" b="0" i="1" smtClean="0">
                                <a:solidFill>
                                  <a:schemeClr val="tx1"/>
                                </a:solidFill>
                                <a:latin typeface="Cambria Math" panose="02040503050406030204" pitchFamily="18" charset="0"/>
                                <a:cs typeface="Times New Roman"/>
                              </a:rPr>
                            </m:ctrlPr>
                          </m:limLowPr>
                          <m:e>
                            <m:r>
                              <m:rPr>
                                <m:sty m:val="p"/>
                              </m:rPr>
                              <a:rPr lang="en-US" b="0"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𝑅</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d>
                          <m:dPr>
                            <m:ctrlPr>
                              <a:rPr lang="en-US" b="0" i="1" smtClean="0">
                                <a:solidFill>
                                  <a:schemeClr val="tx1"/>
                                </a:solidFill>
                                <a:latin typeface="Cambria Math" panose="02040503050406030204" pitchFamily="18" charset="0"/>
                                <a:cs typeface="Times New Roman"/>
                              </a:rPr>
                            </m:ctrlPr>
                          </m:dPr>
                          <m:e>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𝑅</m:t>
                                    </m:r>
                                  </m:e>
                                </m:func>
                                <m:r>
                                  <a:rPr lang="en-US" b="0" i="1" smtClean="0">
                                    <a:solidFill>
                                      <a:schemeClr val="tx1"/>
                                    </a:solidFill>
                                    <a:latin typeface="Cambria Math" panose="02040503050406030204" pitchFamily="18" charset="0"/>
                                    <a:cs typeface="Times New Roman"/>
                                  </a:rPr>
                                  <m:t>)</m:t>
                                </m:r>
                              </m:e>
                            </m:func>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m:t>
                                </m:r>
                                <m:func>
                                  <m:funcPr>
                                    <m:ctrlPr>
                                      <a:rPr lang="en-US" b="0" i="1" smtClean="0">
                                        <a:solidFill>
                                          <a:schemeClr val="tx1"/>
                                        </a:solidFill>
                                        <a:latin typeface="Cambria Math" panose="02040503050406030204" pitchFamily="18" charset="0"/>
                                        <a:cs typeface="Times New Roman"/>
                                      </a:rPr>
                                    </m:ctrlPr>
                                  </m:funcPr>
                                  <m:fName>
                                    <m:r>
                                      <m:rPr>
                                        <m:sty m:val="p"/>
                                      </m:rPr>
                                      <a:rPr lang="en-US" b="0"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2</m:t>
                                    </m:r>
                                  </m:e>
                                </m:func>
                                <m:r>
                                  <a:rPr lang="en-US" b="0" i="1" smtClean="0">
                                    <a:solidFill>
                                      <a:schemeClr val="tx1"/>
                                    </a:solidFill>
                                    <a:latin typeface="Cambria Math" panose="02040503050406030204" pitchFamily="18" charset="0"/>
                                    <a:cs typeface="Times New Roman"/>
                                  </a:rPr>
                                  <m:t>)</m:t>
                                </m:r>
                              </m:e>
                            </m:func>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e>
                    </m:func>
                  </m:oMath>
                </a14:m>
                <a:r>
                  <a:rPr lang="en-US" dirty="0"/>
                  <a:t>.</a:t>
                </a: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976" r="-677"/>
                </a:stretch>
              </a:blipFill>
            </p:spPr>
            <p:txBody>
              <a:bodyPr/>
              <a:lstStyle/>
              <a:p>
                <a:r>
                  <a:rPr lang="en-US">
                    <a:noFill/>
                  </a:rPr>
                  <a:t> </a:t>
                </a:r>
              </a:p>
            </p:txBody>
          </p:sp>
        </mc:Fallback>
      </mc:AlternateContent>
    </p:spTree>
    <p:extLst>
      <p:ext uri="{BB962C8B-B14F-4D97-AF65-F5344CB8AC3E}">
        <p14:creationId xmlns:p14="http://schemas.microsoft.com/office/powerpoint/2010/main" val="409796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923103" cy="622851"/>
          </a:xfrm>
        </p:spPr>
        <p:txBody>
          <a:bodyPr anchor="t">
            <a:normAutofit fontScale="90000"/>
          </a:bodyPr>
          <a:lstStyle/>
          <a:p>
            <a:r>
              <a:rPr lang="en-US" sz="3100" dirty="0"/>
              <a:t>10.5 The Ratio and Root Tests and Strategies for Choosing </a:t>
            </a:r>
            <a:r>
              <a:rPr lang="en-US" sz="3100" dirty="0"/>
              <a:t>Tests (</a:t>
            </a:r>
            <a:r>
              <a:rPr lang="en-US" sz="3100" dirty="0" smtClean="0"/>
              <a:t>13 </a:t>
            </a:r>
            <a:r>
              <a:rPr lang="en-US" sz="3100" dirty="0"/>
              <a:t>of 13)</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b="1" spc="-10" dirty="0">
                    <a:latin typeface="Times New Roman"/>
                    <a:cs typeface="Times New Roman"/>
                  </a:rPr>
                  <a:t>3</a:t>
                </a:r>
                <a:r>
                  <a:rPr lang="en-US" b="1" spc="-5" dirty="0">
                    <a:latin typeface="Times New Roman"/>
                    <a:cs typeface="Times New Roman"/>
                  </a:rPr>
                  <a:t>. </a:t>
                </a:r>
                <a:r>
                  <a:rPr lang="en-US" b="1" spc="-10" dirty="0">
                    <a:latin typeface="Times New Roman"/>
                    <a:cs typeface="Times New Roman"/>
                  </a:rPr>
                  <a:t>Serie</a:t>
                </a:r>
                <a:r>
                  <a:rPr lang="en-US" b="1" spc="-5" dirty="0">
                    <a:latin typeface="Times New Roman"/>
                    <a:cs typeface="Times New Roman"/>
                  </a:rPr>
                  <a:t>s </a:t>
                </a:r>
                <a:r>
                  <a:rPr lang="en-US" b="1" spc="-15" dirty="0">
                    <a:latin typeface="Times New Roman"/>
                    <a:cs typeface="Times New Roman"/>
                  </a:rPr>
                  <a:t>Tha</a:t>
                </a:r>
                <a:r>
                  <a:rPr lang="en-US" b="1" spc="-5" dirty="0">
                    <a:latin typeface="Times New Roman"/>
                    <a:cs typeface="Times New Roman"/>
                  </a:rPr>
                  <a:t>t </a:t>
                </a:r>
                <a:r>
                  <a:rPr lang="en-US" b="1" spc="-15" dirty="0">
                    <a:latin typeface="Times New Roman"/>
                    <a:cs typeface="Times New Roman"/>
                  </a:rPr>
                  <a:t>Ar</a:t>
                </a:r>
                <a:r>
                  <a:rPr lang="en-US" b="1" spc="-5" dirty="0">
                    <a:latin typeface="Times New Roman"/>
                    <a:cs typeface="Times New Roman"/>
                  </a:rPr>
                  <a:t>e </a:t>
                </a:r>
                <a:r>
                  <a:rPr lang="en-US" b="1" spc="-15" dirty="0">
                    <a:latin typeface="Times New Roman"/>
                    <a:cs typeface="Times New Roman"/>
                  </a:rPr>
                  <a:t>No</a:t>
                </a:r>
                <a:r>
                  <a:rPr lang="en-US" b="1" spc="-5" dirty="0">
                    <a:latin typeface="Times New Roman"/>
                    <a:cs typeface="Times New Roman"/>
                  </a:rPr>
                  <a:t>t </a:t>
                </a:r>
                <a:r>
                  <a:rPr lang="en-US" b="1" spc="-10" dirty="0">
                    <a:latin typeface="Times New Roman"/>
                    <a:cs typeface="Times New Roman"/>
                  </a:rPr>
                  <a:t>Positiv</a:t>
                </a:r>
                <a:r>
                  <a:rPr lang="en-US" b="1" spc="-5" dirty="0">
                    <a:latin typeface="Times New Roman"/>
                    <a:cs typeface="Times New Roman"/>
                  </a:rPr>
                  <a:t>e </a:t>
                </a:r>
                <a:r>
                  <a:rPr lang="en-US" b="1" spc="-10" dirty="0">
                    <a:latin typeface="Times New Roman"/>
                    <a:cs typeface="Times New Roman"/>
                  </a:rPr>
                  <a:t>Series</a:t>
                </a:r>
                <a:endParaRPr lang="en-US" dirty="0">
                  <a:latin typeface="Times New Roman"/>
                  <a:cs typeface="Times New Roman"/>
                </a:endParaRPr>
              </a:p>
              <a:p>
                <a:pPr marL="457200" marR="5080" indent="-457200" algn="just">
                  <a:lnSpc>
                    <a:spcPct val="100000"/>
                  </a:lnSpc>
                  <a:buAutoNum type="alphaLcParenBoth"/>
                </a:pPr>
                <a:r>
                  <a:rPr lang="en-US" b="1" spc="-5" dirty="0">
                    <a:latin typeface="Times New Roman"/>
                    <a:cs typeface="Times New Roman"/>
                  </a:rPr>
                  <a:t>Alternating</a:t>
                </a:r>
                <a:r>
                  <a:rPr lang="en-US" b="1" spc="5" dirty="0">
                    <a:latin typeface="Times New Roman"/>
                    <a:cs typeface="Times New Roman"/>
                  </a:rPr>
                  <a:t> </a:t>
                </a:r>
                <a:r>
                  <a:rPr lang="en-US" b="1" spc="-5" dirty="0">
                    <a:latin typeface="Times New Roman"/>
                    <a:cs typeface="Times New Roman"/>
                  </a:rPr>
                  <a:t>Series</a:t>
                </a:r>
                <a:r>
                  <a:rPr lang="en-US" b="1" spc="10" dirty="0">
                    <a:latin typeface="Times New Roman"/>
                    <a:cs typeface="Times New Roman"/>
                  </a:rPr>
                  <a:t> </a:t>
                </a:r>
                <a:r>
                  <a:rPr lang="en-US" b="1" spc="-5" dirty="0">
                    <a:latin typeface="Times New Roman"/>
                    <a:cs typeface="Times New Roman"/>
                  </a:rPr>
                  <a:t>Test</a:t>
                </a:r>
                <a:r>
                  <a:rPr lang="en-US" b="1" spc="5" dirty="0">
                    <a:latin typeface="Times New Roman"/>
                    <a:cs typeface="Times New Roman"/>
                  </a:rPr>
                  <a:t> </a:t>
                </a:r>
                <a:r>
                  <a:rPr lang="en-US" spc="-5" dirty="0">
                    <a:latin typeface="Times New Roman"/>
                    <a:cs typeface="Times New Roman"/>
                  </a:rPr>
                  <a:t>If</a:t>
                </a:r>
                <a:r>
                  <a:rPr lang="en-US" spc="5" dirty="0">
                    <a:latin typeface="Times New Roman"/>
                    <a:cs typeface="Times New Roman"/>
                  </a:rPr>
                  <a:t> </a:t>
                </a:r>
                <a:r>
                  <a:rPr lang="en-US" spc="-5" dirty="0">
                    <a:latin typeface="Times New Roman"/>
                    <a:cs typeface="Times New Roman"/>
                  </a:rPr>
                  <a:t>the</a:t>
                </a:r>
                <a:r>
                  <a:rPr lang="en-US" spc="5" dirty="0">
                    <a:latin typeface="Times New Roman"/>
                    <a:cs typeface="Times New Roman"/>
                  </a:rPr>
                  <a:t> </a:t>
                </a:r>
                <a:r>
                  <a:rPr lang="en-US" spc="-5" dirty="0">
                    <a:latin typeface="Times New Roman"/>
                    <a:cs typeface="Times New Roman"/>
                  </a:rPr>
                  <a:t>series</a:t>
                </a:r>
                <a:r>
                  <a:rPr lang="en-US" spc="5" dirty="0">
                    <a:latin typeface="Times New Roman"/>
                    <a:cs typeface="Times New Roman"/>
                  </a:rPr>
                  <a:t> </a:t>
                </a:r>
                <a:r>
                  <a:rPr lang="en-US" spc="-5" dirty="0">
                    <a:latin typeface="Times New Roman"/>
                    <a:cs typeface="Times New Roman"/>
                  </a:rPr>
                  <a:t>is</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lternating</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 dirty="0">
                    <a:latin typeface="Times New Roman"/>
                    <a:cs typeface="Times New Roman"/>
                  </a:rPr>
                  <a:t> </a:t>
                </a:r>
                <a:r>
                  <a:rPr lang="en-US" spc="-5" dirty="0">
                    <a:latin typeface="Times New Roman"/>
                    <a:cs typeface="Times New Roman"/>
                  </a:rPr>
                  <a:t>the</a:t>
                </a:r>
                <a:r>
                  <a:rPr lang="en-US" spc="5" dirty="0">
                    <a:latin typeface="Times New Roman"/>
                    <a:cs typeface="Times New Roman"/>
                  </a:rPr>
                  <a:t> </a:t>
                </a:r>
                <a:r>
                  <a:rPr lang="en-US" spc="-5" dirty="0">
                    <a:latin typeface="Times New Roman"/>
                    <a:cs typeface="Times New Roman"/>
                  </a:rPr>
                  <a:t>form </a:t>
                </a:r>
                <a14:m>
                  <m:oMath xmlns:m="http://schemas.openxmlformats.org/officeDocument/2006/math">
                    <m:nary>
                      <m:naryPr>
                        <m:chr m:val="∑"/>
                        <m:ctrlPr>
                          <a:rPr lang="en-US" i="1" spc="-5">
                            <a:latin typeface="Cambria Math" panose="02040503050406030204" pitchFamily="18" charset="0"/>
                            <a:cs typeface="Times New Roman"/>
                          </a:rPr>
                        </m:ctrlPr>
                      </m:naryPr>
                      <m:sub>
                        <m:r>
                          <m:rPr>
                            <m:brk m:alnAt="23"/>
                          </m:rPr>
                          <a:rPr lang="en-US" i="1" spc="-5">
                            <a:latin typeface="Cambria Math" panose="02040503050406030204" pitchFamily="18" charset="0"/>
                            <a:cs typeface="Times New Roman"/>
                          </a:rPr>
                          <m:t>𝑛</m:t>
                        </m:r>
                        <m:r>
                          <a:rPr lang="en-US" i="1" spc="-5">
                            <a:latin typeface="Cambria Math" panose="02040503050406030204" pitchFamily="18" charset="0"/>
                            <a:cs typeface="Times New Roman"/>
                          </a:rPr>
                          <m:t>=1</m:t>
                        </m:r>
                      </m:sub>
                      <m:sup>
                        <m:r>
                          <a:rPr lang="en-US" i="1" spc="-5">
                            <a:latin typeface="Cambria Math" panose="02040503050406030204" pitchFamily="18" charset="0"/>
                            <a:ea typeface="Cambria Math" panose="02040503050406030204" pitchFamily="18" charset="0"/>
                            <a:cs typeface="Times New Roman"/>
                          </a:rPr>
                          <m:t>∞</m:t>
                        </m:r>
                      </m:sup>
                      <m:e>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(−1)</m:t>
                            </m:r>
                          </m:e>
                          <m:sup>
                            <m:r>
                              <a:rPr lang="en-US" i="1" spc="-5">
                                <a:latin typeface="Cambria Math" panose="02040503050406030204" pitchFamily="18" charset="0"/>
                                <a:cs typeface="Times New Roman"/>
                              </a:rPr>
                              <m:t>𝑛</m:t>
                            </m:r>
                            <m:r>
                              <a:rPr lang="en-US" i="1" spc="-5">
                                <a:latin typeface="Cambria Math" panose="02040503050406030204" pitchFamily="18" charset="0"/>
                                <a:cs typeface="Times New Roman"/>
                              </a:rPr>
                              <m:t>−1</m:t>
                            </m:r>
                          </m:sup>
                        </m:sSup>
                      </m:e>
                    </m:nary>
                    <m:sSub>
                      <m:sSubPr>
                        <m:ctrlPr>
                          <a:rPr lang="en-US" i="1" spc="-5">
                            <a:latin typeface="Cambria Math" panose="02040503050406030204" pitchFamily="18" charset="0"/>
                            <a:cs typeface="Times New Roman"/>
                          </a:rPr>
                        </m:ctrlPr>
                      </m:sSubPr>
                      <m:e>
                        <m:r>
                          <a:rPr lang="en-US" i="1" spc="-5">
                            <a:latin typeface="Cambria Math" panose="02040503050406030204" pitchFamily="18" charset="0"/>
                            <a:cs typeface="Times New Roman"/>
                          </a:rPr>
                          <m:t>𝑏</m:t>
                        </m:r>
                      </m:e>
                      <m:sub>
                        <m:r>
                          <a:rPr lang="en-US" i="1" spc="-5">
                            <a:latin typeface="Cambria Math" panose="02040503050406030204" pitchFamily="18" charset="0"/>
                            <a:cs typeface="Times New Roman"/>
                          </a:rPr>
                          <m:t>𝑛</m:t>
                        </m:r>
                      </m:sub>
                    </m:sSub>
                  </m:oMath>
                </a14:m>
                <a:r>
                  <a:rPr lang="en-US" spc="-5" dirty="0">
                    <a:latin typeface="Times New Roman"/>
                    <a:cs typeface="Times New Roman"/>
                  </a:rPr>
                  <a:t>,</a:t>
                </a:r>
                <a:r>
                  <a:rPr lang="en-US" spc="5" dirty="0">
                    <a:latin typeface="Times New Roman"/>
                    <a:cs typeface="Times New Roman"/>
                  </a:rPr>
                  <a:t> </a:t>
                </a:r>
                <a:r>
                  <a:rPr lang="en-US" spc="-5" dirty="0">
                    <a:latin typeface="Times New Roman"/>
                    <a:cs typeface="Times New Roman"/>
                  </a:rPr>
                  <a:t>s</a:t>
                </a:r>
                <a:r>
                  <a:rPr lang="en-US" spc="-15" dirty="0">
                    <a:latin typeface="Times New Roman"/>
                    <a:cs typeface="Times New Roman"/>
                  </a:rPr>
                  <a:t>how </a:t>
                </a:r>
                <a:r>
                  <a:rPr lang="en-US" spc="-10" dirty="0">
                    <a:latin typeface="Times New Roman"/>
                    <a:cs typeface="Times New Roman"/>
                  </a:rPr>
                  <a:t>tha</a:t>
                </a:r>
                <a:r>
                  <a:rPr lang="en-US" spc="-5" dirty="0">
                    <a:latin typeface="Times New Roman"/>
                    <a:cs typeface="Times New Roman"/>
                  </a:rPr>
                  <a:t>t</a:t>
                </a:r>
                <a:r>
                  <a:rPr lang="en-US" spc="114" dirty="0">
                    <a:latin typeface="Times New Roman"/>
                    <a:cs typeface="Times New Roman"/>
                  </a:rPr>
                  <a:t> </a:t>
                </a:r>
                <a:r>
                  <a:rPr lang="en-US" spc="-5" dirty="0">
                    <a:latin typeface="Times New Roman"/>
                    <a:cs typeface="Times New Roman"/>
                  </a:rPr>
                  <a:t>0</a:t>
                </a:r>
                <a:r>
                  <a:rPr lang="en-US" spc="25" dirty="0">
                    <a:latin typeface="Times New Roman"/>
                    <a:cs typeface="Times New Roman"/>
                  </a:rPr>
                  <a:t> </a:t>
                </a:r>
                <a:r>
                  <a:rPr lang="en-US" i="1" spc="190" dirty="0">
                    <a:latin typeface="Arial"/>
                    <a:cs typeface="Arial"/>
                  </a:rPr>
                  <a:t>&lt;</a:t>
                </a:r>
                <a:r>
                  <a:rPr lang="en-US" i="1" spc="-5" dirty="0">
                    <a:latin typeface="Arial"/>
                    <a:cs typeface="Arial"/>
                  </a:rPr>
                  <a:t> </a:t>
                </a:r>
                <a:r>
                  <a:rPr lang="en-US" i="1" spc="-10" dirty="0">
                    <a:latin typeface="Times New Roman"/>
                    <a:cs typeface="Times New Roman"/>
                  </a:rPr>
                  <a:t>b</a:t>
                </a:r>
                <a:r>
                  <a:rPr lang="en-US" i="1" spc="44" baseline="-11111" dirty="0">
                    <a:latin typeface="Times New Roman"/>
                    <a:cs typeface="Times New Roman"/>
                  </a:rPr>
                  <a:t>n</a:t>
                </a:r>
                <a:r>
                  <a:rPr lang="en-US" spc="-22" baseline="-11111" dirty="0">
                    <a:latin typeface="Lucida Sans Unicode"/>
                    <a:cs typeface="Lucida Sans Unicode"/>
                  </a:rPr>
                  <a:t>+</a:t>
                </a:r>
                <a:r>
                  <a:rPr lang="en-US" baseline="-11111" dirty="0">
                    <a:latin typeface="Times New Roman"/>
                    <a:cs typeface="Times New Roman"/>
                  </a:rPr>
                  <a:t>1 </a:t>
                </a:r>
                <a:r>
                  <a:rPr lang="en-US" i="1" spc="190" dirty="0">
                    <a:latin typeface="Arial"/>
                    <a:cs typeface="Arial"/>
                  </a:rPr>
                  <a:t>&lt;</a:t>
                </a:r>
                <a:r>
                  <a:rPr lang="en-US" i="1" spc="-5" dirty="0">
                    <a:latin typeface="Arial"/>
                    <a:cs typeface="Arial"/>
                  </a:rPr>
                  <a:t> </a:t>
                </a:r>
                <a:r>
                  <a:rPr lang="en-US" i="1" spc="-10" dirty="0" err="1">
                    <a:latin typeface="Times New Roman"/>
                    <a:cs typeface="Times New Roman"/>
                  </a:rPr>
                  <a:t>b</a:t>
                </a:r>
                <a:r>
                  <a:rPr lang="en-US" i="1" baseline="-11111" dirty="0" err="1">
                    <a:latin typeface="Times New Roman"/>
                    <a:cs typeface="Times New Roman"/>
                  </a:rPr>
                  <a:t>n</a:t>
                </a:r>
                <a:r>
                  <a:rPr lang="en-US" i="1" baseline="-11111"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14:m>
                  <m:oMath xmlns:m="http://schemas.openxmlformats.org/officeDocument/2006/math">
                    <m:func>
                      <m:funcPr>
                        <m:ctrlPr>
                          <a:rPr lang="en-US" i="1">
                            <a:latin typeface="Cambria Math" panose="02040503050406030204" pitchFamily="18" charset="0"/>
                            <a:cs typeface="Times New Roman"/>
                          </a:rPr>
                        </m:ctrlPr>
                      </m:funcPr>
                      <m:fName>
                        <m:limLow>
                          <m:limLowPr>
                            <m:ctrlPr>
                              <a:rPr lang="en-US" i="1">
                                <a:latin typeface="Cambria Math" panose="02040503050406030204" pitchFamily="18" charset="0"/>
                                <a:cs typeface="Times New Roman"/>
                              </a:rPr>
                            </m:ctrlPr>
                          </m:limLowPr>
                          <m:e>
                            <m:r>
                              <m:rPr>
                                <m:sty m:val="p"/>
                              </m:rPr>
                              <a:rPr lang="en-US">
                                <a:latin typeface="Cambria Math" panose="02040503050406030204" pitchFamily="18" charset="0"/>
                                <a:cs typeface="Times New Roman"/>
                              </a:rPr>
                              <m:t>lim</m:t>
                            </m:r>
                          </m:e>
                          <m:lim>
                            <m:r>
                              <a:rPr lang="en-US" i="1">
                                <a:latin typeface="Cambria Math" panose="02040503050406030204" pitchFamily="18" charset="0"/>
                                <a:cs typeface="Times New Roman"/>
                              </a:rPr>
                              <m:t>𝑛</m:t>
                            </m:r>
                            <m:r>
                              <a:rPr lang="en-US" i="1">
                                <a:latin typeface="Cambria Math" panose="02040503050406030204" pitchFamily="18" charset="0"/>
                                <a:ea typeface="Cambria Math" panose="02040503050406030204" pitchFamily="18" charset="0"/>
                                <a:cs typeface="Times New Roman"/>
                              </a:rPr>
                              <m:t>→∞</m:t>
                            </m:r>
                          </m:lim>
                        </m:limLow>
                      </m:fName>
                      <m:e>
                        <m:sSub>
                          <m:sSubPr>
                            <m:ctrlPr>
                              <a:rPr lang="en-US" i="1">
                                <a:latin typeface="Cambria Math" panose="02040503050406030204" pitchFamily="18" charset="0"/>
                                <a:cs typeface="Times New Roman"/>
                              </a:rPr>
                            </m:ctrlPr>
                          </m:sSubPr>
                          <m:e>
                            <m:r>
                              <a:rPr lang="en-US" i="1">
                                <a:latin typeface="Cambria Math" panose="02040503050406030204" pitchFamily="18" charset="0"/>
                                <a:cs typeface="Times New Roman"/>
                              </a:rPr>
                              <m:t>𝑏</m:t>
                            </m:r>
                          </m:e>
                          <m:sub>
                            <m:r>
                              <a:rPr lang="en-US" i="1">
                                <a:latin typeface="Cambria Math" panose="02040503050406030204" pitchFamily="18" charset="0"/>
                                <a:cs typeface="Times New Roman"/>
                              </a:rPr>
                              <m:t>𝑛</m:t>
                            </m:r>
                          </m:sub>
                        </m:sSub>
                      </m:e>
                    </m:func>
                    <m:r>
                      <a:rPr lang="en-US" i="1">
                        <a:latin typeface="Cambria Math" panose="02040503050406030204" pitchFamily="18" charset="0"/>
                        <a:cs typeface="Times New Roman"/>
                      </a:rPr>
                      <m:t>=0</m:t>
                    </m:r>
                  </m:oMath>
                </a14:m>
                <a:r>
                  <a:rPr lang="en-US" spc="-5" dirty="0">
                    <a:latin typeface="Times New Roman"/>
                    <a:cs typeface="Times New Roman"/>
                  </a:rPr>
                  <a:t>.</a:t>
                </a:r>
                <a:r>
                  <a:rPr lang="en-US" spc="114" dirty="0">
                    <a:latin typeface="Times New Roman"/>
                    <a:cs typeface="Times New Roman"/>
                  </a:rPr>
                  <a:t> </a:t>
                </a:r>
                <a:r>
                  <a:rPr lang="en-US" spc="-15" dirty="0">
                    <a:latin typeface="Times New Roman"/>
                    <a:cs typeface="Times New Roman"/>
                  </a:rPr>
                  <a:t>The</a:t>
                </a:r>
                <a:r>
                  <a:rPr lang="en-US" spc="-5" dirty="0">
                    <a:latin typeface="Times New Roman"/>
                    <a:cs typeface="Times New Roman"/>
                  </a:rPr>
                  <a:t>n</a:t>
                </a:r>
                <a:r>
                  <a:rPr lang="en-US" spc="114"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14" dirty="0">
                    <a:latin typeface="Times New Roman"/>
                    <a:cs typeface="Times New Roman"/>
                  </a:rPr>
                  <a:t> </a:t>
                </a:r>
                <a:r>
                  <a:rPr lang="en-US" spc="-10" dirty="0">
                    <a:latin typeface="Times New Roman"/>
                    <a:cs typeface="Times New Roman"/>
                  </a:rPr>
                  <a:t>Alternatin</a:t>
                </a:r>
                <a:r>
                  <a:rPr lang="en-US" spc="-5" dirty="0">
                    <a:latin typeface="Times New Roman"/>
                    <a:cs typeface="Times New Roman"/>
                  </a:rPr>
                  <a:t>g</a:t>
                </a:r>
                <a:r>
                  <a:rPr lang="en-US" spc="114" dirty="0">
                    <a:latin typeface="Times New Roman"/>
                    <a:cs typeface="Times New Roman"/>
                  </a:rPr>
                  <a:t> </a:t>
                </a:r>
                <a:r>
                  <a:rPr lang="en-US" spc="-10" dirty="0">
                    <a:latin typeface="Times New Roman"/>
                    <a:cs typeface="Times New Roman"/>
                  </a:rPr>
                  <a:t>Serie</a:t>
                </a:r>
                <a:r>
                  <a:rPr lang="en-US" spc="-5" dirty="0">
                    <a:latin typeface="Times New Roman"/>
                    <a:cs typeface="Times New Roman"/>
                  </a:rPr>
                  <a:t>s</a:t>
                </a:r>
                <a:r>
                  <a:rPr lang="en-US" spc="114" dirty="0">
                    <a:latin typeface="Times New Roman"/>
                    <a:cs typeface="Times New Roman"/>
                  </a:rPr>
                  <a:t> </a:t>
                </a:r>
                <a:r>
                  <a:rPr lang="en-US" spc="-10" dirty="0">
                    <a:latin typeface="Times New Roman"/>
                    <a:cs typeface="Times New Roman"/>
                  </a:rPr>
                  <a:t>Tes</a:t>
                </a:r>
                <a:r>
                  <a:rPr lang="en-US" spc="-5" dirty="0">
                    <a:latin typeface="Times New Roman"/>
                    <a:cs typeface="Times New Roman"/>
                  </a:rPr>
                  <a:t>t</a:t>
                </a:r>
                <a:r>
                  <a:rPr lang="en-US" spc="114" dirty="0">
                    <a:latin typeface="Times New Roman"/>
                    <a:cs typeface="Times New Roman"/>
                  </a:rPr>
                  <a:t> </a:t>
                </a:r>
                <a:r>
                  <a:rPr lang="en-US" spc="-5" dirty="0">
                    <a:latin typeface="Times New Roman"/>
                    <a:cs typeface="Times New Roman"/>
                  </a:rPr>
                  <a:t>s</a:t>
                </a:r>
                <a:r>
                  <a:rPr lang="en-US" spc="-15" dirty="0">
                    <a:latin typeface="Times New Roman"/>
                    <a:cs typeface="Times New Roman"/>
                  </a:rPr>
                  <a:t>how</a:t>
                </a:r>
                <a:r>
                  <a:rPr lang="en-US" spc="-5" dirty="0">
                    <a:latin typeface="Times New Roman"/>
                    <a:cs typeface="Times New Roman"/>
                  </a:rPr>
                  <a:t>s</a:t>
                </a:r>
                <a:r>
                  <a:rPr lang="en-US" spc="114"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 </a:t>
                </a:r>
                <a:r>
                  <a:rPr lang="en-US" spc="-5" dirty="0">
                    <a:latin typeface="Times New Roman"/>
                    <a:cs typeface="Times New Roman"/>
                  </a:rPr>
                  <a:t>series converges.</a:t>
                </a:r>
              </a:p>
              <a:p>
                <a:pPr marL="0" marR="5080" indent="0" algn="just">
                  <a:lnSpc>
                    <a:spcPct val="100000"/>
                  </a:lnSpc>
                  <a:buNone/>
                </a:pPr>
                <a:endParaRPr lang="en-US" dirty="0">
                  <a:latin typeface="Times New Roman"/>
                  <a:cs typeface="Times New Roman"/>
                </a:endParaRPr>
              </a:p>
              <a:p>
                <a:pPr marL="0" marR="5080" indent="0" algn="just">
                  <a:lnSpc>
                    <a:spcPct val="100000"/>
                  </a:lnSpc>
                  <a:buNone/>
                </a:pPr>
                <a:r>
                  <a:rPr lang="en-US" b="1" spc="-5" dirty="0">
                    <a:latin typeface="Times New Roman"/>
                    <a:cs typeface="Times New Roman"/>
                  </a:rPr>
                  <a:t>(b) </a:t>
                </a:r>
                <a:r>
                  <a:rPr lang="en-US" b="1" spc="-10" dirty="0">
                    <a:latin typeface="Times New Roman"/>
                    <a:cs typeface="Times New Roman"/>
                  </a:rPr>
                  <a:t>Absolut</a:t>
                </a:r>
                <a:r>
                  <a:rPr lang="en-US" b="1" spc="-5" dirty="0">
                    <a:latin typeface="Times New Roman"/>
                    <a:cs typeface="Times New Roman"/>
                  </a:rPr>
                  <a:t>e</a:t>
                </a:r>
                <a:r>
                  <a:rPr lang="en-US" b="1" spc="-60" dirty="0">
                    <a:latin typeface="Times New Roman"/>
                    <a:cs typeface="Times New Roman"/>
                  </a:rPr>
                  <a:t> </a:t>
                </a:r>
                <a:r>
                  <a:rPr lang="en-US" b="1" spc="-10" dirty="0">
                    <a:latin typeface="Times New Roman"/>
                    <a:cs typeface="Times New Roman"/>
                  </a:rPr>
                  <a:t>Convergenc</a:t>
                </a:r>
                <a:r>
                  <a:rPr lang="en-US" b="1" spc="-5" dirty="0">
                    <a:latin typeface="Times New Roman"/>
                    <a:cs typeface="Times New Roman"/>
                  </a:rPr>
                  <a:t>e</a:t>
                </a:r>
                <a:r>
                  <a:rPr lang="en-US" b="1" spc="-60" dirty="0">
                    <a:latin typeface="Times New Roman"/>
                    <a:cs typeface="Times New Roman"/>
                  </a:rPr>
                  <a:t> </a:t>
                </a:r>
                <a:r>
                  <a:rPr lang="en-US" spc="-5" dirty="0">
                    <a:latin typeface="Times New Roman"/>
                    <a:cs typeface="Times New Roman"/>
                  </a:rPr>
                  <a:t>If</a:t>
                </a:r>
                <a:r>
                  <a:rPr lang="en-US" spc="-65" dirty="0">
                    <a:latin typeface="Times New Roman"/>
                    <a:cs typeface="Times New Roman"/>
                  </a:rPr>
                  <a:t> </a:t>
                </a:r>
                <a:r>
                  <a:rPr lang="en-US" spc="-5" dirty="0">
                    <a:latin typeface="Times New Roman"/>
                    <a:cs typeface="Times New Roman"/>
                  </a:rPr>
                  <a:t>the</a:t>
                </a:r>
                <a:r>
                  <a:rPr lang="en-US" spc="-60" dirty="0">
                    <a:latin typeface="Times New Roman"/>
                    <a:cs typeface="Times New Roman"/>
                  </a:rPr>
                  <a:t> </a:t>
                </a:r>
                <a:r>
                  <a:rPr lang="en-US" spc="-5" dirty="0">
                    <a:latin typeface="Times New Roman"/>
                    <a:cs typeface="Times New Roman"/>
                  </a:rPr>
                  <a:t>series</a:t>
                </a:r>
                <a:r>
                  <a:rPr lang="en-US" spc="-65" dirty="0">
                    <a:latin typeface="Times New Roman"/>
                    <a:cs typeface="Times New Roman"/>
                  </a:rPr>
                  <a:t> </a:t>
                </a:r>
                <a14:m>
                  <m:oMath xmlns:m="http://schemas.openxmlformats.org/officeDocument/2006/math">
                    <m:nary>
                      <m:naryPr>
                        <m:chr m:val="∑"/>
                        <m:subHide m:val="on"/>
                        <m:supHide m:val="on"/>
                        <m:ctrlPr>
                          <a:rPr lang="en-US" i="1" spc="-65">
                            <a:latin typeface="Cambria Math" panose="02040503050406030204" pitchFamily="18" charset="0"/>
                            <a:cs typeface="Times New Roman"/>
                          </a:rPr>
                        </m:ctrlPr>
                      </m:naryPr>
                      <m:sub/>
                      <m:sup/>
                      <m:e>
                        <m:sSub>
                          <m:sSubPr>
                            <m:ctrlPr>
                              <a:rPr lang="en-US" i="1" spc="-65">
                                <a:latin typeface="Cambria Math" panose="02040503050406030204" pitchFamily="18" charset="0"/>
                                <a:cs typeface="Times New Roman"/>
                              </a:rPr>
                            </m:ctrlPr>
                          </m:sSubPr>
                          <m:e>
                            <m:r>
                              <a:rPr lang="en-US" i="1" spc="-65">
                                <a:latin typeface="Cambria Math" panose="02040503050406030204" pitchFamily="18" charset="0"/>
                                <a:cs typeface="Times New Roman"/>
                              </a:rPr>
                              <m:t>𝑎</m:t>
                            </m:r>
                          </m:e>
                          <m:sub>
                            <m:r>
                              <a:rPr lang="en-US" i="1" spc="-65">
                                <a:latin typeface="Cambria Math" panose="02040503050406030204" pitchFamily="18" charset="0"/>
                                <a:cs typeface="Times New Roman"/>
                              </a:rPr>
                              <m:t>𝑛</m:t>
                            </m:r>
                          </m:sub>
                        </m:sSub>
                      </m:e>
                    </m:nary>
                  </m:oMath>
                </a14:m>
                <a:r>
                  <a:rPr lang="en-US" spc="-10" dirty="0">
                    <a:latin typeface="Times New Roman"/>
                    <a:cs typeface="Times New Roman"/>
                  </a:rPr>
                  <a:t> i</a:t>
                </a:r>
                <a:r>
                  <a:rPr lang="en-US" spc="-5" dirty="0">
                    <a:latin typeface="Times New Roman"/>
                    <a:cs typeface="Times New Roman"/>
                  </a:rPr>
                  <a:t>s</a:t>
                </a:r>
                <a:r>
                  <a:rPr lang="en-US" spc="-60" dirty="0">
                    <a:latin typeface="Times New Roman"/>
                    <a:cs typeface="Times New Roman"/>
                  </a:rPr>
                  <a:t> </a:t>
                </a:r>
                <a:r>
                  <a:rPr lang="en-US" spc="-10" dirty="0">
                    <a:latin typeface="Times New Roman"/>
                    <a:cs typeface="Times New Roman"/>
                  </a:rPr>
                  <a:t>no</a:t>
                </a:r>
                <a:r>
                  <a:rPr lang="en-US" spc="-5" dirty="0">
                    <a:latin typeface="Times New Roman"/>
                    <a:cs typeface="Times New Roman"/>
                  </a:rPr>
                  <a:t>t</a:t>
                </a:r>
                <a:r>
                  <a:rPr lang="en-US" spc="-60" dirty="0">
                    <a:latin typeface="Times New Roman"/>
                    <a:cs typeface="Times New Roman"/>
                  </a:rPr>
                  <a:t> </a:t>
                </a:r>
                <a:r>
                  <a:rPr lang="en-US" spc="-10" dirty="0">
                    <a:latin typeface="Times New Roman"/>
                    <a:cs typeface="Times New Roman"/>
                  </a:rPr>
                  <a:t>alternating</a:t>
                </a:r>
                <a:r>
                  <a:rPr lang="en-US" spc="-5" dirty="0">
                    <a:latin typeface="Times New Roman"/>
                    <a:cs typeface="Times New Roman"/>
                  </a:rPr>
                  <a:t>,</a:t>
                </a:r>
                <a:r>
                  <a:rPr lang="en-US" spc="-60"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n</a:t>
                </a:r>
                <a:r>
                  <a:rPr lang="en-US" spc="-60" dirty="0">
                    <a:latin typeface="Times New Roman"/>
                    <a:cs typeface="Times New Roman"/>
                  </a:rPr>
                  <a:t> </a:t>
                </a:r>
                <a:r>
                  <a:rPr lang="en-US" spc="-5" dirty="0">
                    <a:latin typeface="Times New Roman"/>
                    <a:cs typeface="Times New Roman"/>
                  </a:rPr>
                  <a:t>use</a:t>
                </a:r>
                <a:r>
                  <a:rPr lang="en-US" spc="80" dirty="0">
                    <a:latin typeface="Times New Roman"/>
                    <a:cs typeface="Times New Roman"/>
                  </a:rPr>
                  <a:t> </a:t>
                </a:r>
                <a:r>
                  <a:rPr lang="en-US" spc="-5" dirty="0">
                    <a:latin typeface="Times New Roman"/>
                    <a:cs typeface="Times New Roman"/>
                  </a:rPr>
                  <a:t>the</a:t>
                </a:r>
                <a:r>
                  <a:rPr lang="en-US" spc="80" dirty="0">
                    <a:latin typeface="Times New Roman"/>
                    <a:cs typeface="Times New Roman"/>
                  </a:rPr>
                  <a:t> </a:t>
                </a:r>
                <a:r>
                  <a:rPr lang="en-US" spc="-5" dirty="0">
                    <a:latin typeface="Times New Roman"/>
                    <a:cs typeface="Times New Roman"/>
                  </a:rPr>
                  <a:t>tests</a:t>
                </a:r>
                <a:r>
                  <a:rPr lang="en-US" spc="80" dirty="0">
                    <a:latin typeface="Times New Roman"/>
                    <a:cs typeface="Times New Roman"/>
                  </a:rPr>
                  <a:t> </a:t>
                </a:r>
                <a:r>
                  <a:rPr lang="en-US" spc="-5" dirty="0">
                    <a:latin typeface="Times New Roman"/>
                    <a:cs typeface="Times New Roman"/>
                  </a:rPr>
                  <a:t>for</a:t>
                </a:r>
                <a:r>
                  <a:rPr lang="en-US" spc="80" dirty="0">
                    <a:latin typeface="Times New Roman"/>
                    <a:cs typeface="Times New Roman"/>
                  </a:rPr>
                  <a:t> </a:t>
                </a:r>
                <a:r>
                  <a:rPr lang="en-US" spc="-5" dirty="0">
                    <a:latin typeface="Times New Roman"/>
                    <a:cs typeface="Times New Roman"/>
                  </a:rPr>
                  <a:t>positive</a:t>
                </a:r>
                <a:r>
                  <a:rPr lang="en-US" spc="80" dirty="0">
                    <a:latin typeface="Times New Roman"/>
                    <a:cs typeface="Times New Roman"/>
                  </a:rPr>
                  <a:t> </a:t>
                </a:r>
                <a:r>
                  <a:rPr lang="en-US" spc="-5" dirty="0">
                    <a:latin typeface="Times New Roman"/>
                    <a:cs typeface="Times New Roman"/>
                  </a:rPr>
                  <a:t>series to </a:t>
                </a:r>
                <a:r>
                  <a:rPr lang="en-US" spc="-10" dirty="0">
                    <a:latin typeface="Times New Roman"/>
                    <a:cs typeface="Times New Roman"/>
                  </a:rPr>
                  <a:t>se</a:t>
                </a:r>
                <a:r>
                  <a:rPr lang="en-US" spc="-5" dirty="0">
                    <a:latin typeface="Times New Roman"/>
                    <a:cs typeface="Times New Roman"/>
                  </a:rPr>
                  <a:t>e</a:t>
                </a:r>
                <a:r>
                  <a:rPr lang="en-US" spc="-60" dirty="0">
                    <a:latin typeface="Times New Roman"/>
                    <a:cs typeface="Times New Roman"/>
                  </a:rPr>
                  <a:t> </a:t>
                </a:r>
                <a:r>
                  <a:rPr lang="en-US" spc="-5" dirty="0">
                    <a:latin typeface="Times New Roman"/>
                    <a:cs typeface="Times New Roman"/>
                  </a:rPr>
                  <a:t>if</a:t>
                </a:r>
                <a:r>
                  <a:rPr lang="en-US" spc="-60" dirty="0">
                    <a:latin typeface="Times New Roman"/>
                    <a:cs typeface="Times New Roman"/>
                  </a:rPr>
                  <a:t> </a:t>
                </a:r>
                <a14:m>
                  <m:oMath xmlns:m="http://schemas.openxmlformats.org/officeDocument/2006/math">
                    <m:nary>
                      <m:naryPr>
                        <m:chr m:val="∑"/>
                        <m:subHide m:val="on"/>
                        <m:supHide m:val="on"/>
                        <m:ctrlPr>
                          <a:rPr lang="en-US" i="1" spc="-60">
                            <a:latin typeface="Cambria Math" panose="02040503050406030204" pitchFamily="18" charset="0"/>
                            <a:cs typeface="Times New Roman"/>
                          </a:rPr>
                        </m:ctrlPr>
                      </m:naryPr>
                      <m:sub/>
                      <m:sup/>
                      <m:e>
                        <m:r>
                          <a:rPr lang="en-US" i="1" spc="-60">
                            <a:latin typeface="Cambria Math" panose="02040503050406030204" pitchFamily="18" charset="0"/>
                            <a:cs typeface="Times New Roman"/>
                          </a:rPr>
                          <m:t>|</m:t>
                        </m:r>
                        <m:sSub>
                          <m:sSubPr>
                            <m:ctrlPr>
                              <a:rPr lang="en-US" i="1" spc="-60">
                                <a:latin typeface="Cambria Math" panose="02040503050406030204" pitchFamily="18" charset="0"/>
                                <a:cs typeface="Times New Roman"/>
                              </a:rPr>
                            </m:ctrlPr>
                          </m:sSubPr>
                          <m:e>
                            <m:r>
                              <a:rPr lang="en-US" i="1" spc="-60">
                                <a:latin typeface="Cambria Math" panose="02040503050406030204" pitchFamily="18" charset="0"/>
                                <a:cs typeface="Times New Roman"/>
                              </a:rPr>
                              <m:t>𝑎</m:t>
                            </m:r>
                          </m:e>
                          <m:sub>
                            <m:r>
                              <a:rPr lang="en-US" i="1" spc="-60">
                                <a:latin typeface="Cambria Math" panose="02040503050406030204" pitchFamily="18" charset="0"/>
                                <a:cs typeface="Times New Roman"/>
                              </a:rPr>
                              <m:t>𝑛</m:t>
                            </m:r>
                          </m:sub>
                        </m:sSub>
                        <m:r>
                          <a:rPr lang="en-US" i="1" spc="-60">
                            <a:latin typeface="Cambria Math" panose="02040503050406030204" pitchFamily="18" charset="0"/>
                            <a:cs typeface="Times New Roman"/>
                          </a:rPr>
                          <m:t>|</m:t>
                        </m:r>
                      </m:e>
                    </m:nary>
                  </m:oMath>
                </a14:m>
                <a:r>
                  <a:rPr lang="en-US" spc="-10" dirty="0">
                    <a:latin typeface="Times New Roman"/>
                    <a:cs typeface="Times New Roman"/>
                  </a:rPr>
                  <a:t>, which </a:t>
                </a:r>
                <a:r>
                  <a:rPr lang="en-US" spc="-5" dirty="0">
                    <a:latin typeface="Times New Roman"/>
                    <a:cs typeface="Times New Roman"/>
                  </a:rPr>
                  <a:t>is</a:t>
                </a:r>
                <a:r>
                  <a:rPr lang="en-US" spc="80" dirty="0">
                    <a:latin typeface="Times New Roman"/>
                    <a:cs typeface="Times New Roman"/>
                  </a:rPr>
                  <a:t> </a:t>
                </a:r>
                <a:r>
                  <a:rPr lang="en-US" spc="-5" dirty="0">
                    <a:latin typeface="Times New Roman"/>
                    <a:cs typeface="Times New Roman"/>
                  </a:rPr>
                  <a:t>a</a:t>
                </a:r>
                <a:r>
                  <a:rPr lang="en-US" spc="80" dirty="0">
                    <a:latin typeface="Times New Roman"/>
                    <a:cs typeface="Times New Roman"/>
                  </a:rPr>
                  <a:t> </a:t>
                </a:r>
                <a:r>
                  <a:rPr lang="en-US" spc="-5" dirty="0">
                    <a:latin typeface="Times New Roman"/>
                    <a:cs typeface="Times New Roman"/>
                  </a:rPr>
                  <a:t>positive</a:t>
                </a:r>
                <a:r>
                  <a:rPr lang="en-US" spc="80" dirty="0">
                    <a:latin typeface="Times New Roman"/>
                    <a:cs typeface="Times New Roman"/>
                  </a:rPr>
                  <a:t> </a:t>
                </a:r>
                <a:r>
                  <a:rPr lang="en-US" spc="-5" dirty="0">
                    <a:latin typeface="Times New Roman"/>
                    <a:cs typeface="Times New Roman"/>
                  </a:rPr>
                  <a:t>series,</a:t>
                </a:r>
                <a:r>
                  <a:rPr lang="en-US" spc="80" dirty="0">
                    <a:latin typeface="Times New Roman"/>
                    <a:cs typeface="Times New Roman"/>
                  </a:rPr>
                  <a:t> </a:t>
                </a:r>
                <a:r>
                  <a:rPr lang="en-US" spc="-5" dirty="0">
                    <a:latin typeface="Times New Roman"/>
                    <a:cs typeface="Times New Roman"/>
                  </a:rPr>
                  <a:t>converges.</a:t>
                </a:r>
                <a:r>
                  <a:rPr lang="en-US" spc="80" dirty="0">
                    <a:latin typeface="Times New Roman"/>
                    <a:cs typeface="Times New Roman"/>
                  </a:rPr>
                  <a:t> </a:t>
                </a:r>
                <a:r>
                  <a:rPr lang="en-US" spc="-5" dirty="0">
                    <a:latin typeface="Times New Roman"/>
                    <a:cs typeface="Times New Roman"/>
                  </a:rPr>
                  <a:t>If</a:t>
                </a:r>
                <a:r>
                  <a:rPr lang="en-US" spc="80" dirty="0">
                    <a:latin typeface="Times New Roman"/>
                    <a:cs typeface="Times New Roman"/>
                  </a:rPr>
                  <a:t> </a:t>
                </a:r>
                <a:r>
                  <a:rPr lang="en-US" spc="-5" dirty="0">
                    <a:latin typeface="Times New Roman"/>
                    <a:cs typeface="Times New Roman"/>
                  </a:rPr>
                  <a:t>so,</a:t>
                </a:r>
                <a:r>
                  <a:rPr lang="en-US" spc="80" dirty="0">
                    <a:latin typeface="Times New Roman"/>
                    <a:cs typeface="Times New Roman"/>
                  </a:rPr>
                  <a:t> </a:t>
                </a:r>
                <a:r>
                  <a:rPr lang="en-US" spc="-5" dirty="0">
                    <a:latin typeface="Times New Roman"/>
                    <a:cs typeface="Times New Roman"/>
                  </a:rPr>
                  <a:t>the</a:t>
                </a:r>
                <a:r>
                  <a:rPr lang="en-US" spc="80" dirty="0">
                    <a:latin typeface="Times New Roman"/>
                    <a:cs typeface="Times New Roman"/>
                  </a:rPr>
                  <a:t> </a:t>
                </a:r>
                <a:r>
                  <a:rPr lang="en-US" spc="-5" dirty="0">
                    <a:latin typeface="Times New Roman"/>
                    <a:cs typeface="Times New Roman"/>
                  </a:rPr>
                  <a:t>original </a:t>
                </a:r>
                <a:r>
                  <a:rPr lang="en-US" spc="-10" dirty="0">
                    <a:latin typeface="Times New Roman"/>
                    <a:cs typeface="Times New Roman"/>
                  </a:rPr>
                  <a:t>serie</a:t>
                </a:r>
                <a:r>
                  <a:rPr lang="en-US" spc="-5" dirty="0">
                    <a:latin typeface="Times New Roman"/>
                    <a:cs typeface="Times New Roman"/>
                  </a:rPr>
                  <a:t>s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absolutel</a:t>
                </a:r>
                <a:r>
                  <a:rPr lang="en-US" spc="-5" dirty="0">
                    <a:latin typeface="Times New Roman"/>
                    <a:cs typeface="Times New Roman"/>
                  </a:rPr>
                  <a:t>y </a:t>
                </a:r>
                <a:r>
                  <a:rPr lang="en-US" spc="-10" dirty="0">
                    <a:latin typeface="Times New Roman"/>
                    <a:cs typeface="Times New Roman"/>
                  </a:rPr>
                  <a:t>convergen</a:t>
                </a:r>
                <a:r>
                  <a:rPr lang="en-US" spc="-5" dirty="0">
                    <a:latin typeface="Times New Roman"/>
                    <a:cs typeface="Times New Roman"/>
                  </a:rPr>
                  <a:t>t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therefor</a:t>
                </a:r>
                <a:r>
                  <a:rPr lang="en-US" spc="-5" dirty="0">
                    <a:latin typeface="Times New Roman"/>
                    <a:cs typeface="Times New Roman"/>
                  </a:rPr>
                  <a:t>e </a:t>
                </a:r>
                <a:r>
                  <a:rPr lang="en-US" spc="-10" dirty="0">
                    <a:latin typeface="Times New Roman"/>
                    <a:cs typeface="Times New Roman"/>
                  </a:rPr>
                  <a:t>convergent.</a:t>
                </a:r>
                <a:endParaRPr lang="en-US"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813" r="-677"/>
                </a:stretch>
              </a:blipFill>
            </p:spPr>
            <p:txBody>
              <a:bodyPr/>
              <a:lstStyle/>
              <a:p>
                <a:r>
                  <a:rPr lang="en-US">
                    <a:noFill/>
                  </a:rPr>
                  <a:t> </a:t>
                </a:r>
              </a:p>
            </p:txBody>
          </p:sp>
        </mc:Fallback>
      </mc:AlternateContent>
    </p:spTree>
    <p:extLst>
      <p:ext uri="{BB962C8B-B14F-4D97-AF65-F5344CB8AC3E}">
        <p14:creationId xmlns:p14="http://schemas.microsoft.com/office/powerpoint/2010/main" val="2796459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smtClean="0"/>
              <a:t>Series (1 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latin typeface="Times New Roman"/>
                    <a:cs typeface="Times New Roman"/>
                  </a:rPr>
                  <a:t>Wit</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5" dirty="0">
                    <a:solidFill>
                      <a:schemeClr val="tx1"/>
                    </a:solidFill>
                    <a:latin typeface="Times New Roman"/>
                    <a:cs typeface="Times New Roman"/>
                  </a:rPr>
                  <a:t>mak</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sens</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ide</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 </a:t>
                </a:r>
                <a:r>
                  <a:rPr lang="en-US" spc="-10" dirty="0">
                    <a:solidFill>
                      <a:schemeClr val="tx1"/>
                    </a:solidFill>
                    <a:latin typeface="Times New Roman"/>
                    <a:cs typeface="Times New Roman"/>
                  </a:rPr>
                  <a:t>polynomia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i</a:t>
                </a:r>
                <a:r>
                  <a:rPr lang="en-US" spc="-10" dirty="0">
                    <a:solidFill>
                      <a:schemeClr val="tx1"/>
                    </a:solidFill>
                    <a:latin typeface="Times New Roman"/>
                    <a:cs typeface="Times New Roman"/>
                  </a:rPr>
                  <a:t>nfinit</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degree:</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ctrlPr>
                            <a:rPr lang="en-US"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=0</m:t>
                          </m:r>
                        </m:sub>
                        <m:sup>
                          <m:r>
                            <a:rPr lang="en-US" i="1" smtClean="0">
                              <a:solidFill>
                                <a:schemeClr val="tx1"/>
                              </a:solidFill>
                              <a:latin typeface="Cambria Math" panose="02040503050406030204" pitchFamily="18" charset="0"/>
                              <a:ea typeface="Cambria Math" panose="02040503050406030204" pitchFamily="18" charset="0"/>
                            </a:rPr>
                            <m:t>∞</m:t>
                          </m:r>
                        </m:sup>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𝑛</m:t>
                              </m:r>
                            </m:sub>
                          </m:sSub>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𝑛</m:t>
                              </m:r>
                            </m:sup>
                          </m:sSup>
                        </m:e>
                      </m:nary>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Sub>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gn="just">
                  <a:lnSpc>
                    <a:spcPct val="100000"/>
                  </a:lnSpc>
                  <a:buNone/>
                </a:pPr>
                <a:r>
                  <a:rPr lang="en-US" spc="-5" dirty="0">
                    <a:solidFill>
                      <a:schemeClr val="tx1"/>
                    </a:solidFill>
                    <a:latin typeface="Times New Roman"/>
                    <a:cs typeface="Times New Roman"/>
                  </a:rPr>
                  <a:t>Specifically, a </a:t>
                </a:r>
                <a:r>
                  <a:rPr lang="en-US" b="1" i="1" spc="-15" dirty="0">
                    <a:solidFill>
                      <a:schemeClr val="tx1"/>
                    </a:solidFill>
                    <a:latin typeface="Times New Roman"/>
                    <a:cs typeface="Times New Roman"/>
                  </a:rPr>
                  <a:t>powe</a:t>
                </a:r>
                <a:r>
                  <a:rPr lang="en-US" b="1" i="1" spc="-5" dirty="0">
                    <a:solidFill>
                      <a:schemeClr val="tx1"/>
                    </a:solidFill>
                    <a:latin typeface="Times New Roman"/>
                    <a:cs typeface="Times New Roman"/>
                  </a:rPr>
                  <a:t>r </a:t>
                </a:r>
                <a:r>
                  <a:rPr lang="en-US" b="1" i="1" spc="-10" dirty="0">
                    <a:solidFill>
                      <a:schemeClr val="tx1"/>
                    </a:solidFill>
                    <a:latin typeface="Times New Roman"/>
                    <a:cs typeface="Times New Roman"/>
                  </a:rPr>
                  <a:t>serie</a:t>
                </a:r>
                <a:r>
                  <a:rPr lang="en-US" b="1" i="1" spc="-5" dirty="0">
                    <a:solidFill>
                      <a:schemeClr val="tx1"/>
                    </a:solidFill>
                    <a:latin typeface="Times New Roman"/>
                    <a:cs typeface="Times New Roman"/>
                  </a:rPr>
                  <a:t>s </a:t>
                </a:r>
                <a:r>
                  <a:rPr lang="en-US" spc="-5" dirty="0">
                    <a:solidFill>
                      <a:schemeClr val="tx1"/>
                    </a:solidFill>
                    <a:latin typeface="Times New Roman"/>
                    <a:cs typeface="Times New Roman"/>
                  </a:rPr>
                  <a:t>with center </a:t>
                </a:r>
                <a:r>
                  <a:rPr lang="en-US" i="1" spc="-5" dirty="0">
                    <a:solidFill>
                      <a:schemeClr val="tx1"/>
                    </a:solidFill>
                    <a:latin typeface="Times New Roman"/>
                    <a:cs typeface="Times New Roman"/>
                  </a:rPr>
                  <a:t>c</a:t>
                </a:r>
                <a:r>
                  <a:rPr lang="en-US" i="1" spc="15" dirty="0">
                    <a:solidFill>
                      <a:schemeClr val="tx1"/>
                    </a:solidFill>
                    <a:latin typeface="Times New Roman"/>
                    <a:cs typeface="Times New Roman"/>
                  </a:rPr>
                  <a:t> </a:t>
                </a:r>
                <a:r>
                  <a:rPr lang="en-US" spc="-5" dirty="0">
                    <a:solidFill>
                      <a:schemeClr val="tx1"/>
                    </a:solidFill>
                    <a:latin typeface="Times New Roman"/>
                    <a:cs typeface="Times New Roman"/>
                  </a:rPr>
                  <a:t>is an infinite series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𝐹</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sup>
                          </m:sSup>
                        </m:e>
                      </m:nary>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2</m:t>
                          </m:r>
                        </m:sub>
                      </m:s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indent="0">
                  <a:lnSpc>
                    <a:spcPct val="100000"/>
                  </a:lnSpc>
                  <a:buNone/>
                </a:pPr>
                <a:r>
                  <a:rPr lang="en-US" spc="-10" dirty="0">
                    <a:solidFill>
                      <a:schemeClr val="tx1"/>
                    </a:solidFill>
                    <a:latin typeface="Times New Roman"/>
                    <a:cs typeface="Times New Roman"/>
                  </a:rPr>
                  <a:t>wher</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 </a:t>
                </a:r>
                <a:r>
                  <a:rPr lang="en-US" spc="-10" dirty="0">
                    <a:solidFill>
                      <a:schemeClr val="tx1"/>
                    </a:solidFill>
                    <a:latin typeface="Times New Roman"/>
                    <a:cs typeface="Times New Roman"/>
                  </a:rPr>
                  <a:t>variable</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Fo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example,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3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9629" dirty="0">
                    <a:solidFill>
                      <a:schemeClr val="tx1"/>
                    </a:solidFill>
                    <a:latin typeface="Times New Roman"/>
                    <a:cs typeface="Times New Roman"/>
                  </a:rPr>
                  <a:t>2</a:t>
                </a:r>
                <a:r>
                  <a:rPr lang="en-US" spc="120" baseline="29629"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9629" dirty="0">
                    <a:solidFill>
                      <a:schemeClr val="tx1"/>
                    </a:solidFill>
                    <a:latin typeface="Times New Roman"/>
                    <a:cs typeface="Times New Roman"/>
                  </a:rPr>
                  <a:t>3</a:t>
                </a:r>
                <a:r>
                  <a:rPr lang="en-US" spc="120" baseline="29629"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200" dirty="0">
                    <a:solidFill>
                      <a:schemeClr val="tx1"/>
                    </a:solidFill>
                    <a:latin typeface="Lucida Sans Unicode"/>
                    <a:cs typeface="Lucida Sans Unicode"/>
                  </a:rPr>
                  <a:t>··</a:t>
                </a:r>
                <a:r>
                  <a:rPr lang="en-US" spc="-365" dirty="0">
                    <a:solidFill>
                      <a:schemeClr val="tx1"/>
                    </a:solidFill>
                    <a:latin typeface="Lucida Sans Unicode"/>
                    <a:cs typeface="Lucida Sans Unicode"/>
                  </a:rPr>
                  <a:t>·</a:t>
                </a:r>
                <a:r>
                  <a:rPr lang="en-US" spc="-155" dirty="0">
                    <a:solidFill>
                      <a:schemeClr val="tx1"/>
                    </a:solidFill>
                    <a:latin typeface="Lucida Sans Unicode"/>
                    <a:cs typeface="Lucida Sans Unicode"/>
                  </a:rPr>
                  <a:t> </a:t>
                </a:r>
                <a:r>
                  <a:rPr lang="en-US" spc="-155" dirty="0"/>
                  <a:t>and</a:t>
                </a:r>
                <a:endParaRPr lang="en-US" dirty="0">
                  <a:solidFill>
                    <a:schemeClr val="tx1"/>
                  </a:solidFill>
                </a:endParaRPr>
              </a:p>
              <a:p>
                <a:pPr marL="564515" indent="0" algn="ctr">
                  <a:lnSpc>
                    <a:spcPct val="100000"/>
                  </a:lnSpc>
                  <a:spcBef>
                    <a:spcPts val="440"/>
                  </a:spcBef>
                  <a:buNone/>
                </a:pPr>
                <a:r>
                  <a:rPr lang="en-US" i="1" spc="50" dirty="0">
                    <a:solidFill>
                      <a:schemeClr val="tx1"/>
                    </a:solidFill>
                    <a:latin typeface="Times New Roman"/>
                    <a:cs typeface="Times New Roman"/>
                  </a:rPr>
                  <a:t>G</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7" baseline="29629" dirty="0">
                    <a:solidFill>
                      <a:schemeClr val="tx1"/>
                    </a:solidFill>
                    <a:latin typeface="Times New Roman"/>
                    <a:cs typeface="Times New Roman"/>
                  </a:rPr>
                  <a:t>2</a:t>
                </a:r>
                <a:r>
                  <a:rPr lang="en-US" spc="120" baseline="29629"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3</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7" baseline="29629" dirty="0">
                    <a:solidFill>
                      <a:schemeClr val="tx1"/>
                    </a:solidFill>
                    <a:latin typeface="Times New Roman"/>
                    <a:cs typeface="Times New Roman"/>
                  </a:rPr>
                  <a:t>3</a:t>
                </a:r>
                <a:r>
                  <a:rPr lang="en-US" spc="120" baseline="29629"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200" dirty="0">
                    <a:solidFill>
                      <a:schemeClr val="tx1"/>
                    </a:solidFill>
                    <a:latin typeface="Lucida Sans Unicode"/>
                    <a:cs typeface="Lucida Sans Unicode"/>
                  </a:rPr>
                  <a:t>··</a:t>
                </a:r>
                <a:r>
                  <a:rPr lang="en-US" spc="-365" dirty="0">
                    <a:solidFill>
                      <a:schemeClr val="tx1"/>
                    </a:solidFill>
                    <a:latin typeface="Lucida Sans Unicode"/>
                    <a:cs typeface="Lucida Sans Unicode"/>
                  </a:rPr>
                  <a:t>·</a:t>
                </a:r>
                <a:r>
                  <a:rPr lang="en-US" spc="-155" dirty="0">
                    <a:solidFill>
                      <a:schemeClr val="tx1"/>
                    </a:solidFill>
                    <a:latin typeface="Lucida Sans Unicode"/>
                    <a:cs typeface="Lucida Sans Unicode"/>
                  </a:rPr>
                  <a:t> </a:t>
                </a:r>
                <a:endParaRPr lang="en-US" dirty="0">
                  <a:solidFill>
                    <a:schemeClr val="tx1"/>
                  </a:solidFill>
                  <a:latin typeface="Lucida Sans Unicode"/>
                  <a:cs typeface="Lucida Sans Unicode"/>
                </a:endParaRPr>
              </a:p>
              <a:p>
                <a:pPr marL="0" indent="0">
                  <a:lnSpc>
                    <a:spcPct val="100000"/>
                  </a:lnSpc>
                  <a:buNone/>
                </a:pP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powe</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wher</a:t>
                </a:r>
                <a:r>
                  <a:rPr lang="en-US" spc="-5" dirty="0">
                    <a:solidFill>
                      <a:schemeClr val="tx1"/>
                    </a:solidFill>
                    <a:latin typeface="Times New Roman"/>
                    <a:cs typeface="Times New Roman"/>
                  </a:rPr>
                  <a:t>e</a:t>
                </a:r>
                <a:r>
                  <a:rPr lang="en-US" spc="65" dirty="0">
                    <a:solidFill>
                      <a:schemeClr val="tx1"/>
                    </a:solidFill>
                    <a:latin typeface="Times New Roman"/>
                    <a:cs typeface="Times New Roman"/>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cente</a:t>
                </a:r>
                <a:r>
                  <a:rPr lang="en-US" spc="-5" dirty="0">
                    <a:solidFill>
                      <a:schemeClr val="tx1"/>
                    </a:solidFill>
                    <a:latin typeface="Times New Roman"/>
                    <a:cs typeface="Times New Roman"/>
                  </a:rPr>
                  <a:t>r </a:t>
                </a:r>
                <a:r>
                  <a:rPr lang="en-US" i="1" spc="-5" dirty="0">
                    <a:solidFill>
                      <a:schemeClr val="tx1"/>
                    </a:solidFill>
                    <a:latin typeface="Times New Roman"/>
                    <a:cs typeface="Times New Roman"/>
                  </a:rPr>
                  <a:t>c</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5" dirty="0">
                    <a:solidFill>
                      <a:schemeClr val="tx1"/>
                    </a:solidFill>
                    <a:latin typeface="Times New Roman"/>
                    <a:cs typeface="Times New Roman"/>
                  </a:rPr>
                  <a:t> </a:t>
                </a:r>
                <a:r>
                  <a:rPr lang="en-US" i="1" spc="50" dirty="0">
                    <a:solidFill>
                      <a:schemeClr val="tx1"/>
                    </a:solidFill>
                    <a:latin typeface="Times New Roman"/>
                    <a:cs typeface="Times New Roman"/>
                  </a:rPr>
                  <a:t>G</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cente</a:t>
                </a:r>
                <a:r>
                  <a:rPr lang="en-US" spc="-5" dirty="0">
                    <a:solidFill>
                      <a:schemeClr val="tx1"/>
                    </a:solidFill>
                    <a:latin typeface="Times New Roman"/>
                    <a:cs typeface="Times New Roman"/>
                  </a:rPr>
                  <a:t>r </a:t>
                </a:r>
                <a:r>
                  <a:rPr lang="en-US" i="1" spc="-5" dirty="0">
                    <a:solidFill>
                      <a:schemeClr val="tx1"/>
                    </a:solidFill>
                    <a:latin typeface="Times New Roman"/>
                    <a:cs typeface="Times New Roman"/>
                  </a:rPr>
                  <a:t>c</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rotWithShape="0">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1376681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10.6 Power </a:t>
            </a:r>
            <a:r>
              <a:rPr lang="en-US" sz="3100" dirty="0"/>
              <a:t>Series </a:t>
            </a:r>
            <a:r>
              <a:rPr lang="en-US" sz="3100" dirty="0" smtClean="0"/>
              <a:t>(2 </a:t>
            </a:r>
            <a:r>
              <a:rPr lang="en-US" sz="3100" dirty="0"/>
              <a:t>of 24)</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5616" cy="4370567"/>
              </a:xfrm>
            </p:spPr>
            <p:txBody>
              <a:bodyPr>
                <a:noAutofit/>
              </a:bodyPr>
              <a:lstStyle/>
              <a:p>
                <a:pPr marL="0" marR="5080" indent="0" algn="just">
                  <a:lnSpc>
                    <a:spcPct val="100000"/>
                  </a:lnSpc>
                  <a:buNone/>
                </a:pPr>
                <a:r>
                  <a:rPr lang="en-US" spc="-10" dirty="0">
                    <a:solidFill>
                      <a:schemeClr val="tx1"/>
                    </a:solidFill>
                  </a:rPr>
                  <a:t>A </a:t>
                </a:r>
                <a:r>
                  <a:rPr lang="en-US" spc="-15" dirty="0">
                    <a:solidFill>
                      <a:schemeClr val="tx1"/>
                    </a:solidFill>
                  </a:rPr>
                  <a:t>powe</a:t>
                </a:r>
                <a:r>
                  <a:rPr lang="en-US" spc="-5" dirty="0">
                    <a:solidFill>
                      <a:schemeClr val="tx1"/>
                    </a:solidFill>
                  </a:rPr>
                  <a:t>r </a:t>
                </a:r>
                <a:r>
                  <a:rPr lang="en-US" spc="-10" dirty="0">
                    <a:solidFill>
                      <a:schemeClr val="tx1"/>
                    </a:solidFill>
                  </a:rPr>
                  <a:t>serie</a:t>
                </a:r>
                <a:r>
                  <a:rPr lang="en-US" spc="-5" dirty="0">
                    <a:solidFill>
                      <a:schemeClr val="tx1"/>
                    </a:solidFill>
                  </a:rPr>
                  <a:t>s </a:t>
                </a:r>
                <a14:m>
                  <m:oMath xmlns:m="http://schemas.openxmlformats.org/officeDocument/2006/math">
                    <m:r>
                      <a:rPr lang="en-US" i="1">
                        <a:solidFill>
                          <a:schemeClr val="tx1"/>
                        </a:solidFill>
                        <a:latin typeface="Cambria Math" panose="02040503050406030204" pitchFamily="18" charset="0"/>
                      </a:rPr>
                      <m:t>𝐹</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=0</m:t>
                        </m:r>
                      </m:sub>
                      <m:sup>
                        <m:r>
                          <a:rPr lang="en-US" i="1">
                            <a:solidFill>
                              <a:schemeClr val="tx1"/>
                            </a:solidFill>
                            <a:latin typeface="Cambria Math" panose="02040503050406030204" pitchFamily="18" charset="0"/>
                            <a:ea typeface="Cambria Math" panose="02040503050406030204" pitchFamily="18" charset="0"/>
                          </a:rPr>
                          <m:t>∞</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𝑛</m:t>
                            </m:r>
                          </m:sub>
                        </m:sSub>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𝑛</m:t>
                            </m:r>
                          </m:sup>
                        </m:sSup>
                      </m:e>
                    </m:nary>
                  </m:oMath>
                </a14:m>
                <a:r>
                  <a:rPr lang="en-US" dirty="0">
                    <a:solidFill>
                      <a:schemeClr val="tx1"/>
                    </a:solidFill>
                  </a:rPr>
                  <a:t> </a:t>
                </a:r>
                <a:r>
                  <a:rPr lang="en-US" spc="-10" dirty="0">
                    <a:solidFill>
                      <a:schemeClr val="tx1"/>
                    </a:solidFill>
                  </a:rPr>
                  <a:t>converge</a:t>
                </a:r>
                <a:r>
                  <a:rPr lang="en-US" spc="-5" dirty="0">
                    <a:solidFill>
                      <a:schemeClr val="tx1"/>
                    </a:solidFill>
                  </a:rPr>
                  <a:t>s </a:t>
                </a:r>
                <a:r>
                  <a:rPr lang="en-US" spc="-10" dirty="0">
                    <a:solidFill>
                      <a:schemeClr val="tx1"/>
                    </a:solidFill>
                  </a:rPr>
                  <a:t>fo</a:t>
                </a:r>
                <a:r>
                  <a:rPr lang="en-US" spc="-5" dirty="0">
                    <a:solidFill>
                      <a:schemeClr val="tx1"/>
                    </a:solidFill>
                  </a:rPr>
                  <a:t>r s</a:t>
                </a:r>
                <a:r>
                  <a:rPr lang="en-US" spc="-15" dirty="0">
                    <a:solidFill>
                      <a:schemeClr val="tx1"/>
                    </a:solidFill>
                  </a:rPr>
                  <a:t>om</a:t>
                </a:r>
                <a:r>
                  <a:rPr lang="en-US" spc="-5" dirty="0">
                    <a:solidFill>
                      <a:schemeClr val="tx1"/>
                    </a:solidFill>
                  </a:rPr>
                  <a:t>e </a:t>
                </a:r>
                <a:r>
                  <a:rPr lang="en-US" spc="-10" dirty="0">
                    <a:solidFill>
                      <a:schemeClr val="tx1"/>
                    </a:solidFill>
                  </a:rPr>
                  <a:t>value</a:t>
                </a:r>
                <a:r>
                  <a:rPr lang="en-US" spc="-5" dirty="0">
                    <a:solidFill>
                      <a:schemeClr val="tx1"/>
                    </a:solidFill>
                  </a:rPr>
                  <a:t>s </a:t>
                </a:r>
                <a:r>
                  <a:rPr lang="en-US" spc="-10" dirty="0">
                    <a:solidFill>
                      <a:schemeClr val="tx1"/>
                    </a:solidFill>
                  </a:rPr>
                  <a:t>o</a:t>
                </a:r>
                <a:r>
                  <a:rPr lang="en-US" spc="-5" dirty="0">
                    <a:solidFill>
                      <a:schemeClr val="tx1"/>
                    </a:solidFill>
                  </a:rPr>
                  <a:t>f </a:t>
                </a:r>
                <a:r>
                  <a:rPr lang="en-US" i="1" spc="-5" dirty="0">
                    <a:solidFill>
                      <a:schemeClr val="tx1"/>
                    </a:solidFill>
                  </a:rPr>
                  <a:t>x </a:t>
                </a:r>
                <a:r>
                  <a:rPr lang="en-US" spc="-10" dirty="0">
                    <a:solidFill>
                      <a:schemeClr val="tx1"/>
                    </a:solidFill>
                  </a:rPr>
                  <a:t>an</a:t>
                </a:r>
                <a:r>
                  <a:rPr lang="en-US" spc="-5" dirty="0">
                    <a:solidFill>
                      <a:schemeClr val="tx1"/>
                    </a:solidFill>
                  </a:rPr>
                  <a:t>d </a:t>
                </a:r>
                <a:r>
                  <a:rPr lang="en-US" spc="-15" dirty="0">
                    <a:solidFill>
                      <a:schemeClr val="tx1"/>
                    </a:solidFill>
                  </a:rPr>
                  <a:t>may </a:t>
                </a:r>
                <a:r>
                  <a:rPr lang="en-US" spc="-5" dirty="0">
                    <a:solidFill>
                      <a:schemeClr val="tx1"/>
                    </a:solidFill>
                  </a:rPr>
                  <a:t>diverge</a:t>
                </a:r>
                <a:r>
                  <a:rPr lang="en-US" spc="-15" dirty="0">
                    <a:solidFill>
                      <a:schemeClr val="tx1"/>
                    </a:solidFill>
                  </a:rPr>
                  <a:t> </a:t>
                </a:r>
                <a:r>
                  <a:rPr lang="en-US" spc="-5" dirty="0">
                    <a:solidFill>
                      <a:schemeClr val="tx1"/>
                    </a:solidFill>
                  </a:rPr>
                  <a:t>for</a:t>
                </a:r>
                <a:r>
                  <a:rPr lang="en-US" spc="-15" dirty="0">
                    <a:solidFill>
                      <a:schemeClr val="tx1"/>
                    </a:solidFill>
                  </a:rPr>
                  <a:t> </a:t>
                </a:r>
                <a:r>
                  <a:rPr lang="en-US" spc="-10" dirty="0">
                    <a:solidFill>
                      <a:schemeClr val="tx1"/>
                    </a:solidFill>
                  </a:rPr>
                  <a:t>o</a:t>
                </a:r>
                <a:r>
                  <a:rPr lang="en-US" spc="-5" dirty="0">
                    <a:solidFill>
                      <a:schemeClr val="tx1"/>
                    </a:solidFill>
                  </a:rPr>
                  <a:t>thers.</a:t>
                </a:r>
                <a:r>
                  <a:rPr lang="en-US" spc="-15" dirty="0">
                    <a:solidFill>
                      <a:schemeClr val="tx1"/>
                    </a:solidFill>
                  </a:rPr>
                  <a:t> </a:t>
                </a:r>
                <a:r>
                  <a:rPr lang="en-US" spc="-5" dirty="0">
                    <a:solidFill>
                      <a:schemeClr val="tx1"/>
                    </a:solidFill>
                  </a:rPr>
                  <a:t>For</a:t>
                </a:r>
                <a:r>
                  <a:rPr lang="en-US" spc="-15" dirty="0">
                    <a:solidFill>
                      <a:schemeClr val="tx1"/>
                    </a:solidFill>
                  </a:rPr>
                  <a:t> </a:t>
                </a:r>
                <a:r>
                  <a:rPr lang="en-US" spc="-5" dirty="0">
                    <a:solidFill>
                      <a:schemeClr val="tx1"/>
                    </a:solidFill>
                  </a:rPr>
                  <a:t>example,</a:t>
                </a:r>
                <a:r>
                  <a:rPr lang="en-US" spc="-15" dirty="0">
                    <a:solidFill>
                      <a:schemeClr val="tx1"/>
                    </a:solidFill>
                  </a:rPr>
                  <a:t> </a:t>
                </a:r>
                <a:r>
                  <a:rPr lang="en-US" spc="-5" dirty="0">
                    <a:solidFill>
                      <a:schemeClr val="tx1"/>
                    </a:solidFill>
                  </a:rPr>
                  <a:t>if</a:t>
                </a:r>
                <a:r>
                  <a:rPr lang="en-US" spc="-15" dirty="0">
                    <a:solidFill>
                      <a:schemeClr val="tx1"/>
                    </a:solidFill>
                  </a:rPr>
                  <a:t> </a:t>
                </a:r>
                <a:r>
                  <a:rPr lang="en-US" spc="-10" dirty="0">
                    <a:solidFill>
                      <a:schemeClr val="tx1"/>
                    </a:solidFill>
                  </a:rPr>
                  <a:t>we</a:t>
                </a:r>
                <a:r>
                  <a:rPr lang="en-US" spc="-15" dirty="0">
                    <a:solidFill>
                      <a:schemeClr val="tx1"/>
                    </a:solidFill>
                  </a:rPr>
                  <a:t> </a:t>
                </a:r>
                <a:r>
                  <a:rPr lang="en-US" spc="-5" dirty="0">
                    <a:solidFill>
                      <a:schemeClr val="tx1"/>
                    </a:solidFill>
                  </a:rPr>
                  <a:t>set</a:t>
                </a:r>
                <a:r>
                  <a:rPr lang="en-US" spc="10"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80" dirty="0">
                    <a:solidFill>
                      <a:schemeClr val="tx1"/>
                    </a:solidFill>
                  </a:rPr>
                  <a:t> </a:t>
                </a:r>
                <a14:m>
                  <m:oMath xmlns:m="http://schemas.openxmlformats.org/officeDocument/2006/math">
                    <m:f>
                      <m:fPr>
                        <m:ctrlPr>
                          <a:rPr lang="en-US" i="1" spc="80" smtClean="0">
                            <a:solidFill>
                              <a:schemeClr val="tx1"/>
                            </a:solidFill>
                            <a:latin typeface="Cambria Math" panose="02040503050406030204" pitchFamily="18" charset="0"/>
                            <a:cs typeface="Lucida Sans Unicode"/>
                          </a:rPr>
                        </m:ctrlPr>
                      </m:fPr>
                      <m:num>
                        <m:r>
                          <a:rPr lang="en-US" b="0" i="1" spc="80" smtClean="0">
                            <a:solidFill>
                              <a:schemeClr val="tx1"/>
                            </a:solidFill>
                            <a:latin typeface="Cambria Math" panose="02040503050406030204" pitchFamily="18" charset="0"/>
                            <a:cs typeface="Lucida Sans Unicode"/>
                          </a:rPr>
                          <m:t>9</m:t>
                        </m:r>
                      </m:num>
                      <m:den>
                        <m:r>
                          <a:rPr lang="en-US" b="0" i="1" spc="80" smtClean="0">
                            <a:solidFill>
                              <a:schemeClr val="tx1"/>
                            </a:solidFill>
                            <a:latin typeface="Cambria Math" panose="02040503050406030204" pitchFamily="18" charset="0"/>
                            <a:cs typeface="Lucida Sans Unicode"/>
                          </a:rPr>
                          <m:t>4</m:t>
                        </m:r>
                      </m:den>
                    </m:f>
                  </m:oMath>
                </a14:m>
                <a:r>
                  <a:rPr lang="en-US" spc="-10" dirty="0">
                    <a:solidFill>
                      <a:schemeClr val="tx1"/>
                    </a:solidFill>
                  </a:rPr>
                  <a:t> i</a:t>
                </a:r>
                <a:r>
                  <a:rPr lang="en-US" spc="-5" dirty="0">
                    <a:solidFill>
                      <a:schemeClr val="tx1"/>
                    </a:solidFill>
                  </a:rPr>
                  <a:t>n</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powe</a:t>
                </a:r>
                <a:r>
                  <a:rPr lang="en-US" spc="-5" dirty="0">
                    <a:solidFill>
                      <a:schemeClr val="tx1"/>
                    </a:solidFill>
                  </a:rPr>
                  <a:t>r</a:t>
                </a:r>
                <a:r>
                  <a:rPr lang="en-US" spc="-15" dirty="0">
                    <a:solidFill>
                      <a:schemeClr val="tx1"/>
                    </a:solidFill>
                  </a:rPr>
                  <a:t> </a:t>
                </a:r>
                <a:r>
                  <a:rPr lang="en-US" spc="-10" dirty="0">
                    <a:solidFill>
                      <a:schemeClr val="tx1"/>
                    </a:solidFill>
                  </a:rPr>
                  <a:t>serie</a:t>
                </a:r>
                <a:r>
                  <a:rPr lang="en-US" spc="-5" dirty="0">
                    <a:solidFill>
                      <a:schemeClr val="tx1"/>
                    </a:solidFill>
                  </a:rPr>
                  <a:t>s</a:t>
                </a:r>
                <a:r>
                  <a:rPr lang="en-US" spc="-15" dirty="0">
                    <a:solidFill>
                      <a:schemeClr val="tx1"/>
                    </a:solidFill>
                  </a:rPr>
                  <a:t> </a:t>
                </a:r>
                <a:r>
                  <a:rPr lang="en-US" i="1" spc="-10" dirty="0">
                    <a:solidFill>
                      <a:schemeClr val="tx1"/>
                    </a:solidFill>
                  </a:rPr>
                  <a:t>G</a:t>
                </a:r>
                <a:r>
                  <a:rPr lang="en-US" spc="-10" dirty="0">
                    <a:solidFill>
                      <a:schemeClr val="tx1"/>
                    </a:solidFill>
                  </a:rPr>
                  <a:t>(</a:t>
                </a:r>
                <a:r>
                  <a:rPr lang="en-US" i="1" spc="-10" dirty="0">
                    <a:solidFill>
                      <a:schemeClr val="tx1"/>
                    </a:solidFill>
                  </a:rPr>
                  <a:t>x</a:t>
                </a:r>
                <a:r>
                  <a:rPr lang="en-US" spc="-10" dirty="0">
                    <a:solidFill>
                      <a:schemeClr val="tx1"/>
                    </a:solidFill>
                  </a:rPr>
                  <a:t>)</a:t>
                </a:r>
                <a:r>
                  <a:rPr lang="en-US" spc="-5" dirty="0">
                    <a:solidFill>
                      <a:schemeClr val="tx1"/>
                    </a:solidFill>
                  </a:rPr>
                  <a:t>,</a:t>
                </a:r>
                <a:r>
                  <a:rPr lang="en-US" spc="-15" dirty="0">
                    <a:solidFill>
                      <a:schemeClr val="tx1"/>
                    </a:solidFill>
                  </a:rPr>
                  <a:t> w</a:t>
                </a:r>
                <a:r>
                  <a:rPr lang="en-US" spc="-5" dirty="0">
                    <a:solidFill>
                      <a:schemeClr val="tx1"/>
                    </a:solidFill>
                  </a:rPr>
                  <a:t>e</a:t>
                </a:r>
                <a:r>
                  <a:rPr lang="en-US" spc="-15" dirty="0">
                    <a:solidFill>
                      <a:schemeClr val="tx1"/>
                    </a:solidFill>
                  </a:rPr>
                  <a:t> </a:t>
                </a:r>
                <a:r>
                  <a:rPr lang="en-US" spc="-10" dirty="0">
                    <a:solidFill>
                      <a:schemeClr val="tx1"/>
                    </a:solidFill>
                  </a:rPr>
                  <a:t>obtain</a:t>
                </a: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𝐺</m:t>
                      </m:r>
                      <m:d>
                        <m:dPr>
                          <m:ctrlPr>
                            <a:rPr lang="en-US" b="0" i="1" smtClean="0">
                              <a:solidFill>
                                <a:schemeClr val="tx1"/>
                              </a:solidFill>
                              <a:latin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9</m:t>
                              </m:r>
                            </m:num>
                            <m:den>
                              <m:r>
                                <a:rPr lang="en-US" b="0" i="1" smtClean="0">
                                  <a:solidFill>
                                    <a:schemeClr val="tx1"/>
                                  </a:solidFill>
                                  <a:latin typeface="Cambria Math" panose="02040503050406030204" pitchFamily="18" charset="0"/>
                                  <a:cs typeface="Times New Roman"/>
                                </a:rPr>
                                <m:t>4</m:t>
                              </m:r>
                            </m:den>
                          </m:f>
                        </m:e>
                      </m:d>
                      <m:r>
                        <a:rPr lang="en-US" b="0" i="1" smtClean="0">
                          <a:solidFill>
                            <a:schemeClr val="tx1"/>
                          </a:solidFill>
                          <a:latin typeface="Cambria Math" panose="02040503050406030204" pitchFamily="18" charset="0"/>
                          <a:cs typeface="Times New Roman"/>
                        </a:rPr>
                        <m:t>=1+</m:t>
                      </m:r>
                      <m:nary>
                        <m:naryPr>
                          <m:chr m:val="∑"/>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𝑛</m:t>
                          </m:r>
                          <m:r>
                            <a:rPr lang="en-US" b="0" i="1" smtClean="0">
                              <a:solidFill>
                                <a:schemeClr val="tx1"/>
                              </a:solidFill>
                              <a:latin typeface="Cambria Math" panose="02040503050406030204" pitchFamily="18" charset="0"/>
                              <a:cs typeface="Times New Roman"/>
                            </a:rPr>
                            <m:t>=1</m:t>
                          </m:r>
                        </m:sub>
                        <m:sup>
                          <m:r>
                            <a:rPr lang="en-US" i="1" smtClean="0">
                              <a:solidFill>
                                <a:schemeClr val="tx1"/>
                              </a:solidFill>
                              <a:latin typeface="Cambria Math" panose="02040503050406030204" pitchFamily="18" charset="0"/>
                              <a:ea typeface="Cambria Math" panose="02040503050406030204" pitchFamily="18" charset="0"/>
                              <a:cs typeface="Times New Roman"/>
                            </a:rPr>
                            <m:t>∞</m:t>
                          </m:r>
                        </m:sup>
                        <m:e>
                          <m:r>
                            <a:rPr lang="en-US" b="0" i="1" smtClean="0">
                              <a:solidFill>
                                <a:schemeClr val="tx1"/>
                              </a:solidFill>
                              <a:latin typeface="Cambria Math" panose="02040503050406030204" pitchFamily="18" charset="0"/>
                              <a:cs typeface="Times New Roman"/>
                            </a:rPr>
                            <m:t>𝑛</m:t>
                          </m:r>
                          <m:sSup>
                            <m:sSupPr>
                              <m:ctrlPr>
                                <a:rPr lang="en-US" b="0" i="1" smtClean="0">
                                  <a:solidFill>
                                    <a:schemeClr val="tx1"/>
                                  </a:solidFill>
                                  <a:latin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9</m:t>
                                      </m:r>
                                    </m:num>
                                    <m:den>
                                      <m:r>
                                        <a:rPr lang="en-US" i="1">
                                          <a:solidFill>
                                            <a:schemeClr val="tx1"/>
                                          </a:solidFill>
                                          <a:latin typeface="Cambria Math" panose="02040503050406030204" pitchFamily="18" charset="0"/>
                                          <a:cs typeface="Times New Roman"/>
                                        </a:rPr>
                                        <m:t>4</m:t>
                                      </m:r>
                                    </m:den>
                                  </m:f>
                                  <m:r>
                                    <a:rPr lang="en-US" b="0" i="1" smtClean="0">
                                      <a:solidFill>
                                        <a:schemeClr val="tx1"/>
                                      </a:solidFill>
                                      <a:latin typeface="Cambria Math" panose="02040503050406030204" pitchFamily="18" charset="0"/>
                                      <a:cs typeface="Times New Roman"/>
                                    </a:rPr>
                                    <m:t>−2</m:t>
                                  </m:r>
                                </m:e>
                              </m:d>
                            </m:e>
                            <m:sup>
                              <m:r>
                                <a:rPr lang="en-US" b="0" i="1" smtClean="0">
                                  <a:solidFill>
                                    <a:schemeClr val="tx1"/>
                                  </a:solidFill>
                                  <a:latin typeface="Cambria Math" panose="02040503050406030204" pitchFamily="18" charset="0"/>
                                  <a:cs typeface="Times New Roman"/>
                                </a:rPr>
                                <m:t>𝑛</m:t>
                              </m:r>
                            </m:sup>
                          </m:sSup>
                        </m:e>
                      </m:nary>
                      <m:r>
                        <a:rPr lang="en-US" b="0" i="1" smtClean="0">
                          <a:solidFill>
                            <a:schemeClr val="tx1"/>
                          </a:solidFill>
                          <a:latin typeface="Cambria Math" panose="02040503050406030204" pitchFamily="18" charset="0"/>
                          <a:cs typeface="Times New Roman"/>
                        </a:rPr>
                        <m:t>=1</m:t>
                      </m:r>
                      <m:r>
                        <a:rPr lang="en-US" i="1">
                          <a:solidFill>
                            <a:schemeClr val="tx1"/>
                          </a:solidFill>
                          <a:latin typeface="Cambria Math" panose="02040503050406030204" pitchFamily="18" charset="0"/>
                          <a:cs typeface="Times New Roman"/>
                        </a:rPr>
                        <m:t>+</m:t>
                      </m:r>
                      <m:nary>
                        <m:naryPr>
                          <m:chr m:val="∑"/>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cs typeface="Times New Roman"/>
                            </a:rPr>
                            <m:t>=1</m:t>
                          </m:r>
                        </m:sub>
                        <m:sup>
                          <m:r>
                            <a:rPr lang="en-US" i="1">
                              <a:solidFill>
                                <a:schemeClr val="tx1"/>
                              </a:solidFill>
                              <a:latin typeface="Cambria Math" panose="02040503050406030204" pitchFamily="18" charset="0"/>
                              <a:ea typeface="Cambria Math" panose="02040503050406030204" pitchFamily="18" charset="0"/>
                              <a:cs typeface="Times New Roman"/>
                            </a:rPr>
                            <m:t>∞</m:t>
                          </m:r>
                        </m:sup>
                        <m:e>
                          <m:r>
                            <a:rPr lang="en-US" i="1">
                              <a:solidFill>
                                <a:schemeClr val="tx1"/>
                              </a:solidFill>
                              <a:latin typeface="Cambria Math" panose="02040503050406030204" pitchFamily="18" charset="0"/>
                              <a:cs typeface="Times New Roman"/>
                            </a:rPr>
                            <m:t>𝑛</m:t>
                          </m:r>
                          <m:sSup>
                            <m:sSupPr>
                              <m:ctrlPr>
                                <a:rPr lang="en-US" i="1">
                                  <a:solidFill>
                                    <a:schemeClr val="tx1"/>
                                  </a:solidFill>
                                  <a:latin typeface="Cambria Math" panose="02040503050406030204" pitchFamily="18" charset="0"/>
                                  <a:cs typeface="Times New Roman"/>
                                </a:rPr>
                              </m:ctrlPr>
                            </m:sSupPr>
                            <m:e>
                              <m:d>
                                <m:dPr>
                                  <m:ctrlPr>
                                    <a:rPr lang="en-US" i="1">
                                      <a:solidFill>
                                        <a:schemeClr val="tx1"/>
                                      </a:solidFill>
                                      <a:latin typeface="Cambria Math" panose="02040503050406030204" pitchFamily="18" charset="0"/>
                                      <a:cs typeface="Times New Roman"/>
                                    </a:rPr>
                                  </m:ctrlPr>
                                </m:dPr>
                                <m:e>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4</m:t>
                                      </m:r>
                                    </m:den>
                                  </m:f>
                                </m:e>
                              </m:d>
                            </m:e>
                            <m:sup>
                              <m:r>
                                <a:rPr lang="en-US" i="1">
                                  <a:solidFill>
                                    <a:schemeClr val="tx1"/>
                                  </a:solidFill>
                                  <a:latin typeface="Cambria Math" panose="02040503050406030204" pitchFamily="18" charset="0"/>
                                  <a:cs typeface="Times New Roman"/>
                                </a:rPr>
                                <m:t>𝑛</m:t>
                              </m:r>
                            </m:sup>
                          </m:sSup>
                        </m:e>
                      </m:nary>
                    </m:oMath>
                  </m:oMathPara>
                </a14:m>
                <a:endParaRPr lang="en-US" dirty="0">
                  <a:solidFill>
                    <a:schemeClr val="tx1"/>
                  </a:solidFill>
                </a:endParaRPr>
              </a:p>
              <a:p>
                <a:pPr marL="0" marR="5080" indent="0" algn="just">
                  <a:lnSpc>
                    <a:spcPct val="100000"/>
                  </a:lnSpc>
                  <a:buNone/>
                </a:pPr>
                <a:r>
                  <a:rPr lang="en-US" dirty="0">
                    <a:solidFill>
                      <a:schemeClr val="tx1"/>
                    </a:solidFill>
                  </a:rPr>
                  <a:t>which converges by the Ratio Test: </a:t>
                </a:r>
                <a14:m>
                  <m:oMath xmlns:m="http://schemas.openxmlformats.org/officeDocument/2006/math">
                    <m:f>
                      <m:fPr>
                        <m:ctrlPr>
                          <a:rPr lang="en-US" i="1" smtClean="0">
                            <a:solidFill>
                              <a:schemeClr val="tx1"/>
                            </a:solidFill>
                            <a:latin typeface="Cambria Math" panose="02040503050406030204" pitchFamily="18" charset="0"/>
                          </a:rPr>
                        </m:ctrlPr>
                      </m:fPr>
                      <m:num>
                        <m:f>
                          <m:fPr>
                            <m:type m:val="skw"/>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4</m:t>
                                </m:r>
                              </m:e>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p>
                          </m:den>
                        </m:f>
                      </m:num>
                      <m:den>
                        <m:f>
                          <m:fPr>
                            <m:type m:val="skw"/>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4</m:t>
                                </m:r>
                              </m:e>
                              <m:sup>
                                <m:r>
                                  <a:rPr lang="en-US" b="0" i="1" smtClean="0">
                                    <a:solidFill>
                                      <a:schemeClr val="tx1"/>
                                    </a:solidFill>
                                    <a:latin typeface="Cambria Math" panose="02040503050406030204" pitchFamily="18" charset="0"/>
                                  </a:rPr>
                                  <m:t>𝑛</m:t>
                                </m:r>
                              </m:sup>
                            </m:sSup>
                          </m:den>
                        </m:f>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4</m:t>
                        </m:r>
                      </m:den>
                    </m:f>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𝑛</m:t>
                        </m:r>
                      </m:den>
                    </m:f>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4</m:t>
                        </m:r>
                      </m:den>
                    </m:f>
                    <m:r>
                      <a:rPr lang="en-US" b="0" i="1" smtClean="0">
                        <a:solidFill>
                          <a:schemeClr val="tx1"/>
                        </a:solidFill>
                        <a:latin typeface="Cambria Math" panose="02040503050406030204" pitchFamily="18" charset="0"/>
                        <a:ea typeface="Cambria Math" panose="02040503050406030204" pitchFamily="18" charset="0"/>
                      </a:rPr>
                      <m:t>&lt;1 </m:t>
                    </m:r>
                    <m:r>
                      <m:rPr>
                        <m:sty m:val="p"/>
                      </m:rPr>
                      <a:rPr lang="en-US" b="0" i="0" smtClean="0">
                        <a:solidFill>
                          <a:schemeClr val="tx1"/>
                        </a:solidFill>
                        <a:latin typeface="Cambria Math" panose="02040503050406030204" pitchFamily="18" charset="0"/>
                        <a:ea typeface="Cambria Math" panose="02040503050406030204" pitchFamily="18" charset="0"/>
                      </a:rPr>
                      <m:t>as</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𝑛</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a:p>
                <a:pPr marL="0" marR="5080" indent="0" algn="just">
                  <a:lnSpc>
                    <a:spcPct val="100000"/>
                  </a:lnSpc>
                  <a:buNone/>
                </a:pPr>
                <a:r>
                  <a:rPr lang="en-US" spc="-15"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othe</a:t>
                </a:r>
                <a:r>
                  <a:rPr lang="en-US" spc="-5" dirty="0">
                    <a:solidFill>
                      <a:schemeClr val="tx1"/>
                    </a:solidFill>
                    <a:latin typeface="Times New Roman"/>
                    <a:cs typeface="Times New Roman"/>
                  </a:rPr>
                  <a:t>r</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hand</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powe</a:t>
                </a:r>
                <a:r>
                  <a:rPr lang="en-US" spc="-5" dirty="0">
                    <a:solidFill>
                      <a:schemeClr val="tx1"/>
                    </a:solidFill>
                    <a:latin typeface="Times New Roman"/>
                    <a:cs typeface="Times New Roman"/>
                  </a:rPr>
                  <a:t>r</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serie</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i="1" spc="-10" dirty="0"/>
                  <a:t>G</a:t>
                </a:r>
                <a:r>
                  <a:rPr lang="en-US" spc="-10" dirty="0"/>
                  <a:t>(</a:t>
                </a:r>
                <a:r>
                  <a:rPr lang="en-US" i="1" spc="-10" dirty="0"/>
                  <a:t>x</a:t>
                </a:r>
                <a:r>
                  <a:rPr lang="en-US" spc="-10" dirty="0"/>
                  <a:t>) </a:t>
                </a:r>
                <a:r>
                  <a:rPr lang="en-US" spc="-10" dirty="0">
                    <a:solidFill>
                      <a:schemeClr val="tx1"/>
                    </a:solidFill>
                    <a:latin typeface="Times New Roman"/>
                    <a:cs typeface="Times New Roman"/>
                  </a:rPr>
                  <a:t>diverge</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8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3</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i="1" spc="55" dirty="0">
                    <a:solidFill>
                      <a:schemeClr val="tx1"/>
                    </a:solidFill>
                    <a:latin typeface="Times New Roman"/>
                    <a:cs typeface="Times New Roman"/>
                  </a:rPr>
                  <a:t>n</a:t>
                </a:r>
                <a:r>
                  <a:rPr lang="en-US" spc="-10" dirty="0">
                    <a:solidFill>
                      <a:schemeClr val="tx1"/>
                    </a:solidFill>
                    <a:latin typeface="Times New Roman"/>
                    <a:cs typeface="Times New Roman"/>
                  </a:rPr>
                  <a:t>th Term Divergenc</a:t>
                </a:r>
                <a:r>
                  <a:rPr lang="en-US" spc="-5" dirty="0">
                    <a:solidFill>
                      <a:schemeClr val="tx1"/>
                    </a:solidFill>
                    <a:latin typeface="Times New Roman"/>
                    <a:cs typeface="Times New Roman"/>
                  </a:rPr>
                  <a:t>e Test</a:t>
                </a:r>
                <a:r>
                  <a:rPr lang="en-US" spc="-10"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cs typeface="Times New Roman"/>
                        </a:rPr>
                        <m:t>𝐺</m:t>
                      </m:r>
                      <m:d>
                        <m:dPr>
                          <m:ctrlPr>
                            <a:rPr lang="en-US" i="1">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3</m:t>
                          </m:r>
                        </m:e>
                      </m:d>
                      <m:r>
                        <a:rPr lang="en-US" i="1">
                          <a:solidFill>
                            <a:schemeClr val="tx1"/>
                          </a:solidFill>
                          <a:latin typeface="Cambria Math" panose="02040503050406030204" pitchFamily="18" charset="0"/>
                          <a:cs typeface="Times New Roman"/>
                        </a:rPr>
                        <m:t>=1+</m:t>
                      </m:r>
                      <m:nary>
                        <m:naryPr>
                          <m:chr m:val="∑"/>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cs typeface="Times New Roman"/>
                            </a:rPr>
                            <m:t>=1</m:t>
                          </m:r>
                        </m:sub>
                        <m:sup>
                          <m:r>
                            <a:rPr lang="en-US" i="1">
                              <a:solidFill>
                                <a:schemeClr val="tx1"/>
                              </a:solidFill>
                              <a:latin typeface="Cambria Math" panose="02040503050406030204" pitchFamily="18" charset="0"/>
                              <a:ea typeface="Cambria Math" panose="02040503050406030204" pitchFamily="18" charset="0"/>
                              <a:cs typeface="Times New Roman"/>
                            </a:rPr>
                            <m:t>∞</m:t>
                          </m:r>
                        </m:sup>
                        <m:e>
                          <m:r>
                            <a:rPr lang="en-US" i="1">
                              <a:solidFill>
                                <a:schemeClr val="tx1"/>
                              </a:solidFill>
                              <a:latin typeface="Cambria Math" panose="02040503050406030204" pitchFamily="18" charset="0"/>
                              <a:cs typeface="Times New Roman"/>
                            </a:rPr>
                            <m:t>𝑛</m:t>
                          </m:r>
                          <m:sSup>
                            <m:sSupPr>
                              <m:ctrlPr>
                                <a:rPr lang="en-US" i="1">
                                  <a:solidFill>
                                    <a:schemeClr val="tx1"/>
                                  </a:solidFill>
                                  <a:latin typeface="Cambria Math" panose="02040503050406030204" pitchFamily="18" charset="0"/>
                                  <a:cs typeface="Times New Roman"/>
                                </a:rPr>
                              </m:ctrlPr>
                            </m:sSupPr>
                            <m:e>
                              <m:d>
                                <m:dPr>
                                  <m:ctrlPr>
                                    <a:rPr lang="en-US" i="1">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3</m:t>
                                  </m:r>
                                  <m:r>
                                    <a:rPr lang="en-US" i="1">
                                      <a:solidFill>
                                        <a:schemeClr val="tx1"/>
                                      </a:solidFill>
                                      <a:latin typeface="Cambria Math" panose="02040503050406030204" pitchFamily="18" charset="0"/>
                                      <a:cs typeface="Times New Roman"/>
                                    </a:rPr>
                                    <m:t>−2</m:t>
                                  </m:r>
                                </m:e>
                              </m:d>
                            </m:e>
                            <m:sup>
                              <m:r>
                                <a:rPr lang="en-US" i="1">
                                  <a:solidFill>
                                    <a:schemeClr val="tx1"/>
                                  </a:solidFill>
                                  <a:latin typeface="Cambria Math" panose="02040503050406030204" pitchFamily="18" charset="0"/>
                                  <a:cs typeface="Times New Roman"/>
                                </a:rPr>
                                <m:t>𝑛</m:t>
                              </m:r>
                            </m:sup>
                          </m:sSup>
                        </m:e>
                      </m:nary>
                      <m:r>
                        <a:rPr lang="en-US" i="1">
                          <a:solidFill>
                            <a:schemeClr val="tx1"/>
                          </a:solidFill>
                          <a:latin typeface="Cambria Math" panose="02040503050406030204" pitchFamily="18" charset="0"/>
                          <a:cs typeface="Times New Roman"/>
                        </a:rPr>
                        <m:t>=1+</m:t>
                      </m:r>
                      <m:nary>
                        <m:naryPr>
                          <m:chr m:val="∑"/>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𝑛</m:t>
                          </m:r>
                          <m:r>
                            <a:rPr lang="en-US" i="1">
                              <a:solidFill>
                                <a:schemeClr val="tx1"/>
                              </a:solidFill>
                              <a:latin typeface="Cambria Math" panose="02040503050406030204" pitchFamily="18" charset="0"/>
                              <a:cs typeface="Times New Roman"/>
                            </a:rPr>
                            <m:t>=1</m:t>
                          </m:r>
                        </m:sub>
                        <m:sup>
                          <m:r>
                            <a:rPr lang="en-US" i="1">
                              <a:solidFill>
                                <a:schemeClr val="tx1"/>
                              </a:solidFill>
                              <a:latin typeface="Cambria Math" panose="02040503050406030204" pitchFamily="18" charset="0"/>
                              <a:ea typeface="Cambria Math" panose="02040503050406030204" pitchFamily="18" charset="0"/>
                              <a:cs typeface="Times New Roman"/>
                            </a:rPr>
                            <m:t>∞</m:t>
                          </m:r>
                        </m:sup>
                        <m:e>
                          <m:r>
                            <a:rPr lang="en-US" i="1">
                              <a:solidFill>
                                <a:schemeClr val="tx1"/>
                              </a:solidFill>
                              <a:latin typeface="Cambria Math" panose="02040503050406030204" pitchFamily="18" charset="0"/>
                              <a:cs typeface="Times New Roman"/>
                            </a:rPr>
                            <m:t>𝑛</m:t>
                          </m:r>
                        </m:e>
                      </m:nary>
                      <m:r>
                        <a:rPr lang="en-US" b="0" i="1"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diverges</m:t>
                      </m:r>
                      <m:r>
                        <a:rPr lang="en-US" b="0" i="1" smtClean="0">
                          <a:solidFill>
                            <a:schemeClr val="tx1"/>
                          </a:solidFill>
                          <a:latin typeface="Cambria Math" panose="02040503050406030204" pitchFamily="18" charset="0"/>
                          <a:cs typeface="Times New Roman"/>
                        </a:rPr>
                        <m:t>.</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5616" cy="4370567"/>
              </a:xfrm>
              <a:blipFill>
                <a:blip r:embed="rId2"/>
                <a:stretch>
                  <a:fillRect l="-677" t="-12413" r="-677"/>
                </a:stretch>
              </a:blipFill>
            </p:spPr>
            <p:txBody>
              <a:bodyPr/>
              <a:lstStyle/>
              <a:p>
                <a:r>
                  <a:rPr lang="en-US">
                    <a:noFill/>
                  </a:rPr>
                  <a:t> </a:t>
                </a:r>
              </a:p>
            </p:txBody>
          </p:sp>
        </mc:Fallback>
      </mc:AlternateContent>
    </p:spTree>
    <p:extLst>
      <p:ext uri="{BB962C8B-B14F-4D97-AF65-F5344CB8AC3E}">
        <p14:creationId xmlns:p14="http://schemas.microsoft.com/office/powerpoint/2010/main" val="3771410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28448</TotalTime>
  <Words>8730</Words>
  <Application>Microsoft Office PowerPoint</Application>
  <PresentationFormat>Widescreen</PresentationFormat>
  <Paragraphs>1283</Paragraphs>
  <Slides>184</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184</vt:i4>
      </vt:variant>
    </vt:vector>
  </HeadingPairs>
  <TitlesOfParts>
    <vt:vector size="193" baseType="lpstr">
      <vt:lpstr>Arial</vt:lpstr>
      <vt:lpstr>Calibri</vt:lpstr>
      <vt:lpstr>Calibri Light</vt:lpstr>
      <vt:lpstr>Cambria Math</vt:lpstr>
      <vt:lpstr>Lucida Sans Unicode</vt:lpstr>
      <vt:lpstr>Segoe UI Symbol</vt:lpstr>
      <vt:lpstr>Times New Roman</vt:lpstr>
      <vt:lpstr>Office Theme</vt:lpstr>
      <vt:lpstr>Custom Design</vt:lpstr>
      <vt:lpstr>Chapter 10: INFINITE SERIES</vt:lpstr>
      <vt:lpstr>10.1  Sequences (1 of 29)   </vt:lpstr>
      <vt:lpstr>10.1  Sequences (2 of 29)    </vt:lpstr>
      <vt:lpstr>10.1  Sequences (3 of 29)    </vt:lpstr>
      <vt:lpstr>10.1  Sequences (4 of 29)    </vt:lpstr>
      <vt:lpstr>10.1  Sequences (5 of 29)    </vt:lpstr>
      <vt:lpstr>10.1  Sequences (6 of 29)    </vt:lpstr>
      <vt:lpstr>10.1  Sequences (7 of 29)    </vt:lpstr>
      <vt:lpstr>10.1  Sequences (8 of 29)    </vt:lpstr>
      <vt:lpstr>10.1  Sequences (9 of 29)    </vt:lpstr>
      <vt:lpstr>10.1  Sequences (10 of 29)    </vt:lpstr>
      <vt:lpstr>10.1  Sequences (11 of 29)    </vt:lpstr>
      <vt:lpstr>10.1  Sequences (12 of 29)    </vt:lpstr>
      <vt:lpstr>10.1  Sequences (13 of 29)    </vt:lpstr>
      <vt:lpstr>10.1  Sequences (14 of 29)    </vt:lpstr>
      <vt:lpstr>10.1  Sequences (15 of 29)    </vt:lpstr>
      <vt:lpstr>10.1  Sequences (16 of 29)    </vt:lpstr>
      <vt:lpstr>10.1  Sequences (17 of 29)    </vt:lpstr>
      <vt:lpstr>10.1  Sequences (18 of 29)    </vt:lpstr>
      <vt:lpstr>10.1  Sequences (19 of 29)    </vt:lpstr>
      <vt:lpstr>10.1  Sequences (20 of 29)    </vt:lpstr>
      <vt:lpstr>10.1  Sequences (21 of 29)   </vt:lpstr>
      <vt:lpstr>10.1  Sequences (22 of 29)   </vt:lpstr>
      <vt:lpstr>10.1  Sequences (23 of 29)   </vt:lpstr>
      <vt:lpstr>10.1  Sequences (24 of 29)   </vt:lpstr>
      <vt:lpstr>10.1  Sequences (25 of 29)   </vt:lpstr>
      <vt:lpstr>10.1  Sequences (26 of 29)   </vt:lpstr>
      <vt:lpstr>10.1  Sequences (27 of 29)   </vt:lpstr>
      <vt:lpstr>10.1  Sequences (28 of 29)   </vt:lpstr>
      <vt:lpstr>10.1  Sequences (29 of 29)   </vt:lpstr>
      <vt:lpstr>10.2 Summing an Infinite Series (1 of 25)    </vt:lpstr>
      <vt:lpstr>10.2 Summing an Infinite Series (2 of 25)    </vt:lpstr>
      <vt:lpstr>10.2 Summing an Infinite Series (3 of 25)    </vt:lpstr>
      <vt:lpstr>10.2 Summing an Infinite Series (4 of 25)    </vt:lpstr>
      <vt:lpstr>10.2 Summing an Infinite Series (5 of 25)    </vt:lpstr>
      <vt:lpstr>10.2 Summing an Infinite Series (6 of 25)    </vt:lpstr>
      <vt:lpstr>10.2 Summing an Infinite Series (7 of 25)    </vt:lpstr>
      <vt:lpstr>10.2 Summing an Infinite Series (8 of 25)    </vt:lpstr>
      <vt:lpstr>10.2 Summing an Infinite Series (9 of 25)    </vt:lpstr>
      <vt:lpstr>10.2 Summing an Infinite Series (10 of 25)    </vt:lpstr>
      <vt:lpstr>10.2 Summing an Infinite Series (11 of 25)    </vt:lpstr>
      <vt:lpstr>10.2 Summing an Infinite Series (12 of 25)    </vt:lpstr>
      <vt:lpstr>10.2 Summing an Infinite Series (13 of 25)    </vt:lpstr>
      <vt:lpstr>10.2 Summing an Infinite Series (14 of 25)    </vt:lpstr>
      <vt:lpstr>10.2 Summing an Infinite Series (15 of 25)    </vt:lpstr>
      <vt:lpstr>10.2 Summing an Infinite Series (16 of 25)    </vt:lpstr>
      <vt:lpstr>10.2 Summing an Infinite Series (17 of 25)    </vt:lpstr>
      <vt:lpstr>10.2 Summing an Infinite Series (18 of 25)    </vt:lpstr>
      <vt:lpstr>10.2 Summing an Infinite Series (19 of 25)    </vt:lpstr>
      <vt:lpstr>10.2 Summing an Infinite Series (20 of 25)    </vt:lpstr>
      <vt:lpstr>10.2 Summing an Infinite Series (21 of 25)    </vt:lpstr>
      <vt:lpstr>10.2 Summing an Infinite Series (22 of 25)    </vt:lpstr>
      <vt:lpstr>10.2 Summing an Infinite Series (23 of 25)    </vt:lpstr>
      <vt:lpstr>10.2 Summing an Infinite Series (24 of 25)    </vt:lpstr>
      <vt:lpstr>10.2 Summing an Infinite Series (25 of 25)    </vt:lpstr>
      <vt:lpstr>10.3 Convergence of Series with Positive Terms (1 of 18)     </vt:lpstr>
      <vt:lpstr>10.3 Convergence of Series with Positive Terms (2 of 18)     </vt:lpstr>
      <vt:lpstr>10.3 Convergence of Series with Positive Terms (3 of 18)     </vt:lpstr>
      <vt:lpstr>10.3 Convergence of Series with Positive Terms (4 of 18)     </vt:lpstr>
      <vt:lpstr>10.3 Convergence of Series with Positive Terms (5 of 18)     </vt:lpstr>
      <vt:lpstr>10.3 Convergence of Series with Positive Terms (6 of 18)     </vt:lpstr>
      <vt:lpstr>10.3 Convergence of Series with Positive Terms (7 of 18)     </vt:lpstr>
      <vt:lpstr>10.3 Convergence of Series with Positive Terms (8 of 18)     </vt:lpstr>
      <vt:lpstr>10.3 Convergence of Series with Positive Terms (9 of 18)     </vt:lpstr>
      <vt:lpstr>10.3 Convergence of Series with Positive Terms (10 of 18)     </vt:lpstr>
      <vt:lpstr>10.3 Convergence of Series with Positive Terms (11 of 18)     </vt:lpstr>
      <vt:lpstr>10.3 Convergence of Series with Positive Terms (12 of 18)     </vt:lpstr>
      <vt:lpstr>10.3 Convergence of Series with Positive Terms (13 of 18)     </vt:lpstr>
      <vt:lpstr>10.3 Convergence of Series with Positive Terms (14 of 18)     </vt:lpstr>
      <vt:lpstr>10.3 Convergence of Series with Positive Terms (15 of 18)     </vt:lpstr>
      <vt:lpstr>10.3 Convergence of Series with Positive Terms (16 of 18)     </vt:lpstr>
      <vt:lpstr>10.3 Convergence of Series with Positive Terms (17 of 18)     </vt:lpstr>
      <vt:lpstr>10.3 Convergence of Series with Positive Terms (18 of 18)     </vt:lpstr>
      <vt:lpstr>10.4 Absolute and Conditional Convergence (1 of 11)      </vt:lpstr>
      <vt:lpstr>10.4 Absolute and Conditional Convergence (2 of 11)      </vt:lpstr>
      <vt:lpstr>10.4 Absolute and Conditional Convergence (3 of 11)      </vt:lpstr>
      <vt:lpstr>10.4 Absolute and Conditional Convergence (4 of 11)      </vt:lpstr>
      <vt:lpstr>10.4 Absolute and Conditional Convergence (5 of 11)      </vt:lpstr>
      <vt:lpstr>10.4 Absolute and Conditional Convergence (6 of 11)      </vt:lpstr>
      <vt:lpstr>10.4 Absolute and Conditional Convergence (7 of 11)      </vt:lpstr>
      <vt:lpstr>10.4 Absolute and Conditional Convergence (8 of 11)      </vt:lpstr>
      <vt:lpstr>10.4 Absolute and Conditional Convergence (9 of 11)      </vt:lpstr>
      <vt:lpstr>10.4 Absolute and Conditional Convergence (10 of 11)      </vt:lpstr>
      <vt:lpstr>10.4 Absolute and Conditional Convergence (11 of 11)     </vt:lpstr>
      <vt:lpstr>10.5 The Ratio and Root Tests and Strategies for Choosing Tests (1 of 13)       </vt:lpstr>
      <vt:lpstr>10.5 The Ratio and Root Tests and Strategies for Choosing Tests (2 of 13)       </vt:lpstr>
      <vt:lpstr>10.5 The Ratio and Root Tests and Strategies for Choosing Tests (3 of 13)       </vt:lpstr>
      <vt:lpstr>10.5 The Ratio and Root Tests and Strategies for Choosing Tests (4 of 13)       </vt:lpstr>
      <vt:lpstr>10.5 The Ratio and Root Tests and Strategies for Choosing Tests (5 of 13)       </vt:lpstr>
      <vt:lpstr>10.5 The Ratio and Root Tests and Strategies for Choosing Tests (6 of 13)       </vt:lpstr>
      <vt:lpstr>10.5 The Ratio and Root Tests and Strategies for Choosing Tests (7 of 13)       </vt:lpstr>
      <vt:lpstr>10.5 The Ratio and Root Tests and Strategies for Choosing Tests (8 of 13)       </vt:lpstr>
      <vt:lpstr>10.5 The Ratio and Root Tests and Strategies for Choosing Tests (9 of 13)       </vt:lpstr>
      <vt:lpstr>10.5 The Ratio and Root Tests and Strategies for Choosing Tests (10 of 13)       </vt:lpstr>
      <vt:lpstr>10.5 The Ratio and Root Tests and Strategies for Choosing Tests (11 of 13)       </vt:lpstr>
      <vt:lpstr>10.5 The Ratio and Root Tests and Strategies for Choosing Tests (12 of 13)       </vt:lpstr>
      <vt:lpstr>10.5 The Ratio and Root Tests and Strategies for Choosing Tests (13 of 13)       </vt:lpstr>
      <vt:lpstr>10.6 Power Series (1 of 24)        </vt:lpstr>
      <vt:lpstr>10.6 Power Series (2 of 24)        </vt:lpstr>
      <vt:lpstr>10.6 Power Series (3 of 24)        </vt:lpstr>
      <vt:lpstr>10.6 Power Series (4 of 24)        </vt:lpstr>
      <vt:lpstr>10.6 Power Series (5 of 24)        </vt:lpstr>
      <vt:lpstr>10.6 Power Series (6 of 24)        </vt:lpstr>
      <vt:lpstr>10.6 Power Series (7 of 24)        </vt:lpstr>
      <vt:lpstr>10.6 Power Series (8 of 24)        </vt:lpstr>
      <vt:lpstr>10.6 Power Series (9 of 24)        </vt:lpstr>
      <vt:lpstr>10.6 Power Series (10 of 24)        </vt:lpstr>
      <vt:lpstr>10.6 Power Series (11 of 24)        </vt:lpstr>
      <vt:lpstr>10.6 Power Series (12 of 24)        </vt:lpstr>
      <vt:lpstr>10.6 Power Series (13 of 24)        </vt:lpstr>
      <vt:lpstr>10.6 Power Series (14 of 24)        </vt:lpstr>
      <vt:lpstr>10.6 Power Series (15 of 24)        </vt:lpstr>
      <vt:lpstr>10.6 Power Series (16 of 24)        </vt:lpstr>
      <vt:lpstr>10.6 Power Series (17 of 24)        </vt:lpstr>
      <vt:lpstr>10.6 Power Series (18 of 24)        </vt:lpstr>
      <vt:lpstr>10.6 Power Series (19 of 24)        </vt:lpstr>
      <vt:lpstr>10.6 Power Series (20 of 24)        </vt:lpstr>
      <vt:lpstr>10.6 Power Series (21 of 24)        </vt:lpstr>
      <vt:lpstr>10.6 Power Series (22 of 24)        </vt:lpstr>
      <vt:lpstr>10.6 Power Series (23 of 24)        </vt:lpstr>
      <vt:lpstr>10.6 Power Series (24 of 24)        </vt:lpstr>
      <vt:lpstr>10.7 Taylor Polynomials (1 of 26)         </vt:lpstr>
      <vt:lpstr>10.7 Taylor Polynomials (2 of 26)         </vt:lpstr>
      <vt:lpstr>10.7 Taylor Polynomials (3 of 26)         </vt:lpstr>
      <vt:lpstr>10.7 Taylor Polynomials (4 of 26)         </vt:lpstr>
      <vt:lpstr>10.7 Taylor Polynomials (5 of 26)         </vt:lpstr>
      <vt:lpstr>10.7 Taylor Polynomials (6 of 26)         </vt:lpstr>
      <vt:lpstr>10.7 Taylor Polynomials (7 of 26)         </vt:lpstr>
      <vt:lpstr>10.7 Taylor Polynomials (8 of 26)         </vt:lpstr>
      <vt:lpstr>10.7 Taylor Polynomials (9 of 26)         </vt:lpstr>
      <vt:lpstr>10.7 Taylor Polynomials (10 of 26)         </vt:lpstr>
      <vt:lpstr>10.7 Taylor Polynomials (11 of 26)         </vt:lpstr>
      <vt:lpstr>10.7 Taylor Polynomials (12 of 26)         </vt:lpstr>
      <vt:lpstr>10.7 Taylor Polynomials (13 of 26)         </vt:lpstr>
      <vt:lpstr>10.7 Taylor Polynomials (14 of 26)         </vt:lpstr>
      <vt:lpstr>10.7 Taylor Polynomials (15 of 26)         </vt:lpstr>
      <vt:lpstr>10.7 Taylor Polynomials (16 of 26)         </vt:lpstr>
      <vt:lpstr>10.7 Taylor Polynomials (17 of 26)         </vt:lpstr>
      <vt:lpstr>10.7 Taylor Polynomials (18 of 26)         </vt:lpstr>
      <vt:lpstr>10.7 Taylor Polynomials (19 of 26)         </vt:lpstr>
      <vt:lpstr>10.7 Taylor Polynomials (20 of 26)         </vt:lpstr>
      <vt:lpstr>10.7 Taylor Polynomials (21 of 26)         </vt:lpstr>
      <vt:lpstr>10.7 Taylor Polynomials (22 of 26)        </vt:lpstr>
      <vt:lpstr>10.7 Taylor Polynomials (23 of 26)         </vt:lpstr>
      <vt:lpstr>10.7 Taylor Polynomials (24 of 26)         </vt:lpstr>
      <vt:lpstr>10.7 Taylor Polynomials (25 of 26)         </vt:lpstr>
      <vt:lpstr>10.7 Taylor Polynomials (26 of 26)         </vt:lpstr>
      <vt:lpstr>10.8 Taylor Series (1 of 37)          </vt:lpstr>
      <vt:lpstr>10.8 Taylor Series (2 of 37)          </vt:lpstr>
      <vt:lpstr>10.8 Taylor Series (3 of 37)          </vt:lpstr>
      <vt:lpstr>10.8 Taylor Series (4 of 37)          </vt:lpstr>
      <vt:lpstr>10.8 Taylor Series (5 of 37)          </vt:lpstr>
      <vt:lpstr>10.8 Taylor Series (6 of 37)          </vt:lpstr>
      <vt:lpstr>10.8 Taylor Series (7 of 37)          </vt:lpstr>
      <vt:lpstr>10.8 Taylor Series (8 of 37)          </vt:lpstr>
      <vt:lpstr>10.8 Taylor Series (9 of 37)          </vt:lpstr>
      <vt:lpstr>10.8 Taylor Series (10 of 37)          </vt:lpstr>
      <vt:lpstr>10.8 Taylor Series (11 of 37)          </vt:lpstr>
      <vt:lpstr>10.8 Taylor Series (12 of 37)          </vt:lpstr>
      <vt:lpstr>10.8 Taylor Series (13 of 37)          </vt:lpstr>
      <vt:lpstr>10.8 Taylor Series (14 of 37)         </vt:lpstr>
      <vt:lpstr>10.8 Taylor Series (15 of 37)          </vt:lpstr>
      <vt:lpstr>10.8 Taylor Series (16 of 37)          </vt:lpstr>
      <vt:lpstr>10.8 Taylor Series (17 of 37)          </vt:lpstr>
      <vt:lpstr>10.8 Taylor Series (18 of 37)          </vt:lpstr>
      <vt:lpstr>10.8 Taylor Series (19 of 37)          </vt:lpstr>
      <vt:lpstr>10.8 Taylor Series (20 of 37)          </vt:lpstr>
      <vt:lpstr>10.8 Taylor Series (21 of 37)          </vt:lpstr>
      <vt:lpstr>10.8 Taylor Series (22 of 37)          </vt:lpstr>
      <vt:lpstr>10.8 Taylor Series (23 of 37)          </vt:lpstr>
      <vt:lpstr>10.8 Taylor Series (24 of 37)         </vt:lpstr>
      <vt:lpstr>10.8 Taylor Series (25 of 37)         </vt:lpstr>
      <vt:lpstr>10.8 Taylor Series (26 of 37)          </vt:lpstr>
      <vt:lpstr>10.8 Taylor Series (27 of 37)          </vt:lpstr>
      <vt:lpstr>10.8 Taylor Series (28 of 37)          </vt:lpstr>
      <vt:lpstr>10.8 Taylor Series (29 of 37)          </vt:lpstr>
      <vt:lpstr>10.8 Taylor Series (30 of 37)         </vt:lpstr>
      <vt:lpstr>10.8 Taylor Series (31 of 37)          </vt:lpstr>
      <vt:lpstr>10.8 Taylor Series (32 of 37)          </vt:lpstr>
      <vt:lpstr>10.8 Taylor Series (33 of 37)          </vt:lpstr>
      <vt:lpstr>10.8 Taylor Series (34 of 37)          </vt:lpstr>
      <vt:lpstr>10.8 Taylor Series (35 of 37)          </vt:lpstr>
      <vt:lpstr>10.8 Taylor Series (36 of 37)          </vt:lpstr>
      <vt:lpstr>10.8 Taylor Series (37 of 37)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Albrecht</dc:creator>
  <cp:lastModifiedBy>Newton, Andy</cp:lastModifiedBy>
  <cp:revision>922</cp:revision>
  <dcterms:created xsi:type="dcterms:W3CDTF">2018-03-11T13:29:47Z</dcterms:created>
  <dcterms:modified xsi:type="dcterms:W3CDTF">2018-12-14T19:45:09Z</dcterms:modified>
</cp:coreProperties>
</file>